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9"/>
  </p:notesMasterIdLst>
  <p:sldIdLst>
    <p:sldId id="256" r:id="rId2"/>
    <p:sldId id="285" r:id="rId3"/>
    <p:sldId id="261" r:id="rId4"/>
    <p:sldId id="925" r:id="rId5"/>
    <p:sldId id="292" r:id="rId6"/>
    <p:sldId id="288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/>
    <p:restoredTop sz="94856"/>
  </p:normalViewPr>
  <p:slideViewPr>
    <p:cSldViewPr snapToGrid="0" snapToObjects="1">
      <p:cViewPr varScale="1">
        <p:scale>
          <a:sx n="176" d="100"/>
          <a:sy n="176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54FD06E-901C-1D45-A0E5-BB0642EFBB07}"/>
              </a:ext>
            </a:extLst>
          </p:cNvPr>
          <p:cNvSpPr/>
          <p:nvPr/>
        </p:nvSpPr>
        <p:spPr bwMode="auto">
          <a:xfrm rot="5400000">
            <a:off x="4895503" y="2537296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5F35EACB-472A-4E4C-BCC1-1F7777D3680A}"/>
              </a:ext>
            </a:extLst>
          </p:cNvPr>
          <p:cNvSpPr/>
          <p:nvPr/>
        </p:nvSpPr>
        <p:spPr bwMode="auto">
          <a:xfrm rot="10800000">
            <a:off x="3769874" y="3589078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2E007-28EB-A503-4733-B18D748FC32F}"/>
              </a:ext>
            </a:extLst>
          </p:cNvPr>
          <p:cNvSpPr txBox="1"/>
          <p:nvPr/>
        </p:nvSpPr>
        <p:spPr>
          <a:xfrm>
            <a:off x="2787926" y="3654981"/>
            <a:ext cx="977297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82495" y="2388531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 with Consume First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417601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513706" y="1080022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you like the implications?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20271"/>
            <a:ext cx="282388" cy="282388"/>
          </a:xfrm>
          <a:prstGeom prst="rect">
            <a:avLst/>
          </a:prstGeom>
        </p:spPr>
      </p:pic>
      <p:sp>
        <p:nvSpPr>
          <p:cNvPr id="36" name="Google Shape;198;p29">
            <a:extLst>
              <a:ext uri="{FF2B5EF4-FFF2-40B4-BE49-F238E27FC236}">
                <a16:creationId xmlns:a16="http://schemas.microsoft.com/office/drawing/2014/main" id="{84529113-52F9-9140-A3EA-74B586695B03}"/>
              </a:ext>
            </a:extLst>
          </p:cNvPr>
          <p:cNvSpPr txBox="1">
            <a:spLocks/>
          </p:cNvSpPr>
          <p:nvPr/>
        </p:nvSpPr>
        <p:spPr>
          <a:xfrm>
            <a:off x="417601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Tools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Most of your code can be completed or generated by your tools. Use </a:t>
            </a:r>
            <a:r>
              <a:rPr lang="en-US" sz="1200" b="1" dirty="0"/>
              <a:t>Autocomplete</a:t>
            </a:r>
            <a:r>
              <a:rPr lang="en-US" sz="1200" dirty="0"/>
              <a:t> and </a:t>
            </a:r>
            <a:r>
              <a:rPr lang="en-US" sz="1200" b="1" dirty="0" err="1"/>
              <a:t>QuickFix</a:t>
            </a:r>
            <a:r>
              <a:rPr lang="en-US" sz="1200" dirty="0"/>
              <a:t> </a:t>
            </a:r>
          </a:p>
        </p:txBody>
      </p:sp>
      <p:grpSp>
        <p:nvGrpSpPr>
          <p:cNvPr id="38" name="Google Shape;469;p37">
            <a:extLst>
              <a:ext uri="{FF2B5EF4-FFF2-40B4-BE49-F238E27FC236}">
                <a16:creationId xmlns:a16="http://schemas.microsoft.com/office/drawing/2014/main" id="{438A8EE1-AD78-9648-A10D-EA88F173EAA3}"/>
              </a:ext>
            </a:extLst>
          </p:cNvPr>
          <p:cNvGrpSpPr/>
          <p:nvPr/>
        </p:nvGrpSpPr>
        <p:grpSpPr>
          <a:xfrm>
            <a:off x="1436318" y="3068565"/>
            <a:ext cx="435022" cy="323445"/>
            <a:chOff x="5247525" y="3007275"/>
            <a:chExt cx="517575" cy="384825"/>
          </a:xfrm>
        </p:grpSpPr>
        <p:sp>
          <p:nvSpPr>
            <p:cNvPr id="39" name="Google Shape;470;p37">
              <a:extLst>
                <a:ext uri="{FF2B5EF4-FFF2-40B4-BE49-F238E27FC236}">
                  <a16:creationId xmlns:a16="http://schemas.microsoft.com/office/drawing/2014/main" id="{3290A73B-7CAC-694E-9B80-2007E2F1CA6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1;p37">
              <a:extLst>
                <a:ext uri="{FF2B5EF4-FFF2-40B4-BE49-F238E27FC236}">
                  <a16:creationId xmlns:a16="http://schemas.microsoft.com/office/drawing/2014/main" id="{4BCBE819-132D-384A-8EA5-CE8FCDB38D2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98;p29">
            <a:extLst>
              <a:ext uri="{FF2B5EF4-FFF2-40B4-BE49-F238E27FC236}">
                <a16:creationId xmlns:a16="http://schemas.microsoft.com/office/drawing/2014/main" id="{92E904F4-4035-A04C-AA06-6FDCF517E8D2}"/>
              </a:ext>
            </a:extLst>
          </p:cNvPr>
          <p:cNvSpPr txBox="1">
            <a:spLocks/>
          </p:cNvSpPr>
          <p:nvPr/>
        </p:nvSpPr>
        <p:spPr>
          <a:xfrm>
            <a:off x="2907712" y="3253458"/>
            <a:ext cx="290115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Programming By </a:t>
            </a:r>
            <a:r>
              <a:rPr lang="en-US" b="1" i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</a:p>
          <a:p>
            <a:pPr marL="0" indent="0" algn="ctr">
              <a:buNone/>
            </a:pPr>
            <a:r>
              <a:rPr lang="en-US" sz="1200" dirty="0"/>
              <a:t>Read your errors, let them </a:t>
            </a:r>
            <a:r>
              <a:rPr lang="en-US" sz="1200" b="1" i="1" dirty="0"/>
              <a:t>guide</a:t>
            </a:r>
            <a:r>
              <a:rPr lang="en-US" sz="1200" dirty="0"/>
              <a:t> you</a:t>
            </a: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“Failure helps us see what success should look like”</a:t>
            </a:r>
          </a:p>
        </p:txBody>
      </p:sp>
      <p:sp>
        <p:nvSpPr>
          <p:cNvPr id="45" name="Google Shape;540;p37">
            <a:extLst>
              <a:ext uri="{FF2B5EF4-FFF2-40B4-BE49-F238E27FC236}">
                <a16:creationId xmlns:a16="http://schemas.microsoft.com/office/drawing/2014/main" id="{460D5D45-3D53-0644-A2F1-9A2692141944}"/>
              </a:ext>
            </a:extLst>
          </p:cNvPr>
          <p:cNvSpPr/>
          <p:nvPr/>
        </p:nvSpPr>
        <p:spPr>
          <a:xfrm>
            <a:off x="4187864" y="3059855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8;p29">
            <a:extLst>
              <a:ext uri="{FF2B5EF4-FFF2-40B4-BE49-F238E27FC236}">
                <a16:creationId xmlns:a16="http://schemas.microsoft.com/office/drawing/2014/main" id="{C3E6C3E2-AC15-A043-9ABC-A317B8F95BCF}"/>
              </a:ext>
            </a:extLst>
          </p:cNvPr>
          <p:cNvSpPr txBox="1">
            <a:spLocks/>
          </p:cNvSpPr>
          <p:nvPr/>
        </p:nvSpPr>
        <p:spPr>
          <a:xfrm>
            <a:off x="5826514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Y.A.G.N.I</a:t>
            </a:r>
            <a:endParaRPr lang="en-US" b="1" i="1" dirty="0">
              <a:solidFill>
                <a:srgbClr val="C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“You </a:t>
            </a:r>
            <a:r>
              <a:rPr lang="en-US" sz="1200" i="1" dirty="0" err="1"/>
              <a:t>ain’t</a:t>
            </a:r>
            <a:r>
              <a:rPr lang="en-US" sz="1200" i="1" dirty="0"/>
              <a:t> going to need it”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the simplest thing that can possibly work. You can improve it later.</a:t>
            </a:r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F9F6B155-F6BA-1A45-85A0-54C6BCBD7517}"/>
              </a:ext>
            </a:extLst>
          </p:cNvPr>
          <p:cNvSpPr txBox="1">
            <a:spLocks/>
          </p:cNvSpPr>
          <p:nvPr/>
        </p:nvSpPr>
        <p:spPr>
          <a:xfrm>
            <a:off x="2677887" y="1306293"/>
            <a:ext cx="3360798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it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then</a:t>
            </a: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 create it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Don’t create a method/class/variable first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Use a method/class/variable, then create it</a:t>
            </a:r>
          </a:p>
          <a:p>
            <a:pPr marL="0" indent="0" algn="ctr">
              <a:buFont typeface="PT Serif"/>
              <a:buNone/>
            </a:pPr>
            <a:endParaRPr lang="en-US" sz="1200" dirty="0"/>
          </a:p>
        </p:txBody>
      </p:sp>
      <p:pic>
        <p:nvPicPr>
          <p:cNvPr id="1028" name="Picture 4" descr="Credit Card Icon 3077794">
            <a:extLst>
              <a:ext uri="{FF2B5EF4-FFF2-40B4-BE49-F238E27FC236}">
                <a16:creationId xmlns:a16="http://schemas.microsoft.com/office/drawing/2014/main" id="{90183C6C-D8A7-2A4C-9878-D197A7CE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59" y="1020138"/>
            <a:ext cx="482654" cy="4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oogle Shape;378;p37">
            <a:extLst>
              <a:ext uri="{FF2B5EF4-FFF2-40B4-BE49-F238E27FC236}">
                <a16:creationId xmlns:a16="http://schemas.microsoft.com/office/drawing/2014/main" id="{A91B3957-2676-894F-B717-51842133F5B0}"/>
              </a:ext>
            </a:extLst>
          </p:cNvPr>
          <p:cNvGrpSpPr/>
          <p:nvPr/>
        </p:nvGrpSpPr>
        <p:grpSpPr>
          <a:xfrm>
            <a:off x="6936358" y="3103910"/>
            <a:ext cx="252768" cy="252754"/>
            <a:chOff x="1923675" y="1633650"/>
            <a:chExt cx="436000" cy="435975"/>
          </a:xfrm>
        </p:grpSpPr>
        <p:sp>
          <p:nvSpPr>
            <p:cNvPr id="61" name="Google Shape;379;p37">
              <a:extLst>
                <a:ext uri="{FF2B5EF4-FFF2-40B4-BE49-F238E27FC236}">
                  <a16:creationId xmlns:a16="http://schemas.microsoft.com/office/drawing/2014/main" id="{BDD0CD44-1BAD-964C-893B-9B13C02D27C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;p37">
              <a:extLst>
                <a:ext uri="{FF2B5EF4-FFF2-40B4-BE49-F238E27FC236}">
                  <a16:creationId xmlns:a16="http://schemas.microsoft.com/office/drawing/2014/main" id="{F0DC0B8D-6E48-8F4B-8E5C-656F459968DE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1;p37">
              <a:extLst>
                <a:ext uri="{FF2B5EF4-FFF2-40B4-BE49-F238E27FC236}">
                  <a16:creationId xmlns:a16="http://schemas.microsoft.com/office/drawing/2014/main" id="{119D08A9-017F-0345-B5DA-A47254C33EE1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2;p37">
              <a:extLst>
                <a:ext uri="{FF2B5EF4-FFF2-40B4-BE49-F238E27FC236}">
                  <a16:creationId xmlns:a16="http://schemas.microsoft.com/office/drawing/2014/main" id="{318D9A27-29D2-3D46-B7F1-1391C995763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3;p37">
              <a:extLst>
                <a:ext uri="{FF2B5EF4-FFF2-40B4-BE49-F238E27FC236}">
                  <a16:creationId xmlns:a16="http://schemas.microsoft.com/office/drawing/2014/main" id="{062E4C94-8AC7-CE4E-81A5-5A664A765FD0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4;p37">
              <a:extLst>
                <a:ext uri="{FF2B5EF4-FFF2-40B4-BE49-F238E27FC236}">
                  <a16:creationId xmlns:a16="http://schemas.microsoft.com/office/drawing/2014/main" id="{FC0D56A7-417B-C546-B1B7-0A98CBA2248A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83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59" b="295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50" y="2840060"/>
            <a:ext cx="7302500" cy="784800"/>
          </a:xfrm>
        </p:spPr>
        <p:txBody>
          <a:bodyPr/>
          <a:lstStyle/>
          <a:p>
            <a:r>
              <a:rPr lang="en-US" dirty="0"/>
              <a:t>Write 4 scenarios</a:t>
            </a:r>
          </a:p>
          <a:p>
            <a:endParaRPr lang="en-US" dirty="0"/>
          </a:p>
          <a:p>
            <a:r>
              <a:rPr lang="en-US" dirty="0"/>
              <a:t>Count # times you used a class/method/variable that didn’t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328</Words>
  <Application>Microsoft Macintosh PowerPoint</Application>
  <PresentationFormat>On-screen Show (16:9)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STCaiyun</vt:lpstr>
      <vt:lpstr>Arial</vt:lpstr>
      <vt:lpstr>Playfair Display</vt:lpstr>
      <vt:lpstr>PT Serif</vt:lpstr>
      <vt:lpstr>Portia template</vt:lpstr>
      <vt:lpstr>Test Driven Development Microskills</vt:lpstr>
      <vt:lpstr>The Testing Circle</vt:lpstr>
      <vt:lpstr>Benefits of Tests</vt:lpstr>
      <vt:lpstr>Rules for Creating Code with Consume First</vt:lpstr>
      <vt:lpstr>4. Practice – Triangles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57</cp:revision>
  <dcterms:modified xsi:type="dcterms:W3CDTF">2023-01-28T15:55:52Z</dcterms:modified>
</cp:coreProperties>
</file>