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5"/>
  </p:notesMasterIdLst>
  <p:sldIdLst>
    <p:sldId id="264" r:id="rId3"/>
    <p:sldId id="410" r:id="rId4"/>
    <p:sldId id="406" r:id="rId5"/>
    <p:sldId id="412" r:id="rId6"/>
    <p:sldId id="407" r:id="rId7"/>
    <p:sldId id="408" r:id="rId8"/>
    <p:sldId id="409" r:id="rId9"/>
    <p:sldId id="273" r:id="rId10"/>
    <p:sldId id="403" r:id="rId11"/>
    <p:sldId id="411" r:id="rId12"/>
    <p:sldId id="413" r:id="rId13"/>
    <p:sldId id="285"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A00"/>
    <a:srgbClr val="931D1F"/>
    <a:srgbClr val="596B35"/>
    <a:srgbClr val="5E3B1E"/>
    <a:srgbClr val="4B3E5C"/>
    <a:srgbClr val="9179B2"/>
    <a:srgbClr val="382F45"/>
    <a:srgbClr val="1A1620"/>
    <a:srgbClr val="011020"/>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5" autoAdjust="0"/>
    <p:restoredTop sz="94694"/>
  </p:normalViewPr>
  <p:slideViewPr>
    <p:cSldViewPr>
      <p:cViewPr varScale="1">
        <p:scale>
          <a:sx n="161" d="100"/>
          <a:sy n="161" d="100"/>
        </p:scale>
        <p:origin x="912" y="200"/>
      </p:cViewPr>
      <p:guideLst>
        <p:guide orient="horz" pos="2160"/>
        <p:guide pos="2880"/>
        <p:guide orient="horz" pos="1620"/>
      </p:guideLst>
    </p:cSldViewPr>
  </p:slideViewPr>
  <p:notesTextViewPr>
    <p:cViewPr>
      <p:scale>
        <a:sx n="1" d="1"/>
        <a:sy n="1" d="1"/>
      </p:scale>
      <p:origin x="0" y="0"/>
    </p:cViewPr>
  </p:notesTextViewPr>
  <p:sorterViewPr>
    <p:cViewPr>
      <p:scale>
        <a:sx n="68" d="100"/>
        <a:sy n="6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6CA892-5368-104E-9915-F269845A1B41}" type="datetimeFigureOut">
              <a:rPr lang="en-US" smtClean="0"/>
              <a:t>1/29/23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AF69FF-2872-D347-BEBD-3F983EC9ED0B}" type="slidenum">
              <a:rPr lang="en-US" smtClean="0"/>
              <a:t>‹#›</a:t>
            </a:fld>
            <a:endParaRPr lang="en-US"/>
          </a:p>
        </p:txBody>
      </p:sp>
    </p:spTree>
    <p:extLst>
      <p:ext uri="{BB962C8B-B14F-4D97-AF65-F5344CB8AC3E}">
        <p14:creationId xmlns:p14="http://schemas.microsoft.com/office/powerpoint/2010/main" val="42688908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9718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Volumes/art/Corporate/Events/2017/Kickoff/PPT/Awards/back_1.jpg" TargetMode="External"/><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8" name="back_1.jpg" descr="/Volumes/art/Corporate/Events/2017/Kickoff/PPT/Awards/back_1.jp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2" name="Picture 1" descr="2017_Kickoff_cover_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00" y="285750"/>
            <a:ext cx="7924800" cy="4457700"/>
          </a:xfrm>
          <a:prstGeom prst="rect">
            <a:avLst/>
          </a:prstGeom>
        </p:spPr>
      </p:pic>
    </p:spTree>
    <p:extLst>
      <p:ext uri="{BB962C8B-B14F-4D97-AF65-F5344CB8AC3E}">
        <p14:creationId xmlns:p14="http://schemas.microsoft.com/office/powerpoint/2010/main" val="328599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with text">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4" name="Text Placeholder 2"/>
          <p:cNvSpPr>
            <a:spLocks noGrp="1"/>
          </p:cNvSpPr>
          <p:nvPr>
            <p:ph type="body" sz="quarter" idx="10" hasCustomPrompt="1"/>
          </p:nvPr>
        </p:nvSpPr>
        <p:spPr>
          <a:xfrm>
            <a:off x="579438" y="1428750"/>
            <a:ext cx="4525962" cy="2819400"/>
          </a:xfrm>
        </p:spPr>
        <p:txBody>
          <a:bodyPr>
            <a:normAutofit/>
          </a:bodyPr>
          <a:lstStyle>
            <a:lvl1pPr marL="0" indent="0">
              <a:buNone/>
              <a:defRPr sz="2600"/>
            </a:lvl1pPr>
          </a:lstStyle>
          <a:p>
            <a:pPr lvl="0"/>
            <a:r>
              <a:rPr lang="en-US" dirty="0"/>
              <a:t>This is a format you can use to present information. Try to keep your on-screen descriptions short and to the point, expanding upon them in your word track. Text is 26 pts.</a:t>
            </a:r>
          </a:p>
        </p:txBody>
      </p:sp>
    </p:spTree>
    <p:extLst>
      <p:ext uri="{BB962C8B-B14F-4D97-AF65-F5344CB8AC3E}">
        <p14:creationId xmlns:p14="http://schemas.microsoft.com/office/powerpoint/2010/main" val="84940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5030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885950"/>
            <a:ext cx="7772400" cy="1022350"/>
          </a:xfrm>
        </p:spPr>
        <p:txBody>
          <a:bodyPr anchor="t"/>
          <a:lstStyle>
            <a:lvl1pPr algn="l">
              <a:defRPr sz="4000" b="1" cap="all"/>
            </a:lvl1pPr>
          </a:lstStyle>
          <a:p>
            <a:r>
              <a:rPr lang="en-US" dirty="0"/>
              <a:t>Click to edit Master title style</a:t>
            </a:r>
          </a:p>
        </p:txBody>
      </p:sp>
      <p:sp>
        <p:nvSpPr>
          <p:cNvPr id="4" name="Date Placeholder 3"/>
          <p:cNvSpPr>
            <a:spLocks noGrp="1"/>
          </p:cNvSpPr>
          <p:nvPr>
            <p:ph type="dt" sz="half" idx="10"/>
          </p:nvPr>
        </p:nvSpPr>
        <p:spPr>
          <a:xfrm>
            <a:off x="457200" y="4767264"/>
            <a:ext cx="2133600" cy="274637"/>
          </a:xfrm>
          <a:prstGeom prst="rect">
            <a:avLst/>
          </a:prstGeom>
        </p:spPr>
        <p:txBody>
          <a:bodyPr/>
          <a:lstStyle/>
          <a:p>
            <a:fld id="{C19B0AE2-F9BF-A84C-8B7C-7819DE60C937}" type="datetimeFigureOut">
              <a:rPr lang="en-US" smtClean="0">
                <a:solidFill>
                  <a:srgbClr val="808080">
                    <a:tint val="75000"/>
                  </a:srgbClr>
                </a:solidFill>
              </a:rPr>
              <a:pPr/>
              <a:t>1/29/23</a:t>
            </a:fld>
            <a:endParaRPr lang="en-US">
              <a:solidFill>
                <a:srgbClr val="808080">
                  <a:tint val="75000"/>
                </a:srgbClr>
              </a:solidFill>
            </a:endParaRPr>
          </a:p>
        </p:txBody>
      </p:sp>
      <p:sp>
        <p:nvSpPr>
          <p:cNvPr id="5" name="Footer Placeholder 4"/>
          <p:cNvSpPr>
            <a:spLocks noGrp="1"/>
          </p:cNvSpPr>
          <p:nvPr>
            <p:ph type="ftr" sz="quarter" idx="11"/>
          </p:nvPr>
        </p:nvSpPr>
        <p:spPr>
          <a:xfrm>
            <a:off x="3124200" y="4767264"/>
            <a:ext cx="2895600" cy="274637"/>
          </a:xfrm>
          <a:prstGeom prst="rect">
            <a:avLst/>
          </a:prstGeom>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a:xfrm>
            <a:off x="6553200" y="4767264"/>
            <a:ext cx="2133600" cy="274637"/>
          </a:xfrm>
          <a:prstGeom prst="rect">
            <a:avLst/>
          </a:prstGeom>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3472565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0000"/>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768800" y="1991813"/>
            <a:ext cx="5606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3600"/>
              <a:buNone/>
              <a:defRPr sz="3600">
                <a:solidFill>
                  <a:srgbClr val="FFFFFF"/>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extLst>
      <p:ext uri="{BB962C8B-B14F-4D97-AF65-F5344CB8AC3E}">
        <p14:creationId xmlns:p14="http://schemas.microsoft.com/office/powerpoint/2010/main" val="217131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666666"/>
              </a:buClr>
              <a:buSzPts val="2000"/>
              <a:buFont typeface="Playfair Display"/>
              <a:buNone/>
              <a:defRPr i="1">
                <a:solidFill>
                  <a:srgbClr val="666666"/>
                </a:solidFill>
                <a:highlight>
                  <a:srgbClr val="F3F3F3"/>
                </a:highlight>
                <a:latin typeface="Playfair Display"/>
                <a:ea typeface="Playfair Display"/>
                <a:cs typeface="Playfair Display"/>
                <a:sym typeface="Playfair Display"/>
              </a:defRPr>
            </a:lvl1pPr>
            <a:lvl2pPr lvl="1"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2pPr>
            <a:lvl3pPr lvl="2"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3pPr>
            <a:lvl4pPr lvl="3"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4pPr>
            <a:lvl5pPr lvl="4"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5pPr>
            <a:lvl6pPr lvl="5"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6pPr>
            <a:lvl7pPr lvl="6"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7pPr>
            <a:lvl8pPr lvl="7"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8pPr>
            <a:lvl9pPr lvl="8"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9pPr>
          </a:lstStyle>
          <a:p>
            <a:endParaRPr/>
          </a:p>
        </p:txBody>
      </p:sp>
      <p:sp>
        <p:nvSpPr>
          <p:cNvPr id="16" name="Google Shape;16;p3"/>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92064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4" name="Google Shape;24;p5"/>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5" name="Google Shape;25;p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47265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white" type="blank">
  <p:cSld name="Blank white">
    <p:spTree>
      <p:nvGrpSpPr>
        <p:cNvPr id="1" name="Shape 43"/>
        <p:cNvGrpSpPr/>
        <p:nvPr/>
      </p:nvGrpSpPr>
      <p:grpSpPr>
        <a:xfrm>
          <a:off x="0" y="0"/>
          <a:ext cx="0" cy="0"/>
          <a:chOff x="0" y="0"/>
          <a:chExt cx="0" cy="0"/>
        </a:xfrm>
      </p:grpSpPr>
      <p:sp>
        <p:nvSpPr>
          <p:cNvPr id="44" name="Google Shape;44;p10"/>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19473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black">
  <p:cSld name="Blank black">
    <p:bg>
      <p:bgPr>
        <a:solidFill>
          <a:srgbClr val="000000"/>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571506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3" name="Google Shape;33;p7"/>
          <p:cNvSpPr txBox="1">
            <a:spLocks noGrp="1"/>
          </p:cNvSpPr>
          <p:nvPr>
            <p:ph type="body" idx="1"/>
          </p:nvPr>
        </p:nvSpPr>
        <p:spPr>
          <a:xfrm>
            <a:off x="73859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4" name="Google Shape;34;p7"/>
          <p:cNvSpPr txBox="1">
            <a:spLocks noGrp="1"/>
          </p:cNvSpPr>
          <p:nvPr>
            <p:ph type="body" idx="2"/>
          </p:nvPr>
        </p:nvSpPr>
        <p:spPr>
          <a:xfrm>
            <a:off x="333645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5" name="Google Shape;35;p7"/>
          <p:cNvSpPr txBox="1">
            <a:spLocks noGrp="1"/>
          </p:cNvSpPr>
          <p:nvPr>
            <p:ph type="body" idx="3"/>
          </p:nvPr>
        </p:nvSpPr>
        <p:spPr>
          <a:xfrm>
            <a:off x="593431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83361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Tree>
    <p:extLst>
      <p:ext uri="{BB962C8B-B14F-4D97-AF65-F5344CB8AC3E}">
        <p14:creationId xmlns:p14="http://schemas.microsoft.com/office/powerpoint/2010/main" val="4146246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688431"/>
            <a:ext cx="6400800" cy="1314450"/>
          </a:xfrm>
        </p:spPr>
        <p:txBody>
          <a:bodyPr/>
          <a:lstStyle>
            <a:lvl1pPr marL="0" indent="0" algn="ctr">
              <a:buNone/>
              <a:defRPr>
                <a:solidFill>
                  <a:srgbClr val="3399C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Tree>
    <p:extLst>
      <p:ext uri="{BB962C8B-B14F-4D97-AF65-F5344CB8AC3E}">
        <p14:creationId xmlns:p14="http://schemas.microsoft.com/office/powerpoint/2010/main" val="346584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cxnSp>
        <p:nvCxnSpPr>
          <p:cNvPr id="20" name="Straight Connector 19"/>
          <p:cNvCxnSpPr/>
          <p:nvPr userDrawn="1"/>
        </p:nvCxnSpPr>
        <p:spPr>
          <a:xfrm>
            <a:off x="2800983" y="1889760"/>
            <a:ext cx="0" cy="2682242"/>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5503543" y="1897381"/>
            <a:ext cx="0" cy="2682242"/>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3" name="Rectangle 22"/>
          <p:cNvSpPr/>
          <p:nvPr userDrawn="1"/>
        </p:nvSpPr>
        <p:spPr>
          <a:xfrm>
            <a:off x="340295" y="1393267"/>
            <a:ext cx="3422765" cy="400110"/>
          </a:xfrm>
          <a:prstGeom prst="rect">
            <a:avLst/>
          </a:prstGeom>
        </p:spPr>
        <p:txBody>
          <a:bodyPr wrap="square">
            <a:spAutoFit/>
          </a:bodyPr>
          <a:lstStyle/>
          <a:p>
            <a:pPr>
              <a:buClr>
                <a:srgbClr val="248FD0"/>
              </a:buClr>
            </a:pPr>
            <a:r>
              <a:rPr lang="en-US" sz="2000" b="1" dirty="0">
                <a:solidFill>
                  <a:srgbClr val="D9D9D9"/>
                </a:solidFill>
                <a:latin typeface="Calibri"/>
                <a:cs typeface="Calibri"/>
              </a:rPr>
              <a:t>Insert List Title Here</a:t>
            </a:r>
          </a:p>
        </p:txBody>
      </p:sp>
      <p:sp>
        <p:nvSpPr>
          <p:cNvPr id="10"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3" name="Text Placeholder 2"/>
          <p:cNvSpPr>
            <a:spLocks noGrp="1"/>
          </p:cNvSpPr>
          <p:nvPr>
            <p:ph type="body" sz="quarter" idx="14" hasCustomPrompt="1"/>
          </p:nvPr>
        </p:nvSpPr>
        <p:spPr>
          <a:xfrm>
            <a:off x="457200" y="1962150"/>
            <a:ext cx="2133600" cy="2609850"/>
          </a:xfrm>
        </p:spPr>
        <p:txBody>
          <a:bodyPr>
            <a:noAutofit/>
          </a:bodyPr>
          <a:lstStyle>
            <a:lvl1pPr>
              <a:defRPr sz="1700"/>
            </a:lvl1pPr>
          </a:lstStyle>
          <a:p>
            <a:pPr lvl="0"/>
            <a:r>
              <a:rPr lang="en-US" dirty="0"/>
              <a:t>Bulleted list of items, an alternate treatment of listing out content</a:t>
            </a:r>
          </a:p>
          <a:p>
            <a:pPr lvl="0"/>
            <a:r>
              <a:rPr lang="en-US" dirty="0"/>
              <a:t>Bulleted list of items, an alternate treatment of listing out content</a:t>
            </a:r>
          </a:p>
        </p:txBody>
      </p:sp>
      <p:sp>
        <p:nvSpPr>
          <p:cNvPr id="11" name="Text Placeholder 2"/>
          <p:cNvSpPr>
            <a:spLocks noGrp="1"/>
          </p:cNvSpPr>
          <p:nvPr>
            <p:ph type="body" sz="quarter" idx="15" hasCustomPrompt="1"/>
          </p:nvPr>
        </p:nvSpPr>
        <p:spPr>
          <a:xfrm>
            <a:off x="3036567" y="1962150"/>
            <a:ext cx="2133600" cy="2609850"/>
          </a:xfrm>
        </p:spPr>
        <p:txBody>
          <a:bodyPr>
            <a:noAutofit/>
          </a:bodyPr>
          <a:lstStyle>
            <a:lvl1pPr>
              <a:defRPr sz="1700"/>
            </a:lvl1pPr>
          </a:lstStyle>
          <a:p>
            <a:pPr lvl="0"/>
            <a:r>
              <a:rPr lang="en-US" dirty="0"/>
              <a:t>Bulleted list of items, an alternate treatment of listing out content</a:t>
            </a:r>
          </a:p>
          <a:p>
            <a:pPr lvl="0"/>
            <a:r>
              <a:rPr lang="en-US" dirty="0"/>
              <a:t>Bulleted list of items, an alternate treatment of listing out content</a:t>
            </a:r>
          </a:p>
        </p:txBody>
      </p:sp>
      <p:sp>
        <p:nvSpPr>
          <p:cNvPr id="12" name="Text Placeholder 2"/>
          <p:cNvSpPr>
            <a:spLocks noGrp="1"/>
          </p:cNvSpPr>
          <p:nvPr>
            <p:ph type="body" sz="quarter" idx="16" hasCustomPrompt="1"/>
          </p:nvPr>
        </p:nvSpPr>
        <p:spPr>
          <a:xfrm>
            <a:off x="5836920" y="1962150"/>
            <a:ext cx="2133600" cy="2609850"/>
          </a:xfrm>
        </p:spPr>
        <p:txBody>
          <a:bodyPr>
            <a:noAutofit/>
          </a:bodyPr>
          <a:lstStyle>
            <a:lvl1pPr>
              <a:defRPr sz="1700"/>
            </a:lvl1pPr>
          </a:lstStyle>
          <a:p>
            <a:pPr lvl="0"/>
            <a:r>
              <a:rPr lang="en-US" dirty="0"/>
              <a:t>Bulleted list of items, an alternate treatment of listing out content</a:t>
            </a:r>
          </a:p>
          <a:p>
            <a:pPr lvl="0"/>
            <a:r>
              <a:rPr lang="en-US" dirty="0"/>
              <a:t>Bulleted list of items, an alternate treatment of listing out content</a:t>
            </a:r>
          </a:p>
        </p:txBody>
      </p:sp>
    </p:spTree>
    <p:extLst>
      <p:ext uri="{BB962C8B-B14F-4D97-AF65-F5344CB8AC3E}">
        <p14:creationId xmlns:p14="http://schemas.microsoft.com/office/powerpoint/2010/main" val="2083827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cxnSp>
        <p:nvCxnSpPr>
          <p:cNvPr id="25" name="Straight Connector 24"/>
          <p:cNvCxnSpPr/>
          <p:nvPr userDrawn="1"/>
        </p:nvCxnSpPr>
        <p:spPr>
          <a:xfrm>
            <a:off x="4488472" y="1760745"/>
            <a:ext cx="2249" cy="3020805"/>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6" name="Text Placeholder 2"/>
          <p:cNvSpPr>
            <a:spLocks noGrp="1"/>
          </p:cNvSpPr>
          <p:nvPr>
            <p:ph type="body" idx="1" hasCustomPrompt="1"/>
          </p:nvPr>
        </p:nvSpPr>
        <p:spPr>
          <a:xfrm>
            <a:off x="274320" y="960438"/>
            <a:ext cx="8229600" cy="639762"/>
          </a:xfrm>
        </p:spPr>
        <p:txBody>
          <a:bodyPr anchor="b">
            <a:noAutofit/>
          </a:bodyPr>
          <a:lstStyle>
            <a:lvl1pPr marL="0" indent="0">
              <a:buNone/>
              <a:defRPr sz="3200" b="0" baseline="0">
                <a:solidFill>
                  <a:srgbClr val="3399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 (Blue, 32 </a:t>
            </a:r>
            <a:r>
              <a:rPr lang="en-US" dirty="0" err="1"/>
              <a:t>pt</a:t>
            </a:r>
            <a:r>
              <a:rPr lang="en-US" dirty="0"/>
              <a:t>)</a:t>
            </a:r>
          </a:p>
        </p:txBody>
      </p:sp>
      <p:sp>
        <p:nvSpPr>
          <p:cNvPr id="4" name="Text Placeholder 3"/>
          <p:cNvSpPr>
            <a:spLocks noGrp="1"/>
          </p:cNvSpPr>
          <p:nvPr>
            <p:ph type="body" sz="quarter" idx="10" hasCustomPrompt="1"/>
          </p:nvPr>
        </p:nvSpPr>
        <p:spPr>
          <a:xfrm>
            <a:off x="274320" y="1885950"/>
            <a:ext cx="3992880" cy="2590800"/>
          </a:xfrm>
        </p:spPr>
        <p:txBody>
          <a:bodyPr>
            <a:noAutofit/>
          </a:bodyPr>
          <a:lstStyle>
            <a:lvl1pPr marL="0" indent="0">
              <a:buNone/>
              <a:defRPr sz="2400"/>
            </a:lvl1pPr>
          </a:lstStyle>
          <a:p>
            <a:pPr lvl="0"/>
            <a:r>
              <a:rPr lang="en-US" dirty="0"/>
              <a:t>Consider this alternate format to present your key points. Try to keep your on screen descriptions short and to the point, expanding upon them in your word track. Text is 24 pts.</a:t>
            </a:r>
          </a:p>
        </p:txBody>
      </p:sp>
      <p:sp>
        <p:nvSpPr>
          <p:cNvPr id="10" name="Text Placeholder 3"/>
          <p:cNvSpPr>
            <a:spLocks noGrp="1"/>
          </p:cNvSpPr>
          <p:nvPr>
            <p:ph type="body" sz="quarter" idx="11" hasCustomPrompt="1"/>
          </p:nvPr>
        </p:nvSpPr>
        <p:spPr>
          <a:xfrm>
            <a:off x="4711993" y="1885950"/>
            <a:ext cx="3992880" cy="2590800"/>
          </a:xfrm>
        </p:spPr>
        <p:txBody>
          <a:bodyPr>
            <a:noAutofit/>
          </a:bodyPr>
          <a:lstStyle>
            <a:lvl1pPr marL="342900" indent="-342900">
              <a:buFont typeface="Arial" panose="020B0604020202020204" pitchFamily="34" charset="0"/>
              <a:buChar char="•"/>
              <a:defRPr sz="2400"/>
            </a:lvl1pPr>
          </a:lstStyle>
          <a:p>
            <a:pPr lvl="0"/>
            <a:r>
              <a:rPr lang="en-US" dirty="0"/>
              <a:t>Bulleted list of items, an alternate treatment of listing out content</a:t>
            </a:r>
          </a:p>
          <a:p>
            <a:pPr lvl="0"/>
            <a:r>
              <a:rPr lang="en-US" dirty="0"/>
              <a:t>Bulleted list of items, an alternate treatment of listing out content</a:t>
            </a:r>
          </a:p>
        </p:txBody>
      </p:sp>
    </p:spTree>
    <p:extLst>
      <p:ext uri="{BB962C8B-B14F-4D97-AF65-F5344CB8AC3E}">
        <p14:creationId xmlns:p14="http://schemas.microsoft.com/office/powerpoint/2010/main" val="119161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 A">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3" name="Text Placeholder 2"/>
          <p:cNvSpPr>
            <a:spLocks noGrp="1"/>
          </p:cNvSpPr>
          <p:nvPr>
            <p:ph type="body" sz="quarter" idx="10" hasCustomPrompt="1"/>
          </p:nvPr>
        </p:nvSpPr>
        <p:spPr>
          <a:xfrm>
            <a:off x="579438" y="1428750"/>
            <a:ext cx="4525962" cy="2819400"/>
          </a:xfrm>
        </p:spPr>
        <p:txBody>
          <a:bodyPr>
            <a:normAutofit/>
          </a:bodyPr>
          <a:lstStyle>
            <a:lvl1pPr marL="0" indent="0">
              <a:buNone/>
              <a:defRPr sz="2600"/>
            </a:lvl1pPr>
          </a:lstStyle>
          <a:p>
            <a:pPr lvl="0"/>
            <a:r>
              <a:rPr lang="en-US" dirty="0"/>
              <a:t>This is a format you can use to present information. Try to keep your on-screen descriptions short and to the point, expanding upon them in your word track. Text is 26 pts.</a:t>
            </a:r>
          </a:p>
        </p:txBody>
      </p:sp>
    </p:spTree>
    <p:extLst>
      <p:ext uri="{BB962C8B-B14F-4D97-AF65-F5344CB8AC3E}">
        <p14:creationId xmlns:p14="http://schemas.microsoft.com/office/powerpoint/2010/main" val="369160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lumn B">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4" name="Text Placeholder 2"/>
          <p:cNvSpPr>
            <a:spLocks noGrp="1"/>
          </p:cNvSpPr>
          <p:nvPr>
            <p:ph type="body" idx="1" hasCustomPrompt="1"/>
          </p:nvPr>
        </p:nvSpPr>
        <p:spPr>
          <a:xfrm>
            <a:off x="274320" y="960438"/>
            <a:ext cx="8229600" cy="639762"/>
          </a:xfrm>
        </p:spPr>
        <p:txBody>
          <a:bodyPr anchor="b">
            <a:noAutofit/>
          </a:bodyPr>
          <a:lstStyle>
            <a:lvl1pPr marL="0" indent="0">
              <a:buNone/>
              <a:defRPr sz="3200" b="0" baseline="0">
                <a:solidFill>
                  <a:srgbClr val="3399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 (Blue, 32 </a:t>
            </a:r>
            <a:r>
              <a:rPr lang="en-US" dirty="0" err="1"/>
              <a:t>pt</a:t>
            </a:r>
            <a:r>
              <a:rPr lang="en-US" dirty="0"/>
              <a:t>)</a:t>
            </a:r>
          </a:p>
        </p:txBody>
      </p:sp>
      <p:sp>
        <p:nvSpPr>
          <p:cNvPr id="3" name="Text Placeholder 2"/>
          <p:cNvSpPr>
            <a:spLocks noGrp="1"/>
          </p:cNvSpPr>
          <p:nvPr>
            <p:ph type="body" sz="quarter" idx="10" hasCustomPrompt="1"/>
          </p:nvPr>
        </p:nvSpPr>
        <p:spPr>
          <a:xfrm>
            <a:off x="914400" y="1809750"/>
            <a:ext cx="4495800" cy="2743200"/>
          </a:xfrm>
        </p:spPr>
        <p:txBody>
          <a:bodyPr>
            <a:normAutofit/>
          </a:bodyPr>
          <a:lstStyle>
            <a:lvl1pPr marL="0" indent="0">
              <a:buNone/>
              <a:defRPr sz="2400"/>
            </a:lvl1pPr>
          </a:lstStyle>
          <a:p>
            <a:pPr lvl="0"/>
            <a:r>
              <a:rPr lang="en-US" dirty="0"/>
              <a:t>Two columns of content to display? Consider this alternate format to present your key points. Try to keep your on screen descriptions short and to the point, expanding upon them in your word track. Text is 24 pts.</a:t>
            </a:r>
          </a:p>
        </p:txBody>
      </p:sp>
    </p:spTree>
    <p:extLst>
      <p:ext uri="{BB962C8B-B14F-4D97-AF65-F5344CB8AC3E}">
        <p14:creationId xmlns:p14="http://schemas.microsoft.com/office/powerpoint/2010/main" val="410640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Tree>
    <p:extLst>
      <p:ext uri="{BB962C8B-B14F-4D97-AF65-F5344CB8AC3E}">
        <p14:creationId xmlns:p14="http://schemas.microsoft.com/office/powerpoint/2010/main" val="101515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 (Gray, 32 </a:t>
            </a:r>
            <a:r>
              <a:rPr lang="en-US" dirty="0" err="1"/>
              <a:t>pt</a:t>
            </a:r>
            <a:r>
              <a:rPr lang="en-US" dirty="0"/>
              <a:t>)</a:t>
            </a:r>
          </a:p>
        </p:txBody>
      </p:sp>
      <p:sp>
        <p:nvSpPr>
          <p:cNvPr id="5" name="Text Placeholder 4"/>
          <p:cNvSpPr>
            <a:spLocks noGrp="1"/>
          </p:cNvSpPr>
          <p:nvPr>
            <p:ph type="body" sz="quarter" idx="10" hasCustomPrompt="1"/>
          </p:nvPr>
        </p:nvSpPr>
        <p:spPr>
          <a:xfrm>
            <a:off x="274638" y="1504950"/>
            <a:ext cx="8174037" cy="2895600"/>
          </a:xfrm>
        </p:spPr>
        <p:txBody>
          <a:bodyPr>
            <a:normAutofit/>
          </a:bodyPr>
          <a:lstStyle>
            <a:lvl1pPr marL="0" indent="0">
              <a:buNone/>
              <a:defRPr sz="2600"/>
            </a:lvl1pPr>
            <a:lvl2pPr marL="457200" indent="0">
              <a:buNone/>
              <a:defRPr/>
            </a:lvl2pPr>
            <a:lvl3pPr marL="914400" indent="0">
              <a:buNone/>
              <a:defRPr/>
            </a:lvl3pPr>
            <a:lvl4pPr marL="1371600" indent="0">
              <a:buNone/>
              <a:defRPr/>
            </a:lvl4pPr>
            <a:lvl5pPr marL="1828800" indent="0">
              <a:buNone/>
              <a:defRPr/>
            </a:lvl5pPr>
          </a:lstStyle>
          <a:p>
            <a:pPr lvl="0"/>
            <a:r>
              <a:rPr lang="en-US" dirty="0"/>
              <a:t>This is a format you can use to present information. Try to keep your on-screen descriptions short and to the point, expanding upon them in your word track. Text is 26 pts.</a:t>
            </a:r>
          </a:p>
        </p:txBody>
      </p:sp>
    </p:spTree>
    <p:extLst>
      <p:ext uri="{BB962C8B-B14F-4D97-AF65-F5344CB8AC3E}">
        <p14:creationId xmlns:p14="http://schemas.microsoft.com/office/powerpoint/2010/main" val="111967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file://localhost/Volumes/art/Corporate/Events/2017/Kickoff/PPT/Awards/back_1.jpg"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back_1.jpg" descr="/Volumes/art/Corporate/Events/2017/Kickoff/PPT/Awards/back_1.jpg"/>
          <p:cNvPicPr>
            <a:picLocks noChangeAspect="1"/>
          </p:cNvPicPr>
          <p:nvPr userDrawn="1"/>
        </p:nvPicPr>
        <p:blipFill>
          <a:blip r:embed="rId14" r:link="rId15">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6968368" y="4732662"/>
            <a:ext cx="1794632" cy="369332"/>
          </a:xfrm>
          <a:prstGeom prst="rect">
            <a:avLst/>
          </a:prstGeom>
          <a:noFill/>
        </p:spPr>
        <p:txBody>
          <a:bodyPr wrap="none" rtlCol="0">
            <a:spAutoFit/>
          </a:bodyPr>
          <a:lstStyle/>
          <a:p>
            <a:pPr algn="r"/>
            <a:r>
              <a:rPr lang="en-US" b="1" dirty="0">
                <a:solidFill>
                  <a:srgbClr val="3F3F3F"/>
                </a:solidFill>
              </a:rPr>
              <a:t>@LlewellynFalco</a:t>
            </a:r>
          </a:p>
        </p:txBody>
      </p:sp>
    </p:spTree>
    <p:extLst>
      <p:ext uri="{BB962C8B-B14F-4D97-AF65-F5344CB8AC3E}">
        <p14:creationId xmlns:p14="http://schemas.microsoft.com/office/powerpoint/2010/main" val="553664244"/>
      </p:ext>
    </p:extLst>
  </p:cSld>
  <p:clrMap bg1="lt1" tx1="dk1" bg2="lt2" tx2="dk2" accent1="accent1" accent2="accent2" accent3="accent3" accent4="accent4" accent5="accent5" accent6="accent6" hlink="hlink" folHlink="folHlink"/>
  <p:sldLayoutIdLst>
    <p:sldLayoutId id="2147483658" r:id="rId1"/>
    <p:sldLayoutId id="2147483657" r:id="rId2"/>
    <p:sldLayoutId id="2147483649" r:id="rId3"/>
    <p:sldLayoutId id="2147483652" r:id="rId4"/>
    <p:sldLayoutId id="2147483653" r:id="rId5"/>
    <p:sldLayoutId id="2147483656" r:id="rId6"/>
    <p:sldLayoutId id="2147483660" r:id="rId7"/>
    <p:sldLayoutId id="2147483659" r:id="rId8"/>
    <p:sldLayoutId id="2147483661" r:id="rId9"/>
    <p:sldLayoutId id="2147483651" r:id="rId10"/>
    <p:sldLayoutId id="2147483655" r:id="rId11"/>
    <p:sldLayoutId id="2147483662" r:id="rId12"/>
  </p:sldLayoutIdLst>
  <p:txStyles>
    <p:titleStyle>
      <a:lvl1pPr algn="l" defTabSz="914400" rtl="0" eaLnBrk="1" latinLnBrk="0" hangingPunct="1">
        <a:spcBef>
          <a:spcPct val="0"/>
        </a:spcBef>
        <a:buNone/>
        <a:defRPr sz="4400"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Clr>
          <a:srgbClr val="3399CC"/>
        </a:buClr>
        <a:buFont typeface="Arial" panose="020B0604020202020204" pitchFamily="34" charset="0"/>
        <a:buChar char="•"/>
        <a:defRPr sz="3200" kern="1200">
          <a:solidFill>
            <a:srgbClr val="D9D9D9"/>
          </a:solidFill>
          <a:latin typeface="+mn-lt"/>
          <a:ea typeface="+mn-ea"/>
          <a:cs typeface="+mn-cs"/>
        </a:defRPr>
      </a:lvl1pPr>
      <a:lvl2pPr marL="742950" indent="-285750" algn="l" defTabSz="914400" rtl="0" eaLnBrk="1" latinLnBrk="0" hangingPunct="1">
        <a:spcBef>
          <a:spcPct val="20000"/>
        </a:spcBef>
        <a:buClr>
          <a:srgbClr val="3399CC"/>
        </a:buClr>
        <a:buFont typeface="Arial" panose="020B0604020202020204" pitchFamily="34" charset="0"/>
        <a:buChar char="–"/>
        <a:defRPr sz="2800" kern="1200">
          <a:solidFill>
            <a:srgbClr val="D9D9D9"/>
          </a:solidFill>
          <a:latin typeface="+mn-lt"/>
          <a:ea typeface="+mn-ea"/>
          <a:cs typeface="+mn-cs"/>
        </a:defRPr>
      </a:lvl2pPr>
      <a:lvl3pPr marL="1143000" indent="-228600" algn="l" defTabSz="914400" rtl="0" eaLnBrk="1" latinLnBrk="0" hangingPunct="1">
        <a:spcBef>
          <a:spcPct val="20000"/>
        </a:spcBef>
        <a:buClr>
          <a:srgbClr val="3399CC"/>
        </a:buClr>
        <a:buFont typeface="Arial" panose="020B0604020202020204" pitchFamily="34" charset="0"/>
        <a:buChar char="•"/>
        <a:defRPr sz="2400" kern="1200">
          <a:solidFill>
            <a:srgbClr val="D9D9D9"/>
          </a:solidFill>
          <a:latin typeface="+mn-lt"/>
          <a:ea typeface="+mn-ea"/>
          <a:cs typeface="+mn-cs"/>
        </a:defRPr>
      </a:lvl3pPr>
      <a:lvl4pPr marL="1600200" indent="-228600" algn="l" defTabSz="914400" rtl="0" eaLnBrk="1" latinLnBrk="0" hangingPunct="1">
        <a:spcBef>
          <a:spcPct val="20000"/>
        </a:spcBef>
        <a:buClr>
          <a:srgbClr val="3399CC"/>
        </a:buClr>
        <a:buFont typeface="Arial" panose="020B0604020202020204" pitchFamily="34" charset="0"/>
        <a:buChar char="–"/>
        <a:defRPr sz="2000" kern="1200">
          <a:solidFill>
            <a:srgbClr val="D9D9D9"/>
          </a:solidFill>
          <a:latin typeface="+mn-lt"/>
          <a:ea typeface="+mn-ea"/>
          <a:cs typeface="+mn-cs"/>
        </a:defRPr>
      </a:lvl4pPr>
      <a:lvl5pPr marL="2057400" indent="-228600" algn="l" defTabSz="914400" rtl="0" eaLnBrk="1" latinLnBrk="0" hangingPunct="1">
        <a:spcBef>
          <a:spcPct val="20000"/>
        </a:spcBef>
        <a:buClr>
          <a:srgbClr val="3399CC"/>
        </a:buClr>
        <a:buFont typeface="Arial" panose="020B0604020202020204" pitchFamily="34" charset="0"/>
        <a:buChar char="»"/>
        <a:defRPr sz="2000" kern="1200">
          <a:solidFill>
            <a:srgbClr val="D9D9D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22625" y="226575"/>
            <a:ext cx="8698800" cy="4690200"/>
          </a:xfrm>
          <a:prstGeom prst="rect">
            <a:avLst/>
          </a:prstGeom>
          <a:noFill/>
          <a:ln w="2857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288000" y="288125"/>
            <a:ext cx="8567700" cy="4567200"/>
          </a:xfrm>
          <a:prstGeom prst="rect">
            <a:avLst/>
          </a:prstGeom>
          <a:noFill/>
          <a:ln w="952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388955" y="338306"/>
            <a:ext cx="8366100" cy="762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2pPr>
            <a:lvl3pPr lvl="2"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3pPr>
            <a:lvl4pPr lvl="3"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4pPr>
            <a:lvl5pPr lvl="4"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5pPr>
            <a:lvl6pPr lvl="5"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6pPr>
            <a:lvl7pPr lvl="6"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7pPr>
            <a:lvl8pPr lvl="7"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8pPr>
            <a:lvl9pPr lvl="8"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9pPr>
          </a:lstStyle>
          <a:p>
            <a:endParaRPr/>
          </a:p>
        </p:txBody>
      </p:sp>
      <p:sp>
        <p:nvSpPr>
          <p:cNvPr id="9" name="Google Shape;9;p1"/>
          <p:cNvSpPr txBox="1">
            <a:spLocks noGrp="1"/>
          </p:cNvSpPr>
          <p:nvPr>
            <p:ph type="body" idx="1"/>
          </p:nvPr>
        </p:nvSpPr>
        <p:spPr>
          <a:xfrm>
            <a:off x="1251600" y="1272975"/>
            <a:ext cx="6640800" cy="30675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1pPr>
            <a:lvl2pPr marL="914400" lvl="1"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2pPr>
            <a:lvl3pPr marL="1371600" lvl="2"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3pPr>
            <a:lvl4pPr marL="1828800" lvl="3"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4pPr>
            <a:lvl5pPr marL="2286000" lvl="4"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5pPr>
            <a:lvl6pPr marL="2743200" lvl="5"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6pPr>
            <a:lvl7pPr marL="3200400" lvl="6"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7pPr>
            <a:lvl8pPr marL="3657600" lvl="7"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8pPr>
            <a:lvl9pPr marL="4114800" lvl="8"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9pPr>
          </a:lstStyle>
          <a:p>
            <a:endParaRPr/>
          </a:p>
        </p:txBody>
      </p:sp>
      <p:sp>
        <p:nvSpPr>
          <p:cNvPr id="10" name="Google Shape;10;p1"/>
          <p:cNvSpPr txBox="1">
            <a:spLocks noGrp="1"/>
          </p:cNvSpPr>
          <p:nvPr>
            <p:ph type="sldNum" idx="12"/>
          </p:nvPr>
        </p:nvSpPr>
        <p:spPr>
          <a:xfrm>
            <a:off x="4297650" y="4419838"/>
            <a:ext cx="548700" cy="393600"/>
          </a:xfrm>
          <a:prstGeom prst="rect">
            <a:avLst/>
          </a:prstGeom>
          <a:noFill/>
          <a:ln>
            <a:noFill/>
          </a:ln>
        </p:spPr>
        <p:txBody>
          <a:bodyPr spcFirstLastPara="1" wrap="square" lIns="91425" tIns="91425" rIns="91425" bIns="91425" anchor="b" anchorCtr="0">
            <a:noAutofit/>
          </a:bodyPr>
          <a:lstStyle>
            <a:lvl1pPr lvl="0" algn="ctr">
              <a:buNone/>
              <a:defRPr sz="1100">
                <a:solidFill>
                  <a:schemeClr val="accent3"/>
                </a:solidFill>
                <a:latin typeface="PT Serif"/>
                <a:ea typeface="PT Serif"/>
                <a:cs typeface="PT Serif"/>
                <a:sym typeface="PT Serif"/>
              </a:defRPr>
            </a:lvl1pPr>
            <a:lvl2pPr lvl="1" algn="ctr">
              <a:buNone/>
              <a:defRPr sz="1100">
                <a:solidFill>
                  <a:schemeClr val="accent3"/>
                </a:solidFill>
                <a:latin typeface="PT Serif"/>
                <a:ea typeface="PT Serif"/>
                <a:cs typeface="PT Serif"/>
                <a:sym typeface="PT Serif"/>
              </a:defRPr>
            </a:lvl2pPr>
            <a:lvl3pPr lvl="2" algn="ctr">
              <a:buNone/>
              <a:defRPr sz="1100">
                <a:solidFill>
                  <a:schemeClr val="accent3"/>
                </a:solidFill>
                <a:latin typeface="PT Serif"/>
                <a:ea typeface="PT Serif"/>
                <a:cs typeface="PT Serif"/>
                <a:sym typeface="PT Serif"/>
              </a:defRPr>
            </a:lvl3pPr>
            <a:lvl4pPr lvl="3" algn="ctr">
              <a:buNone/>
              <a:defRPr sz="1100">
                <a:solidFill>
                  <a:schemeClr val="accent3"/>
                </a:solidFill>
                <a:latin typeface="PT Serif"/>
                <a:ea typeface="PT Serif"/>
                <a:cs typeface="PT Serif"/>
                <a:sym typeface="PT Serif"/>
              </a:defRPr>
            </a:lvl4pPr>
            <a:lvl5pPr lvl="4" algn="ctr">
              <a:buNone/>
              <a:defRPr sz="1100">
                <a:solidFill>
                  <a:schemeClr val="accent3"/>
                </a:solidFill>
                <a:latin typeface="PT Serif"/>
                <a:ea typeface="PT Serif"/>
                <a:cs typeface="PT Serif"/>
                <a:sym typeface="PT Serif"/>
              </a:defRPr>
            </a:lvl5pPr>
            <a:lvl6pPr lvl="5" algn="ctr">
              <a:buNone/>
              <a:defRPr sz="1100">
                <a:solidFill>
                  <a:schemeClr val="accent3"/>
                </a:solidFill>
                <a:latin typeface="PT Serif"/>
                <a:ea typeface="PT Serif"/>
                <a:cs typeface="PT Serif"/>
                <a:sym typeface="PT Serif"/>
              </a:defRPr>
            </a:lvl6pPr>
            <a:lvl7pPr lvl="6" algn="ctr">
              <a:buNone/>
              <a:defRPr sz="1100">
                <a:solidFill>
                  <a:schemeClr val="accent3"/>
                </a:solidFill>
                <a:latin typeface="PT Serif"/>
                <a:ea typeface="PT Serif"/>
                <a:cs typeface="PT Serif"/>
                <a:sym typeface="PT Serif"/>
              </a:defRPr>
            </a:lvl7pPr>
            <a:lvl8pPr lvl="7" algn="ctr">
              <a:buNone/>
              <a:defRPr sz="1100">
                <a:solidFill>
                  <a:schemeClr val="accent3"/>
                </a:solidFill>
                <a:latin typeface="PT Serif"/>
                <a:ea typeface="PT Serif"/>
                <a:cs typeface="PT Serif"/>
                <a:sym typeface="PT Serif"/>
              </a:defRPr>
            </a:lvl8pPr>
            <a:lvl9pPr lvl="8" algn="ctr">
              <a:buNone/>
              <a:defRPr sz="1100">
                <a:solidFill>
                  <a:schemeClr val="accent3"/>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66995060"/>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04800" y="1428750"/>
            <a:ext cx="8173720" cy="2583496"/>
          </a:xfrm>
        </p:spPr>
        <p:txBody>
          <a:bodyPr>
            <a:normAutofit/>
          </a:bodyPr>
          <a:lstStyle/>
          <a:p>
            <a:r>
              <a:rPr lang="en-US" sz="4800" b="1" dirty="0"/>
              <a:t>BDD </a:t>
            </a:r>
            <a:r>
              <a:rPr lang="en-US" sz="4800" b="1" dirty="0" err="1"/>
              <a:t>microskill</a:t>
            </a:r>
            <a:br>
              <a:rPr lang="en-US" sz="4800" dirty="0">
                <a:solidFill>
                  <a:schemeClr val="bg1">
                    <a:lumMod val="65000"/>
                  </a:schemeClr>
                </a:solidFill>
              </a:rPr>
            </a:br>
            <a:r>
              <a:rPr lang="en-US" sz="3600" dirty="0">
                <a:solidFill>
                  <a:schemeClr val="bg1">
                    <a:lumMod val="65000"/>
                  </a:schemeClr>
                </a:solidFill>
              </a:rPr>
              <a:t>crafting constraints through tests</a:t>
            </a:r>
          </a:p>
        </p:txBody>
      </p:sp>
      <p:pic>
        <p:nvPicPr>
          <p:cNvPr id="5" name="Picture 4"/>
          <p:cNvPicPr>
            <a:picLocks noChangeAspect="1"/>
          </p:cNvPicPr>
          <p:nvPr/>
        </p:nvPicPr>
        <p:blipFill>
          <a:blip r:embed="rId2"/>
          <a:stretch>
            <a:fillRect/>
          </a:stretch>
        </p:blipFill>
        <p:spPr>
          <a:xfrm>
            <a:off x="6096000" y="361950"/>
            <a:ext cx="2179178" cy="2133600"/>
          </a:xfrm>
          <a:prstGeom prst="rect">
            <a:avLst/>
          </a:prstGeom>
        </p:spPr>
      </p:pic>
      <p:sp>
        <p:nvSpPr>
          <p:cNvPr id="6" name="Title 6"/>
          <p:cNvSpPr txBox="1">
            <a:spLocks/>
          </p:cNvSpPr>
          <p:nvPr/>
        </p:nvSpPr>
        <p:spPr>
          <a:xfrm>
            <a:off x="4114800" y="3409950"/>
            <a:ext cx="46482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200" kern="1200">
                <a:solidFill>
                  <a:srgbClr val="D9D9D9"/>
                </a:solidFill>
                <a:latin typeface="+mj-lt"/>
                <a:ea typeface="+mj-ea"/>
                <a:cs typeface="+mj-cs"/>
              </a:defRPr>
            </a:lvl1pPr>
          </a:lstStyle>
          <a:p>
            <a:pPr algn="r"/>
            <a:r>
              <a:rPr lang="en-US" sz="4000" b="1" dirty="0">
                <a:solidFill>
                  <a:srgbClr val="1396E8"/>
                </a:solidFill>
              </a:rPr>
              <a:t>@LlewellynFalco</a:t>
            </a:r>
            <a:endParaRPr lang="en-US" sz="2400" dirty="0">
              <a:solidFill>
                <a:srgbClr val="1396E8"/>
              </a:solidFill>
            </a:endParaRPr>
          </a:p>
        </p:txBody>
      </p:sp>
      <p:sp>
        <p:nvSpPr>
          <p:cNvPr id="8" name="Title 1"/>
          <p:cNvSpPr txBox="1">
            <a:spLocks/>
          </p:cNvSpPr>
          <p:nvPr/>
        </p:nvSpPr>
        <p:spPr>
          <a:xfrm>
            <a:off x="0" y="0"/>
            <a:ext cx="9144000" cy="51435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rgbClr val="D9D9D9"/>
                </a:solidFill>
                <a:latin typeface="+mj-lt"/>
                <a:ea typeface="+mj-ea"/>
                <a:cs typeface="+mj-cs"/>
              </a:defRPr>
            </a:lvl1pPr>
          </a:lstStyle>
          <a:p>
            <a:pPr algn="ctr">
              <a:lnSpc>
                <a:spcPct val="70000"/>
              </a:lnSpc>
            </a:pPr>
            <a:endParaRPr lang="en-US" sz="8000" dirty="0"/>
          </a:p>
        </p:txBody>
      </p:sp>
    </p:spTree>
    <p:extLst>
      <p:ext uri="{BB962C8B-B14F-4D97-AF65-F5344CB8AC3E}">
        <p14:creationId xmlns:p14="http://schemas.microsoft.com/office/powerpoint/2010/main" val="2884178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62150"/>
            <a:ext cx="2362200" cy="1219200"/>
          </a:xfrm>
        </p:spPr>
        <p:txBody>
          <a:bodyPr anchor="ctr">
            <a:noAutofit/>
          </a:bodyPr>
          <a:lstStyle/>
          <a:p>
            <a:pPr algn="ctr"/>
            <a:r>
              <a:rPr lang="en-US" sz="3600" dirty="0"/>
              <a:t>Working</a:t>
            </a:r>
            <a:endParaRPr lang="en-US" sz="1400" dirty="0"/>
          </a:p>
        </p:txBody>
      </p:sp>
      <p:sp>
        <p:nvSpPr>
          <p:cNvPr id="2" name="Title 3">
            <a:extLst>
              <a:ext uri="{FF2B5EF4-FFF2-40B4-BE49-F238E27FC236}">
                <a16:creationId xmlns:a16="http://schemas.microsoft.com/office/drawing/2014/main" id="{D7213F50-6D63-5D5A-A2C0-4B884048ED7F}"/>
              </a:ext>
            </a:extLst>
          </p:cNvPr>
          <p:cNvSpPr txBox="1">
            <a:spLocks/>
          </p:cNvSpPr>
          <p:nvPr/>
        </p:nvSpPr>
        <p:spPr>
          <a:xfrm>
            <a:off x="2819400" y="133350"/>
            <a:ext cx="2819400" cy="1219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1" kern="1200" cap="all">
                <a:solidFill>
                  <a:schemeClr val="bg1">
                    <a:lumMod val="85000"/>
                  </a:schemeClr>
                </a:solidFill>
                <a:latin typeface="+mj-lt"/>
                <a:ea typeface="+mj-ea"/>
                <a:cs typeface="+mj-cs"/>
              </a:defRPr>
            </a:lvl1pPr>
          </a:lstStyle>
          <a:p>
            <a:pPr algn="ctr"/>
            <a:r>
              <a:rPr lang="en-US" sz="3600" dirty="0"/>
              <a:t>Refinement</a:t>
            </a:r>
            <a:endParaRPr lang="en-US" sz="1400" dirty="0"/>
          </a:p>
        </p:txBody>
      </p:sp>
      <p:sp>
        <p:nvSpPr>
          <p:cNvPr id="3" name="Title 3">
            <a:extLst>
              <a:ext uri="{FF2B5EF4-FFF2-40B4-BE49-F238E27FC236}">
                <a16:creationId xmlns:a16="http://schemas.microsoft.com/office/drawing/2014/main" id="{B6B07C5F-B5CF-2A4F-7C21-4624F74C04C1}"/>
              </a:ext>
            </a:extLst>
          </p:cNvPr>
          <p:cNvSpPr txBox="1">
            <a:spLocks/>
          </p:cNvSpPr>
          <p:nvPr/>
        </p:nvSpPr>
        <p:spPr>
          <a:xfrm>
            <a:off x="3276600" y="1915933"/>
            <a:ext cx="2590800" cy="1219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1" kern="1200" cap="all">
                <a:solidFill>
                  <a:schemeClr val="bg1">
                    <a:lumMod val="85000"/>
                  </a:schemeClr>
                </a:solidFill>
                <a:latin typeface="+mj-lt"/>
                <a:ea typeface="+mj-ea"/>
                <a:cs typeface="+mj-cs"/>
              </a:defRPr>
            </a:lvl1pPr>
          </a:lstStyle>
          <a:p>
            <a:pPr algn="ctr"/>
            <a:r>
              <a:rPr lang="en-US" sz="3600" dirty="0"/>
              <a:t>Reporting</a:t>
            </a:r>
            <a:endParaRPr lang="en-US" sz="1400" dirty="0"/>
          </a:p>
        </p:txBody>
      </p:sp>
      <p:sp>
        <p:nvSpPr>
          <p:cNvPr id="5" name="Title 3">
            <a:extLst>
              <a:ext uri="{FF2B5EF4-FFF2-40B4-BE49-F238E27FC236}">
                <a16:creationId xmlns:a16="http://schemas.microsoft.com/office/drawing/2014/main" id="{ED23F72D-CA69-CC7B-2B3F-FD4728242DE5}"/>
              </a:ext>
            </a:extLst>
          </p:cNvPr>
          <p:cNvSpPr txBox="1">
            <a:spLocks/>
          </p:cNvSpPr>
          <p:nvPr/>
        </p:nvSpPr>
        <p:spPr>
          <a:xfrm>
            <a:off x="2819400" y="3638550"/>
            <a:ext cx="3200400" cy="1219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1" kern="1200" cap="all">
                <a:solidFill>
                  <a:schemeClr val="bg1">
                    <a:lumMod val="85000"/>
                  </a:schemeClr>
                </a:solidFill>
                <a:latin typeface="+mj-lt"/>
                <a:ea typeface="+mj-ea"/>
                <a:cs typeface="+mj-cs"/>
              </a:defRPr>
            </a:lvl1pPr>
          </a:lstStyle>
          <a:p>
            <a:pPr algn="ctr"/>
            <a:r>
              <a:rPr lang="en-US" sz="3600" dirty="0"/>
              <a:t>New Feature</a:t>
            </a:r>
            <a:endParaRPr lang="en-US" sz="1400" dirty="0"/>
          </a:p>
        </p:txBody>
      </p:sp>
      <p:cxnSp>
        <p:nvCxnSpPr>
          <p:cNvPr id="7" name="Straight Arrow Connector 6">
            <a:extLst>
              <a:ext uri="{FF2B5EF4-FFF2-40B4-BE49-F238E27FC236}">
                <a16:creationId xmlns:a16="http://schemas.microsoft.com/office/drawing/2014/main" id="{C2ACCC46-789A-35FF-2EA9-E90551D81F10}"/>
              </a:ext>
            </a:extLst>
          </p:cNvPr>
          <p:cNvCxnSpPr>
            <a:stCxn id="4" idx="3"/>
          </p:cNvCxnSpPr>
          <p:nvPr/>
        </p:nvCxnSpPr>
        <p:spPr>
          <a:xfrm flipV="1">
            <a:off x="2362200" y="971550"/>
            <a:ext cx="609600" cy="16002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3FD05F8-CFA9-0C92-4BA2-6BF85E03900F}"/>
              </a:ext>
            </a:extLst>
          </p:cNvPr>
          <p:cNvCxnSpPr>
            <a:cxnSpLocks/>
            <a:stCxn id="4" idx="3"/>
          </p:cNvCxnSpPr>
          <p:nvPr/>
        </p:nvCxnSpPr>
        <p:spPr>
          <a:xfrm>
            <a:off x="2362200" y="2571750"/>
            <a:ext cx="609600" cy="16002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BCE21CD-DB00-A35F-0AF8-1D3D75D67397}"/>
              </a:ext>
            </a:extLst>
          </p:cNvPr>
          <p:cNvCxnSpPr>
            <a:cxnSpLocks/>
            <a:stCxn id="4" idx="3"/>
          </p:cNvCxnSpPr>
          <p:nvPr/>
        </p:nvCxnSpPr>
        <p:spPr>
          <a:xfrm>
            <a:off x="2362200" y="2571750"/>
            <a:ext cx="8382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96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1298FB5-F327-BEF2-BF1D-DCA283336C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5143500" cy="5143500"/>
          </a:xfrm>
          <a:prstGeom prst="rect">
            <a:avLst/>
          </a:prstGeom>
        </p:spPr>
      </p:pic>
      <p:sp>
        <p:nvSpPr>
          <p:cNvPr id="5" name="TextBox 4">
            <a:extLst>
              <a:ext uri="{FF2B5EF4-FFF2-40B4-BE49-F238E27FC236}">
                <a16:creationId xmlns:a16="http://schemas.microsoft.com/office/drawing/2014/main" id="{B8394CA6-B93B-9D8B-DAE0-B68EF788A820}"/>
              </a:ext>
            </a:extLst>
          </p:cNvPr>
          <p:cNvSpPr txBox="1"/>
          <p:nvPr/>
        </p:nvSpPr>
        <p:spPr>
          <a:xfrm>
            <a:off x="5181600" y="4476750"/>
            <a:ext cx="4048208" cy="246221"/>
          </a:xfrm>
          <a:prstGeom prst="rect">
            <a:avLst/>
          </a:prstGeom>
          <a:noFill/>
        </p:spPr>
        <p:txBody>
          <a:bodyPr wrap="square">
            <a:spAutoFit/>
          </a:bodyPr>
          <a:lstStyle/>
          <a:p>
            <a:r>
              <a:rPr lang="en-US" sz="1000" dirty="0">
                <a:solidFill>
                  <a:schemeClr val="bg1"/>
                </a:solidFill>
              </a:rPr>
              <a:t>https://</a:t>
            </a:r>
            <a:r>
              <a:rPr lang="en-US" sz="1000" dirty="0" err="1">
                <a:solidFill>
                  <a:schemeClr val="bg1"/>
                </a:solidFill>
              </a:rPr>
              <a:t>github.com</a:t>
            </a:r>
            <a:r>
              <a:rPr lang="en-US" sz="1000" dirty="0">
                <a:solidFill>
                  <a:schemeClr val="bg1"/>
                </a:solidFill>
              </a:rPr>
              <a:t>/</a:t>
            </a:r>
            <a:r>
              <a:rPr lang="en-US" sz="1000" dirty="0" err="1">
                <a:solidFill>
                  <a:schemeClr val="bg1"/>
                </a:solidFill>
              </a:rPr>
              <a:t>isidore</a:t>
            </a:r>
            <a:r>
              <a:rPr lang="en-US" sz="1000" dirty="0">
                <a:solidFill>
                  <a:schemeClr val="bg1"/>
                </a:solidFill>
              </a:rPr>
              <a:t>/Talks/blob/master/</a:t>
            </a:r>
            <a:r>
              <a:rPr lang="en-US" sz="1000" dirty="0" err="1">
                <a:solidFill>
                  <a:schemeClr val="bg1"/>
                </a:solidFill>
              </a:rPr>
              <a:t>BDDvsEvilProgrammer.md</a:t>
            </a:r>
            <a:endParaRPr lang="en-US" sz="1000" dirty="0">
              <a:solidFill>
                <a:schemeClr val="bg1"/>
              </a:solidFill>
            </a:endParaRPr>
          </a:p>
        </p:txBody>
      </p:sp>
    </p:spTree>
    <p:extLst>
      <p:ext uri="{BB962C8B-B14F-4D97-AF65-F5344CB8AC3E}">
        <p14:creationId xmlns:p14="http://schemas.microsoft.com/office/powerpoint/2010/main" val="1899570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010400" y="4781550"/>
            <a:ext cx="1752600" cy="304800"/>
          </a:xfrm>
          <a:prstGeom prst="rect">
            <a:avLst/>
          </a:prstGeom>
          <a:solidFill>
            <a:srgbClr val="0110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144000" cy="5143500"/>
          </a:xfrm>
        </p:spPr>
        <p:txBody>
          <a:bodyPr anchor="t">
            <a:normAutofit/>
          </a:bodyPr>
          <a:lstStyle/>
          <a:p>
            <a:pPr algn="ctr">
              <a:lnSpc>
                <a:spcPct val="70000"/>
              </a:lnSpc>
            </a:pPr>
            <a:br>
              <a:rPr lang="en-US" sz="8000" dirty="0"/>
            </a:br>
            <a:br>
              <a:rPr lang="en-US" sz="8000" dirty="0"/>
            </a:br>
            <a:r>
              <a:rPr lang="en-US" sz="8000" dirty="0"/>
              <a:t>Thank YOU</a:t>
            </a:r>
            <a:br>
              <a:rPr lang="en-US" sz="8000" dirty="0"/>
            </a:br>
            <a:r>
              <a:rPr lang="en-US" sz="2800" dirty="0"/>
              <a:t>(please connect via LinkedIn and Twitter)</a:t>
            </a:r>
            <a:r>
              <a:rPr lang="en-US" sz="8000" dirty="0"/>
              <a:t> </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3714750"/>
            <a:ext cx="1273211" cy="1278731"/>
          </a:xfrm>
          <a:prstGeom prst="rect">
            <a:avLst/>
          </a:prstGeom>
          <a:noFill/>
          <a:ln>
            <a:noFill/>
          </a:ln>
          <a:effectLst>
            <a:glow rad="38100">
              <a:schemeClr val="bg2">
                <a:alpha val="40000"/>
              </a:schemeClr>
            </a:glow>
            <a:outerShdw dist="35921" dir="2700000" algn="ctr" rotWithShape="0">
              <a:schemeClr val="bg2"/>
            </a:outerShdw>
            <a:softEdge rad="12700"/>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TextBox 4"/>
          <p:cNvSpPr txBox="1"/>
          <p:nvPr/>
        </p:nvSpPr>
        <p:spPr>
          <a:xfrm>
            <a:off x="-609600" y="3943350"/>
            <a:ext cx="8229600" cy="1015663"/>
          </a:xfrm>
          <a:prstGeom prst="rect">
            <a:avLst/>
          </a:prstGeom>
          <a:noFill/>
        </p:spPr>
        <p:txBody>
          <a:bodyPr wrap="square" rtlCol="0">
            <a:spAutoFit/>
          </a:bodyPr>
          <a:lstStyle/>
          <a:p>
            <a:pPr algn="r">
              <a:buFont typeface="Arial"/>
              <a:buNone/>
            </a:pPr>
            <a:r>
              <a:rPr lang="en-US" sz="2400" b="1" dirty="0">
                <a:solidFill>
                  <a:srgbClr val="3399CC"/>
                </a:solidFill>
              </a:rPr>
              <a:t>@LlewellynFalco</a:t>
            </a:r>
            <a:r>
              <a:rPr lang="en-US" b="1" dirty="0">
                <a:solidFill>
                  <a:srgbClr val="3399CC"/>
                </a:solidFill>
              </a:rPr>
              <a:t>  </a:t>
            </a:r>
          </a:p>
          <a:p>
            <a:pPr algn="r">
              <a:buFont typeface="Arial"/>
              <a:buNone/>
            </a:pPr>
            <a:r>
              <a:rPr lang="en-US" dirty="0">
                <a:solidFill>
                  <a:srgbClr val="3399CC"/>
                </a:solidFill>
              </a:rPr>
              <a:t>youtube.com/isidoreus</a:t>
            </a:r>
          </a:p>
          <a:p>
            <a:pPr algn="r">
              <a:buFont typeface="Arial"/>
              <a:buNone/>
            </a:pPr>
            <a:r>
              <a:rPr lang="en-US" dirty="0">
                <a:solidFill>
                  <a:srgbClr val="3399CC"/>
                </a:solidFill>
              </a:rPr>
              <a:t>LlewellynFalco.Blogspot.com  approvaltests.com</a:t>
            </a:r>
          </a:p>
        </p:txBody>
      </p:sp>
    </p:spTree>
    <p:extLst>
      <p:ext uri="{BB962C8B-B14F-4D97-AF65-F5344CB8AC3E}">
        <p14:creationId xmlns:p14="http://schemas.microsoft.com/office/powerpoint/2010/main" val="375799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04800" y="1428750"/>
            <a:ext cx="8173720" cy="2583496"/>
          </a:xfrm>
        </p:spPr>
        <p:txBody>
          <a:bodyPr>
            <a:normAutofit/>
          </a:bodyPr>
          <a:lstStyle/>
          <a:p>
            <a:r>
              <a:rPr lang="en-US" sz="4800" b="1" dirty="0"/>
              <a:t>BDD </a:t>
            </a:r>
            <a:r>
              <a:rPr lang="en-US" sz="4800" b="1" dirty="0" err="1"/>
              <a:t>vs</a:t>
            </a:r>
            <a:r>
              <a:rPr lang="en-US" sz="4800" b="1" dirty="0"/>
              <a:t> Evil Programmer</a:t>
            </a:r>
            <a:endParaRPr lang="en-US" dirty="0">
              <a:solidFill>
                <a:schemeClr val="bg1">
                  <a:lumMod val="65000"/>
                </a:schemeClr>
              </a:solidFill>
            </a:endParaRPr>
          </a:p>
        </p:txBody>
      </p:sp>
      <p:pic>
        <p:nvPicPr>
          <p:cNvPr id="5" name="Picture 4"/>
          <p:cNvPicPr>
            <a:picLocks noChangeAspect="1"/>
          </p:cNvPicPr>
          <p:nvPr/>
        </p:nvPicPr>
        <p:blipFill>
          <a:blip r:embed="rId2"/>
          <a:stretch>
            <a:fillRect/>
          </a:stretch>
        </p:blipFill>
        <p:spPr>
          <a:xfrm>
            <a:off x="6096000" y="361950"/>
            <a:ext cx="2179178" cy="2133600"/>
          </a:xfrm>
          <a:prstGeom prst="rect">
            <a:avLst/>
          </a:prstGeom>
        </p:spPr>
      </p:pic>
      <p:sp>
        <p:nvSpPr>
          <p:cNvPr id="6" name="Title 6"/>
          <p:cNvSpPr txBox="1">
            <a:spLocks/>
          </p:cNvSpPr>
          <p:nvPr/>
        </p:nvSpPr>
        <p:spPr>
          <a:xfrm>
            <a:off x="4114800" y="3409950"/>
            <a:ext cx="46482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200" kern="1200">
                <a:solidFill>
                  <a:srgbClr val="D9D9D9"/>
                </a:solidFill>
                <a:latin typeface="+mj-lt"/>
                <a:ea typeface="+mj-ea"/>
                <a:cs typeface="+mj-cs"/>
              </a:defRPr>
            </a:lvl1pPr>
          </a:lstStyle>
          <a:p>
            <a:pPr algn="r"/>
            <a:r>
              <a:rPr lang="en-US" sz="4000" b="1" dirty="0">
                <a:solidFill>
                  <a:srgbClr val="1396E8"/>
                </a:solidFill>
              </a:rPr>
              <a:t>@LlewellynFalco</a:t>
            </a:r>
            <a:endParaRPr lang="en-US" sz="2400" dirty="0">
              <a:solidFill>
                <a:srgbClr val="1396E8"/>
              </a:solidFill>
            </a:endParaRPr>
          </a:p>
        </p:txBody>
      </p:sp>
      <p:sp>
        <p:nvSpPr>
          <p:cNvPr id="8" name="Title 1"/>
          <p:cNvSpPr txBox="1">
            <a:spLocks/>
          </p:cNvSpPr>
          <p:nvPr/>
        </p:nvSpPr>
        <p:spPr>
          <a:xfrm>
            <a:off x="0" y="0"/>
            <a:ext cx="9144000" cy="51435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rgbClr val="D9D9D9"/>
                </a:solidFill>
                <a:latin typeface="+mj-lt"/>
                <a:ea typeface="+mj-ea"/>
                <a:cs typeface="+mj-cs"/>
              </a:defRPr>
            </a:lvl1pPr>
          </a:lstStyle>
          <a:p>
            <a:pPr algn="ctr">
              <a:lnSpc>
                <a:spcPct val="70000"/>
              </a:lnSpc>
            </a:pPr>
            <a:endParaRPr lang="en-US" sz="8000" dirty="0"/>
          </a:p>
        </p:txBody>
      </p:sp>
    </p:spTree>
    <p:extLst>
      <p:ext uri="{BB962C8B-B14F-4D97-AF65-F5344CB8AC3E}">
        <p14:creationId xmlns:p14="http://schemas.microsoft.com/office/powerpoint/2010/main" val="91524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1298FB5-F327-BEF2-BF1D-DCA283336C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5143500" cy="5143500"/>
          </a:xfrm>
          <a:prstGeom prst="rect">
            <a:avLst/>
          </a:prstGeom>
        </p:spPr>
      </p:pic>
      <p:sp>
        <p:nvSpPr>
          <p:cNvPr id="5" name="TextBox 4">
            <a:extLst>
              <a:ext uri="{FF2B5EF4-FFF2-40B4-BE49-F238E27FC236}">
                <a16:creationId xmlns:a16="http://schemas.microsoft.com/office/drawing/2014/main" id="{B8394CA6-B93B-9D8B-DAE0-B68EF788A820}"/>
              </a:ext>
            </a:extLst>
          </p:cNvPr>
          <p:cNvSpPr txBox="1"/>
          <p:nvPr/>
        </p:nvSpPr>
        <p:spPr>
          <a:xfrm>
            <a:off x="5181600" y="4476750"/>
            <a:ext cx="4048208" cy="246221"/>
          </a:xfrm>
          <a:prstGeom prst="rect">
            <a:avLst/>
          </a:prstGeom>
          <a:noFill/>
        </p:spPr>
        <p:txBody>
          <a:bodyPr wrap="square">
            <a:spAutoFit/>
          </a:bodyPr>
          <a:lstStyle/>
          <a:p>
            <a:r>
              <a:rPr lang="en-US" sz="1000" dirty="0">
                <a:solidFill>
                  <a:schemeClr val="bg1"/>
                </a:solidFill>
              </a:rPr>
              <a:t>https://</a:t>
            </a:r>
            <a:r>
              <a:rPr lang="en-US" sz="1000" dirty="0" err="1">
                <a:solidFill>
                  <a:schemeClr val="bg1"/>
                </a:solidFill>
              </a:rPr>
              <a:t>github.com</a:t>
            </a:r>
            <a:r>
              <a:rPr lang="en-US" sz="1000" dirty="0">
                <a:solidFill>
                  <a:schemeClr val="bg1"/>
                </a:solidFill>
              </a:rPr>
              <a:t>/</a:t>
            </a:r>
            <a:r>
              <a:rPr lang="en-US" sz="1000" dirty="0" err="1">
                <a:solidFill>
                  <a:schemeClr val="bg1"/>
                </a:solidFill>
              </a:rPr>
              <a:t>isidore</a:t>
            </a:r>
            <a:r>
              <a:rPr lang="en-US" sz="1000" dirty="0">
                <a:solidFill>
                  <a:schemeClr val="bg1"/>
                </a:solidFill>
              </a:rPr>
              <a:t>/Talks/blob/master/</a:t>
            </a:r>
            <a:r>
              <a:rPr lang="en-US" sz="1000" dirty="0" err="1">
                <a:solidFill>
                  <a:schemeClr val="bg1"/>
                </a:solidFill>
              </a:rPr>
              <a:t>BDDvsEvilProgrammer.md</a:t>
            </a:r>
            <a:endParaRPr lang="en-US" sz="1000" dirty="0">
              <a:solidFill>
                <a:schemeClr val="bg1"/>
              </a:solidFill>
            </a:endParaRPr>
          </a:p>
        </p:txBody>
      </p:sp>
    </p:spTree>
    <p:extLst>
      <p:ext uri="{BB962C8B-B14F-4D97-AF65-F5344CB8AC3E}">
        <p14:creationId xmlns:p14="http://schemas.microsoft.com/office/powerpoint/2010/main" val="210984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5507" y="1885950"/>
            <a:ext cx="1932140" cy="923330"/>
          </a:xfrm>
          <a:prstGeom prst="rect">
            <a:avLst/>
          </a:prstGeom>
          <a:noFill/>
        </p:spPr>
        <p:txBody>
          <a:bodyPr wrap="none" lIns="91440" tIns="45720" rIns="91440" bIns="45720">
            <a:spAutoFit/>
          </a:bodyPr>
          <a:lstStyle/>
          <a:p>
            <a:pPr algn="ctr"/>
            <a:r>
              <a:rPr lang="x-none"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Rules:</a:t>
            </a:r>
          </a:p>
        </p:txBody>
      </p:sp>
    </p:spTree>
    <p:extLst>
      <p:ext uri="{BB962C8B-B14F-4D97-AF65-F5344CB8AC3E}">
        <p14:creationId xmlns:p14="http://schemas.microsoft.com/office/powerpoint/2010/main" val="2857034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658" y="1885950"/>
            <a:ext cx="7917852" cy="923330"/>
          </a:xfrm>
          <a:prstGeom prst="rect">
            <a:avLst/>
          </a:prstGeom>
          <a:noFill/>
        </p:spPr>
        <p:txBody>
          <a:bodyPr wrap="none" lIns="91440" tIns="45720" rIns="91440" bIns="45720">
            <a:spAutoFit/>
          </a:bodyPr>
          <a:lstStyle/>
          <a:p>
            <a:pPr algn="ctr"/>
            <a:r>
              <a:rPr lang="x-none"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Rule #1 All tests must </a:t>
            </a:r>
            <a:r>
              <a:rPr lang="x-none" sz="5400" b="1" cap="none" spc="0" dirty="0">
                <a:ln w="12700">
                  <a:solidFill>
                    <a:schemeClr val="tx2">
                      <a:satMod val="155000"/>
                    </a:schemeClr>
                  </a:solidFill>
                  <a:prstDash val="solid"/>
                </a:ln>
                <a:solidFill>
                  <a:srgbClr val="008000"/>
                </a:solidFill>
                <a:effectLst>
                  <a:outerShdw blurRad="41275" dist="20320" dir="1800000" algn="tl" rotWithShape="0">
                    <a:srgbClr val="000000">
                      <a:alpha val="40000"/>
                    </a:srgbClr>
                  </a:outerShdw>
                </a:effectLst>
                <a:latin typeface="Calibri"/>
                <a:cs typeface="Calibri"/>
              </a:rPr>
              <a:t>pass</a:t>
            </a:r>
          </a:p>
        </p:txBody>
      </p:sp>
    </p:spTree>
    <p:extLst>
      <p:ext uri="{BB962C8B-B14F-4D97-AF65-F5344CB8AC3E}">
        <p14:creationId xmlns:p14="http://schemas.microsoft.com/office/powerpoint/2010/main" val="2109849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50" y="1885950"/>
            <a:ext cx="8845277" cy="923330"/>
          </a:xfrm>
          <a:prstGeom prst="rect">
            <a:avLst/>
          </a:prstGeom>
          <a:noFill/>
        </p:spPr>
        <p:txBody>
          <a:bodyPr wrap="none" lIns="91440" tIns="45720" rIns="91440" bIns="45720">
            <a:spAutoFit/>
          </a:bodyPr>
          <a:lstStyle/>
          <a:p>
            <a:pPr algn="ctr"/>
            <a:r>
              <a:rPr lang="x-none"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Rule #2 I’m not trying to help</a:t>
            </a:r>
            <a:endParaRPr lang="x-none" sz="5400" b="1" cap="none" spc="0" dirty="0">
              <a:ln w="12700">
                <a:solidFill>
                  <a:schemeClr val="tx2">
                    <a:satMod val="155000"/>
                  </a:schemeClr>
                </a:solidFill>
                <a:prstDash val="solid"/>
              </a:ln>
              <a:solidFill>
                <a:srgbClr val="008000"/>
              </a:solidFill>
              <a:effectLst>
                <a:outerShdw blurRad="41275" dist="20320" dir="1800000" algn="tl" rotWithShape="0">
                  <a:srgbClr val="000000">
                    <a:alpha val="40000"/>
                  </a:srgbClr>
                </a:outerShdw>
              </a:effectLst>
              <a:latin typeface="Calibri"/>
              <a:cs typeface="Calibri"/>
            </a:endParaRPr>
          </a:p>
        </p:txBody>
      </p:sp>
    </p:spTree>
    <p:extLst>
      <p:ext uri="{BB962C8B-B14F-4D97-AF65-F5344CB8AC3E}">
        <p14:creationId xmlns:p14="http://schemas.microsoft.com/office/powerpoint/2010/main" val="241589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8851" y="1885950"/>
            <a:ext cx="7145481" cy="923330"/>
          </a:xfrm>
          <a:prstGeom prst="rect">
            <a:avLst/>
          </a:prstGeom>
          <a:noFill/>
        </p:spPr>
        <p:txBody>
          <a:bodyPr wrap="none" lIns="91440" tIns="45720" rIns="91440" bIns="45720">
            <a:spAutoFit/>
          </a:bodyPr>
          <a:lstStyle/>
          <a:p>
            <a:pPr algn="ctr"/>
            <a:r>
              <a:rPr lang="x-none"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Rule #3 But </a:t>
            </a: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a:t>
            </a:r>
            <a:r>
              <a:rPr lang="x-none"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 also lazy</a:t>
            </a:r>
            <a:endParaRPr lang="x-none" sz="5400" b="1" cap="none" spc="0" dirty="0">
              <a:ln w="12700">
                <a:solidFill>
                  <a:schemeClr val="tx2">
                    <a:satMod val="155000"/>
                  </a:schemeClr>
                </a:solidFill>
                <a:prstDash val="solid"/>
              </a:ln>
              <a:solidFill>
                <a:srgbClr val="008000"/>
              </a:solidFill>
              <a:effectLst>
                <a:outerShdw blurRad="41275" dist="20320" dir="1800000" algn="tl" rotWithShape="0">
                  <a:srgbClr val="000000">
                    <a:alpha val="40000"/>
                  </a:srgbClr>
                </a:outerShdw>
              </a:effectLst>
              <a:latin typeface="Calibri"/>
              <a:cs typeface="Calibri"/>
            </a:endParaRPr>
          </a:p>
        </p:txBody>
      </p:sp>
    </p:spTree>
    <p:extLst>
      <p:ext uri="{BB962C8B-B14F-4D97-AF65-F5344CB8AC3E}">
        <p14:creationId xmlns:p14="http://schemas.microsoft.com/office/powerpoint/2010/main" val="3895680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grpSp>
        <p:nvGrpSpPr>
          <p:cNvPr id="55" name="Google Shape;472;p37">
            <a:extLst>
              <a:ext uri="{FF2B5EF4-FFF2-40B4-BE49-F238E27FC236}">
                <a16:creationId xmlns:a16="http://schemas.microsoft.com/office/drawing/2014/main" id="{9D18580B-218A-AD44-8D57-A02976DDB9E7}"/>
              </a:ext>
            </a:extLst>
          </p:cNvPr>
          <p:cNvGrpSpPr/>
          <p:nvPr/>
        </p:nvGrpSpPr>
        <p:grpSpPr>
          <a:xfrm>
            <a:off x="4414923" y="1001594"/>
            <a:ext cx="247015" cy="252192"/>
            <a:chOff x="3951850" y="2985350"/>
            <a:chExt cx="407950" cy="416500"/>
          </a:xfrm>
        </p:grpSpPr>
        <p:sp>
          <p:nvSpPr>
            <p:cNvPr id="56" name="Google Shape;473;p37">
              <a:extLst>
                <a:ext uri="{FF2B5EF4-FFF2-40B4-BE49-F238E27FC236}">
                  <a16:creationId xmlns:a16="http://schemas.microsoft.com/office/drawing/2014/main" id="{34FDEC29-98E4-824F-A887-81EC4404AFE9}"/>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474;p37">
              <a:extLst>
                <a:ext uri="{FF2B5EF4-FFF2-40B4-BE49-F238E27FC236}">
                  <a16:creationId xmlns:a16="http://schemas.microsoft.com/office/drawing/2014/main" id="{74FFCCB2-6E11-DE49-B859-F844AA413890}"/>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475;p37">
              <a:extLst>
                <a:ext uri="{FF2B5EF4-FFF2-40B4-BE49-F238E27FC236}">
                  <a16:creationId xmlns:a16="http://schemas.microsoft.com/office/drawing/2014/main" id="{2A6AA459-EF12-E143-B7FD-EEEF9AEBA3C4}"/>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476;p37">
              <a:extLst>
                <a:ext uri="{FF2B5EF4-FFF2-40B4-BE49-F238E27FC236}">
                  <a16:creationId xmlns:a16="http://schemas.microsoft.com/office/drawing/2014/main" id="{CCB7A27B-8980-8342-B8B1-2F4C6BEFC35B}"/>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0" name="Google Shape;647;p37">
            <a:extLst>
              <a:ext uri="{FF2B5EF4-FFF2-40B4-BE49-F238E27FC236}">
                <a16:creationId xmlns:a16="http://schemas.microsoft.com/office/drawing/2014/main" id="{A26F36A7-0808-E540-A721-C23AAD006202}"/>
              </a:ext>
            </a:extLst>
          </p:cNvPr>
          <p:cNvGrpSpPr/>
          <p:nvPr/>
        </p:nvGrpSpPr>
        <p:grpSpPr>
          <a:xfrm>
            <a:off x="1856880" y="991146"/>
            <a:ext cx="337797" cy="319873"/>
            <a:chOff x="5973900" y="318475"/>
            <a:chExt cx="401900" cy="380575"/>
          </a:xfrm>
        </p:grpSpPr>
        <p:sp>
          <p:nvSpPr>
            <p:cNvPr id="41" name="Google Shape;648;p37">
              <a:extLst>
                <a:ext uri="{FF2B5EF4-FFF2-40B4-BE49-F238E27FC236}">
                  <a16:creationId xmlns:a16="http://schemas.microsoft.com/office/drawing/2014/main" id="{BE6EB940-4096-604E-BAF4-265250FC0632}"/>
                </a:ext>
              </a:extLst>
            </p:cNvPr>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Google Shape;649;p37">
              <a:extLst>
                <a:ext uri="{FF2B5EF4-FFF2-40B4-BE49-F238E27FC236}">
                  <a16:creationId xmlns:a16="http://schemas.microsoft.com/office/drawing/2014/main" id="{62A220AB-09CE-A240-ADE0-3964DF6E4DCF}"/>
                </a:ext>
              </a:extLst>
            </p:cNvPr>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650;p37">
              <a:extLst>
                <a:ext uri="{FF2B5EF4-FFF2-40B4-BE49-F238E27FC236}">
                  <a16:creationId xmlns:a16="http://schemas.microsoft.com/office/drawing/2014/main" id="{5E89092F-D35F-6044-991C-2EB8212A69D0}"/>
                </a:ext>
              </a:extLst>
            </p:cNvPr>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651;p37">
              <a:extLst>
                <a:ext uri="{FF2B5EF4-FFF2-40B4-BE49-F238E27FC236}">
                  <a16:creationId xmlns:a16="http://schemas.microsoft.com/office/drawing/2014/main" id="{7117F917-FD2E-F749-A544-3D0B04B40A5F}"/>
                </a:ext>
              </a:extLst>
            </p:cNvPr>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652;p37">
              <a:extLst>
                <a:ext uri="{FF2B5EF4-FFF2-40B4-BE49-F238E27FC236}">
                  <a16:creationId xmlns:a16="http://schemas.microsoft.com/office/drawing/2014/main" id="{B3ADB984-A240-EB43-AE18-CA7FF01E3D69}"/>
                </a:ext>
              </a:extLst>
            </p:cNvPr>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653;p37">
              <a:extLst>
                <a:ext uri="{FF2B5EF4-FFF2-40B4-BE49-F238E27FC236}">
                  <a16:creationId xmlns:a16="http://schemas.microsoft.com/office/drawing/2014/main" id="{0060A744-A3E3-E148-9C6A-3B9648E25207}"/>
                </a:ext>
              </a:extLst>
            </p:cNvPr>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654;p37">
              <a:extLst>
                <a:ext uri="{FF2B5EF4-FFF2-40B4-BE49-F238E27FC236}">
                  <a16:creationId xmlns:a16="http://schemas.microsoft.com/office/drawing/2014/main" id="{2AAA9DD6-CB83-5B4F-8660-489CCB35E5CA}"/>
                </a:ext>
              </a:extLst>
            </p:cNvPr>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655;p37">
              <a:extLst>
                <a:ext uri="{FF2B5EF4-FFF2-40B4-BE49-F238E27FC236}">
                  <a16:creationId xmlns:a16="http://schemas.microsoft.com/office/drawing/2014/main" id="{6E1BE4DD-394C-7F4B-9248-DA907BE3680A}"/>
                </a:ext>
              </a:extLst>
            </p:cNvPr>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656;p37">
              <a:extLst>
                <a:ext uri="{FF2B5EF4-FFF2-40B4-BE49-F238E27FC236}">
                  <a16:creationId xmlns:a16="http://schemas.microsoft.com/office/drawing/2014/main" id="{6637AEEA-C6A1-104B-BD35-2A20C01083AD}"/>
                </a:ext>
              </a:extLst>
            </p:cNvPr>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657;p37">
              <a:extLst>
                <a:ext uri="{FF2B5EF4-FFF2-40B4-BE49-F238E27FC236}">
                  <a16:creationId xmlns:a16="http://schemas.microsoft.com/office/drawing/2014/main" id="{4E47C540-7F4D-7A4A-9B2E-2CE7263D93AC}"/>
                </a:ext>
              </a:extLst>
            </p:cNvPr>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658;p37">
              <a:extLst>
                <a:ext uri="{FF2B5EF4-FFF2-40B4-BE49-F238E27FC236}">
                  <a16:creationId xmlns:a16="http://schemas.microsoft.com/office/drawing/2014/main" id="{1FFF272B-F0B8-8B48-8265-5A7FBA77F330}"/>
                </a:ext>
              </a:extLst>
            </p:cNvPr>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659;p37">
              <a:extLst>
                <a:ext uri="{FF2B5EF4-FFF2-40B4-BE49-F238E27FC236}">
                  <a16:creationId xmlns:a16="http://schemas.microsoft.com/office/drawing/2014/main" id="{B285804B-7CDB-174C-BD61-5E6910FF5A0B}"/>
                </a:ext>
              </a:extLst>
            </p:cNvPr>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660;p37">
              <a:extLst>
                <a:ext uri="{FF2B5EF4-FFF2-40B4-BE49-F238E27FC236}">
                  <a16:creationId xmlns:a16="http://schemas.microsoft.com/office/drawing/2014/main" id="{15850083-8AD4-074E-9F37-654B02A3C1CA}"/>
                </a:ext>
              </a:extLst>
            </p:cNvPr>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661;p37">
              <a:extLst>
                <a:ext uri="{FF2B5EF4-FFF2-40B4-BE49-F238E27FC236}">
                  <a16:creationId xmlns:a16="http://schemas.microsoft.com/office/drawing/2014/main" id="{0FC8124D-5C15-2046-912F-6461150855E5}"/>
                </a:ext>
              </a:extLst>
            </p:cNvPr>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97" name="Google Shape;197;p29"/>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Rules for Test Scenarios</a:t>
            </a:r>
            <a:endParaRPr dirty="0"/>
          </a:p>
        </p:txBody>
      </p:sp>
      <p:sp>
        <p:nvSpPr>
          <p:cNvPr id="198" name="Google Shape;198;p29"/>
          <p:cNvSpPr txBox="1">
            <a:spLocks noGrp="1"/>
          </p:cNvSpPr>
          <p:nvPr>
            <p:ph type="body" idx="1"/>
          </p:nvPr>
        </p:nvSpPr>
        <p:spPr>
          <a:xfrm>
            <a:off x="843109" y="1237925"/>
            <a:ext cx="2403900" cy="13050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i="1" dirty="0">
                <a:latin typeface="Playfair Display"/>
                <a:ea typeface="Playfair Display"/>
                <a:cs typeface="Playfair Display"/>
                <a:sym typeface="Playfair Display"/>
              </a:rPr>
              <a:t>In the Past</a:t>
            </a:r>
            <a:endParaRPr b="1" i="1" dirty="0">
              <a:latin typeface="Playfair Display"/>
              <a:ea typeface="Playfair Display"/>
              <a:cs typeface="Playfair Display"/>
              <a:sym typeface="Playfair Display"/>
            </a:endParaRPr>
          </a:p>
          <a:p>
            <a:pPr marL="0" lvl="0" indent="0" algn="ctr" rtl="0">
              <a:spcBef>
                <a:spcPts val="600"/>
              </a:spcBef>
              <a:spcAft>
                <a:spcPts val="0"/>
              </a:spcAft>
              <a:buNone/>
            </a:pPr>
            <a:r>
              <a:rPr lang="en" sz="1200" dirty="0"/>
              <a:t>The past already happened. No if’s or conditionals, no branches. </a:t>
            </a:r>
          </a:p>
          <a:p>
            <a:pPr marL="0" lvl="0" indent="0" algn="ctr" rtl="0">
              <a:spcBef>
                <a:spcPts val="600"/>
              </a:spcBef>
              <a:spcAft>
                <a:spcPts val="0"/>
              </a:spcAft>
              <a:buNone/>
            </a:pPr>
            <a:r>
              <a:rPr lang="en" sz="1100" i="1" strike="sngStrike" dirty="0">
                <a:solidFill>
                  <a:srgbClr val="851300"/>
                </a:solidFill>
              </a:rPr>
              <a:t>Sam might go to a store sometime  tomorrow.</a:t>
            </a:r>
          </a:p>
          <a:p>
            <a:pPr marL="0" lvl="0" indent="0" algn="ctr" rtl="0">
              <a:spcBef>
                <a:spcPts val="600"/>
              </a:spcBef>
              <a:spcAft>
                <a:spcPts val="0"/>
              </a:spcAft>
              <a:buNone/>
            </a:pPr>
            <a:r>
              <a:rPr lang="en" sz="1100" i="1" dirty="0">
                <a:solidFill>
                  <a:srgbClr val="00612B"/>
                </a:solidFill>
              </a:rPr>
              <a:t>Sam went to the video store at 11:15 yesterday </a:t>
            </a:r>
            <a:endParaRPr sz="1100" i="1" dirty="0">
              <a:solidFill>
                <a:srgbClr val="00612B"/>
              </a:solidFill>
            </a:endParaRPr>
          </a:p>
        </p:txBody>
      </p:sp>
      <p:sp>
        <p:nvSpPr>
          <p:cNvPr id="199" name="Google Shape;199;p29"/>
          <p:cNvSpPr txBox="1">
            <a:spLocks noGrp="1"/>
          </p:cNvSpPr>
          <p:nvPr>
            <p:ph type="body" idx="2"/>
          </p:nvPr>
        </p:nvSpPr>
        <p:spPr>
          <a:xfrm>
            <a:off x="3370050" y="1237925"/>
            <a:ext cx="2403900" cy="13050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i="1" dirty="0">
                <a:latin typeface="Playfair Display"/>
                <a:ea typeface="Playfair Display"/>
                <a:cs typeface="Playfair Display"/>
                <a:sym typeface="Playfair Display"/>
              </a:rPr>
              <a:t>Specific Details</a:t>
            </a:r>
            <a:endParaRPr b="1" i="1" dirty="0">
              <a:latin typeface="Playfair Display"/>
              <a:ea typeface="Playfair Display"/>
              <a:cs typeface="Playfair Display"/>
              <a:sym typeface="Playfair Display"/>
            </a:endParaRPr>
          </a:p>
          <a:p>
            <a:pPr marL="0" lvl="0" indent="0" algn="ctr" rtl="0">
              <a:spcBef>
                <a:spcPts val="600"/>
              </a:spcBef>
              <a:spcAft>
                <a:spcPts val="0"/>
              </a:spcAft>
              <a:buNone/>
            </a:pPr>
            <a:r>
              <a:rPr lang="en" sz="1200" dirty="0"/>
              <a:t>The devil is in the details. Make sure they are clear</a:t>
            </a:r>
          </a:p>
          <a:p>
            <a:pPr marL="0" lvl="0" indent="0" algn="ctr">
              <a:buNone/>
            </a:pPr>
            <a:r>
              <a:rPr lang="en-US" sz="1200" i="1" strike="sngStrike" dirty="0">
                <a:solidFill>
                  <a:srgbClr val="851300"/>
                </a:solidFill>
              </a:rPr>
              <a:t>Create a game board.</a:t>
            </a:r>
          </a:p>
          <a:p>
            <a:pPr marL="0" lvl="0" indent="0" algn="ctr">
              <a:buNone/>
            </a:pPr>
            <a:r>
              <a:rPr lang="en-US" sz="1200" i="1" dirty="0">
                <a:solidFill>
                  <a:srgbClr val="00612B"/>
                </a:solidFill>
              </a:rPr>
              <a:t>Create a crossword board that is 18 x 23</a:t>
            </a:r>
          </a:p>
          <a:p>
            <a:pPr marL="0" lvl="0" indent="0" algn="ctr" rtl="0">
              <a:spcBef>
                <a:spcPts val="600"/>
              </a:spcBef>
              <a:spcAft>
                <a:spcPts val="0"/>
              </a:spcAft>
              <a:buNone/>
            </a:pPr>
            <a:endParaRPr sz="1200" dirty="0"/>
          </a:p>
        </p:txBody>
      </p:sp>
      <p:sp>
        <p:nvSpPr>
          <p:cNvPr id="200" name="Google Shape;200;p29"/>
          <p:cNvSpPr txBox="1">
            <a:spLocks noGrp="1"/>
          </p:cNvSpPr>
          <p:nvPr>
            <p:ph type="body" idx="3"/>
          </p:nvPr>
        </p:nvSpPr>
        <p:spPr>
          <a:xfrm>
            <a:off x="5896991" y="1237925"/>
            <a:ext cx="2403900" cy="13050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i="1" dirty="0">
                <a:latin typeface="Playfair Display"/>
                <a:ea typeface="Playfair Display"/>
                <a:cs typeface="Playfair Display"/>
                <a:sym typeface="Playfair Display"/>
              </a:rPr>
              <a:t>Avoid Symmetry</a:t>
            </a:r>
            <a:endParaRPr b="1" i="1" dirty="0">
              <a:latin typeface="Playfair Display"/>
              <a:ea typeface="Playfair Display"/>
              <a:cs typeface="Playfair Display"/>
              <a:sym typeface="Playfair Display"/>
            </a:endParaRPr>
          </a:p>
          <a:p>
            <a:pPr marL="0" lvl="0" indent="0" algn="ctr" rtl="0">
              <a:spcBef>
                <a:spcPts val="600"/>
              </a:spcBef>
              <a:spcAft>
                <a:spcPts val="0"/>
              </a:spcAft>
              <a:buNone/>
            </a:pPr>
            <a:r>
              <a:rPr lang="en-US" sz="1200" dirty="0"/>
              <a:t>Symmetry is a smell in test as you can easily get a false positive </a:t>
            </a:r>
          </a:p>
          <a:p>
            <a:pPr marL="0" lvl="0" indent="0" algn="ctr">
              <a:buNone/>
            </a:pPr>
            <a:r>
              <a:rPr lang="en-US" sz="1200" i="1" strike="sngStrike" dirty="0">
                <a:solidFill>
                  <a:srgbClr val="851300"/>
                </a:solidFill>
              </a:rPr>
              <a:t>Place a piece at (5,5).</a:t>
            </a:r>
          </a:p>
          <a:p>
            <a:pPr marL="0" lvl="0" indent="0" algn="ctr">
              <a:buNone/>
            </a:pPr>
            <a:r>
              <a:rPr lang="en-US" sz="1200" i="1" dirty="0">
                <a:solidFill>
                  <a:srgbClr val="00612B"/>
                </a:solidFill>
              </a:rPr>
              <a:t>Place a piece at (4,5)</a:t>
            </a:r>
            <a:endParaRPr sz="1200" dirty="0"/>
          </a:p>
          <a:p>
            <a:pPr marL="0" lvl="0" indent="0" algn="ctr" rtl="0">
              <a:spcBef>
                <a:spcPts val="600"/>
              </a:spcBef>
              <a:spcAft>
                <a:spcPts val="0"/>
              </a:spcAft>
              <a:buNone/>
            </a:pPr>
            <a:endParaRPr sz="1200" dirty="0"/>
          </a:p>
        </p:txBody>
      </p:sp>
      <p:sp>
        <p:nvSpPr>
          <p:cNvPr id="234" name="Google Shape;234;p29"/>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100" b="0" i="0" u="none" strike="noStrike" kern="0" cap="none" spc="0" normalizeH="0" baseline="0" noProof="0">
                <a:ln>
                  <a:noFill/>
                </a:ln>
                <a:solidFill>
                  <a:srgbClr val="CCCCCC"/>
                </a:solidFill>
                <a:effectLst/>
                <a:uLnTx/>
                <a:uFillTx/>
                <a:latin typeface="PT Serif"/>
                <a:sym typeface="PT Serif"/>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100" b="0" i="0" u="none" strike="noStrike" kern="0" cap="none" spc="0" normalizeH="0" baseline="0" noProof="0">
              <a:ln>
                <a:noFill/>
              </a:ln>
              <a:solidFill>
                <a:srgbClr val="CCCCCC"/>
              </a:solidFill>
              <a:effectLst/>
              <a:uLnTx/>
              <a:uFillTx/>
              <a:latin typeface="PT Serif"/>
              <a:sym typeface="PT Serif"/>
            </a:endParaRPr>
          </a:p>
        </p:txBody>
      </p:sp>
      <p:grpSp>
        <p:nvGrpSpPr>
          <p:cNvPr id="60" name="Google Shape;436;p37">
            <a:extLst>
              <a:ext uri="{FF2B5EF4-FFF2-40B4-BE49-F238E27FC236}">
                <a16:creationId xmlns:a16="http://schemas.microsoft.com/office/drawing/2014/main" id="{BCB2E75D-E37B-CC4C-883D-C1A238121AAD}"/>
              </a:ext>
            </a:extLst>
          </p:cNvPr>
          <p:cNvGrpSpPr/>
          <p:nvPr/>
        </p:nvGrpSpPr>
        <p:grpSpPr>
          <a:xfrm>
            <a:off x="6970917" y="1007536"/>
            <a:ext cx="230800" cy="230800"/>
            <a:chOff x="2623275" y="2333250"/>
            <a:chExt cx="381175" cy="381175"/>
          </a:xfrm>
        </p:grpSpPr>
        <p:sp>
          <p:nvSpPr>
            <p:cNvPr id="61" name="Google Shape;437;p37">
              <a:extLst>
                <a:ext uri="{FF2B5EF4-FFF2-40B4-BE49-F238E27FC236}">
                  <a16:creationId xmlns:a16="http://schemas.microsoft.com/office/drawing/2014/main" id="{0206A39B-23EF-BE4E-8B35-9D2958559378}"/>
                </a:ext>
              </a:extLst>
            </p:cNvPr>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438;p37">
              <a:extLst>
                <a:ext uri="{FF2B5EF4-FFF2-40B4-BE49-F238E27FC236}">
                  <a16:creationId xmlns:a16="http://schemas.microsoft.com/office/drawing/2014/main" id="{9F8C5313-06FA-DC4F-85D9-59A9A7393EBE}"/>
                </a:ext>
              </a:extLst>
            </p:cNvPr>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439;p37">
              <a:extLst>
                <a:ext uri="{FF2B5EF4-FFF2-40B4-BE49-F238E27FC236}">
                  <a16:creationId xmlns:a16="http://schemas.microsoft.com/office/drawing/2014/main" id="{986F65ED-20C6-034C-886B-766AF67A4494}"/>
                </a:ext>
              </a:extLst>
            </p:cNvPr>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440;p37">
              <a:extLst>
                <a:ext uri="{FF2B5EF4-FFF2-40B4-BE49-F238E27FC236}">
                  <a16:creationId xmlns:a16="http://schemas.microsoft.com/office/drawing/2014/main" id="{810A1CCE-7878-4749-BE27-5957F04D50A4}"/>
                </a:ext>
              </a:extLst>
            </p:cNvPr>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92" name="Google Shape;198;p29">
            <a:extLst>
              <a:ext uri="{FF2B5EF4-FFF2-40B4-BE49-F238E27FC236}">
                <a16:creationId xmlns:a16="http://schemas.microsoft.com/office/drawing/2014/main" id="{848143CA-9FC0-7C4D-ABEF-2B3329ECAAC1}"/>
              </a:ext>
            </a:extLst>
          </p:cNvPr>
          <p:cNvSpPr txBox="1">
            <a:spLocks/>
          </p:cNvSpPr>
          <p:nvPr/>
        </p:nvSpPr>
        <p:spPr>
          <a:xfrm>
            <a:off x="781668" y="3292768"/>
            <a:ext cx="2403900" cy="13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1pPr>
            <a:lvl2pPr marL="914400" marR="0" lvl="1"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2pPr>
            <a:lvl3pPr marL="1371600" marR="0" lvl="2"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3pPr>
            <a:lvl4pPr marL="1828800" marR="0" lvl="3"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4pPr>
            <a:lvl5pPr marL="2286000" marR="0" lvl="4"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5pPr>
            <a:lvl6pPr marL="2743200" marR="0" lvl="5"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6pPr>
            <a:lvl7pPr marL="3200400" marR="0" lvl="6"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7pPr>
            <a:lvl8pPr marL="3657600" marR="0" lvl="7"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8pPr>
            <a:lvl9pPr marL="4114800" marR="0" lvl="8"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9pPr>
          </a:lstStyle>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600" b="1" i="1" u="none" strike="noStrike" kern="0" cap="none" spc="0" normalizeH="0" baseline="0" noProof="0" dirty="0">
                <a:ln>
                  <a:noFill/>
                </a:ln>
                <a:solidFill>
                  <a:srgbClr val="000000"/>
                </a:solidFill>
                <a:effectLst/>
                <a:uLnTx/>
                <a:uFillTx/>
                <a:latin typeface="Playfair Display"/>
                <a:ea typeface="Playfair Display"/>
                <a:cs typeface="Playfair Display"/>
                <a:sym typeface="Playfair Display"/>
              </a:rPr>
              <a:t>Start Simple</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200" b="0" i="0" u="none" strike="noStrike" kern="0" cap="none" spc="0" normalizeH="0" baseline="0" noProof="0" dirty="0">
                <a:ln>
                  <a:noFill/>
                </a:ln>
                <a:solidFill>
                  <a:srgbClr val="000000"/>
                </a:solidFill>
                <a:effectLst/>
                <a:uLnTx/>
                <a:uFillTx/>
                <a:latin typeface="PT Serif"/>
                <a:sym typeface="PT Serif"/>
              </a:rPr>
              <a:t>You are building complexity, don’t start with it. </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100" b="0" i="1" u="none" strike="noStrike" kern="0" cap="none" spc="0" normalizeH="0" baseline="0" noProof="0" dirty="0">
                <a:ln>
                  <a:noFill/>
                </a:ln>
                <a:solidFill>
                  <a:srgbClr val="851300"/>
                </a:solidFill>
                <a:effectLst/>
                <a:uLnTx/>
                <a:uFillTx/>
                <a:latin typeface="PT Serif"/>
                <a:sym typeface="PT Serif"/>
              </a:rPr>
              <a:t>3*5/4</a:t>
            </a:r>
            <a:r>
              <a:rPr kumimoji="0" lang="en-US" sz="1100" b="0" i="1" u="none" strike="noStrike" kern="0" cap="none" spc="0" normalizeH="0" baseline="30000" noProof="0" dirty="0">
                <a:ln>
                  <a:noFill/>
                </a:ln>
                <a:solidFill>
                  <a:srgbClr val="851300"/>
                </a:solidFill>
                <a:effectLst/>
                <a:uLnTx/>
                <a:uFillTx/>
                <a:latin typeface="PT Serif"/>
                <a:sym typeface="PT Serif"/>
              </a:rPr>
              <a:t>2 </a:t>
            </a:r>
            <a:r>
              <a:rPr kumimoji="0" lang="en-US" sz="1100" b="0" i="1" u="none" strike="noStrike" kern="0" cap="none" spc="0" normalizeH="0" baseline="0" noProof="0" dirty="0">
                <a:ln>
                  <a:noFill/>
                </a:ln>
                <a:solidFill>
                  <a:srgbClr val="851300"/>
                </a:solidFill>
                <a:effectLst/>
                <a:uLnTx/>
                <a:uFillTx/>
                <a:latin typeface="PT Serif"/>
                <a:sym typeface="PT Serif"/>
              </a:rPr>
              <a:t>= 0.9375 </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100" b="0" i="1" u="none" strike="noStrike" kern="0" cap="none" spc="0" normalizeH="0" baseline="0" noProof="0" dirty="0">
                <a:ln>
                  <a:noFill/>
                </a:ln>
                <a:solidFill>
                  <a:srgbClr val="00612B"/>
                </a:solidFill>
                <a:effectLst/>
                <a:uLnTx/>
                <a:uFillTx/>
                <a:latin typeface="PT Serif"/>
                <a:sym typeface="PT Serif"/>
              </a:rPr>
              <a:t>1+1 = 2</a:t>
            </a:r>
          </a:p>
        </p:txBody>
      </p:sp>
      <p:sp>
        <p:nvSpPr>
          <p:cNvPr id="108" name="Google Shape;198;p29">
            <a:extLst>
              <a:ext uri="{FF2B5EF4-FFF2-40B4-BE49-F238E27FC236}">
                <a16:creationId xmlns:a16="http://schemas.microsoft.com/office/drawing/2014/main" id="{44C87B2D-E2AF-F140-9877-A6FEFB8D79F9}"/>
              </a:ext>
            </a:extLst>
          </p:cNvPr>
          <p:cNvSpPr txBox="1">
            <a:spLocks/>
          </p:cNvSpPr>
          <p:nvPr/>
        </p:nvSpPr>
        <p:spPr>
          <a:xfrm>
            <a:off x="3298153" y="3210790"/>
            <a:ext cx="2472457" cy="13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1pPr>
            <a:lvl2pPr marL="914400" marR="0" lvl="1"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2pPr>
            <a:lvl3pPr marL="1371600" marR="0" lvl="2"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3pPr>
            <a:lvl4pPr marL="1828800" marR="0" lvl="3"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4pPr>
            <a:lvl5pPr marL="2286000" marR="0" lvl="4"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5pPr>
            <a:lvl6pPr marL="2743200" marR="0" lvl="5"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6pPr>
            <a:lvl7pPr marL="3200400" marR="0" lvl="6"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7pPr>
            <a:lvl8pPr marL="3657600" marR="0" lvl="7"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8pPr>
            <a:lvl9pPr marL="4114800" marR="0" lvl="8"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9pPr>
          </a:lstStyle>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600" b="1" i="1" u="none" strike="noStrike" kern="0" cap="none" spc="0" normalizeH="0" baseline="0" noProof="0" dirty="0">
                <a:ln>
                  <a:noFill/>
                </a:ln>
                <a:solidFill>
                  <a:srgbClr val="000000"/>
                </a:solidFill>
                <a:effectLst/>
                <a:uLnTx/>
                <a:uFillTx/>
                <a:latin typeface="Playfair Display"/>
                <a:ea typeface="Playfair Display"/>
                <a:cs typeface="Playfair Display"/>
                <a:sym typeface="Playfair Display"/>
              </a:rPr>
              <a:t>Happy Path</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200" b="0" i="0" u="none" strike="noStrike" kern="0" cap="none" spc="0" normalizeH="0" baseline="0" noProof="0" dirty="0">
                <a:ln>
                  <a:noFill/>
                </a:ln>
                <a:solidFill>
                  <a:srgbClr val="000000"/>
                </a:solidFill>
                <a:effectLst/>
                <a:uLnTx/>
                <a:uFillTx/>
                <a:latin typeface="PT Serif"/>
                <a:sym typeface="PT Serif"/>
              </a:rPr>
              <a:t>Sketch out the main things that can go right before focusing on what can go wrong</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100" b="0" i="1" u="none" strike="sngStrike" kern="0" cap="none" spc="0" normalizeH="0" baseline="0" noProof="0" dirty="0">
                <a:ln>
                  <a:noFill/>
                </a:ln>
                <a:solidFill>
                  <a:srgbClr val="851300"/>
                </a:solidFill>
                <a:effectLst/>
                <a:uLnTx/>
                <a:uFillTx/>
                <a:latin typeface="PT Serif"/>
                <a:sym typeface="PT Serif"/>
              </a:rPr>
              <a:t>It’s illegal to place a piece on an …</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100" b="0" i="1" u="none" strike="noStrike" kern="0" cap="none" spc="0" normalizeH="0" baseline="0" noProof="0" dirty="0">
                <a:ln>
                  <a:noFill/>
                </a:ln>
                <a:solidFill>
                  <a:srgbClr val="00612B"/>
                </a:solidFill>
                <a:effectLst/>
                <a:uLnTx/>
                <a:uFillTx/>
                <a:latin typeface="PT Serif"/>
                <a:sym typeface="PT Serif"/>
              </a:rPr>
              <a:t>Player 1 puts an X in the middle to win</a:t>
            </a:r>
          </a:p>
        </p:txBody>
      </p:sp>
      <p:sp>
        <p:nvSpPr>
          <p:cNvPr id="124" name="Google Shape;198;p29">
            <a:extLst>
              <a:ext uri="{FF2B5EF4-FFF2-40B4-BE49-F238E27FC236}">
                <a16:creationId xmlns:a16="http://schemas.microsoft.com/office/drawing/2014/main" id="{79FB44A5-D80C-2141-8288-17FF0ED4B699}"/>
              </a:ext>
            </a:extLst>
          </p:cNvPr>
          <p:cNvSpPr txBox="1">
            <a:spLocks/>
          </p:cNvSpPr>
          <p:nvPr/>
        </p:nvSpPr>
        <p:spPr>
          <a:xfrm>
            <a:off x="5832030" y="3184076"/>
            <a:ext cx="2403900" cy="13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1pPr>
            <a:lvl2pPr marL="914400" marR="0" lvl="1"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2pPr>
            <a:lvl3pPr marL="1371600" marR="0" lvl="2"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3pPr>
            <a:lvl4pPr marL="1828800" marR="0" lvl="3"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4pPr>
            <a:lvl5pPr marL="2286000" marR="0" lvl="4"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5pPr>
            <a:lvl6pPr marL="2743200" marR="0" lvl="5"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6pPr>
            <a:lvl7pPr marL="3200400" marR="0" lvl="6"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7pPr>
            <a:lvl8pPr marL="3657600" marR="0" lvl="7"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8pPr>
            <a:lvl9pPr marL="4114800" marR="0" lvl="8" indent="-330200" algn="l" rtl="0">
              <a:lnSpc>
                <a:spcPct val="100000"/>
              </a:lnSpc>
              <a:spcBef>
                <a:spcPts val="0"/>
              </a:spcBef>
              <a:spcAft>
                <a:spcPts val="0"/>
              </a:spcAft>
              <a:buClr>
                <a:schemeClr val="dk1"/>
              </a:buClr>
              <a:buSzPts val="1600"/>
              <a:buFont typeface="PT Serif"/>
              <a:buChar char="■"/>
              <a:defRPr sz="1600" b="0" i="0" u="none" strike="noStrike" cap="none">
                <a:solidFill>
                  <a:schemeClr val="dk1"/>
                </a:solidFill>
                <a:latin typeface="PT Serif"/>
                <a:ea typeface="PT Serif"/>
                <a:cs typeface="PT Serif"/>
                <a:sym typeface="PT Serif"/>
              </a:defRPr>
            </a:lvl9pPr>
          </a:lstStyle>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600" b="1" i="1" u="none" strike="noStrike" kern="0" cap="none" spc="0" normalizeH="0" baseline="0" noProof="0" dirty="0">
                <a:ln>
                  <a:noFill/>
                </a:ln>
                <a:solidFill>
                  <a:srgbClr val="000000"/>
                </a:solidFill>
                <a:effectLst/>
                <a:uLnTx/>
                <a:uFillTx/>
                <a:latin typeface="Playfair Display"/>
                <a:ea typeface="Playfair Display"/>
                <a:cs typeface="Playfair Display"/>
                <a:sym typeface="Playfair Display"/>
              </a:rPr>
              <a:t>Reality is Optional</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200" b="0" i="0" u="none" strike="noStrike" kern="0" cap="none" spc="0" normalizeH="0" baseline="0" noProof="0" dirty="0">
                <a:ln>
                  <a:noFill/>
                </a:ln>
                <a:solidFill>
                  <a:srgbClr val="000000"/>
                </a:solidFill>
                <a:effectLst/>
                <a:uLnTx/>
                <a:uFillTx/>
                <a:latin typeface="PT Serif"/>
                <a:sym typeface="PT Serif"/>
              </a:rPr>
              <a:t>You only need to use realistic situations when they are also convenient. Otherwise, don’t</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100" b="0" i="1" u="none" strike="sngStrike" kern="0" cap="none" spc="0" normalizeH="0" baseline="0" noProof="0" dirty="0">
                <a:ln>
                  <a:noFill/>
                </a:ln>
                <a:solidFill>
                  <a:srgbClr val="851300"/>
                </a:solidFill>
                <a:effectLst/>
                <a:uLnTx/>
                <a:uFillTx/>
                <a:latin typeface="PT Serif"/>
                <a:sym typeface="PT Serif"/>
              </a:rPr>
              <a:t>Password = 2FX_V?Az8Wm/9CuZ%</a:t>
            </a:r>
          </a:p>
          <a:p>
            <a:pPr marL="0" marR="0" lvl="0" indent="0" algn="ctr" defTabSz="914400" rtl="0" eaLnBrk="1" fontAlgn="auto" latinLnBrk="0" hangingPunct="1">
              <a:lnSpc>
                <a:spcPct val="100000"/>
              </a:lnSpc>
              <a:spcBef>
                <a:spcPts val="600"/>
              </a:spcBef>
              <a:spcAft>
                <a:spcPts val="0"/>
              </a:spcAft>
              <a:buClr>
                <a:srgbClr val="000000"/>
              </a:buClr>
              <a:buSzPts val="1600"/>
              <a:buFont typeface="PT Serif"/>
              <a:buNone/>
              <a:tabLst/>
              <a:defRPr/>
            </a:pPr>
            <a:r>
              <a:rPr kumimoji="0" lang="en-US" sz="1100" b="0" i="1" u="none" strike="noStrike" kern="0" cap="none" spc="0" normalizeH="0" baseline="0" noProof="0" dirty="0">
                <a:ln>
                  <a:noFill/>
                </a:ln>
                <a:solidFill>
                  <a:srgbClr val="00612B"/>
                </a:solidFill>
                <a:effectLst/>
                <a:uLnTx/>
                <a:uFillTx/>
                <a:latin typeface="PT Serif"/>
                <a:sym typeface="PT Serif"/>
              </a:rPr>
              <a:t>Password = Password</a:t>
            </a:r>
          </a:p>
        </p:txBody>
      </p:sp>
      <p:grpSp>
        <p:nvGrpSpPr>
          <p:cNvPr id="125" name="Google Shape;595;p37">
            <a:extLst>
              <a:ext uri="{FF2B5EF4-FFF2-40B4-BE49-F238E27FC236}">
                <a16:creationId xmlns:a16="http://schemas.microsoft.com/office/drawing/2014/main" id="{5F74C9D9-D0A5-8845-9154-89E78AC8E316}"/>
              </a:ext>
            </a:extLst>
          </p:cNvPr>
          <p:cNvGrpSpPr/>
          <p:nvPr/>
        </p:nvGrpSpPr>
        <p:grpSpPr>
          <a:xfrm>
            <a:off x="4374693" y="2990543"/>
            <a:ext cx="387933" cy="345971"/>
            <a:chOff x="3927500" y="301425"/>
            <a:chExt cx="461550" cy="411625"/>
          </a:xfrm>
        </p:grpSpPr>
        <p:sp>
          <p:nvSpPr>
            <p:cNvPr id="126" name="Google Shape;596;p37">
              <a:extLst>
                <a:ext uri="{FF2B5EF4-FFF2-40B4-BE49-F238E27FC236}">
                  <a16:creationId xmlns:a16="http://schemas.microsoft.com/office/drawing/2014/main" id="{3CEA6031-96C8-474E-95D8-0DEE6F4E4A22}"/>
                </a:ext>
              </a:extLst>
            </p:cNvPr>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597;p37">
              <a:extLst>
                <a:ext uri="{FF2B5EF4-FFF2-40B4-BE49-F238E27FC236}">
                  <a16:creationId xmlns:a16="http://schemas.microsoft.com/office/drawing/2014/main" id="{678B4D4F-DE07-E44D-ACDB-0AE3743E74B1}"/>
                </a:ext>
              </a:extLst>
            </p:cNvPr>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598;p37">
              <a:extLst>
                <a:ext uri="{FF2B5EF4-FFF2-40B4-BE49-F238E27FC236}">
                  <a16:creationId xmlns:a16="http://schemas.microsoft.com/office/drawing/2014/main" id="{564977C1-74BA-1B4E-9F14-44DD56378CB5}"/>
                </a:ext>
              </a:extLst>
            </p:cNvPr>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599;p37">
              <a:extLst>
                <a:ext uri="{FF2B5EF4-FFF2-40B4-BE49-F238E27FC236}">
                  <a16:creationId xmlns:a16="http://schemas.microsoft.com/office/drawing/2014/main" id="{00E8D308-D652-9A4D-9A5C-55A9B0031709}"/>
                </a:ext>
              </a:extLst>
            </p:cNvPr>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600;p37">
              <a:extLst>
                <a:ext uri="{FF2B5EF4-FFF2-40B4-BE49-F238E27FC236}">
                  <a16:creationId xmlns:a16="http://schemas.microsoft.com/office/drawing/2014/main" id="{C45409D5-108C-2E4A-842D-12087261CA96}"/>
                </a:ext>
              </a:extLst>
            </p:cNvPr>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601;p37">
              <a:extLst>
                <a:ext uri="{FF2B5EF4-FFF2-40B4-BE49-F238E27FC236}">
                  <a16:creationId xmlns:a16="http://schemas.microsoft.com/office/drawing/2014/main" id="{56C0D67B-DFDD-4E4E-9E27-075EB87562EF}"/>
                </a:ext>
              </a:extLst>
            </p:cNvPr>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602;p37">
              <a:extLst>
                <a:ext uri="{FF2B5EF4-FFF2-40B4-BE49-F238E27FC236}">
                  <a16:creationId xmlns:a16="http://schemas.microsoft.com/office/drawing/2014/main" id="{71F6DAFC-9918-AE4D-BB91-FF39F1AE0689}"/>
                </a:ext>
              </a:extLst>
            </p:cNvPr>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603;p37">
              <a:extLst>
                <a:ext uri="{FF2B5EF4-FFF2-40B4-BE49-F238E27FC236}">
                  <a16:creationId xmlns:a16="http://schemas.microsoft.com/office/drawing/2014/main" id="{8B9DA79B-C745-C040-AE33-479CF15BDBDB}"/>
                </a:ext>
              </a:extLst>
            </p:cNvPr>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604;p37">
              <a:extLst>
                <a:ext uri="{FF2B5EF4-FFF2-40B4-BE49-F238E27FC236}">
                  <a16:creationId xmlns:a16="http://schemas.microsoft.com/office/drawing/2014/main" id="{275F62E8-634C-8749-8B03-E7BC0C8DF5B0}"/>
                </a:ext>
              </a:extLst>
            </p:cNvPr>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605;p37">
              <a:extLst>
                <a:ext uri="{FF2B5EF4-FFF2-40B4-BE49-F238E27FC236}">
                  <a16:creationId xmlns:a16="http://schemas.microsoft.com/office/drawing/2014/main" id="{09697933-9388-9448-83DD-E18D81380EFE}"/>
                </a:ext>
              </a:extLst>
            </p:cNvPr>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606;p37">
              <a:extLst>
                <a:ext uri="{FF2B5EF4-FFF2-40B4-BE49-F238E27FC236}">
                  <a16:creationId xmlns:a16="http://schemas.microsoft.com/office/drawing/2014/main" id="{BE477B58-B643-E34E-A4BD-05390FFCD1A1}"/>
                </a:ext>
              </a:extLst>
            </p:cNvPr>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607;p37">
              <a:extLst>
                <a:ext uri="{FF2B5EF4-FFF2-40B4-BE49-F238E27FC236}">
                  <a16:creationId xmlns:a16="http://schemas.microsoft.com/office/drawing/2014/main" id="{40410110-1F41-0140-9C74-12DE5DD7B5FB}"/>
                </a:ext>
              </a:extLst>
            </p:cNvPr>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608;p37">
              <a:extLst>
                <a:ext uri="{FF2B5EF4-FFF2-40B4-BE49-F238E27FC236}">
                  <a16:creationId xmlns:a16="http://schemas.microsoft.com/office/drawing/2014/main" id="{0DD448FE-E846-EF49-8F3B-1C11217707DE}"/>
                </a:ext>
              </a:extLst>
            </p:cNvPr>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609;p37">
              <a:extLst>
                <a:ext uri="{FF2B5EF4-FFF2-40B4-BE49-F238E27FC236}">
                  <a16:creationId xmlns:a16="http://schemas.microsoft.com/office/drawing/2014/main" id="{77A9B8B1-2980-B444-8A95-C8071C68EA30}"/>
                </a:ext>
              </a:extLst>
            </p:cNvPr>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610;p37">
              <a:extLst>
                <a:ext uri="{FF2B5EF4-FFF2-40B4-BE49-F238E27FC236}">
                  <a16:creationId xmlns:a16="http://schemas.microsoft.com/office/drawing/2014/main" id="{522940A7-89E4-394A-95F6-958FFA5D25AF}"/>
                </a:ext>
              </a:extLst>
            </p:cNvPr>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611;p37">
              <a:extLst>
                <a:ext uri="{FF2B5EF4-FFF2-40B4-BE49-F238E27FC236}">
                  <a16:creationId xmlns:a16="http://schemas.microsoft.com/office/drawing/2014/main" id="{02798226-1E65-C149-BEDC-803C0CA0E301}"/>
                </a:ext>
              </a:extLst>
            </p:cNvPr>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612;p37">
              <a:extLst>
                <a:ext uri="{FF2B5EF4-FFF2-40B4-BE49-F238E27FC236}">
                  <a16:creationId xmlns:a16="http://schemas.microsoft.com/office/drawing/2014/main" id="{DC1B404B-1E5B-7A42-95CF-6DA3D088FB4C}"/>
                </a:ext>
              </a:extLst>
            </p:cNvPr>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613;p37">
              <a:extLst>
                <a:ext uri="{FF2B5EF4-FFF2-40B4-BE49-F238E27FC236}">
                  <a16:creationId xmlns:a16="http://schemas.microsoft.com/office/drawing/2014/main" id="{FD9081B0-98DC-BC4C-A2DF-1F4765A80B7F}"/>
                </a:ext>
              </a:extLst>
            </p:cNvPr>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614;p37">
              <a:extLst>
                <a:ext uri="{FF2B5EF4-FFF2-40B4-BE49-F238E27FC236}">
                  <a16:creationId xmlns:a16="http://schemas.microsoft.com/office/drawing/2014/main" id="{45C9B0F1-911C-F84B-BEEA-99126B7EE737}"/>
                </a:ext>
              </a:extLst>
            </p:cNvPr>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615;p37">
              <a:extLst>
                <a:ext uri="{FF2B5EF4-FFF2-40B4-BE49-F238E27FC236}">
                  <a16:creationId xmlns:a16="http://schemas.microsoft.com/office/drawing/2014/main" id="{9496A8CA-16DF-1042-85DD-60C8ADA32360}"/>
                </a:ext>
              </a:extLst>
            </p:cNvPr>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616;p37">
              <a:extLst>
                <a:ext uri="{FF2B5EF4-FFF2-40B4-BE49-F238E27FC236}">
                  <a16:creationId xmlns:a16="http://schemas.microsoft.com/office/drawing/2014/main" id="{04154A72-B951-8D40-A48A-5BDDFA26599A}"/>
                </a:ext>
              </a:extLst>
            </p:cNvPr>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617;p37">
              <a:extLst>
                <a:ext uri="{FF2B5EF4-FFF2-40B4-BE49-F238E27FC236}">
                  <a16:creationId xmlns:a16="http://schemas.microsoft.com/office/drawing/2014/main" id="{1D8561CB-74B5-784C-9FF0-7B95CC527EF4}"/>
                </a:ext>
              </a:extLst>
            </p:cNvPr>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618;p37">
              <a:extLst>
                <a:ext uri="{FF2B5EF4-FFF2-40B4-BE49-F238E27FC236}">
                  <a16:creationId xmlns:a16="http://schemas.microsoft.com/office/drawing/2014/main" id="{FF867AB7-40E7-FB44-B0B8-2B1033C40A81}"/>
                </a:ext>
              </a:extLst>
            </p:cNvPr>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619;p37">
              <a:extLst>
                <a:ext uri="{FF2B5EF4-FFF2-40B4-BE49-F238E27FC236}">
                  <a16:creationId xmlns:a16="http://schemas.microsoft.com/office/drawing/2014/main" id="{76CEEF7C-1227-9D41-9B77-067308C6050F}"/>
                </a:ext>
              </a:extLst>
            </p:cNvPr>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620;p37">
              <a:extLst>
                <a:ext uri="{FF2B5EF4-FFF2-40B4-BE49-F238E27FC236}">
                  <a16:creationId xmlns:a16="http://schemas.microsoft.com/office/drawing/2014/main" id="{260F9F18-F649-264E-A91F-E2A59AB1FD28}"/>
                </a:ext>
              </a:extLst>
            </p:cNvPr>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621;p37">
              <a:extLst>
                <a:ext uri="{FF2B5EF4-FFF2-40B4-BE49-F238E27FC236}">
                  <a16:creationId xmlns:a16="http://schemas.microsoft.com/office/drawing/2014/main" id="{8AD0398F-EF7D-EA40-8A9D-B409AFC349E9}"/>
                </a:ext>
              </a:extLst>
            </p:cNvPr>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622;p37">
              <a:extLst>
                <a:ext uri="{FF2B5EF4-FFF2-40B4-BE49-F238E27FC236}">
                  <a16:creationId xmlns:a16="http://schemas.microsoft.com/office/drawing/2014/main" id="{84DB7CBE-494E-934F-82FF-10ED6FB2F858}"/>
                </a:ext>
              </a:extLst>
            </p:cNvPr>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53" name="Google Shape;390;p37">
            <a:extLst>
              <a:ext uri="{FF2B5EF4-FFF2-40B4-BE49-F238E27FC236}">
                <a16:creationId xmlns:a16="http://schemas.microsoft.com/office/drawing/2014/main" id="{DAE9BCA4-209D-AC4A-B8F0-D129D665BD10}"/>
              </a:ext>
            </a:extLst>
          </p:cNvPr>
          <p:cNvSpPr/>
          <p:nvPr/>
        </p:nvSpPr>
        <p:spPr>
          <a:xfrm>
            <a:off x="1832306" y="306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5" name="Straight Connector 14">
            <a:extLst>
              <a:ext uri="{FF2B5EF4-FFF2-40B4-BE49-F238E27FC236}">
                <a16:creationId xmlns:a16="http://schemas.microsoft.com/office/drawing/2014/main" id="{32CBD009-2DEE-2940-A348-32C71F8401E6}"/>
              </a:ext>
            </a:extLst>
          </p:cNvPr>
          <p:cNvCxnSpPr/>
          <p:nvPr/>
        </p:nvCxnSpPr>
        <p:spPr>
          <a:xfrm>
            <a:off x="1368673" y="4303060"/>
            <a:ext cx="1266416" cy="0"/>
          </a:xfrm>
          <a:prstGeom prst="line">
            <a:avLst/>
          </a:prstGeom>
          <a:ln>
            <a:solidFill>
              <a:srgbClr val="C00003">
                <a:alpha val="48627"/>
              </a:srgbClr>
            </a:solidFill>
          </a:ln>
        </p:spPr>
        <p:style>
          <a:lnRef idx="1">
            <a:schemeClr val="accent1"/>
          </a:lnRef>
          <a:fillRef idx="0">
            <a:schemeClr val="accent1"/>
          </a:fillRef>
          <a:effectRef idx="0">
            <a:schemeClr val="accent1"/>
          </a:effectRef>
          <a:fontRef idx="minor">
            <a:schemeClr val="tx1"/>
          </a:fontRef>
        </p:style>
      </p:cxnSp>
      <p:pic>
        <p:nvPicPr>
          <p:cNvPr id="77" name="Picture 4" descr="How to Draw a Scarecrow - Really Easy Drawing Tutorial">
            <a:extLst>
              <a:ext uri="{FF2B5EF4-FFF2-40B4-BE49-F238E27FC236}">
                <a16:creationId xmlns:a16="http://schemas.microsoft.com/office/drawing/2014/main" id="{F4787572-0CFA-7844-A7CA-D4EC97BE0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6097" y="2918627"/>
            <a:ext cx="453353" cy="451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717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43500"/>
          </a:xfrm>
        </p:spPr>
        <p:txBody>
          <a:bodyPr anchor="ctr">
            <a:noAutofit/>
          </a:bodyPr>
          <a:lstStyle/>
          <a:p>
            <a:pPr algn="ctr"/>
            <a:r>
              <a:rPr lang="en-US" sz="8000" dirty="0"/>
              <a:t>Given</a:t>
            </a:r>
            <a:br>
              <a:rPr lang="en-US" sz="8000" dirty="0"/>
            </a:br>
            <a:r>
              <a:rPr lang="en-US" sz="8000" dirty="0"/>
              <a:t>When </a:t>
            </a:r>
            <a:br>
              <a:rPr lang="en-US" sz="8000" dirty="0"/>
            </a:br>
            <a:r>
              <a:rPr lang="en-US" sz="8000" dirty="0"/>
              <a:t>Then</a:t>
            </a:r>
            <a:endParaRPr lang="en-US" dirty="0"/>
          </a:p>
        </p:txBody>
      </p:sp>
    </p:spTree>
    <p:extLst>
      <p:ext uri="{BB962C8B-B14F-4D97-AF65-F5344CB8AC3E}">
        <p14:creationId xmlns:p14="http://schemas.microsoft.com/office/powerpoint/2010/main" val="3845779545"/>
      </p:ext>
    </p:extLst>
  </p:cSld>
  <p:clrMapOvr>
    <a:masterClrMapping/>
  </p:clrMapOvr>
</p:sld>
</file>

<file path=ppt/theme/theme1.xml><?xml version="1.0" encoding="utf-8"?>
<a:theme xmlns:a="http://schemas.openxmlformats.org/drawingml/2006/main" name="Q1_Kickoff-PPT-Templat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rtia template">
  <a:themeElements>
    <a:clrScheme name="Custom 347">
      <a:dk1>
        <a:srgbClr val="000000"/>
      </a:dk1>
      <a:lt1>
        <a:srgbClr val="FFFFFF"/>
      </a:lt1>
      <a:dk2>
        <a:srgbClr val="000000"/>
      </a:dk2>
      <a:lt2>
        <a:srgbClr val="F3F3F3"/>
      </a:lt2>
      <a:accent1>
        <a:srgbClr val="434343"/>
      </a:accent1>
      <a:accent2>
        <a:srgbClr val="999999"/>
      </a:accent2>
      <a:accent3>
        <a:srgbClr val="CCCCCC"/>
      </a:accent3>
      <a:accent4>
        <a:srgbClr val="4D5F6D"/>
      </a:accent4>
      <a:accent5>
        <a:srgbClr val="7F98AC"/>
      </a:accent5>
      <a:accent6>
        <a:srgbClr val="BCCEDB"/>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Q1_Kickoff-PPT-Template-2</Template>
  <TotalTime>6759</TotalTime>
  <Words>296</Words>
  <Application>Microsoft Macintosh PowerPoint</Application>
  <PresentationFormat>On-screen Show (16:9)</PresentationFormat>
  <Paragraphs>45</Paragraphs>
  <Slides>12</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Playfair Display</vt:lpstr>
      <vt:lpstr>PT Serif</vt:lpstr>
      <vt:lpstr>Q1_Kickoff-PPT-Template-2</vt:lpstr>
      <vt:lpstr>Portia template</vt:lpstr>
      <vt:lpstr>BDD microskill crafting constraints through tests</vt:lpstr>
      <vt:lpstr>BDD vs Evil Programmer</vt:lpstr>
      <vt:lpstr>PowerPoint Presentation</vt:lpstr>
      <vt:lpstr>PowerPoint Presentation</vt:lpstr>
      <vt:lpstr>PowerPoint Presentation</vt:lpstr>
      <vt:lpstr>PowerPoint Presentation</vt:lpstr>
      <vt:lpstr>PowerPoint Presentation</vt:lpstr>
      <vt:lpstr>Rules for Test Scenarios</vt:lpstr>
      <vt:lpstr>Given When  Then</vt:lpstr>
      <vt:lpstr>Working</vt:lpstr>
      <vt:lpstr>PowerPoint Presentation</vt:lpstr>
      <vt:lpstr>  Thank YOU (please connect via LinkedIn and Twitter) </vt:lpstr>
    </vt:vector>
  </TitlesOfParts>
  <Manager/>
  <Company>Spun Labs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Llewellyn Falco</dc:creator>
  <cp:keywords/>
  <dc:description/>
  <cp:lastModifiedBy>Llewellyn Falco</cp:lastModifiedBy>
  <cp:revision>141</cp:revision>
  <dcterms:created xsi:type="dcterms:W3CDTF">2016-01-26T00:10:02Z</dcterms:created>
  <dcterms:modified xsi:type="dcterms:W3CDTF">2023-01-29T16:35:51Z</dcterms:modified>
  <cp:category/>
</cp:coreProperties>
</file>