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78"/>
  </p:notesMasterIdLst>
  <p:handoutMasterIdLst>
    <p:handoutMasterId r:id="rId79"/>
  </p:handoutMasterIdLst>
  <p:sldIdLst>
    <p:sldId id="284" r:id="rId2"/>
    <p:sldId id="579" r:id="rId3"/>
    <p:sldId id="562" r:id="rId4"/>
    <p:sldId id="563" r:id="rId5"/>
    <p:sldId id="564" r:id="rId6"/>
    <p:sldId id="565" r:id="rId7"/>
    <p:sldId id="566" r:id="rId8"/>
    <p:sldId id="567" r:id="rId9"/>
    <p:sldId id="568" r:id="rId10"/>
    <p:sldId id="569" r:id="rId11"/>
    <p:sldId id="536" r:id="rId12"/>
    <p:sldId id="514" r:id="rId13"/>
    <p:sldId id="539" r:id="rId14"/>
    <p:sldId id="538" r:id="rId15"/>
    <p:sldId id="543" r:id="rId16"/>
    <p:sldId id="544" r:id="rId17"/>
    <p:sldId id="540" r:id="rId18"/>
    <p:sldId id="545" r:id="rId19"/>
    <p:sldId id="546" r:id="rId20"/>
    <p:sldId id="541" r:id="rId21"/>
    <p:sldId id="547" r:id="rId22"/>
    <p:sldId id="548" r:id="rId23"/>
    <p:sldId id="542" r:id="rId24"/>
    <p:sldId id="549" r:id="rId25"/>
    <p:sldId id="550" r:id="rId26"/>
    <p:sldId id="551" r:id="rId27"/>
    <p:sldId id="552" r:id="rId28"/>
    <p:sldId id="553" r:id="rId29"/>
    <p:sldId id="554" r:id="rId30"/>
    <p:sldId id="556" r:id="rId31"/>
    <p:sldId id="557" r:id="rId32"/>
    <p:sldId id="558" r:id="rId33"/>
    <p:sldId id="537" r:id="rId34"/>
    <p:sldId id="508" r:id="rId35"/>
    <p:sldId id="522" r:id="rId36"/>
    <p:sldId id="521" r:id="rId37"/>
    <p:sldId id="510" r:id="rId38"/>
    <p:sldId id="511" r:id="rId39"/>
    <p:sldId id="512" r:id="rId40"/>
    <p:sldId id="513" r:id="rId41"/>
    <p:sldId id="515" r:id="rId42"/>
    <p:sldId id="516" r:id="rId43"/>
    <p:sldId id="517" r:id="rId44"/>
    <p:sldId id="518" r:id="rId45"/>
    <p:sldId id="519" r:id="rId46"/>
    <p:sldId id="520" r:id="rId47"/>
    <p:sldId id="524" r:id="rId48"/>
    <p:sldId id="523" r:id="rId49"/>
    <p:sldId id="525" r:id="rId50"/>
    <p:sldId id="526" r:id="rId51"/>
    <p:sldId id="527" r:id="rId52"/>
    <p:sldId id="528" r:id="rId53"/>
    <p:sldId id="529" r:id="rId54"/>
    <p:sldId id="530" r:id="rId55"/>
    <p:sldId id="531" r:id="rId56"/>
    <p:sldId id="532" r:id="rId57"/>
    <p:sldId id="533" r:id="rId58"/>
    <p:sldId id="534" r:id="rId59"/>
    <p:sldId id="535" r:id="rId60"/>
    <p:sldId id="559" r:id="rId61"/>
    <p:sldId id="571" r:id="rId62"/>
    <p:sldId id="580" r:id="rId63"/>
    <p:sldId id="570" r:id="rId64"/>
    <p:sldId id="560" r:id="rId65"/>
    <p:sldId id="561" r:id="rId66"/>
    <p:sldId id="509" r:id="rId67"/>
    <p:sldId id="507" r:id="rId68"/>
    <p:sldId id="572" r:id="rId69"/>
    <p:sldId id="573" r:id="rId70"/>
    <p:sldId id="574" r:id="rId71"/>
    <p:sldId id="575" r:id="rId72"/>
    <p:sldId id="576" r:id="rId73"/>
    <p:sldId id="577" r:id="rId74"/>
    <p:sldId id="578" r:id="rId75"/>
    <p:sldId id="506" r:id="rId76"/>
    <p:sldId id="431" r:id="rId77"/>
  </p:sldIdLst>
  <p:sldSz cx="9144000" cy="5143500" type="screen16x9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CC12F5C-B9BD-AD47-9469-D6A2F32F59C1}">
          <p14:sldIdLst>
            <p14:sldId id="284"/>
            <p14:sldId id="579"/>
          </p14:sldIdLst>
        </p14:section>
        <p14:section name="Zooming In" id="{0477E23C-3054-8548-A1DA-C8A3FEBAB692}">
          <p14:sldIdLst>
            <p14:sldId id="562"/>
            <p14:sldId id="563"/>
            <p14:sldId id="564"/>
            <p14:sldId id="565"/>
            <p14:sldId id="566"/>
            <p14:sldId id="567"/>
            <p14:sldId id="568"/>
            <p14:sldId id="569"/>
          </p14:sldIdLst>
        </p14:section>
        <p14:section name="Triangulation" id="{3978CE1D-4D93-2F42-A74B-DD896F2B54DD}">
          <p14:sldIdLst>
            <p14:sldId id="536"/>
            <p14:sldId id="514"/>
            <p14:sldId id="539"/>
            <p14:sldId id="538"/>
            <p14:sldId id="543"/>
            <p14:sldId id="544"/>
            <p14:sldId id="540"/>
            <p14:sldId id="545"/>
            <p14:sldId id="546"/>
            <p14:sldId id="541"/>
            <p14:sldId id="547"/>
            <p14:sldId id="548"/>
            <p14:sldId id="542"/>
            <p14:sldId id="549"/>
            <p14:sldId id="550"/>
          </p14:sldIdLst>
        </p14:section>
        <p14:section name="Derivation" id="{549DB441-B078-F749-90C9-055678737C45}">
          <p14:sldIdLst>
            <p14:sldId id="551"/>
            <p14:sldId id="552"/>
            <p14:sldId id="553"/>
            <p14:sldId id="554"/>
            <p14:sldId id="556"/>
            <p14:sldId id="557"/>
            <p14:sldId id="558"/>
          </p14:sldIdLst>
        </p14:section>
        <p14:section name="Phone Number" id="{C406160E-550A-FE43-A197-8D8BD018EA74}">
          <p14:sldIdLst>
            <p14:sldId id="537"/>
            <p14:sldId id="508"/>
            <p14:sldId id="522"/>
            <p14:sldId id="521"/>
            <p14:sldId id="510"/>
            <p14:sldId id="511"/>
            <p14:sldId id="512"/>
            <p14:sldId id="513"/>
            <p14:sldId id="515"/>
            <p14:sldId id="516"/>
            <p14:sldId id="517"/>
            <p14:sldId id="518"/>
            <p14:sldId id="519"/>
            <p14:sldId id="520"/>
            <p14:sldId id="524"/>
            <p14:sldId id="523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</p14:sldIdLst>
        </p14:section>
        <p14:section name="FizzBuzz" id="{257A38AA-7DEF-534D-BDDD-C0B6BFD0B8CD}">
          <p14:sldIdLst>
            <p14:sldId id="559"/>
            <p14:sldId id="571"/>
            <p14:sldId id="580"/>
          </p14:sldIdLst>
        </p14:section>
        <p14:section name="Bowling" id="{03A00071-C08F-BA4D-9E4C-72E754058F35}">
          <p14:sldIdLst>
            <p14:sldId id="570"/>
            <p14:sldId id="560"/>
            <p14:sldId id="561"/>
          </p14:sldIdLst>
        </p14:section>
        <p14:section name="Rules" id="{7DFEF4E1-1A99-2D47-92BE-6CAA738E9580}">
          <p14:sldIdLst>
            <p14:sldId id="509"/>
            <p14:sldId id="507"/>
            <p14:sldId id="572"/>
            <p14:sldId id="573"/>
            <p14:sldId id="574"/>
            <p14:sldId id="575"/>
            <p14:sldId id="576"/>
            <p14:sldId id="577"/>
            <p14:sldId id="578"/>
            <p14:sldId id="506"/>
            <p14:sldId id="4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191919"/>
    <a:srgbClr val="DAF2F3"/>
    <a:srgbClr val="6D9FF3"/>
    <a:srgbClr val="B4D7E9"/>
    <a:srgbClr val="FF0000"/>
    <a:srgbClr val="F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61" autoAdjust="0"/>
    <p:restoredTop sz="94711"/>
  </p:normalViewPr>
  <p:slideViewPr>
    <p:cSldViewPr>
      <p:cViewPr varScale="1">
        <p:scale>
          <a:sx n="171" d="100"/>
          <a:sy n="171" d="100"/>
        </p:scale>
        <p:origin x="192" y="3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47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1F40F-6070-4939-8EC2-261F1C97F0A8}" type="datetimeFigureOut">
              <a:rPr lang="en-US" smtClean="0"/>
              <a:pPr/>
              <a:t>5/7/19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A56AF-E8D4-43B1-BC36-B3BD60AF57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72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491C0678-F960-4D1E-AEDB-C5629DF04712}" type="datetimeFigureOut">
              <a:rPr lang="en-US" smtClean="0"/>
              <a:pPr/>
              <a:t>5/7/19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696913"/>
            <a:ext cx="618807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037B5399-2806-4D70-A5FA-7E06678CDD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73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27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06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571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51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824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823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914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019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129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374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62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941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108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876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433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163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137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528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027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895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50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27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100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381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926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787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968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373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288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2625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525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239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55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498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324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717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992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935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063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3285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3737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1898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8067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65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3804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180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6676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6888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6376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3837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7290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2237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833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2674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54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7341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6113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8431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6113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1692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8913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0318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5213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6111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2684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05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9629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3314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6253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7093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3773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0706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6214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14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7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B5399-2806-4D70-A5FA-7E06678CDD3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38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5/7/19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-377199" y="1924115"/>
            <a:ext cx="8256028" cy="638423"/>
          </a:xfrm>
          <a:solidFill>
            <a:schemeClr val="accent2"/>
          </a:solidFill>
        </p:spPr>
        <p:txBody>
          <a:bodyPr>
            <a:normAutofit/>
          </a:bodyPr>
          <a:lstStyle>
            <a:lvl1pPr algn="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 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96612" y="2564010"/>
            <a:ext cx="6400800" cy="552372"/>
          </a:xfrm>
          <a:solidFill>
            <a:schemeClr val="bg2">
              <a:lumMod val="95000"/>
              <a:lumOff val="5000"/>
            </a:schemeClr>
          </a:solidFill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8427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build="p" animBg="1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818"/>
            <a:ext cx="7772400" cy="8277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5/7/19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040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5/7/19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418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5/7/19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72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85950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5/7/19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301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188D-8432-A34C-B344-96F9054E62CA}" type="datetimeFigureOut">
              <a:rPr lang="en-US" smtClean="0"/>
              <a:t>5/7/19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FB29-D99D-244C-BE7E-8A3C92E1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3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44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  <a:latin typeface="Gill Sans" charset="0"/>
                <a:sym typeface="Gill Sans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5/7/19</a:t>
            </a:fld>
            <a:endParaRPr lang="en-US">
              <a:solidFill>
                <a:srgbClr val="808080">
                  <a:tint val="75000"/>
                </a:srgbClr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808080">
                  <a:tint val="75000"/>
                </a:srgbClr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  <a:latin typeface="Gill Sans" charset="0"/>
                <a:sym typeface="Gill Sans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808080">
                  <a:tint val="75000"/>
                </a:srgbClr>
              </a:solidFill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428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3" r:id="rId2"/>
    <p:sldLayoutId id="2147483704" r:id="rId3"/>
    <p:sldLayoutId id="2147483705" r:id="rId4"/>
    <p:sldLayoutId id="2147483707" r:id="rId5"/>
    <p:sldLayoutId id="2147483708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chemeClr val="accent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2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2"/>
          </a:solidFill>
          <a:effectLst/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2"/>
          </a:solidFill>
          <a:effectLst/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2"/>
          </a:solidFill>
          <a:effectLst/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2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377200" y="1352551"/>
            <a:ext cx="9216400" cy="1209988"/>
          </a:xfrm>
        </p:spPr>
        <p:txBody>
          <a:bodyPr>
            <a:normAutofit/>
          </a:bodyPr>
          <a:lstStyle/>
          <a:p>
            <a:r>
              <a:rPr lang="en-US" sz="4800" dirty="0"/>
              <a:t>Extreme Fake it till you make it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5800" y="2571750"/>
            <a:ext cx="6301612" cy="685800"/>
          </a:xfrm>
        </p:spPr>
        <p:txBody>
          <a:bodyPr>
            <a:normAutofit fontScale="25000" lnSpcReduction="20000"/>
          </a:bodyPr>
          <a:lstStyle/>
          <a:p>
            <a:endParaRPr lang="en-US" sz="8000" i="1" dirty="0"/>
          </a:p>
          <a:p>
            <a:r>
              <a:rPr lang="en-US" sz="8000" dirty="0"/>
              <a:t>@LlewellynFalco </a:t>
            </a:r>
            <a:br>
              <a:rPr lang="en-US" sz="5100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490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400" y="1581150"/>
            <a:ext cx="415923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ln w="12700">
                  <a:noFill/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badi MT Condensed Extra Bold"/>
                <a:cs typeface="Abadi MT Condensed Extra Bold"/>
              </a:rPr>
              <a:t>Triangulation</a:t>
            </a:r>
            <a:endParaRPr lang="en-US" sz="6000" dirty="0">
              <a:ln w="12700">
                <a:noFill/>
                <a:prstDash val="solid"/>
              </a:ln>
              <a:solidFill>
                <a:schemeClr val="bg1">
                  <a:lumMod val="75000"/>
                </a:schemeClr>
              </a:solidFill>
              <a:latin typeface="Abadi MT Condensed Extra Bold"/>
              <a:cs typeface="Abadi MT Condensed Extra Bold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60630" y="2086511"/>
            <a:ext cx="429737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badi MT Condensed Extra Bold"/>
                <a:cs typeface="Abadi MT Condensed Extra Bold"/>
              </a:rPr>
              <a:t>Derivation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940180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br>
              <a:rPr lang="en-US" sz="2000" dirty="0"/>
            </a:br>
            <a:r>
              <a:rPr lang="en-US" sz="8000" dirty="0"/>
              <a:t>Triangulation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752600" y="285750"/>
            <a:ext cx="2358701" cy="2358701"/>
            <a:chOff x="4040350" y="285750"/>
            <a:chExt cx="2358701" cy="2358701"/>
          </a:xfrm>
        </p:grpSpPr>
        <p:sp>
          <p:nvSpPr>
            <p:cNvPr id="6" name="Oval 5"/>
            <p:cNvSpPr/>
            <p:nvPr/>
          </p:nvSpPr>
          <p:spPr>
            <a:xfrm>
              <a:off x="4040350" y="285750"/>
              <a:ext cx="2358701" cy="235870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1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1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181600" y="1427000"/>
              <a:ext cx="76200" cy="76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05200" y="-323850"/>
            <a:ext cx="3647105" cy="3647105"/>
            <a:chOff x="4040350" y="285750"/>
            <a:chExt cx="2358701" cy="2358701"/>
          </a:xfrm>
        </p:grpSpPr>
        <p:sp>
          <p:nvSpPr>
            <p:cNvPr id="9" name="Oval 8"/>
            <p:cNvSpPr/>
            <p:nvPr/>
          </p:nvSpPr>
          <p:spPr>
            <a:xfrm>
              <a:off x="4040350" y="285750"/>
              <a:ext cx="2358701" cy="235870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1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1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181600" y="1427000"/>
              <a:ext cx="76200" cy="76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133600" y="2343150"/>
            <a:ext cx="3231011" cy="3231011"/>
            <a:chOff x="4040350" y="285750"/>
            <a:chExt cx="2358701" cy="2358701"/>
          </a:xfrm>
        </p:grpSpPr>
        <p:sp>
          <p:nvSpPr>
            <p:cNvPr id="12" name="Oval 11"/>
            <p:cNvSpPr/>
            <p:nvPr/>
          </p:nvSpPr>
          <p:spPr>
            <a:xfrm>
              <a:off x="4040350" y="285750"/>
              <a:ext cx="2358701" cy="235870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1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1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181600" y="1427000"/>
              <a:ext cx="76200" cy="76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Oval 13"/>
          <p:cNvSpPr/>
          <p:nvPr/>
        </p:nvSpPr>
        <p:spPr>
          <a:xfrm>
            <a:off x="3692177" y="548927"/>
            <a:ext cx="117823" cy="11782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657600" y="2301527"/>
            <a:ext cx="117823" cy="11782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2905009" y="1492041"/>
            <a:ext cx="2482654" cy="2466614"/>
            <a:chOff x="2905009" y="1492041"/>
            <a:chExt cx="2482654" cy="2466614"/>
          </a:xfrm>
        </p:grpSpPr>
        <p:cxnSp>
          <p:nvCxnSpPr>
            <p:cNvPr id="19" name="Straight Connector 18"/>
            <p:cNvCxnSpPr>
              <a:stCxn id="3" idx="3"/>
              <a:endCxn id="10" idx="6"/>
            </p:cNvCxnSpPr>
            <p:nvPr/>
          </p:nvCxnSpPr>
          <p:spPr>
            <a:xfrm>
              <a:off x="2905009" y="1492041"/>
              <a:ext cx="2482654" cy="766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3" idx="5"/>
              <a:endCxn id="13" idx="1"/>
            </p:cNvCxnSpPr>
            <p:nvPr/>
          </p:nvCxnSpPr>
          <p:spPr>
            <a:xfrm>
              <a:off x="2958891" y="1492041"/>
              <a:ext cx="753309" cy="242970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3" idx="6"/>
              <a:endCxn id="10" idx="4"/>
            </p:cNvCxnSpPr>
            <p:nvPr/>
          </p:nvCxnSpPr>
          <p:spPr>
            <a:xfrm flipV="1">
              <a:off x="3801295" y="1558613"/>
              <a:ext cx="1527457" cy="24000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3353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br>
              <a:rPr lang="en-US" sz="2000" dirty="0"/>
            </a:br>
            <a:r>
              <a:rPr lang="en-US" sz="8000" dirty="0"/>
              <a:t>Line</a:t>
            </a:r>
          </a:p>
        </p:txBody>
      </p:sp>
    </p:spTree>
    <p:extLst>
      <p:ext uri="{BB962C8B-B14F-4D97-AF65-F5344CB8AC3E}">
        <p14:creationId xmlns:p14="http://schemas.microsoft.com/office/powerpoint/2010/main" val="3468716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Line</a:t>
            </a:r>
          </a:p>
        </p:txBody>
      </p:sp>
      <p:pic>
        <p:nvPicPr>
          <p:cNvPr id="3" name="Picture 2" descr="Screen Shot 2016-08-29 at 11.26.5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742950"/>
            <a:ext cx="4267200" cy="425819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648200" y="2876550"/>
            <a:ext cx="990600" cy="0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Left Brace 6"/>
          <p:cNvSpPr/>
          <p:nvPr/>
        </p:nvSpPr>
        <p:spPr>
          <a:xfrm rot="5400000">
            <a:off x="4991100" y="2152650"/>
            <a:ext cx="304800" cy="990600"/>
          </a:xfrm>
          <a:prstGeom prst="leftBrace">
            <a:avLst/>
          </a:prstGeom>
          <a:ln>
            <a:solidFill>
              <a:srgbClr val="F2968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74381" y="2180253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Arial Black"/>
                <a:cs typeface="Arial Black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68046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Line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047750"/>
            <a:ext cx="462661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TestMethod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TestHorizontalLength2()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// Create a Line from 0,0 to 2,0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// verify the length is 2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30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Line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047750"/>
            <a:ext cx="475352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TestMethod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TestHorizontalLength2()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line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 0, 2, 0);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Assert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.AreEqual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(2,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line.Length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678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Line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047750"/>
            <a:ext cx="4753525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TestMethod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TestHorizontalLength2()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line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 0, 2, 0);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Assert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.AreEqual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(2,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line.Length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Length {</a:t>
            </a:r>
          </a:p>
          <a:p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is-I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is-I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2; }</a:t>
            </a:r>
          </a:p>
          <a:p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376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Line</a:t>
            </a:r>
          </a:p>
        </p:txBody>
      </p:sp>
      <p:pic>
        <p:nvPicPr>
          <p:cNvPr id="3" name="Picture 2" descr="Screen Shot 2016-08-29 at 11.26.5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742950"/>
            <a:ext cx="4267200" cy="425819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648200" y="2876550"/>
            <a:ext cx="1981200" cy="0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Left Brace 6"/>
          <p:cNvSpPr/>
          <p:nvPr/>
        </p:nvSpPr>
        <p:spPr>
          <a:xfrm rot="5400000">
            <a:off x="5486400" y="1657350"/>
            <a:ext cx="304800" cy="1981200"/>
          </a:xfrm>
          <a:prstGeom prst="leftBrace">
            <a:avLst/>
          </a:prstGeom>
          <a:ln>
            <a:solidFill>
              <a:srgbClr val="F2968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52571" y="2180253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Arial Black"/>
                <a:cs typeface="Arial Black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73558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Line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047750"/>
            <a:ext cx="475352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TestMethod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TestHorizontalLength4()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line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 0, 4, 0);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Assert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.AreEqual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(4,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line.Length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33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Line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047750"/>
            <a:ext cx="2976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is-I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is-I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x2-x1;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177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2000" dirty="0">
                <a:effectLst/>
              </a:rPr>
              <a:t>“</a:t>
            </a:r>
            <a:r>
              <a:rPr lang="en-US" sz="2000" cap="none" dirty="0">
                <a:effectLst/>
              </a:rPr>
              <a:t>I had the mental image of knobs on a control board.</a:t>
            </a:r>
            <a:br>
              <a:rPr lang="en-US" sz="2000" cap="none" dirty="0">
                <a:effectLst/>
              </a:rPr>
            </a:br>
            <a:r>
              <a:rPr lang="en-US" sz="2000" cap="none" dirty="0">
                <a:effectLst/>
              </a:rPr>
              <a:t> Each knob was a practice that I knew worked well from </a:t>
            </a:r>
            <a:r>
              <a:rPr lang="en-US" sz="2000" u="sng" cap="none" dirty="0">
                <a:effectLst/>
              </a:rPr>
              <a:t>experience</a:t>
            </a:r>
            <a:r>
              <a:rPr lang="en-US" sz="2000" cap="none" dirty="0">
                <a:effectLst/>
              </a:rPr>
              <a:t> .</a:t>
            </a:r>
            <a:br>
              <a:rPr lang="en-US" sz="2000" cap="none" dirty="0">
                <a:effectLst/>
              </a:rPr>
            </a:br>
            <a:r>
              <a:rPr lang="en-US" sz="2000" cap="none" dirty="0">
                <a:effectLst/>
              </a:rPr>
              <a:t> I would turn all the knobs up to </a:t>
            </a:r>
            <a:r>
              <a:rPr lang="en-US" sz="2800" cap="none" dirty="0">
                <a:effectLst/>
                <a:latin typeface="Arial Black"/>
                <a:cs typeface="Arial Black"/>
              </a:rPr>
              <a:t>10</a:t>
            </a:r>
            <a:r>
              <a:rPr lang="en-US" sz="2000" cap="none" dirty="0">
                <a:effectLst/>
                <a:latin typeface="Arial Black"/>
                <a:cs typeface="Arial Black"/>
              </a:rPr>
              <a:t> </a:t>
            </a:r>
            <a:r>
              <a:rPr lang="en-US" sz="2000" cap="none" dirty="0">
                <a:effectLst/>
              </a:rPr>
              <a:t>and see what happened...</a:t>
            </a:r>
            <a:r>
              <a:rPr lang="en-US" sz="2000" dirty="0">
                <a:effectLst/>
              </a:rPr>
              <a:t>”</a:t>
            </a:r>
            <a:br>
              <a:rPr lang="en-US" sz="2000" dirty="0">
                <a:effectLst/>
              </a:rPr>
            </a:br>
            <a:r>
              <a:rPr lang="en-US" sz="2000" dirty="0">
                <a:effectLst/>
              </a:rPr>
              <a:t> -  </a:t>
            </a:r>
            <a:r>
              <a:rPr lang="en-US" sz="2000" b="0" dirty="0">
                <a:effectLst/>
              </a:rPr>
              <a:t>Kent Beck</a:t>
            </a:r>
            <a:r>
              <a:rPr lang="en-US" sz="2000" b="0" i="1" dirty="0">
                <a:effectLst/>
              </a:rPr>
              <a:t> (</a:t>
            </a:r>
            <a:r>
              <a:rPr lang="en-US" sz="2000" b="0" i="1" cap="none" dirty="0">
                <a:effectLst/>
              </a:rPr>
              <a:t>paraphrased</a:t>
            </a:r>
            <a:r>
              <a:rPr lang="en-US" sz="2000" b="0" i="1" dirty="0">
                <a:effectLst/>
              </a:rPr>
              <a:t>)</a:t>
            </a:r>
            <a:endParaRPr lang="en-US" sz="2000" b="0" i="1" dirty="0"/>
          </a:p>
        </p:txBody>
      </p:sp>
    </p:spTree>
    <p:extLst>
      <p:ext uri="{BB962C8B-B14F-4D97-AF65-F5344CB8AC3E}">
        <p14:creationId xmlns:p14="http://schemas.microsoft.com/office/powerpoint/2010/main" val="3382563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Line</a:t>
            </a:r>
          </a:p>
        </p:txBody>
      </p:sp>
      <p:pic>
        <p:nvPicPr>
          <p:cNvPr id="3" name="Picture 2" descr="Screen Shot 2016-08-29 at 11.26.5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742950"/>
            <a:ext cx="4267200" cy="425819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4648200" y="895350"/>
            <a:ext cx="0" cy="1981200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Left Brace 6"/>
          <p:cNvSpPr/>
          <p:nvPr/>
        </p:nvSpPr>
        <p:spPr>
          <a:xfrm>
            <a:off x="4114800" y="895350"/>
            <a:ext cx="304800" cy="1981200"/>
          </a:xfrm>
          <a:prstGeom prst="leftBrace">
            <a:avLst/>
          </a:prstGeom>
          <a:ln>
            <a:solidFill>
              <a:srgbClr val="F2968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10000" y="1669018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Arial Black"/>
                <a:cs typeface="Arial Black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8931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Line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047750"/>
            <a:ext cx="475352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TestMethod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TestVerticalLength4()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line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 0, 0, 4);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Assert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.AreEqual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(4,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line.Length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78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Line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047750"/>
            <a:ext cx="246909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is-I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x2-x1;</a:t>
            </a:r>
          </a:p>
          <a:p>
            <a:r>
              <a:rPr lang="es-ES_trad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s-ES_tradnl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s-ES_trad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 = y2-y1;</a:t>
            </a:r>
          </a:p>
          <a:p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is-I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+ y;</a:t>
            </a:r>
          </a:p>
          <a:p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06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Line</a:t>
            </a:r>
          </a:p>
        </p:txBody>
      </p:sp>
      <p:pic>
        <p:nvPicPr>
          <p:cNvPr id="3" name="Picture 2" descr="Screen Shot 2016-08-29 at 11.26.5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742950"/>
            <a:ext cx="4267200" cy="425819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4648200" y="1352550"/>
            <a:ext cx="1981200" cy="1524000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Left Brace 6"/>
          <p:cNvSpPr/>
          <p:nvPr/>
        </p:nvSpPr>
        <p:spPr>
          <a:xfrm rot="3124587">
            <a:off x="5339821" y="709545"/>
            <a:ext cx="304800" cy="2449349"/>
          </a:xfrm>
          <a:prstGeom prst="leftBrac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05400" y="158115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Arial Black"/>
                <a:cs typeface="Arial Black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97195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Line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047750"/>
            <a:ext cx="47535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TestDiagonal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line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 0, 4, 3);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Assert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.AreEqual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(5,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line.Length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470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Line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047750"/>
            <a:ext cx="475352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Length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is-I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endParaRPr lang="is-I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is-I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x2 - x1;</a:t>
            </a:r>
          </a:p>
          <a:p>
            <a:r>
              <a:rPr lang="es-ES_trad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s-ES_tradnl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s-ES_trad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 = y2 - y1;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Math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.Sqrt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(x*x + y*y);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16390" y="1113453"/>
            <a:ext cx="838200" cy="276606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100000"/>
                  <a:shade val="100000"/>
                  <a:satMod val="130000"/>
                  <a:alpha val="52000"/>
                </a:schemeClr>
              </a:gs>
              <a:gs pos="100000">
                <a:schemeClr val="accent5">
                  <a:tint val="50000"/>
                  <a:shade val="100000"/>
                  <a:satMod val="350000"/>
                  <a:alpha val="52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26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br>
              <a:rPr lang="en-US" sz="2000" dirty="0"/>
            </a:br>
            <a:r>
              <a:rPr lang="en-US" sz="8000" dirty="0" err="1"/>
              <a:t>derivativation</a:t>
            </a:r>
            <a:r>
              <a:rPr lang="en-US" sz="8000" dirty="0"/>
              <a:t> </a:t>
            </a:r>
            <a:br>
              <a:rPr lang="en-US" sz="8000" dirty="0"/>
            </a:b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562133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Line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95400" y="2419350"/>
            <a:ext cx="145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is-I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2;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43600" y="2266950"/>
            <a:ext cx="1961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x2-x1;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</a:t>
            </a:r>
            <a:r>
              <a:rPr lang="is-I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eturn x</a:t>
            </a:r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endParaRPr lang="en-US" dirty="0"/>
          </a:p>
        </p:txBody>
      </p:sp>
      <p:sp>
        <p:nvSpPr>
          <p:cNvPr id="3" name="Striped Right Arrow 2"/>
          <p:cNvSpPr/>
          <p:nvPr/>
        </p:nvSpPr>
        <p:spPr>
          <a:xfrm>
            <a:off x="4038600" y="1962150"/>
            <a:ext cx="1447800" cy="1295400"/>
          </a:xfrm>
          <a:prstGeom prst="strip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608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Line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047750"/>
            <a:ext cx="132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s-IS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</a:t>
            </a:r>
            <a:r>
              <a:rPr lang="is-I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eturn</a:t>
            </a:r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2;</a:t>
            </a:r>
          </a:p>
        </p:txBody>
      </p:sp>
    </p:spTree>
    <p:extLst>
      <p:ext uri="{BB962C8B-B14F-4D97-AF65-F5344CB8AC3E}">
        <p14:creationId xmlns:p14="http://schemas.microsoft.com/office/powerpoint/2010/main" val="31164692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Line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047750"/>
            <a:ext cx="1834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s-IS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</a:t>
            </a:r>
            <a:r>
              <a:rPr lang="is-I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eturn</a:t>
            </a:r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2 - 0;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5562600" y="895350"/>
            <a:ext cx="3124200" cy="8953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Separate </a:t>
            </a:r>
          </a:p>
        </p:txBody>
      </p:sp>
      <p:sp>
        <p:nvSpPr>
          <p:cNvPr id="3" name="Rectangle 2"/>
          <p:cNvSpPr/>
          <p:nvPr/>
        </p:nvSpPr>
        <p:spPr>
          <a:xfrm>
            <a:off x="7696200" y="3867150"/>
            <a:ext cx="990600" cy="9906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008000"/>
                </a:solidFill>
                <a:latin typeface="Arial Black"/>
                <a:cs typeface="Arial Black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99951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81200" y="590550"/>
            <a:ext cx="5505884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20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Agile</a:t>
            </a:r>
          </a:p>
        </p:txBody>
      </p:sp>
      <p:sp>
        <p:nvSpPr>
          <p:cNvPr id="5" name="Oval 4"/>
          <p:cNvSpPr/>
          <p:nvPr/>
        </p:nvSpPr>
        <p:spPr>
          <a:xfrm>
            <a:off x="2362200" y="57150"/>
            <a:ext cx="4724400" cy="4724400"/>
          </a:xfrm>
          <a:prstGeom prst="ellipse">
            <a:avLst/>
          </a:prstGeom>
          <a:solidFill>
            <a:schemeClr val="accent5">
              <a:lumMod val="40000"/>
              <a:lumOff val="60000"/>
              <a:alpha val="49000"/>
            </a:schemeClr>
          </a:solidFill>
          <a:ln w="57150" cmpd="sng"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Line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047750"/>
            <a:ext cx="1961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s-IS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</a:t>
            </a:r>
            <a:r>
              <a:rPr lang="is-I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eturn</a:t>
            </a:r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x2 - 0;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5730087" y="819150"/>
            <a:ext cx="3429000" cy="8953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Calculate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7696200" y="3867150"/>
            <a:ext cx="990600" cy="9906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008000"/>
                </a:solidFill>
                <a:latin typeface="Arial Black"/>
                <a:cs typeface="Arial Black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512267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Line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047750"/>
            <a:ext cx="2088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s-IS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</a:t>
            </a:r>
            <a:r>
              <a:rPr lang="is-I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eturn</a:t>
            </a:r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x2 – x1;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5730087" y="819150"/>
            <a:ext cx="3429000" cy="8953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Calculate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7696200" y="3867150"/>
            <a:ext cx="990600" cy="9906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008000"/>
                </a:solidFill>
                <a:latin typeface="Arial Black"/>
                <a:cs typeface="Arial Black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13899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Line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047750"/>
            <a:ext cx="1961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x2-x1;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</a:t>
            </a:r>
            <a:r>
              <a:rPr lang="is-I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eturn x</a:t>
            </a:r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5730087" y="819150"/>
            <a:ext cx="3429000" cy="8953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Encapsulate</a:t>
            </a:r>
          </a:p>
        </p:txBody>
      </p:sp>
      <p:sp>
        <p:nvSpPr>
          <p:cNvPr id="7" name="Rectangle 6"/>
          <p:cNvSpPr/>
          <p:nvPr/>
        </p:nvSpPr>
        <p:spPr>
          <a:xfrm>
            <a:off x="7696200" y="3867150"/>
            <a:ext cx="990600" cy="9906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008000"/>
                </a:solidFill>
                <a:latin typeface="Arial Black"/>
                <a:cs typeface="Arial Black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850182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br>
              <a:rPr lang="en-US" sz="2000" dirty="0"/>
            </a:br>
            <a:r>
              <a:rPr lang="en-US" sz="8000" dirty="0"/>
              <a:t>Phone Number</a:t>
            </a:r>
          </a:p>
        </p:txBody>
      </p:sp>
    </p:spTree>
    <p:extLst>
      <p:ext uri="{BB962C8B-B14F-4D97-AF65-F5344CB8AC3E}">
        <p14:creationId xmlns:p14="http://schemas.microsoft.com/office/powerpoint/2010/main" val="39846154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Phone Number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047750"/>
            <a:ext cx="843399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[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TestClass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PhoneNumberTest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[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TestMethod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TestPrint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Assert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.AreEqual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"+1(858)336-6560"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PhoneNumber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.ToString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"18583366560"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6030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Phone Number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047750"/>
            <a:ext cx="843399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Assert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.AreEqual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"+1(858)336-6560"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PhoneNumber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.ToString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"18583366560"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4954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Phone Number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047750"/>
            <a:ext cx="69238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Assert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.AreEqual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"+1(858)336-6560"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PhoneNumber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.ToString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"18583366560"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064954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Phone Number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047750"/>
            <a:ext cx="692386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Assert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.AreEqual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"+1(858)336-6560"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PhoneNumber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.ToString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"18583366560"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PhoneNumber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is-I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is-I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"+1(858)336-6560"</a:t>
            </a:r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1697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Phone Number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047750"/>
            <a:ext cx="437278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is-I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is-I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"+1(858)336-6560"</a:t>
            </a:r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is-I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is-I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05554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Phone Number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047750"/>
            <a:ext cx="3357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s-IS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is-I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is-I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"+1(858)336-6560”</a:t>
            </a:r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00000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4600" y="2190750"/>
            <a:ext cx="191791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SustainablePace</a:t>
            </a:r>
            <a:endParaRPr 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8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94765" y="1809750"/>
            <a:ext cx="15962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Feedback</a:t>
            </a:r>
          </a:p>
        </p:txBody>
      </p:sp>
      <p:sp>
        <p:nvSpPr>
          <p:cNvPr id="4" name="Rectangle 3"/>
          <p:cNvSpPr/>
          <p:nvPr/>
        </p:nvSpPr>
        <p:spPr>
          <a:xfrm rot="16200000">
            <a:off x="4345633" y="1883718"/>
            <a:ext cx="2743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PairProgramming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76600" y="2800350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Release planning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0" y="1276350"/>
            <a:ext cx="9753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badi MT Condensed Extra Bold"/>
                <a:cs typeface="Abadi MT Condensed Extra Bold"/>
              </a:rPr>
              <a:t>TDD</a:t>
            </a:r>
            <a:endParaRPr lang="en-US" sz="4000" dirty="0">
              <a:solidFill>
                <a:schemeClr val="accent6"/>
              </a:solidFill>
              <a:latin typeface="Abadi MT Condensed Extra Bold"/>
              <a:cs typeface="Abadi MT Condensed Extra Bold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00800" y="1885950"/>
            <a:ext cx="605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BDD</a:t>
            </a:r>
          </a:p>
        </p:txBody>
      </p:sp>
      <p:sp>
        <p:nvSpPr>
          <p:cNvPr id="9" name="Rectangle 8"/>
          <p:cNvSpPr/>
          <p:nvPr/>
        </p:nvSpPr>
        <p:spPr>
          <a:xfrm rot="16200000">
            <a:off x="4471688" y="3549905"/>
            <a:ext cx="1941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3366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MobProgramming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24600" y="3028950"/>
            <a:ext cx="2347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ContinuousIntegration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 rot="5400000">
            <a:off x="4837590" y="2763360"/>
            <a:ext cx="27675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WholeTeam</a:t>
            </a:r>
            <a:endParaRPr lang="en-US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 rot="16200000">
            <a:off x="1698660" y="1787490"/>
            <a:ext cx="154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SmallReleases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8000" y="2724150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Microservice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72200" y="2647950"/>
            <a:ext cx="1132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Devops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29000" y="3181350"/>
            <a:ext cx="1478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SimpleDesign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52600" y="2419350"/>
            <a:ext cx="394290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IterativeDevelopment</a:t>
            </a:r>
            <a:endParaRPr lang="en-U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056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Phone Number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047750"/>
            <a:ext cx="4372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s-IS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is-I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is-I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"+"</a:t>
            </a:r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+ 1 + </a:t>
            </a:r>
            <a:r>
              <a:rPr lang="is-I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"(858)336-6560"</a:t>
            </a:r>
            <a:r>
              <a:rPr lang="is-I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5562600" y="895350"/>
            <a:ext cx="3124200" cy="8953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Separate </a:t>
            </a:r>
          </a:p>
        </p:txBody>
      </p:sp>
      <p:sp>
        <p:nvSpPr>
          <p:cNvPr id="6" name="Rectangle 5"/>
          <p:cNvSpPr/>
          <p:nvPr/>
        </p:nvSpPr>
        <p:spPr>
          <a:xfrm>
            <a:off x="7696200" y="3867150"/>
            <a:ext cx="990600" cy="9906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008000"/>
                </a:solidFill>
                <a:latin typeface="Arial Black"/>
                <a:cs typeface="Arial Black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455059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Phone Number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047750"/>
            <a:ext cx="5641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countryCode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1;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"+"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countryCode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"(858)336-6560"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is-I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5730087" y="819150"/>
            <a:ext cx="3429000" cy="8953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Encapsulate</a:t>
            </a:r>
          </a:p>
        </p:txBody>
      </p:sp>
      <p:sp>
        <p:nvSpPr>
          <p:cNvPr id="6" name="Rectangle 5"/>
          <p:cNvSpPr/>
          <p:nvPr/>
        </p:nvSpPr>
        <p:spPr>
          <a:xfrm>
            <a:off x="7696200" y="3867150"/>
            <a:ext cx="990600" cy="9906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008000"/>
                </a:solidFill>
                <a:latin typeface="Arial Black"/>
                <a:cs typeface="Arial Black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658771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Phone Number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047750"/>
            <a:ext cx="5768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countryCode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(0,1);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"+"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countryCode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"(858)336-6560”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is-I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5730087" y="819150"/>
            <a:ext cx="3429000" cy="8953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Calculate</a:t>
            </a:r>
          </a:p>
        </p:txBody>
      </p:sp>
      <p:sp>
        <p:nvSpPr>
          <p:cNvPr id="6" name="Rectangle 5"/>
          <p:cNvSpPr/>
          <p:nvPr/>
        </p:nvSpPr>
        <p:spPr>
          <a:xfrm>
            <a:off x="7696200" y="3867150"/>
            <a:ext cx="990600" cy="9906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008000"/>
                </a:solidFill>
                <a:latin typeface="Arial Black"/>
                <a:cs typeface="Arial Black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42316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Phone Number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047750"/>
            <a:ext cx="56419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countryCode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(0,1);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"+"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countryCode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"(858)336-6560”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is-I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567868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Phone Number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047750"/>
            <a:ext cx="62764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countryCode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(0,1);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"+"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countryCode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"("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"858"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")336-6560"</a:t>
            </a:r>
            <a:endParaRPr lang="is-I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5562600" y="895350"/>
            <a:ext cx="3124200" cy="8953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Separate </a:t>
            </a:r>
          </a:p>
        </p:txBody>
      </p:sp>
      <p:sp>
        <p:nvSpPr>
          <p:cNvPr id="3" name="Rectangle 2"/>
          <p:cNvSpPr/>
          <p:nvPr/>
        </p:nvSpPr>
        <p:spPr>
          <a:xfrm>
            <a:off x="4392930" y="2200959"/>
            <a:ext cx="586740" cy="276606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100000"/>
                  <a:shade val="100000"/>
                  <a:satMod val="130000"/>
                  <a:alpha val="52000"/>
                </a:schemeClr>
              </a:gs>
              <a:gs pos="100000">
                <a:schemeClr val="accent5">
                  <a:tint val="50000"/>
                  <a:shade val="100000"/>
                  <a:satMod val="350000"/>
                  <a:alpha val="52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96200" y="3867150"/>
            <a:ext cx="990600" cy="9906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008000"/>
                </a:solidFill>
                <a:latin typeface="Arial Black"/>
                <a:cs typeface="Arial Black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591341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Phone Number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047750"/>
            <a:ext cx="67841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countryCode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(0,1);</a:t>
            </a:r>
          </a:p>
          <a:p>
            <a:r>
              <a:rPr lang="da-DK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areaCode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da-DK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"858"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"+"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countryCode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"("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areaCode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")336-6560"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is-I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73360" y="2200959"/>
            <a:ext cx="1017270" cy="276606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100000"/>
                  <a:shade val="100000"/>
                  <a:satMod val="130000"/>
                  <a:alpha val="52000"/>
                </a:schemeClr>
              </a:gs>
              <a:gs pos="100000">
                <a:schemeClr val="accent5">
                  <a:tint val="50000"/>
                  <a:shade val="100000"/>
                  <a:satMod val="350000"/>
                  <a:alpha val="52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000" y="1914144"/>
            <a:ext cx="2796540" cy="276606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100000"/>
                  <a:shade val="100000"/>
                  <a:satMod val="130000"/>
                  <a:alpha val="52000"/>
                </a:schemeClr>
              </a:gs>
              <a:gs pos="100000">
                <a:schemeClr val="accent5">
                  <a:tint val="50000"/>
                  <a:shade val="100000"/>
                  <a:satMod val="350000"/>
                  <a:alpha val="52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681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Phone Number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047750"/>
            <a:ext cx="67841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countryCode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(0,1);</a:t>
            </a:r>
          </a:p>
          <a:p>
            <a:r>
              <a:rPr lang="da-DK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areaCode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(1,3)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"+"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countryCode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"("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areaCode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")336-6560"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is-I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5730087" y="819150"/>
            <a:ext cx="3429000" cy="8953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Calculate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0" y="1938435"/>
            <a:ext cx="2186940" cy="276606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100000"/>
                  <a:shade val="100000"/>
                  <a:satMod val="130000"/>
                  <a:alpha val="32000"/>
                </a:schemeClr>
              </a:gs>
              <a:gs pos="100000">
                <a:schemeClr val="accent5">
                  <a:tint val="50000"/>
                  <a:shade val="100000"/>
                  <a:satMod val="350000"/>
                  <a:alpha val="32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96200" y="3867150"/>
            <a:ext cx="990600" cy="9906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008000"/>
                </a:solidFill>
                <a:latin typeface="Arial Black"/>
                <a:cs typeface="Arial Black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011104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Phone Number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047750"/>
            <a:ext cx="67841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countryCode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(0,1);</a:t>
            </a:r>
          </a:p>
          <a:p>
            <a:r>
              <a:rPr lang="da-DK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areaCode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(1,3)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"+"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countryCode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"("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areaCode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")336-6560"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is-I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15000" y="2197950"/>
            <a:ext cx="434340" cy="276606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100000"/>
                  <a:shade val="100000"/>
                  <a:satMod val="130000"/>
                  <a:alpha val="32000"/>
                </a:schemeClr>
              </a:gs>
              <a:gs pos="100000">
                <a:schemeClr val="accent5">
                  <a:tint val="50000"/>
                  <a:shade val="100000"/>
                  <a:satMod val="350000"/>
                  <a:alpha val="32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9209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Phone Number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047750"/>
            <a:ext cx="75456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countryCode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(0,1);</a:t>
            </a:r>
          </a:p>
          <a:p>
            <a:r>
              <a:rPr lang="da-DK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areaCode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da-DK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s.Substring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(1,3);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"+"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countryCode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"("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areaCode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")"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"336"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"-6560"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is-I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5562600" y="895350"/>
            <a:ext cx="3124200" cy="8953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Separate </a:t>
            </a:r>
          </a:p>
        </p:txBody>
      </p:sp>
      <p:sp>
        <p:nvSpPr>
          <p:cNvPr id="3" name="Rectangle 2"/>
          <p:cNvSpPr/>
          <p:nvPr/>
        </p:nvSpPr>
        <p:spPr>
          <a:xfrm>
            <a:off x="6019800" y="2190750"/>
            <a:ext cx="586740" cy="276606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100000"/>
                  <a:shade val="100000"/>
                  <a:satMod val="130000"/>
                  <a:alpha val="52000"/>
                </a:schemeClr>
              </a:gs>
              <a:gs pos="100000">
                <a:schemeClr val="accent5">
                  <a:tint val="50000"/>
                  <a:shade val="100000"/>
                  <a:satMod val="350000"/>
                  <a:alpha val="52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96200" y="3867150"/>
            <a:ext cx="990600" cy="9906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008000"/>
                </a:solidFill>
                <a:latin typeface="Arial Black"/>
                <a:cs typeface="Arial Black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5887911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Phone Number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047750"/>
            <a:ext cx="90685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countryCode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(0,1);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areaCode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(1,3);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centralOfficeCode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"336"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"+"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countryCode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"("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areaCode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")"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centralOfficeCode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"-6560"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is-I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19800" y="2190750"/>
            <a:ext cx="2133600" cy="276606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100000"/>
                  <a:shade val="100000"/>
                  <a:satMod val="130000"/>
                  <a:alpha val="52000"/>
                </a:schemeClr>
              </a:gs>
              <a:gs pos="100000">
                <a:schemeClr val="accent5">
                  <a:tint val="50000"/>
                  <a:shade val="100000"/>
                  <a:satMod val="350000"/>
                  <a:alpha val="52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5730087" y="819150"/>
            <a:ext cx="3429000" cy="8953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Encapsulate</a:t>
            </a:r>
          </a:p>
        </p:txBody>
      </p:sp>
      <p:sp>
        <p:nvSpPr>
          <p:cNvPr id="7" name="Rectangle 6"/>
          <p:cNvSpPr/>
          <p:nvPr/>
        </p:nvSpPr>
        <p:spPr>
          <a:xfrm>
            <a:off x="990600" y="1914144"/>
            <a:ext cx="2133600" cy="276606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100000"/>
                  <a:shade val="100000"/>
                  <a:satMod val="130000"/>
                  <a:alpha val="52000"/>
                </a:schemeClr>
              </a:gs>
              <a:gs pos="100000">
                <a:schemeClr val="accent5">
                  <a:tint val="50000"/>
                  <a:shade val="100000"/>
                  <a:satMod val="350000"/>
                  <a:alpha val="52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96200" y="3867150"/>
            <a:ext cx="990600" cy="9906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008000"/>
                </a:solidFill>
                <a:latin typeface="Arial Black"/>
                <a:cs typeface="Arial Black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072672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4600" y="2190750"/>
            <a:ext cx="1917913" cy="40011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 err="1">
                <a:ln w="12700">
                  <a:noFill/>
                  <a:prstDash val="solid"/>
                </a:ln>
                <a:solidFill>
                  <a:srgbClr val="7F7F7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SustainablePace</a:t>
            </a:r>
            <a:endParaRPr lang="en-US" sz="2000" b="1" dirty="0">
              <a:ln w="12700">
                <a:noFill/>
                <a:prstDash val="solid"/>
              </a:ln>
              <a:solidFill>
                <a:srgbClr val="7F7F7F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94765" y="1809750"/>
            <a:ext cx="1596235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n w="12700">
                  <a:noFill/>
                  <a:prstDash val="solid"/>
                </a:ln>
                <a:solidFill>
                  <a:srgbClr val="7F7F7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Feedback</a:t>
            </a:r>
          </a:p>
        </p:txBody>
      </p:sp>
      <p:sp>
        <p:nvSpPr>
          <p:cNvPr id="4" name="Rectangle 3"/>
          <p:cNvSpPr/>
          <p:nvPr/>
        </p:nvSpPr>
        <p:spPr>
          <a:xfrm rot="16200000">
            <a:off x="4345633" y="1883718"/>
            <a:ext cx="274320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ln w="12700">
                  <a:noFill/>
                  <a:prstDash val="solid"/>
                </a:ln>
                <a:solidFill>
                  <a:srgbClr val="7F7F7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PairProgramming</a:t>
            </a:r>
            <a:endParaRPr lang="en-US" sz="2400" b="1" dirty="0">
              <a:ln w="12700">
                <a:noFill/>
                <a:prstDash val="solid"/>
              </a:ln>
              <a:solidFill>
                <a:srgbClr val="7F7F7F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76600" y="2800350"/>
            <a:ext cx="1813317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2700">
                  <a:noFill/>
                  <a:prstDash val="solid"/>
                </a:ln>
                <a:solidFill>
                  <a:srgbClr val="7F7F7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Release planning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0" y="1276350"/>
            <a:ext cx="975397" cy="70788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4000" b="1" dirty="0">
                <a:ln w="12700">
                  <a:noFill/>
                  <a:prstDash val="solid"/>
                </a:ln>
                <a:solidFill>
                  <a:schemeClr val="accent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badi MT Condensed Extra Bold"/>
                <a:cs typeface="Abadi MT Condensed Extra Bold"/>
              </a:rPr>
              <a:t>TDD</a:t>
            </a:r>
            <a:endParaRPr lang="en-US" sz="4000" dirty="0">
              <a:ln w="12700">
                <a:noFill/>
                <a:prstDash val="solid"/>
              </a:ln>
              <a:solidFill>
                <a:schemeClr val="accent6"/>
              </a:solidFill>
              <a:latin typeface="Abadi MT Condensed Extra Bold"/>
              <a:cs typeface="Abadi MT Condensed Extra Bold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00800" y="1885950"/>
            <a:ext cx="605079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2700">
                  <a:noFill/>
                  <a:prstDash val="solid"/>
                </a:ln>
                <a:solidFill>
                  <a:srgbClr val="7F7F7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BDD</a:t>
            </a:r>
          </a:p>
        </p:txBody>
      </p:sp>
      <p:sp>
        <p:nvSpPr>
          <p:cNvPr id="9" name="Rectangle 8"/>
          <p:cNvSpPr/>
          <p:nvPr/>
        </p:nvSpPr>
        <p:spPr>
          <a:xfrm rot="16200000">
            <a:off x="4471688" y="3549905"/>
            <a:ext cx="1941557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b="1" dirty="0" err="1">
                <a:ln w="12700">
                  <a:noFill/>
                  <a:prstDash val="solid"/>
                </a:ln>
                <a:solidFill>
                  <a:srgbClr val="7F7F7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MobProgramming</a:t>
            </a:r>
            <a:endParaRPr lang="en-US" dirty="0">
              <a:ln w="12700">
                <a:noFill/>
                <a:prstDash val="solid"/>
              </a:ln>
              <a:solidFill>
                <a:srgbClr val="7F7F7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24600" y="3028950"/>
            <a:ext cx="234793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err="1">
                <a:ln w="12700">
                  <a:noFill/>
                  <a:prstDash val="solid"/>
                </a:ln>
                <a:solidFill>
                  <a:srgbClr val="7F7F7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ContinuousIntegration</a:t>
            </a:r>
            <a:endParaRPr lang="en-US" b="1" dirty="0">
              <a:ln w="12700">
                <a:noFill/>
                <a:prstDash val="solid"/>
              </a:ln>
              <a:solidFill>
                <a:srgbClr val="7F7F7F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 rot="5400000">
            <a:off x="4837590" y="2763360"/>
            <a:ext cx="2767505" cy="70788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4000" b="1" dirty="0" err="1">
                <a:ln w="12700">
                  <a:noFill/>
                  <a:prstDash val="solid"/>
                </a:ln>
                <a:solidFill>
                  <a:srgbClr val="7F7F7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WholeTeam</a:t>
            </a:r>
            <a:endParaRPr lang="en-US" sz="4000" b="1" dirty="0">
              <a:ln w="12700">
                <a:noFill/>
                <a:prstDash val="solid"/>
              </a:ln>
              <a:solidFill>
                <a:srgbClr val="7F7F7F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 rot="16200000">
            <a:off x="1698660" y="1787490"/>
            <a:ext cx="1544012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b="1" dirty="0" err="1">
                <a:ln w="12700">
                  <a:noFill/>
                  <a:prstDash val="solid"/>
                </a:ln>
                <a:solidFill>
                  <a:srgbClr val="7F7F7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SmallReleases</a:t>
            </a:r>
            <a:endParaRPr lang="en-US" dirty="0">
              <a:ln w="12700">
                <a:noFill/>
                <a:prstDash val="solid"/>
              </a:ln>
              <a:solidFill>
                <a:srgbClr val="7F7F7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8000" y="2724150"/>
            <a:ext cx="1415772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b="1" dirty="0" err="1">
                <a:ln w="12700">
                  <a:noFill/>
                  <a:prstDash val="solid"/>
                </a:ln>
                <a:solidFill>
                  <a:srgbClr val="7F7F7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Microservice</a:t>
            </a:r>
            <a:endParaRPr lang="en-US" dirty="0">
              <a:ln w="12700">
                <a:noFill/>
                <a:prstDash val="solid"/>
              </a:ln>
              <a:solidFill>
                <a:srgbClr val="7F7F7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72200" y="2647950"/>
            <a:ext cx="1132642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2400" b="1" dirty="0" err="1">
                <a:ln w="12700">
                  <a:noFill/>
                  <a:prstDash val="solid"/>
                </a:ln>
                <a:solidFill>
                  <a:srgbClr val="7F7F7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Devops</a:t>
            </a:r>
            <a:endParaRPr lang="en-US" sz="2400" dirty="0">
              <a:ln w="12700">
                <a:noFill/>
                <a:prstDash val="solid"/>
              </a:ln>
              <a:solidFill>
                <a:srgbClr val="7F7F7F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29000" y="3181350"/>
            <a:ext cx="1478815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b="1" dirty="0" err="1">
                <a:ln w="12700">
                  <a:noFill/>
                  <a:prstDash val="solid"/>
                </a:ln>
                <a:solidFill>
                  <a:srgbClr val="7F7F7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SimpleDesign</a:t>
            </a:r>
            <a:endParaRPr lang="en-US" dirty="0">
              <a:ln w="12700">
                <a:noFill/>
                <a:prstDash val="solid"/>
              </a:ln>
              <a:solidFill>
                <a:srgbClr val="7F7F7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52600" y="2419350"/>
            <a:ext cx="3942906" cy="58477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3200" b="1" dirty="0" err="1">
                <a:ln w="12700">
                  <a:noFill/>
                  <a:prstDash val="solid"/>
                </a:ln>
                <a:solidFill>
                  <a:srgbClr val="7F7F7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IterativeDevelopment</a:t>
            </a:r>
            <a:endParaRPr lang="en-US" sz="3200" b="1" dirty="0">
              <a:ln w="12700">
                <a:noFill/>
                <a:prstDash val="solid"/>
              </a:ln>
              <a:solidFill>
                <a:srgbClr val="7F7F7F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Oval 15"/>
          <p:cNvSpPr/>
          <p:nvPr/>
        </p:nvSpPr>
        <p:spPr>
          <a:xfrm>
            <a:off x="4038600" y="632536"/>
            <a:ext cx="2036410" cy="2036410"/>
          </a:xfrm>
          <a:prstGeom prst="ellipse">
            <a:avLst/>
          </a:prstGeom>
          <a:solidFill>
            <a:schemeClr val="accent5">
              <a:lumMod val="40000"/>
              <a:lumOff val="60000"/>
              <a:alpha val="49000"/>
            </a:schemeClr>
          </a:solidFill>
          <a:ln w="57150" cmpd="sng"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4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6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Phone Number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047750"/>
            <a:ext cx="90685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countryCode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(0,1);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areaCode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(1,3);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centralOfficeCode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"336"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"+"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countryCode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"("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areaCode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")"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centralOfficeCode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"-6560"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is-I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05200" y="1914144"/>
            <a:ext cx="609600" cy="276606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100000"/>
                  <a:shade val="100000"/>
                  <a:satMod val="130000"/>
                  <a:alpha val="52000"/>
                </a:schemeClr>
              </a:gs>
              <a:gs pos="100000">
                <a:schemeClr val="accent5">
                  <a:tint val="50000"/>
                  <a:shade val="100000"/>
                  <a:satMod val="350000"/>
                  <a:alpha val="52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016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Phone Number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047750"/>
            <a:ext cx="90685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countryCode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(0,1);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areaCode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(1,3);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centralOfficeCode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(4, 3);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"+"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countryCode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"("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areaCode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")"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centralOfficeCode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"-6560"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is-I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05200" y="1914144"/>
            <a:ext cx="2209800" cy="276606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100000"/>
                  <a:shade val="100000"/>
                  <a:satMod val="130000"/>
                  <a:alpha val="52000"/>
                </a:schemeClr>
              </a:gs>
              <a:gs pos="100000">
                <a:schemeClr val="accent5">
                  <a:tint val="50000"/>
                  <a:shade val="100000"/>
                  <a:satMod val="350000"/>
                  <a:alpha val="52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5730087" y="819150"/>
            <a:ext cx="3429000" cy="8953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Calculate</a:t>
            </a:r>
          </a:p>
        </p:txBody>
      </p:sp>
      <p:sp>
        <p:nvSpPr>
          <p:cNvPr id="6" name="Rectangle 5"/>
          <p:cNvSpPr/>
          <p:nvPr/>
        </p:nvSpPr>
        <p:spPr>
          <a:xfrm>
            <a:off x="7696200" y="3867150"/>
            <a:ext cx="990600" cy="9906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008000"/>
                </a:solidFill>
                <a:latin typeface="Arial Black"/>
                <a:cs typeface="Arial Black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9120858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Phone Number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737" y="1047750"/>
            <a:ext cx="90685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countryCode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(0,1);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areaCode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(1,3);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centralOfficeCode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(4, 3);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"+"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countryCode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"("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areaCode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")"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centralOfficeCode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"-6560"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is-I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29600" y="2190750"/>
            <a:ext cx="609600" cy="276606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100000"/>
                  <a:shade val="100000"/>
                  <a:satMod val="130000"/>
                  <a:alpha val="52000"/>
                </a:schemeClr>
              </a:gs>
              <a:gs pos="100000">
                <a:schemeClr val="accent5">
                  <a:tint val="50000"/>
                  <a:shade val="100000"/>
                  <a:satMod val="350000"/>
                  <a:alpha val="52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40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Phone Number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737" y="1047750"/>
            <a:ext cx="91954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countryCode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(0,1);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areaCode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(1,3);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centralOfficeCode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(4, 3);</a:t>
            </a:r>
          </a:p>
          <a:p>
            <a:r>
              <a:rPr lang="da-DK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line = </a:t>
            </a:r>
            <a:r>
              <a:rPr lang="da-DK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"6560"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da-DK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"+"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da-DK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countryCode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da-DK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"("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da-DK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areaCode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da-DK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")"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da-DK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centralOfficeCode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da-DK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"-"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+line;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458200" y="2190750"/>
            <a:ext cx="533400" cy="276606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100000"/>
                  <a:shade val="100000"/>
                  <a:satMod val="130000"/>
                  <a:alpha val="52000"/>
                </a:schemeClr>
              </a:gs>
              <a:gs pos="100000">
                <a:schemeClr val="accent5">
                  <a:tint val="50000"/>
                  <a:shade val="100000"/>
                  <a:satMod val="350000"/>
                  <a:alpha val="52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" y="1885950"/>
            <a:ext cx="533400" cy="276606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100000"/>
                  <a:shade val="100000"/>
                  <a:satMod val="130000"/>
                  <a:alpha val="52000"/>
                </a:schemeClr>
              </a:gs>
              <a:gs pos="100000">
                <a:schemeClr val="accent5">
                  <a:tint val="50000"/>
                  <a:shade val="100000"/>
                  <a:satMod val="350000"/>
                  <a:alpha val="52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5730087" y="819150"/>
            <a:ext cx="3429000" cy="8953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Encapsulate</a:t>
            </a:r>
          </a:p>
        </p:txBody>
      </p:sp>
      <p:sp>
        <p:nvSpPr>
          <p:cNvPr id="8" name="Rectangle 7"/>
          <p:cNvSpPr/>
          <p:nvPr/>
        </p:nvSpPr>
        <p:spPr>
          <a:xfrm>
            <a:off x="7696200" y="3867150"/>
            <a:ext cx="990600" cy="9906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008000"/>
                </a:solidFill>
                <a:latin typeface="Arial Black"/>
                <a:cs typeface="Arial Black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8722578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Phone Number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737" y="1047750"/>
            <a:ext cx="91954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countryCode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(0,1);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areaCode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(1,3);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centralOfficeCode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(4, 3);</a:t>
            </a:r>
          </a:p>
          <a:p>
            <a:r>
              <a:rPr lang="da-DK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line = </a:t>
            </a:r>
            <a:r>
              <a:rPr lang="da-DK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"6560"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da-DK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"+"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da-DK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countryCode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da-DK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"("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da-DK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areaCode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da-DK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")"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da-DK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centralOfficeCode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da-DK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"-"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+line;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00200" y="1935138"/>
            <a:ext cx="762000" cy="276606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100000"/>
                  <a:shade val="100000"/>
                  <a:satMod val="130000"/>
                  <a:alpha val="52000"/>
                </a:schemeClr>
              </a:gs>
              <a:gs pos="100000">
                <a:schemeClr val="accent5">
                  <a:tint val="50000"/>
                  <a:shade val="100000"/>
                  <a:satMod val="350000"/>
                  <a:alpha val="52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789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Phone Number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737" y="1047750"/>
            <a:ext cx="91954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countryCode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(0,1);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areaCode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(1,3);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centralOfficeCode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(4, 3);</a:t>
            </a:r>
          </a:p>
          <a:p>
            <a:r>
              <a:rPr lang="da-DK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line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(7, 4);</a:t>
            </a:r>
            <a:endParaRPr lang="da-DK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a-DK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"+"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da-DK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countryCode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da-DK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"("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da-DK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areaCode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da-DK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")"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da-DK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centralOfficeCode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da-DK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"-"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+line;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00200" y="1935138"/>
            <a:ext cx="2286000" cy="276606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100000"/>
                  <a:shade val="100000"/>
                  <a:satMod val="130000"/>
                  <a:alpha val="52000"/>
                </a:schemeClr>
              </a:gs>
              <a:gs pos="100000">
                <a:schemeClr val="accent5">
                  <a:tint val="50000"/>
                  <a:shade val="100000"/>
                  <a:satMod val="350000"/>
                  <a:alpha val="52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5730087" y="819150"/>
            <a:ext cx="3429000" cy="8953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Calculate</a:t>
            </a:r>
          </a:p>
        </p:txBody>
      </p:sp>
      <p:sp>
        <p:nvSpPr>
          <p:cNvPr id="7" name="Rectangle 6"/>
          <p:cNvSpPr/>
          <p:nvPr/>
        </p:nvSpPr>
        <p:spPr>
          <a:xfrm>
            <a:off x="7696200" y="3867150"/>
            <a:ext cx="990600" cy="9906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6000" b="1" dirty="0">
                <a:solidFill>
                  <a:srgbClr val="008000"/>
                </a:solidFill>
                <a:latin typeface="Arial Black"/>
                <a:cs typeface="Arial Black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5896911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Phone Number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737" y="1047750"/>
            <a:ext cx="91954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countryCode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(0,1);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areaCode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(1,3);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centralOfficeCode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(4, 3);</a:t>
            </a:r>
          </a:p>
          <a:p>
            <a:r>
              <a:rPr lang="da-DK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line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(7, 3);</a:t>
            </a:r>
            <a:endParaRPr lang="da-DK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a-DK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"+"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da-DK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countryCode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da-DK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"("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da-DK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areaCode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da-DK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")"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da-DK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centralOfficeCode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da-DK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"-"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+line;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53215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Phone Number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737" y="1047750"/>
            <a:ext cx="91954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countryCode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(0,1);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areaCode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(1,3);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centralOfficeCode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(4, 3);</a:t>
            </a:r>
          </a:p>
          <a:p>
            <a:r>
              <a:rPr lang="da-DK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line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(7, 3);</a:t>
            </a:r>
            <a:endParaRPr lang="da-DK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a-DK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"+"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da-DK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countryCode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da-DK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"("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da-DK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areaCode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da-DK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")"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da-DK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centralOfficeCode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</a:t>
            </a:r>
            <a:r>
              <a:rPr lang="da-DK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"-"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+line;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6800" y="2224962"/>
            <a:ext cx="8077200" cy="276606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100000"/>
                  <a:shade val="100000"/>
                  <a:satMod val="130000"/>
                  <a:alpha val="52000"/>
                </a:schemeClr>
              </a:gs>
              <a:gs pos="100000">
                <a:schemeClr val="accent5">
                  <a:tint val="50000"/>
                  <a:shade val="100000"/>
                  <a:satMod val="350000"/>
                  <a:alpha val="52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370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Phone Number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737" y="1047750"/>
            <a:ext cx="81801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countryCode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(0,1);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areaCode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(1,3);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centralOfficeCode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(4, 3);</a:t>
            </a:r>
          </a:p>
          <a:p>
            <a:r>
              <a:rPr lang="da-DK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line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(7, 3);</a:t>
            </a:r>
            <a:endParaRPr lang="da-DK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$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"+</a:t>
            </a:r>
            <a:r>
              <a:rPr lang="en-US" dirty="0">
                <a:solidFill>
                  <a:schemeClr val="bg2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en-US" dirty="0" err="1">
                <a:solidFill>
                  <a:schemeClr val="bg2"/>
                </a:solidFill>
                <a:highlight>
                  <a:srgbClr val="FFFFFF"/>
                </a:highlight>
                <a:latin typeface="Consolas"/>
              </a:rPr>
              <a:t>countryCode</a:t>
            </a:r>
            <a:r>
              <a:rPr lang="en-US" dirty="0">
                <a:solidFill>
                  <a:schemeClr val="bg2"/>
                </a:solidFill>
                <a:highlight>
                  <a:srgbClr val="FFFFFF"/>
                </a:highlight>
                <a:latin typeface="Consolas"/>
              </a:rPr>
              <a:t>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areaCode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centralOfficeCode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{line}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6800" y="2224962"/>
            <a:ext cx="6934200" cy="276606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100000"/>
                  <a:shade val="100000"/>
                  <a:satMod val="130000"/>
                  <a:alpha val="52000"/>
                </a:schemeClr>
              </a:gs>
              <a:gs pos="100000">
                <a:schemeClr val="accent5">
                  <a:tint val="50000"/>
                  <a:shade val="100000"/>
                  <a:satMod val="350000"/>
                  <a:alpha val="52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5730087" y="819150"/>
            <a:ext cx="3429000" cy="8953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CLEAN</a:t>
            </a:r>
          </a:p>
        </p:txBody>
      </p:sp>
      <p:sp>
        <p:nvSpPr>
          <p:cNvPr id="7" name="Rectangle 6"/>
          <p:cNvSpPr/>
          <p:nvPr/>
        </p:nvSpPr>
        <p:spPr>
          <a:xfrm>
            <a:off x="7696200" y="3867150"/>
            <a:ext cx="990600" cy="9906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6000" b="1" dirty="0">
                <a:solidFill>
                  <a:srgbClr val="008000"/>
                </a:solidFill>
                <a:latin typeface="Arial Black"/>
                <a:cs typeface="Arial Black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860820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Phone Number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737" y="1047750"/>
            <a:ext cx="81801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countryCode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(0,1);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areaCode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(1,3);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centralOfficeCode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(4, 3);</a:t>
            </a:r>
          </a:p>
          <a:p>
            <a:r>
              <a:rPr lang="da-DK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line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s.Substring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(7, 3);</a:t>
            </a:r>
            <a:endParaRPr lang="da-DK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$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"+</a:t>
            </a:r>
            <a:r>
              <a:rPr lang="en-US" dirty="0">
                <a:solidFill>
                  <a:schemeClr val="bg2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en-US" dirty="0" err="1">
                <a:solidFill>
                  <a:schemeClr val="bg2"/>
                </a:solidFill>
                <a:highlight>
                  <a:srgbClr val="FFFFFF"/>
                </a:highlight>
                <a:latin typeface="Consolas"/>
              </a:rPr>
              <a:t>countryCode</a:t>
            </a:r>
            <a:r>
              <a:rPr lang="en-US" dirty="0">
                <a:solidFill>
                  <a:schemeClr val="bg2"/>
                </a:solidFill>
                <a:highlight>
                  <a:srgbClr val="FFFFFF"/>
                </a:highlight>
                <a:latin typeface="Consolas"/>
              </a:rPr>
              <a:t>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areaCode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centralOfficeCode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{line}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</p:txBody>
      </p:sp>
      <p:sp>
        <p:nvSpPr>
          <p:cNvPr id="5" name="Rectangle 4"/>
          <p:cNvSpPr/>
          <p:nvPr/>
        </p:nvSpPr>
        <p:spPr>
          <a:xfrm>
            <a:off x="7696200" y="3867150"/>
            <a:ext cx="990600" cy="9906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6000" b="1" dirty="0">
                <a:solidFill>
                  <a:srgbClr val="008000"/>
                </a:solidFill>
                <a:latin typeface="Arial Black"/>
                <a:cs typeface="Arial Black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257603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23715"/>
            <a:ext cx="17620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/>
                <a:cs typeface="Arial Black"/>
              </a:rPr>
              <a:t>RED</a:t>
            </a:r>
          </a:p>
        </p:txBody>
      </p:sp>
      <p:sp>
        <p:nvSpPr>
          <p:cNvPr id="3" name="Rectangle 2"/>
          <p:cNvSpPr/>
          <p:nvPr/>
        </p:nvSpPr>
        <p:spPr>
          <a:xfrm>
            <a:off x="5105400" y="2952750"/>
            <a:ext cx="28772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5400" b="1" cap="none" spc="0" dirty="0">
                <a:ln w="12700">
                  <a:solidFill>
                    <a:srgbClr val="008000"/>
                  </a:solidFill>
                  <a:prstDash val="solid"/>
                </a:ln>
                <a:solidFill>
                  <a:srgbClr val="008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/>
                <a:cs typeface="Arial Black"/>
              </a:rPr>
              <a:t>GREEN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2952750"/>
            <a:ext cx="232627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2800" b="1" dirty="0">
                <a:ln w="12700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/>
                <a:cs typeface="Arial Black"/>
              </a:rPr>
              <a:t>REFACTOR</a:t>
            </a:r>
            <a:endParaRPr lang="x-none" sz="2800" b="1" cap="none" spc="0" dirty="0">
              <a:ln w="12700">
                <a:solidFill>
                  <a:schemeClr val="accent2"/>
                </a:solidFill>
                <a:prstDash val="solid"/>
              </a:ln>
              <a:solidFill>
                <a:schemeClr val="accent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/>
              <a:cs typeface="Arial Black"/>
            </a:endParaRPr>
          </a:p>
        </p:txBody>
      </p:sp>
      <p:sp>
        <p:nvSpPr>
          <p:cNvPr id="7" name="Circular Arrow 6"/>
          <p:cNvSpPr/>
          <p:nvPr/>
        </p:nvSpPr>
        <p:spPr>
          <a:xfrm rot="2797422">
            <a:off x="2477197" y="166296"/>
            <a:ext cx="4568410" cy="4065917"/>
          </a:xfrm>
          <a:prstGeom prst="circularArrow">
            <a:avLst>
              <a:gd name="adj1" fmla="val 10150"/>
              <a:gd name="adj2" fmla="val 882836"/>
              <a:gd name="adj3" fmla="val 19414997"/>
              <a:gd name="adj4" fmla="val 13228206"/>
              <a:gd name="adj5" fmla="val 11071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ircular Arrow 7"/>
          <p:cNvSpPr/>
          <p:nvPr/>
        </p:nvSpPr>
        <p:spPr>
          <a:xfrm rot="10340010">
            <a:off x="1733255" y="521200"/>
            <a:ext cx="5296489" cy="4634355"/>
          </a:xfrm>
          <a:prstGeom prst="circularArrow">
            <a:avLst>
              <a:gd name="adj1" fmla="val 11084"/>
              <a:gd name="adj2" fmla="val 1194568"/>
              <a:gd name="adj3" fmla="val 19416779"/>
              <a:gd name="adj4" fmla="val 13228206"/>
              <a:gd name="adj5" fmla="val 11071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ircular Arrow 8"/>
          <p:cNvSpPr/>
          <p:nvPr/>
        </p:nvSpPr>
        <p:spPr>
          <a:xfrm rot="15792480">
            <a:off x="1291805" y="362499"/>
            <a:ext cx="4568410" cy="4065917"/>
          </a:xfrm>
          <a:prstGeom prst="circularArrow">
            <a:avLst>
              <a:gd name="adj1" fmla="val 10150"/>
              <a:gd name="adj2" fmla="val 882836"/>
              <a:gd name="adj3" fmla="val 19414997"/>
              <a:gd name="adj4" fmla="val 15753784"/>
              <a:gd name="adj5" fmla="val 11071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914400" y="2038350"/>
            <a:ext cx="2286000" cy="2286000"/>
          </a:xfrm>
          <a:prstGeom prst="ellipse">
            <a:avLst/>
          </a:prstGeom>
          <a:solidFill>
            <a:schemeClr val="accent5">
              <a:lumMod val="40000"/>
              <a:lumOff val="60000"/>
              <a:alpha val="49000"/>
            </a:schemeClr>
          </a:solidFill>
          <a:ln w="57150" cmpd="sng"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0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br>
              <a:rPr lang="en-US" sz="2000" dirty="0"/>
            </a:br>
            <a:r>
              <a:rPr lang="en-US" sz="8000" dirty="0"/>
              <a:t>Fizz Buzz</a:t>
            </a:r>
          </a:p>
        </p:txBody>
      </p:sp>
    </p:spTree>
    <p:extLst>
      <p:ext uri="{BB962C8B-B14F-4D97-AF65-F5344CB8AC3E}">
        <p14:creationId xmlns:p14="http://schemas.microsoft.com/office/powerpoint/2010/main" val="25375384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1236405"/>
            <a:ext cx="7772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1,2,Fizz,4,Buzz,Fizz,7,8,Fizz,Buzz,11,Fizz,13,14,FizzBuzz,16,17,Fizz,19,Buzz</a:t>
            </a:r>
          </a:p>
        </p:txBody>
      </p:sp>
    </p:spTree>
    <p:extLst>
      <p:ext uri="{BB962C8B-B14F-4D97-AF65-F5344CB8AC3E}">
        <p14:creationId xmlns:p14="http://schemas.microsoft.com/office/powerpoint/2010/main" val="38962628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1733550"/>
            <a:ext cx="9829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github.com</a:t>
            </a:r>
            <a:r>
              <a:rPr lang="en-US" sz="3200" dirty="0"/>
              <a:t>/</a:t>
            </a:r>
            <a:r>
              <a:rPr lang="en-US" sz="3200" dirty="0" err="1"/>
              <a:t>isidore</a:t>
            </a:r>
            <a:r>
              <a:rPr lang="en-US" sz="3200" dirty="0"/>
              <a:t>/</a:t>
            </a:r>
            <a:r>
              <a:rPr lang="en-US" sz="3200" dirty="0" err="1"/>
              <a:t>ExtremeFakeItTillYouMakeIt</a:t>
            </a:r>
            <a:r>
              <a:rPr lang="en-US" sz="3200" dirty="0"/>
              <a:t>-Kata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834699" y="2571750"/>
            <a:ext cx="7605286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500" b="1" dirty="0" err="1">
                <a:solidFill>
                  <a:schemeClr val="accent2"/>
                </a:solidFill>
              </a:rPr>
              <a:t>bit.ly</a:t>
            </a:r>
            <a:r>
              <a:rPr lang="en-US" sz="11500" b="1" dirty="0">
                <a:solidFill>
                  <a:schemeClr val="accent2"/>
                </a:solidFill>
              </a:rPr>
              <a:t>/</a:t>
            </a:r>
            <a:r>
              <a:rPr lang="en-US" sz="11500" b="1" dirty="0" err="1">
                <a:solidFill>
                  <a:schemeClr val="accent2"/>
                </a:solidFill>
              </a:rPr>
              <a:t>XFake</a:t>
            </a:r>
            <a:endParaRPr lang="en-US" sz="115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4230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br>
              <a:rPr lang="en-US" sz="2000" dirty="0"/>
            </a:br>
            <a:r>
              <a:rPr lang="en-US" sz="8000" dirty="0"/>
              <a:t>Bowling</a:t>
            </a:r>
          </a:p>
        </p:txBody>
      </p:sp>
    </p:spTree>
    <p:extLst>
      <p:ext uri="{BB962C8B-B14F-4D97-AF65-F5344CB8AC3E}">
        <p14:creationId xmlns:p14="http://schemas.microsoft.com/office/powerpoint/2010/main" val="23512535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6-08-29 at 3.27.2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28800" y="2495550"/>
            <a:ext cx="2514600" cy="1143000"/>
          </a:xfrm>
          <a:prstGeom prst="rect">
            <a:avLst/>
          </a:prstGeom>
          <a:solidFill>
            <a:srgbClr val="19191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owling-scoreshee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24150"/>
            <a:ext cx="4419600" cy="58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9579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504950"/>
            <a:ext cx="914400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1) 3, 5 [8] = 8</a:t>
            </a:r>
          </a:p>
          <a:p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2) 9, 0 [9] = 17</a:t>
            </a:r>
          </a:p>
          <a:p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3) 3, 7 [18] = 35</a:t>
            </a:r>
          </a:p>
          <a:p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4) 8, 1 [9] = 44</a:t>
            </a:r>
          </a:p>
          <a:p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5) 10 [26] = 70</a:t>
            </a:r>
          </a:p>
          <a:p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6) 10 [18] = 88</a:t>
            </a:r>
          </a:p>
          <a:p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7) 6, 2 [8] = 96</a:t>
            </a:r>
          </a:p>
          <a:p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8) 5, 4 [9] = 105 </a:t>
            </a:r>
          </a:p>
          <a:p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9) 7, 3 [20] = 125</a:t>
            </a:r>
          </a:p>
          <a:p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10) 10, 6, 3 [19] = 144</a:t>
            </a:r>
          </a:p>
        </p:txBody>
      </p:sp>
      <p:pic>
        <p:nvPicPr>
          <p:cNvPr id="3" name="Picture 2" descr="bowling-scoreshee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61950"/>
            <a:ext cx="6302022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1308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6600" dirty="0"/>
              <a:t>Separate</a:t>
            </a:r>
            <a:br>
              <a:rPr lang="en-US" sz="6600" dirty="0"/>
            </a:br>
            <a:r>
              <a:rPr lang="en-US" sz="6600" dirty="0">
                <a:solidFill>
                  <a:schemeClr val="bg1">
                    <a:lumMod val="75000"/>
                  </a:schemeClr>
                </a:solidFill>
              </a:rPr>
              <a:t>Encapsulate</a:t>
            </a:r>
            <a:br>
              <a:rPr lang="en-US" sz="66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6600" dirty="0">
                <a:solidFill>
                  <a:schemeClr val="bg1">
                    <a:lumMod val="75000"/>
                  </a:schemeClr>
                </a:solidFill>
              </a:rPr>
              <a:t>Calculate</a:t>
            </a:r>
            <a:br>
              <a:rPr lang="en-US" sz="66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6600" dirty="0">
                <a:solidFill>
                  <a:schemeClr val="bg1">
                    <a:lumMod val="75000"/>
                  </a:schemeClr>
                </a:solidFill>
              </a:rPr>
              <a:t>Automate</a:t>
            </a:r>
            <a:br>
              <a:rPr lang="en-US" sz="66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6600" dirty="0">
                <a:solidFill>
                  <a:schemeClr val="bg1">
                    <a:lumMod val="75000"/>
                  </a:schemeClr>
                </a:solidFill>
              </a:rPr>
              <a:t>Clean</a:t>
            </a:r>
          </a:p>
        </p:txBody>
      </p:sp>
    </p:spTree>
    <p:extLst>
      <p:ext uri="{BB962C8B-B14F-4D97-AF65-F5344CB8AC3E}">
        <p14:creationId xmlns:p14="http://schemas.microsoft.com/office/powerpoint/2010/main" val="3288483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Separate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70000"/>
              </a:lnSpc>
            </a:pPr>
            <a:r>
              <a:rPr lang="en-US" sz="6600" dirty="0"/>
              <a:t>“18585555555”</a:t>
            </a:r>
          </a:p>
          <a:p>
            <a:pPr algn="ctr">
              <a:lnSpc>
                <a:spcPct val="120000"/>
              </a:lnSpc>
            </a:pPr>
            <a:r>
              <a:rPr lang="en-US" dirty="0">
                <a:solidFill>
                  <a:srgbClr val="008000"/>
                </a:solidFill>
                <a:latin typeface="Arial Black"/>
                <a:cs typeface="Arial Black"/>
              </a:rPr>
              <a:t>Vs.</a:t>
            </a:r>
          </a:p>
          <a:p>
            <a:pPr algn="ctr">
              <a:lnSpc>
                <a:spcPct val="80000"/>
              </a:lnSpc>
            </a:pPr>
            <a:r>
              <a:rPr lang="en-US" sz="6600" dirty="0"/>
              <a:t>“1” + “858555555”</a:t>
            </a:r>
          </a:p>
        </p:txBody>
      </p:sp>
    </p:spTree>
    <p:extLst>
      <p:ext uri="{BB962C8B-B14F-4D97-AF65-F5344CB8AC3E}">
        <p14:creationId xmlns:p14="http://schemas.microsoft.com/office/powerpoint/2010/main" val="338929467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solidFill>
                  <a:srgbClr val="BFBFBF"/>
                </a:solidFill>
              </a:rPr>
              <a:t>Separate</a:t>
            </a:r>
            <a:br>
              <a:rPr lang="en-US" sz="6600" dirty="0">
                <a:solidFill>
                  <a:srgbClr val="BFBFBF"/>
                </a:solidFill>
              </a:rPr>
            </a:br>
            <a:r>
              <a:rPr lang="en-US" sz="6600" dirty="0"/>
              <a:t>Encapsulate</a:t>
            </a:r>
            <a:br>
              <a:rPr lang="en-US" sz="6600" dirty="0"/>
            </a:br>
            <a:r>
              <a:rPr lang="en-US" sz="6600" dirty="0">
                <a:solidFill>
                  <a:srgbClr val="BFBFBF"/>
                </a:solidFill>
              </a:rPr>
              <a:t>Calculate</a:t>
            </a:r>
            <a:br>
              <a:rPr lang="en-US" sz="6600" dirty="0">
                <a:solidFill>
                  <a:srgbClr val="BFBFBF"/>
                </a:solidFill>
              </a:rPr>
            </a:br>
            <a:r>
              <a:rPr lang="en-US" sz="6600" dirty="0">
                <a:solidFill>
                  <a:srgbClr val="BFBFBF"/>
                </a:solidFill>
              </a:rPr>
              <a:t>Automate</a:t>
            </a:r>
            <a:br>
              <a:rPr lang="en-US" sz="6600" dirty="0">
                <a:solidFill>
                  <a:srgbClr val="BFBFBF"/>
                </a:solidFill>
              </a:rPr>
            </a:br>
            <a:r>
              <a:rPr lang="en-US" sz="6600" dirty="0">
                <a:solidFill>
                  <a:srgbClr val="BFBFBF"/>
                </a:solidFill>
              </a:rPr>
              <a:t>Clean</a:t>
            </a:r>
          </a:p>
        </p:txBody>
      </p:sp>
    </p:spTree>
    <p:extLst>
      <p:ext uri="{BB962C8B-B14F-4D97-AF65-F5344CB8AC3E}">
        <p14:creationId xmlns:p14="http://schemas.microsoft.com/office/powerpoint/2010/main" val="7889975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Encapsulate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sz="6600" dirty="0"/>
              <a:t>“1” + “858555555”</a:t>
            </a:r>
          </a:p>
          <a:p>
            <a:pPr algn="ctr">
              <a:lnSpc>
                <a:spcPct val="120000"/>
              </a:lnSpc>
            </a:pPr>
            <a:r>
              <a:rPr lang="en-US" dirty="0">
                <a:solidFill>
                  <a:srgbClr val="008000"/>
                </a:solidFill>
                <a:latin typeface="Arial Black"/>
                <a:cs typeface="Arial Black"/>
              </a:rPr>
              <a:t>Vs.</a:t>
            </a:r>
          </a:p>
          <a:p>
            <a:pPr algn="ctr">
              <a:lnSpc>
                <a:spcPct val="80000"/>
              </a:lnSpc>
            </a:pPr>
            <a:r>
              <a:rPr lang="en-US" sz="6600" cap="none" dirty="0" err="1"/>
              <a:t>areaCode</a:t>
            </a:r>
            <a:r>
              <a:rPr lang="en-US" sz="6600" dirty="0"/>
              <a:t> + “858555555”</a:t>
            </a:r>
          </a:p>
        </p:txBody>
      </p:sp>
    </p:spTree>
    <p:extLst>
      <p:ext uri="{BB962C8B-B14F-4D97-AF65-F5344CB8AC3E}">
        <p14:creationId xmlns:p14="http://schemas.microsoft.com/office/powerpoint/2010/main" val="3000084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7400" y="2343150"/>
            <a:ext cx="46833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badi MT Condensed Extra Bold"/>
                <a:cs typeface="Abadi MT Condensed Extra Bold"/>
              </a:rPr>
              <a:t>Fake It till you make it</a:t>
            </a:r>
            <a:endParaRPr lang="en-US" sz="4000" dirty="0">
              <a:solidFill>
                <a:schemeClr val="accent6"/>
              </a:solidFill>
              <a:latin typeface="Abadi MT Condensed Extra Bold"/>
              <a:cs typeface="Abadi MT Condensed Extra Bold"/>
            </a:endParaRPr>
          </a:p>
        </p:txBody>
      </p:sp>
      <p:sp>
        <p:nvSpPr>
          <p:cNvPr id="3" name="Rectangle 2"/>
          <p:cNvSpPr/>
          <p:nvPr/>
        </p:nvSpPr>
        <p:spPr>
          <a:xfrm rot="16200000">
            <a:off x="5740688" y="1936463"/>
            <a:ext cx="20574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badi MT Condensed Extra Bold"/>
                <a:cs typeface="Abadi MT Condensed Extra Bold"/>
              </a:rPr>
              <a:t>Toolings</a:t>
            </a:r>
            <a:r>
              <a:rPr 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badi MT Condensed Extra Bold"/>
                <a:cs typeface="Abadi MT Condensed Extra Bold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5105400" y="1962150"/>
            <a:ext cx="152497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badi MT Condensed Extra Bold"/>
                <a:cs typeface="Abadi MT Condensed Extra Bold"/>
              </a:rPr>
              <a:t>Patterns</a:t>
            </a:r>
          </a:p>
        </p:txBody>
      </p:sp>
      <p:sp>
        <p:nvSpPr>
          <p:cNvPr id="5" name="Rectangle 4"/>
          <p:cNvSpPr/>
          <p:nvPr/>
        </p:nvSpPr>
        <p:spPr>
          <a:xfrm>
            <a:off x="2590800" y="2748974"/>
            <a:ext cx="2172991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4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badi MT Condensed Extra Bold"/>
                <a:cs typeface="Abadi MT Condensed Extra Bold"/>
              </a:rPr>
              <a:t>Refactorings</a:t>
            </a:r>
            <a:endParaRPr lang="en-U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4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badi MT Condensed Extra Bold"/>
              <a:cs typeface="Abadi MT Condensed Extra Bold"/>
            </a:endParaRPr>
          </a:p>
        </p:txBody>
      </p:sp>
      <p:sp>
        <p:nvSpPr>
          <p:cNvPr id="6" name="Rectangle 5"/>
          <p:cNvSpPr/>
          <p:nvPr/>
        </p:nvSpPr>
        <p:spPr>
          <a:xfrm rot="16200000">
            <a:off x="698211" y="1898362"/>
            <a:ext cx="24384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66006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badi MT Condensed Extra Bold"/>
                <a:cs typeface="Abadi MT Condensed Extra Bold"/>
              </a:rPr>
              <a:t>Code Smells</a:t>
            </a:r>
          </a:p>
        </p:txBody>
      </p:sp>
      <p:sp>
        <p:nvSpPr>
          <p:cNvPr id="8" name="Rectangle 7"/>
          <p:cNvSpPr/>
          <p:nvPr/>
        </p:nvSpPr>
        <p:spPr>
          <a:xfrm>
            <a:off x="2209800" y="1940064"/>
            <a:ext cx="16859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CFF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badi MT Condensed Extra Bold"/>
                <a:cs typeface="Abadi MT Condensed Extra Bold"/>
              </a:rPr>
              <a:t>Naming</a:t>
            </a:r>
          </a:p>
        </p:txBody>
      </p:sp>
    </p:spTree>
    <p:extLst>
      <p:ext uri="{BB962C8B-B14F-4D97-AF65-F5344CB8AC3E}">
        <p14:creationId xmlns:p14="http://schemas.microsoft.com/office/powerpoint/2010/main" val="39978955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6600" dirty="0">
                <a:solidFill>
                  <a:srgbClr val="BFBFBF"/>
                </a:solidFill>
              </a:rPr>
              <a:t>Separate</a:t>
            </a:r>
            <a:br>
              <a:rPr lang="en-US" sz="6600" dirty="0">
                <a:solidFill>
                  <a:srgbClr val="BFBFBF"/>
                </a:solidFill>
              </a:rPr>
            </a:br>
            <a:r>
              <a:rPr lang="en-US" sz="6600" dirty="0">
                <a:solidFill>
                  <a:srgbClr val="BFBFBF"/>
                </a:solidFill>
              </a:rPr>
              <a:t>Encapsulate</a:t>
            </a:r>
            <a:br>
              <a:rPr lang="en-US" sz="6600" dirty="0"/>
            </a:br>
            <a:r>
              <a:rPr lang="en-US" sz="6600" dirty="0"/>
              <a:t>Calculate</a:t>
            </a:r>
            <a:br>
              <a:rPr lang="en-US" sz="6600" dirty="0"/>
            </a:br>
            <a:r>
              <a:rPr lang="en-US" sz="6600" dirty="0">
                <a:solidFill>
                  <a:srgbClr val="BFBFBF"/>
                </a:solidFill>
              </a:rPr>
              <a:t>Automate</a:t>
            </a:r>
            <a:br>
              <a:rPr lang="en-US" sz="6600" dirty="0">
                <a:solidFill>
                  <a:srgbClr val="BFBFBF"/>
                </a:solidFill>
              </a:rPr>
            </a:br>
            <a:r>
              <a:rPr lang="en-US" sz="6600" dirty="0">
                <a:solidFill>
                  <a:srgbClr val="BFBFBF"/>
                </a:solidFill>
              </a:rPr>
              <a:t>Clean</a:t>
            </a:r>
          </a:p>
        </p:txBody>
      </p:sp>
    </p:spTree>
    <p:extLst>
      <p:ext uri="{BB962C8B-B14F-4D97-AF65-F5344CB8AC3E}">
        <p14:creationId xmlns:p14="http://schemas.microsoft.com/office/powerpoint/2010/main" val="58804005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CALCULATE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sz="6600" cap="none" dirty="0"/>
              <a:t>count</a:t>
            </a:r>
            <a:r>
              <a:rPr lang="en-US" sz="6600" dirty="0"/>
              <a:t>= “1”</a:t>
            </a:r>
          </a:p>
          <a:p>
            <a:pPr algn="ctr">
              <a:lnSpc>
                <a:spcPct val="120000"/>
              </a:lnSpc>
            </a:pPr>
            <a:r>
              <a:rPr lang="en-US" dirty="0">
                <a:solidFill>
                  <a:srgbClr val="008000"/>
                </a:solidFill>
                <a:latin typeface="Arial Black"/>
                <a:cs typeface="Arial Black"/>
              </a:rPr>
              <a:t>Vs.</a:t>
            </a:r>
          </a:p>
          <a:p>
            <a:pPr algn="ctr">
              <a:lnSpc>
                <a:spcPct val="80000"/>
              </a:lnSpc>
            </a:pPr>
            <a:r>
              <a:rPr lang="en-US" sz="6600" cap="none" dirty="0"/>
              <a:t>count = “” + 1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16521012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6600" dirty="0">
                <a:solidFill>
                  <a:srgbClr val="BFBFBF"/>
                </a:solidFill>
              </a:rPr>
              <a:t>Separate</a:t>
            </a:r>
            <a:br>
              <a:rPr lang="en-US" sz="6600" dirty="0">
                <a:solidFill>
                  <a:srgbClr val="BFBFBF"/>
                </a:solidFill>
              </a:rPr>
            </a:br>
            <a:r>
              <a:rPr lang="en-US" sz="6600" dirty="0">
                <a:solidFill>
                  <a:srgbClr val="BFBFBF"/>
                </a:solidFill>
              </a:rPr>
              <a:t>Encapsulate</a:t>
            </a:r>
            <a:br>
              <a:rPr lang="en-US" sz="6600" dirty="0">
                <a:solidFill>
                  <a:srgbClr val="BFBFBF"/>
                </a:solidFill>
              </a:rPr>
            </a:br>
            <a:r>
              <a:rPr lang="en-US" sz="6600" dirty="0">
                <a:solidFill>
                  <a:srgbClr val="BFBFBF"/>
                </a:solidFill>
              </a:rPr>
              <a:t>Calculate</a:t>
            </a:r>
            <a:br>
              <a:rPr lang="en-US" sz="6600" dirty="0">
                <a:solidFill>
                  <a:srgbClr val="BFBFBF"/>
                </a:solidFill>
              </a:rPr>
            </a:br>
            <a:r>
              <a:rPr lang="en-US" sz="6600" dirty="0"/>
              <a:t>Automate</a:t>
            </a:r>
            <a:br>
              <a:rPr lang="en-US" sz="6600" dirty="0"/>
            </a:br>
            <a:r>
              <a:rPr lang="en-US" sz="6600" dirty="0">
                <a:solidFill>
                  <a:srgbClr val="BFBFBF"/>
                </a:solidFill>
              </a:rPr>
              <a:t>Clean</a:t>
            </a:r>
          </a:p>
        </p:txBody>
      </p:sp>
    </p:spTree>
    <p:extLst>
      <p:ext uri="{BB962C8B-B14F-4D97-AF65-F5344CB8AC3E}">
        <p14:creationId xmlns:p14="http://schemas.microsoft.com/office/powerpoint/2010/main" val="359860828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5350"/>
          </a:xfrm>
        </p:spPr>
        <p:txBody>
          <a:bodyPr anchor="t">
            <a:no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automate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sz="6600" cap="none" dirty="0"/>
              <a:t>numbers </a:t>
            </a:r>
            <a:r>
              <a:rPr lang="en-US" sz="6600" dirty="0"/>
              <a:t>= [5,6,7,8,9,10]</a:t>
            </a:r>
          </a:p>
          <a:p>
            <a:pPr algn="ctr">
              <a:lnSpc>
                <a:spcPct val="120000"/>
              </a:lnSpc>
            </a:pPr>
            <a:r>
              <a:rPr lang="en-US" dirty="0">
                <a:solidFill>
                  <a:srgbClr val="008000"/>
                </a:solidFill>
                <a:latin typeface="Arial Black"/>
                <a:cs typeface="Arial Black"/>
              </a:rPr>
              <a:t>Vs.</a:t>
            </a:r>
          </a:p>
          <a:p>
            <a:pPr algn="ctr">
              <a:lnSpc>
                <a:spcPct val="80000"/>
              </a:lnSpc>
            </a:pPr>
            <a:r>
              <a:rPr lang="en-US" sz="6600" cap="none" dirty="0"/>
              <a:t>numbers = [5..10]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72205293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pPr algn="ctr"/>
            <a:r>
              <a:rPr lang="en-US" sz="6600" dirty="0">
                <a:solidFill>
                  <a:srgbClr val="BFBFBF"/>
                </a:solidFill>
              </a:rPr>
              <a:t>Separate</a:t>
            </a:r>
            <a:br>
              <a:rPr lang="en-US" sz="6600" dirty="0">
                <a:solidFill>
                  <a:srgbClr val="BFBFBF"/>
                </a:solidFill>
              </a:rPr>
            </a:br>
            <a:r>
              <a:rPr lang="en-US" sz="6600" dirty="0">
                <a:solidFill>
                  <a:srgbClr val="BFBFBF"/>
                </a:solidFill>
              </a:rPr>
              <a:t>Encapsulate</a:t>
            </a:r>
            <a:br>
              <a:rPr lang="en-US" sz="6600" dirty="0">
                <a:solidFill>
                  <a:srgbClr val="BFBFBF"/>
                </a:solidFill>
              </a:rPr>
            </a:br>
            <a:r>
              <a:rPr lang="en-US" sz="6600" dirty="0">
                <a:solidFill>
                  <a:srgbClr val="BFBFBF"/>
                </a:solidFill>
              </a:rPr>
              <a:t>Calculate</a:t>
            </a:r>
            <a:br>
              <a:rPr lang="en-US" sz="6600" dirty="0">
                <a:solidFill>
                  <a:srgbClr val="BFBFBF"/>
                </a:solidFill>
              </a:rPr>
            </a:br>
            <a:r>
              <a:rPr lang="en-US" sz="6600" dirty="0">
                <a:solidFill>
                  <a:srgbClr val="BFBFBF"/>
                </a:solidFill>
              </a:rPr>
              <a:t>Automate</a:t>
            </a:r>
            <a:br>
              <a:rPr lang="en-US" sz="6600" dirty="0"/>
            </a:br>
            <a:r>
              <a:rPr lang="en-US" sz="6600" dirty="0"/>
              <a:t>Clean</a:t>
            </a:r>
          </a:p>
        </p:txBody>
      </p:sp>
    </p:spTree>
    <p:extLst>
      <p:ext uri="{BB962C8B-B14F-4D97-AF65-F5344CB8AC3E}">
        <p14:creationId xmlns:p14="http://schemas.microsoft.com/office/powerpoint/2010/main" val="120135355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376827"/>
            <a:ext cx="9144000" cy="477021"/>
          </a:xfrm>
          <a:prstGeom prst="rect">
            <a:avLst/>
          </a:prstGeom>
          <a:noFill/>
        </p:spPr>
        <p:txBody>
          <a:bodyPr wrap="square" lIns="91412" tIns="45704" rIns="91412" bIns="45704" rtlCol="0">
            <a:spAutoFit/>
          </a:bodyPr>
          <a:lstStyle/>
          <a:p>
            <a:pPr algn="ctr"/>
            <a:r>
              <a:rPr lang="en-US" sz="2500" dirty="0"/>
              <a:t>#</a:t>
            </a:r>
            <a:r>
              <a:rPr lang="en-US" sz="2500" dirty="0" err="1"/>
              <a:t>MobProgrammingGuidebook</a:t>
            </a:r>
            <a:endParaRPr lang="en-US" sz="2500" dirty="0"/>
          </a:p>
        </p:txBody>
      </p:sp>
      <p:pic>
        <p:nvPicPr>
          <p:cNvPr id="26" name="Picture 25" descr="Screen Shot 2015-11-05 at 8.12.2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3" y="274694"/>
            <a:ext cx="6197601" cy="400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19038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>
            <a:normAutofit/>
          </a:bodyPr>
          <a:lstStyle/>
          <a:p>
            <a:pPr algn="ctr">
              <a:lnSpc>
                <a:spcPct val="70000"/>
              </a:lnSpc>
            </a:pPr>
            <a:r>
              <a:rPr lang="en-US" sz="8000" dirty="0"/>
              <a:t>Thank YOU</a:t>
            </a:r>
            <a:br>
              <a:rPr lang="en-US" sz="8000" dirty="0"/>
            </a:br>
            <a:r>
              <a:rPr lang="en-US" sz="2800" dirty="0"/>
              <a:t>(please connect via LinkedIn and Twitter)</a:t>
            </a:r>
            <a:r>
              <a:rPr lang="en-US" sz="8000" dirty="0"/>
              <a:t> 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714750"/>
            <a:ext cx="1273211" cy="1278731"/>
          </a:xfrm>
          <a:prstGeom prst="rect">
            <a:avLst/>
          </a:prstGeom>
          <a:noFill/>
          <a:ln>
            <a:noFill/>
          </a:ln>
          <a:effectLst>
            <a:glow rad="38100">
              <a:schemeClr val="bg2">
                <a:alpha val="40000"/>
              </a:schemeClr>
            </a:glow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609600" y="394335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Font typeface="Arial"/>
              <a:buNone/>
            </a:pPr>
            <a:r>
              <a:rPr lang="en-US" sz="2400" b="1" dirty="0">
                <a:solidFill>
                  <a:schemeClr val="tx2"/>
                </a:solidFill>
              </a:rPr>
              <a:t>@LlewellynFalco</a:t>
            </a:r>
            <a:r>
              <a:rPr lang="en-US" b="1" dirty="0">
                <a:solidFill>
                  <a:schemeClr val="tx2"/>
                </a:solidFill>
              </a:rPr>
              <a:t>  </a:t>
            </a:r>
          </a:p>
          <a:p>
            <a:pPr algn="r">
              <a:buFont typeface="Arial"/>
              <a:buNone/>
            </a:pPr>
            <a:r>
              <a:rPr lang="en-US" dirty="0" err="1">
                <a:solidFill>
                  <a:schemeClr val="tx2"/>
                </a:solidFill>
              </a:rPr>
              <a:t>youtube.com</a:t>
            </a:r>
            <a:r>
              <a:rPr lang="en-US" dirty="0">
                <a:solidFill>
                  <a:schemeClr val="tx2"/>
                </a:solidFill>
              </a:rPr>
              <a:t>/</a:t>
            </a:r>
            <a:r>
              <a:rPr lang="en-US" dirty="0" err="1">
                <a:solidFill>
                  <a:schemeClr val="tx2"/>
                </a:solidFill>
              </a:rPr>
              <a:t>isidoreus</a:t>
            </a:r>
            <a:endParaRPr lang="en-US" dirty="0">
              <a:solidFill>
                <a:schemeClr val="tx2"/>
              </a:solidFill>
            </a:endParaRPr>
          </a:p>
          <a:p>
            <a:pPr algn="r">
              <a:buFont typeface="Arial"/>
              <a:buNone/>
            </a:pPr>
            <a:r>
              <a:rPr lang="en-US" dirty="0" err="1">
                <a:solidFill>
                  <a:schemeClr val="tx2"/>
                </a:solidFill>
              </a:rPr>
              <a:t>LlewellynFalco.Blogspot.com</a:t>
            </a:r>
            <a:r>
              <a:rPr lang="en-US" dirty="0">
                <a:solidFill>
                  <a:schemeClr val="tx2"/>
                </a:solidFill>
              </a:rPr>
              <a:t>  </a:t>
            </a:r>
            <a:r>
              <a:rPr lang="en-US" dirty="0" err="1">
                <a:solidFill>
                  <a:schemeClr val="tx2"/>
                </a:solidFill>
              </a:rPr>
              <a:t>approvaltests.com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521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7400" y="2343150"/>
            <a:ext cx="46833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badi MT Condensed Extra Bold"/>
                <a:cs typeface="Abadi MT Condensed Extra Bold"/>
              </a:rPr>
              <a:t>Fake It till you make it</a:t>
            </a:r>
            <a:endParaRPr lang="en-US" sz="4000" dirty="0">
              <a:solidFill>
                <a:schemeClr val="accent6"/>
              </a:solidFill>
              <a:latin typeface="Abadi MT Condensed Extra Bold"/>
              <a:cs typeface="Abadi MT Condensed Extra Bold"/>
            </a:endParaRPr>
          </a:p>
        </p:txBody>
      </p:sp>
      <p:sp>
        <p:nvSpPr>
          <p:cNvPr id="3" name="Rectangle 2"/>
          <p:cNvSpPr/>
          <p:nvPr/>
        </p:nvSpPr>
        <p:spPr>
          <a:xfrm rot="16200000">
            <a:off x="5740688" y="1936463"/>
            <a:ext cx="20574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badi MT Condensed Extra Bold"/>
                <a:cs typeface="Abadi MT Condensed Extra Bold"/>
              </a:rPr>
              <a:t>Toolings</a:t>
            </a:r>
            <a:r>
              <a:rPr lang="en-US" sz="3200" b="1" dirty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badi MT Condensed Extra Bold"/>
                <a:cs typeface="Abadi MT Condensed Extra Bold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5105400" y="1962150"/>
            <a:ext cx="152497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badi MT Condensed Extra Bold"/>
                <a:cs typeface="Abadi MT Condensed Extra Bold"/>
              </a:rPr>
              <a:t>Patterns</a:t>
            </a:r>
          </a:p>
        </p:txBody>
      </p:sp>
      <p:sp>
        <p:nvSpPr>
          <p:cNvPr id="5" name="Rectangle 4"/>
          <p:cNvSpPr/>
          <p:nvPr/>
        </p:nvSpPr>
        <p:spPr>
          <a:xfrm>
            <a:off x="2590800" y="2748974"/>
            <a:ext cx="2172991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badi MT Condensed Extra Bold"/>
                <a:cs typeface="Abadi MT Condensed Extra Bold"/>
              </a:rPr>
              <a:t>Refactorings</a:t>
            </a:r>
            <a:endParaRPr lang="en-US" sz="3200" b="1" dirty="0">
              <a:ln w="12700">
                <a:noFill/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badi MT Condensed Extra Bold"/>
              <a:cs typeface="Abadi MT Condensed Extra Bold"/>
            </a:endParaRPr>
          </a:p>
        </p:txBody>
      </p:sp>
      <p:sp>
        <p:nvSpPr>
          <p:cNvPr id="6" name="Rectangle 5"/>
          <p:cNvSpPr/>
          <p:nvPr/>
        </p:nvSpPr>
        <p:spPr>
          <a:xfrm rot="16200000">
            <a:off x="698211" y="1898362"/>
            <a:ext cx="24384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badi MT Condensed Extra Bold"/>
                <a:cs typeface="Abadi MT Condensed Extra Bold"/>
              </a:rPr>
              <a:t>Code Smells</a:t>
            </a:r>
          </a:p>
        </p:txBody>
      </p:sp>
      <p:sp>
        <p:nvSpPr>
          <p:cNvPr id="8" name="Rectangle 7"/>
          <p:cNvSpPr/>
          <p:nvPr/>
        </p:nvSpPr>
        <p:spPr>
          <a:xfrm>
            <a:off x="2209800" y="1940064"/>
            <a:ext cx="16859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badi MT Condensed Extra Bold"/>
                <a:cs typeface="Abadi MT Condensed Extra Bold"/>
              </a:rPr>
              <a:t>Naming</a:t>
            </a:r>
          </a:p>
        </p:txBody>
      </p:sp>
      <p:sp>
        <p:nvSpPr>
          <p:cNvPr id="9" name="Oval 8"/>
          <p:cNvSpPr/>
          <p:nvPr/>
        </p:nvSpPr>
        <p:spPr>
          <a:xfrm>
            <a:off x="2209800" y="514350"/>
            <a:ext cx="4343400" cy="4343400"/>
          </a:xfrm>
          <a:prstGeom prst="ellipse">
            <a:avLst/>
          </a:prstGeom>
          <a:solidFill>
            <a:schemeClr val="accent5">
              <a:lumMod val="40000"/>
              <a:lumOff val="60000"/>
              <a:alpha val="49000"/>
            </a:schemeClr>
          </a:solidFill>
          <a:ln w="57150" cmpd="sng"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7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400" y="1581150"/>
            <a:ext cx="415923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badi MT Condensed Extra Bold"/>
                <a:cs typeface="Abadi MT Condensed Extra Bold"/>
              </a:rPr>
              <a:t>Triangulation</a:t>
            </a:r>
            <a:endParaRPr lang="en-US" sz="6000" dirty="0">
              <a:solidFill>
                <a:schemeClr val="accent2">
                  <a:lumMod val="60000"/>
                  <a:lumOff val="40000"/>
                </a:schemeClr>
              </a:solidFill>
              <a:latin typeface="Abadi MT Condensed Extra Bold"/>
              <a:cs typeface="Abadi MT Condensed Extra Bold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60630" y="2086511"/>
            <a:ext cx="429737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badi MT Condensed Extra Bold"/>
                <a:cs typeface="Abadi MT Condensed Extra Bold"/>
              </a:rPr>
              <a:t>Derivation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42739944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TechEd Vibrant Palette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AC2214"/>
      </a:accent1>
      <a:accent2>
        <a:srgbClr val="2F6EC3"/>
      </a:accent2>
      <a:accent3>
        <a:srgbClr val="FF640B"/>
      </a:accent3>
      <a:accent4>
        <a:srgbClr val="FFB208"/>
      </a:accent4>
      <a:accent5>
        <a:srgbClr val="FFDB16"/>
      </a:accent5>
      <a:accent6>
        <a:srgbClr val="BC1D15"/>
      </a:accent6>
      <a:hlink>
        <a:srgbClr val="18C64B"/>
      </a:hlink>
      <a:folHlink>
        <a:srgbClr val="91CC8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echEd Vibrant Palette">
    <a:dk1>
      <a:srgbClr val="808080"/>
    </a:dk1>
    <a:lt1>
      <a:srgbClr val="FFFFFF"/>
    </a:lt1>
    <a:dk2>
      <a:srgbClr val="000000"/>
    </a:dk2>
    <a:lt2>
      <a:srgbClr val="000000"/>
    </a:lt2>
    <a:accent1>
      <a:srgbClr val="AC2214"/>
    </a:accent1>
    <a:accent2>
      <a:srgbClr val="2F6EC3"/>
    </a:accent2>
    <a:accent3>
      <a:srgbClr val="FF640B"/>
    </a:accent3>
    <a:accent4>
      <a:srgbClr val="FFB208"/>
    </a:accent4>
    <a:accent5>
      <a:srgbClr val="FFDB16"/>
    </a:accent5>
    <a:accent6>
      <a:srgbClr val="BC1D15"/>
    </a:accent6>
    <a:hlink>
      <a:srgbClr val="18C64B"/>
    </a:hlink>
    <a:folHlink>
      <a:srgbClr val="91CC8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32000</TotalTime>
  <Words>1628</Words>
  <Application>Microsoft Macintosh PowerPoint</Application>
  <PresentationFormat>On-screen Show (16:9)</PresentationFormat>
  <Paragraphs>460</Paragraphs>
  <Slides>76</Slides>
  <Notes>76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3" baseType="lpstr">
      <vt:lpstr>Abadi MT Condensed Extra Bold</vt:lpstr>
      <vt:lpstr>Arial</vt:lpstr>
      <vt:lpstr>Arial Black</vt:lpstr>
      <vt:lpstr>Calibri</vt:lpstr>
      <vt:lpstr>Consolas</vt:lpstr>
      <vt:lpstr>Gill Sans</vt:lpstr>
      <vt:lpstr>Custom Design</vt:lpstr>
      <vt:lpstr>Extreme Fake it till you make it</vt:lpstr>
      <vt:lpstr>“I had the mental image of knobs on a control board.  Each knob was a practice that I knew worked well from experience .  I would turn all the knobs up to 10 and see what happened...”  -  Kent Beck (paraphrased)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Triangulation</vt:lpstr>
      <vt:lpstr> Line</vt:lpstr>
      <vt:lpstr>Line</vt:lpstr>
      <vt:lpstr>Line</vt:lpstr>
      <vt:lpstr>Line</vt:lpstr>
      <vt:lpstr>Line</vt:lpstr>
      <vt:lpstr>Line</vt:lpstr>
      <vt:lpstr>Line</vt:lpstr>
      <vt:lpstr>Line</vt:lpstr>
      <vt:lpstr>Line</vt:lpstr>
      <vt:lpstr>Line</vt:lpstr>
      <vt:lpstr>Line</vt:lpstr>
      <vt:lpstr>Line</vt:lpstr>
      <vt:lpstr>Line</vt:lpstr>
      <vt:lpstr>Line</vt:lpstr>
      <vt:lpstr> derivativation  </vt:lpstr>
      <vt:lpstr>Line</vt:lpstr>
      <vt:lpstr>Line</vt:lpstr>
      <vt:lpstr>Line</vt:lpstr>
      <vt:lpstr>Line</vt:lpstr>
      <vt:lpstr>Line</vt:lpstr>
      <vt:lpstr>Line</vt:lpstr>
      <vt:lpstr> Phone Number</vt:lpstr>
      <vt:lpstr>Phone Number</vt:lpstr>
      <vt:lpstr>Phone Number</vt:lpstr>
      <vt:lpstr>Phone Number</vt:lpstr>
      <vt:lpstr>Phone Number</vt:lpstr>
      <vt:lpstr>Phone Number</vt:lpstr>
      <vt:lpstr>Phone Number</vt:lpstr>
      <vt:lpstr>Phone Number</vt:lpstr>
      <vt:lpstr>Phone Number</vt:lpstr>
      <vt:lpstr>Phone Number</vt:lpstr>
      <vt:lpstr>Phone Number</vt:lpstr>
      <vt:lpstr>Phone Number</vt:lpstr>
      <vt:lpstr>Phone Number</vt:lpstr>
      <vt:lpstr>Phone Number</vt:lpstr>
      <vt:lpstr>Phone Number</vt:lpstr>
      <vt:lpstr>Phone Number</vt:lpstr>
      <vt:lpstr>Phone Number</vt:lpstr>
      <vt:lpstr>Phone Number</vt:lpstr>
      <vt:lpstr>Phone Number</vt:lpstr>
      <vt:lpstr>Phone Number</vt:lpstr>
      <vt:lpstr>Phone Number</vt:lpstr>
      <vt:lpstr>Phone Number</vt:lpstr>
      <vt:lpstr>Phone Number</vt:lpstr>
      <vt:lpstr>Phone Number</vt:lpstr>
      <vt:lpstr>Phone Number</vt:lpstr>
      <vt:lpstr>Phone Number</vt:lpstr>
      <vt:lpstr>Phone Number</vt:lpstr>
      <vt:lpstr> Fizz Buzz</vt:lpstr>
      <vt:lpstr>PowerPoint Presentation</vt:lpstr>
      <vt:lpstr>PowerPoint Presentation</vt:lpstr>
      <vt:lpstr> Bowling</vt:lpstr>
      <vt:lpstr>PowerPoint Presentation</vt:lpstr>
      <vt:lpstr>PowerPoint Presentation</vt:lpstr>
      <vt:lpstr>Separate Encapsulate Calculate Automate Clean</vt:lpstr>
      <vt:lpstr>Separate</vt:lpstr>
      <vt:lpstr>PowerPoint Presentation</vt:lpstr>
      <vt:lpstr>Encapsulate</vt:lpstr>
      <vt:lpstr>Separate Encapsulate Calculate Automate Clean</vt:lpstr>
      <vt:lpstr>CALCULATE</vt:lpstr>
      <vt:lpstr>Separate Encapsulate Calculate Automate Clean</vt:lpstr>
      <vt:lpstr>automate</vt:lpstr>
      <vt:lpstr>Separate Encapsulate Calculate Automate Clean</vt:lpstr>
      <vt:lpstr>PowerPoint Presentation</vt:lpstr>
      <vt:lpstr>Thank YOU (please connect via LinkedIn and Twitter)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llangit</dc:creator>
  <cp:keywords/>
  <dc:description/>
  <cp:lastModifiedBy>Llewellyn Falco</cp:lastModifiedBy>
  <cp:revision>354</cp:revision>
  <dcterms:created xsi:type="dcterms:W3CDTF">2006-08-16T00:00:00Z</dcterms:created>
  <dcterms:modified xsi:type="dcterms:W3CDTF">2019-05-07T15:21:57Z</dcterms:modified>
  <cp:category/>
</cp:coreProperties>
</file>