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6"/>
  </p:notesMasterIdLst>
  <p:handoutMasterIdLst>
    <p:handoutMasterId r:id="rId27"/>
  </p:handoutMasterIdLst>
  <p:sldIdLst>
    <p:sldId id="284" r:id="rId2"/>
    <p:sldId id="282" r:id="rId3"/>
    <p:sldId id="287" r:id="rId4"/>
    <p:sldId id="286" r:id="rId5"/>
    <p:sldId id="288" r:id="rId6"/>
    <p:sldId id="290" r:id="rId7"/>
    <p:sldId id="289" r:id="rId8"/>
    <p:sldId id="303" r:id="rId9"/>
    <p:sldId id="295" r:id="rId10"/>
    <p:sldId id="305" r:id="rId11"/>
    <p:sldId id="285" r:id="rId12"/>
    <p:sldId id="297" r:id="rId13"/>
    <p:sldId id="296" r:id="rId14"/>
    <p:sldId id="304" r:id="rId15"/>
    <p:sldId id="300" r:id="rId16"/>
    <p:sldId id="301" r:id="rId17"/>
    <p:sldId id="306" r:id="rId18"/>
    <p:sldId id="299" r:id="rId19"/>
    <p:sldId id="292" r:id="rId20"/>
    <p:sldId id="307" r:id="rId21"/>
    <p:sldId id="291" r:id="rId22"/>
    <p:sldId id="302" r:id="rId23"/>
    <p:sldId id="262" r:id="rId24"/>
    <p:sldId id="264" r:id="rId25"/>
  </p:sldIdLst>
  <p:sldSz cx="9144000" cy="5143500" type="screen16x9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8000"/>
    <a:srgbClr val="19807E"/>
    <a:srgbClr val="39E325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1"/>
  </p:normalViewPr>
  <p:slideViewPr>
    <p:cSldViewPr>
      <p:cViewPr varScale="1">
        <p:scale>
          <a:sx n="180" d="100"/>
          <a:sy n="180" d="100"/>
        </p:scale>
        <p:origin x="48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4840879265092"/>
          <c:y val="0.28999999999999998"/>
          <c:w val="0.57672998687664001"/>
          <c:h val="0.569302165354330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9-A94B-A114-F86B7ED28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38253384"/>
        <c:axId val="637644504"/>
        <c:axId val="0"/>
      </c:bar3DChart>
      <c:catAx>
        <c:axId val="638253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37644504"/>
        <c:crosses val="autoZero"/>
        <c:auto val="1"/>
        <c:lblAlgn val="ctr"/>
        <c:lblOffset val="100"/>
        <c:noMultiLvlLbl val="0"/>
      </c:catAx>
      <c:valAx>
        <c:axId val="63764450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638253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4840879265092"/>
          <c:y val="0.28999999999999998"/>
          <c:w val="0.57672998687664001"/>
          <c:h val="0.5693021653543309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Code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1-864B-B691-50E0DC55E8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English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Hours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210240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1-864B-B691-50E0DC55E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7624568"/>
        <c:axId val="553029704"/>
        <c:axId val="0"/>
      </c:bar3DChart>
      <c:catAx>
        <c:axId val="527624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53029704"/>
        <c:crosses val="autoZero"/>
        <c:auto val="1"/>
        <c:lblAlgn val="ctr"/>
        <c:lblOffset val="100"/>
        <c:noMultiLvlLbl val="0"/>
      </c:catAx>
      <c:valAx>
        <c:axId val="55302970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5276245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F40F-6070-4939-8EC2-261F1C97F0A8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A56AF-E8D4-43B1-BC36-B3BD60AF57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1C0678-F960-4D1E-AEDB-C5629DF04712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037B5399-2806-4D70-A5FA-7E06678CDD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</a:rPr>
              <a:t>Both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C227CA4-6EDE-9546-B31B-1ABB698C5907}" type="slidenum">
              <a:rPr lang="en-US" sz="120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add</a:t>
            </a:r>
            <a:r>
              <a:rPr lang="en-US" baseline="0" dirty="0"/>
              <a:t> this slide at the end of EVERY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9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BE924-8CD5-4AD5-ADF7-A3BCBB2E45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-377199" y="1924115"/>
            <a:ext cx="8256028" cy="638423"/>
          </a:xfrm>
          <a:solidFill>
            <a:schemeClr val="accent2"/>
          </a:solidFill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96612" y="2564010"/>
            <a:ext cx="6400800" cy="552372"/>
          </a:xfrm>
          <a:solidFill>
            <a:schemeClr val="bg2">
              <a:lumMod val="95000"/>
              <a:lumOff val="5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DevelopMentor-PlaneInCirc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1950"/>
            <a:ext cx="965200" cy="990600"/>
          </a:xfrm>
          <a:prstGeom prst="rect">
            <a:avLst/>
          </a:prstGeom>
        </p:spPr>
      </p:pic>
      <p:pic>
        <p:nvPicPr>
          <p:cNvPr id="8" name="Picture 7" descr="DevelopMentor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14350"/>
            <a:ext cx="4203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nimBg="1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7" name="Picture 6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8" name="Picture 7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5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9" name="Picture 8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10" name="Picture 9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solidFill>
            <a:schemeClr val="bg1"/>
          </a:solidFill>
          <a:ln>
            <a:solidFill>
              <a:schemeClr val="bg1"/>
            </a:solidFill>
          </a:ln>
          <a:effectLst>
            <a:outerShdw blurRad="3302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9" name="Picture 8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10" name="Picture 9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3191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8" name="Picture 7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9" name="Picture 8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7151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36" y="409570"/>
            <a:ext cx="8363938" cy="457049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312631"/>
            <a:ext cx="8363938" cy="148017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5" name="Picture 4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845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36" y="409570"/>
            <a:ext cx="8363938" cy="457049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312631"/>
            <a:ext cx="8363938" cy="1480171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>
                <a:solidFill>
                  <a:schemeClr val="bg2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bg2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bg2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bg2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bg2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5" name="Picture 4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56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9436" y="409570"/>
            <a:ext cx="8363938" cy="457049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312631"/>
            <a:ext cx="8363938" cy="1480171"/>
          </a:xfrm>
          <a:prstGeom prst="rect">
            <a:avLst/>
          </a:prstGeom>
        </p:spPr>
        <p:txBody>
          <a:bodyPr lIns="68589" tIns="34295" rIns="68589" bIns="3429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5" name="Picture 4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13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241901" y="771818"/>
            <a:ext cx="8026280" cy="827742"/>
          </a:xfrm>
          <a:solidFill>
            <a:schemeClr val="accent2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779" y="1600201"/>
            <a:ext cx="7040880" cy="645947"/>
          </a:xfrm>
          <a:solidFill>
            <a:schemeClr val="bg2">
              <a:lumMod val="85000"/>
              <a:lumOff val="1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8" name="Picture 7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9" name="Picture 8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827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2" name="Picture 11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13" name="Picture 12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8" name="Picture 7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9" name="Picture 8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7" name="Picture 6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8" name="Picture 7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7" name="Picture 6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8" name="Picture 7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9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8" name="Picture 7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9" name="Picture 8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9" name="Picture 8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10" name="Picture 9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5/7/19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808080">
                  <a:tint val="75000"/>
                </a:srgbClr>
              </a:solidFill>
            </a:endParaRPr>
          </a:p>
        </p:txBody>
      </p:sp>
      <p:pic>
        <p:nvPicPr>
          <p:cNvPr id="11" name="Picture 10" descr="DevelopMentorLogo.png"/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248150"/>
            <a:ext cx="4203700" cy="622300"/>
          </a:xfrm>
          <a:prstGeom prst="rect">
            <a:avLst/>
          </a:prstGeom>
        </p:spPr>
      </p:pic>
      <p:pic>
        <p:nvPicPr>
          <p:cNvPr id="12" name="Picture 11" descr="DevelopMentor-Plane.png"/>
          <p:cNvPicPr>
            <a:picLocks noChangeAspect="1"/>
          </p:cNvPicPr>
          <p:nvPr userDrawn="1"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324350"/>
            <a:ext cx="96011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44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9B0AE2-F9BF-A84C-8B7C-7819DE60C937}" type="datetimeFigureOut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5/7/19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C4D9A6-F092-9741-8C38-47C4EB7F0618}" type="slidenum">
              <a:rPr lang="en-US" smtClean="0">
                <a:solidFill>
                  <a:srgbClr val="808080">
                    <a:tint val="75000"/>
                  </a:srgbClr>
                </a:solidFill>
                <a:latin typeface="Gill Sans" charset="0"/>
                <a:sym typeface="Gill Sans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808080">
                  <a:tint val="75000"/>
                </a:srgbClr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2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2"/>
          </a:solidFill>
          <a:effectLst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Intentional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95800" y="2571750"/>
            <a:ext cx="6301612" cy="685800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/>
              <a:t>@LlewellynFalco</a:t>
            </a:r>
            <a:r>
              <a:rPr lang="en-US" sz="8000" dirty="0"/>
              <a:t> </a:t>
            </a:r>
            <a:br>
              <a:rPr lang="en-US" sz="51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504950"/>
            <a:ext cx="7467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rgbClr val="008000"/>
                </a:solidFill>
                <a:latin typeface="Times New Roman"/>
                <a:ea typeface="AppleMyungjo"/>
                <a:cs typeface="Times New Roman"/>
              </a:rPr>
              <a:t>' Move the turtle 50 pixels</a:t>
            </a:r>
          </a:p>
          <a:p>
            <a:endParaRPr lang="en-US" i="1" dirty="0">
              <a:latin typeface="Verdana"/>
              <a:cs typeface="Verdana"/>
            </a:endParaRPr>
          </a:p>
          <a:p>
            <a:r>
              <a:rPr lang="en-US" sz="4800" dirty="0" err="1">
                <a:solidFill>
                  <a:srgbClr val="19807E"/>
                </a:solidFill>
                <a:latin typeface="Verdana"/>
                <a:cs typeface="Verdana"/>
              </a:rPr>
              <a:t>Turtle</a:t>
            </a:r>
            <a:r>
              <a:rPr lang="en-US" sz="4800" dirty="0" err="1">
                <a:solidFill>
                  <a:schemeClr val="bg2"/>
                </a:solidFill>
                <a:latin typeface="Verdana"/>
                <a:cs typeface="Verdana"/>
              </a:rPr>
              <a:t>.</a:t>
            </a:r>
            <a:r>
              <a:rPr lang="en-US" sz="4800" dirty="0" err="1">
                <a:solidFill>
                  <a:schemeClr val="accent1"/>
                </a:solidFill>
                <a:latin typeface="Verdana"/>
                <a:cs typeface="Verdana"/>
              </a:rPr>
              <a:t>Move</a:t>
            </a:r>
            <a:r>
              <a:rPr lang="en-US" sz="4800" dirty="0">
                <a:solidFill>
                  <a:schemeClr val="accent1"/>
                </a:solidFill>
                <a:latin typeface="Verdana"/>
                <a:cs typeface="Verdana"/>
              </a:rPr>
              <a:t>(</a:t>
            </a:r>
            <a:r>
              <a:rPr lang="en-US" sz="4800" dirty="0">
                <a:solidFill>
                  <a:schemeClr val="accent3"/>
                </a:solidFill>
                <a:latin typeface="Verdana"/>
                <a:cs typeface="Verdana"/>
              </a:rPr>
              <a:t>50</a:t>
            </a:r>
            <a:r>
              <a:rPr lang="en-US" sz="4800" dirty="0">
                <a:solidFill>
                  <a:schemeClr val="accent1"/>
                </a:solidFill>
                <a:latin typeface="Verdana"/>
                <a:cs typeface="Verdana"/>
              </a:rPr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609600" y="1657350"/>
            <a:ext cx="1905000" cy="685800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52800" y="1657350"/>
            <a:ext cx="1447800" cy="685800"/>
          </a:xfrm>
          <a:prstGeom prst="ellipse">
            <a:avLst/>
          </a:prstGeom>
          <a:noFill/>
          <a:ln w="28575" cmpd="sng">
            <a:solidFill>
              <a:srgbClr val="0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00600" y="1657350"/>
            <a:ext cx="2514600" cy="685800"/>
          </a:xfrm>
          <a:prstGeom prst="ellipse">
            <a:avLst/>
          </a:prstGeom>
          <a:noFill/>
          <a:ln w="285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00200" y="2343150"/>
            <a:ext cx="1752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86000" y="2343150"/>
            <a:ext cx="1676400" cy="457200"/>
          </a:xfrm>
          <a:prstGeom prst="straightConnector1">
            <a:avLst/>
          </a:prstGeom>
          <a:ln>
            <a:solidFill>
              <a:srgbClr val="00808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73040" y="2343150"/>
            <a:ext cx="670560" cy="3048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 Unintentional Code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1:</a:t>
            </a:r>
          </a:p>
        </p:txBody>
      </p:sp>
    </p:spTree>
    <p:extLst>
      <p:ext uri="{BB962C8B-B14F-4D97-AF65-F5344CB8AC3E}">
        <p14:creationId xmlns:p14="http://schemas.microsoft.com/office/powerpoint/2010/main" val="86927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818"/>
            <a:ext cx="7772400" cy="2104732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Long != Clear</a:t>
            </a:r>
          </a:p>
        </p:txBody>
      </p:sp>
    </p:spTree>
    <p:extLst>
      <p:ext uri="{BB962C8B-B14F-4D97-AF65-F5344CB8AC3E}">
        <p14:creationId xmlns:p14="http://schemas.microsoft.com/office/powerpoint/2010/main" val="96152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Recognize Obscured Intention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2:</a:t>
            </a:r>
          </a:p>
        </p:txBody>
      </p:sp>
    </p:spTree>
    <p:extLst>
      <p:ext uri="{BB962C8B-B14F-4D97-AF65-F5344CB8AC3E}">
        <p14:creationId xmlns:p14="http://schemas.microsoft.com/office/powerpoint/2010/main" val="257461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Example without intention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5255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5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Mastery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154894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86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Mastery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830458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678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4 years old</a:t>
            </a:r>
          </a:p>
        </p:txBody>
      </p:sp>
    </p:spTree>
    <p:extLst>
      <p:ext uri="{BB962C8B-B14F-4D97-AF65-F5344CB8AC3E}">
        <p14:creationId xmlns:p14="http://schemas.microsoft.com/office/powerpoint/2010/main" val="118511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9550"/>
            <a:ext cx="8077200" cy="4800600"/>
          </a:xfrm>
        </p:spPr>
        <p:txBody>
          <a:bodyPr/>
          <a:lstStyle/>
          <a:p>
            <a:pPr algn="ctr"/>
            <a:r>
              <a:rPr lang="pl-PL" sz="2000" dirty="0"/>
              <a:t>7H15 M3554G3 </a:t>
            </a:r>
          </a:p>
          <a:p>
            <a:pPr algn="ctr"/>
            <a:r>
              <a:rPr lang="pl-PL" sz="2000" dirty="0"/>
              <a:t>53RV35 7O PR0V3</a:t>
            </a:r>
          </a:p>
          <a:p>
            <a:pPr algn="ctr"/>
            <a:r>
              <a:rPr lang="pl-PL" sz="2000" dirty="0"/>
              <a:t> H0W 0UR M1ND5 C4N D0 </a:t>
            </a:r>
          </a:p>
          <a:p>
            <a:pPr algn="ctr"/>
            <a:r>
              <a:rPr lang="pl-PL" sz="2000" dirty="0"/>
              <a:t>4M4Z1NG 7H1NG5! 1MPR3551V3 7H1NG5!</a:t>
            </a:r>
          </a:p>
          <a:p>
            <a:pPr algn="ctr"/>
            <a:r>
              <a:rPr lang="pl-PL" sz="2000" dirty="0"/>
              <a:t>1N 7H3 B3G1NN1NG  17 WA5 H4RD BU7</a:t>
            </a:r>
          </a:p>
          <a:p>
            <a:pPr algn="ctr"/>
            <a:r>
              <a:rPr lang="pl-PL" sz="2000" dirty="0"/>
              <a:t> N0W, 0N 7H15 LIN3</a:t>
            </a:r>
          </a:p>
          <a:p>
            <a:pPr algn="ctr"/>
            <a:r>
              <a:rPr lang="pl-PL" sz="2000" dirty="0"/>
              <a:t> Y0UR M1ND 1S R34D1NG 17</a:t>
            </a:r>
          </a:p>
          <a:p>
            <a:pPr algn="ctr"/>
            <a:r>
              <a:rPr lang="pl-PL" sz="2000" dirty="0"/>
              <a:t> 4U70M471C4LLY W17H 0U7 3V3N </a:t>
            </a:r>
          </a:p>
          <a:p>
            <a:pPr algn="ctr"/>
            <a:r>
              <a:rPr lang="pl-PL" sz="2000" dirty="0"/>
              <a:t>7H1NK1NG 4B0U7 17,</a:t>
            </a:r>
          </a:p>
          <a:p>
            <a:pPr algn="ctr"/>
            <a:r>
              <a:rPr lang="pl-PL" sz="2000" dirty="0"/>
              <a:t> B3 PROUD! 0NLY C3R741N P30PL3 C4N </a:t>
            </a:r>
          </a:p>
          <a:p>
            <a:pPr algn="ctr"/>
            <a:r>
              <a:rPr lang="pl-PL" sz="2000" dirty="0"/>
              <a:t>R3AD 7H15.</a:t>
            </a:r>
          </a:p>
          <a:p>
            <a:pPr algn="ctr"/>
            <a:r>
              <a:rPr lang="pl-PL" sz="2000" dirty="0"/>
              <a:t> U C4N R35D 7H15!!!</a:t>
            </a:r>
          </a:p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555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Triangle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5255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Native Tongue  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5255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5299075" y="133350"/>
            <a:ext cx="3844925" cy="4803775"/>
          </a:xfrm>
        </p:spPr>
        <p:txBody>
          <a:bodyPr anchor="t">
            <a:noAutofit/>
          </a:bodyPr>
          <a:lstStyle/>
          <a:p>
            <a:r>
              <a:rPr lang="en-US" sz="2400" b="0" dirty="0">
                <a:effectLst/>
              </a:rPr>
              <a:t>Chapters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Titles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Paragraph length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Sentence length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Word choice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Punctuation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effectLst/>
              </a:rPr>
              <a:t>Subtitles</a:t>
            </a:r>
            <a:r>
              <a:rPr lang="en-US" sz="2400" dirty="0"/>
              <a:t> 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Nouns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effectLst/>
              </a:rPr>
              <a:t>Verbs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effectLst/>
              </a:rPr>
              <a:t>Adverbs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effectLst/>
              </a:rPr>
              <a:t>Plot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effectLst/>
              </a:rPr>
              <a:t>Metaphors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effectLst/>
              </a:rPr>
              <a:t>Slang/lingo</a:t>
            </a:r>
            <a:r>
              <a:rPr lang="en-US" sz="2400" dirty="0"/>
              <a:t> 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381000" y="133350"/>
            <a:ext cx="3845560" cy="480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effectLst/>
              </a:rPr>
              <a:t>Method Length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Class size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Namespaces</a:t>
            </a:r>
            <a:br>
              <a:rPr lang="en-US" sz="2400" b="0" dirty="0">
                <a:effectLst/>
              </a:rPr>
            </a:br>
            <a:r>
              <a:rPr lang="en-US" sz="2400" b="0" dirty="0">
                <a:effectLst/>
              </a:rPr>
              <a:t>Level of abstraction</a:t>
            </a:r>
          </a:p>
          <a:p>
            <a:r>
              <a:rPr lang="en-US" sz="2400" b="0" dirty="0" err="1">
                <a:effectLst/>
              </a:rPr>
              <a:t>Cyclometric</a:t>
            </a:r>
            <a:r>
              <a:rPr lang="en-US" sz="2400" b="0" dirty="0">
                <a:effectLst/>
              </a:rPr>
              <a:t> complexity</a:t>
            </a:r>
          </a:p>
          <a:p>
            <a:r>
              <a:rPr lang="en-US" sz="2400" b="0" dirty="0">
                <a:effectLst/>
              </a:rPr>
              <a:t>Line Length</a:t>
            </a:r>
          </a:p>
          <a:p>
            <a:r>
              <a:rPr lang="en-US" sz="2400" b="0" dirty="0">
                <a:effectLst/>
              </a:rPr>
              <a:t>Objects</a:t>
            </a:r>
          </a:p>
          <a:p>
            <a:r>
              <a:rPr lang="en-US" sz="2400" b="0" dirty="0">
                <a:effectLst/>
              </a:rPr>
              <a:t>Methods</a:t>
            </a:r>
          </a:p>
          <a:p>
            <a:r>
              <a:rPr lang="en-US" sz="2400" b="0" dirty="0">
                <a:effectLst/>
              </a:rPr>
              <a:t>Parameters</a:t>
            </a:r>
          </a:p>
          <a:p>
            <a:r>
              <a:rPr lang="en-US" sz="2400" b="0" dirty="0">
                <a:effectLst/>
              </a:rPr>
              <a:t>Interfaces</a:t>
            </a:r>
          </a:p>
          <a:p>
            <a:r>
              <a:rPr lang="en-US" sz="2400" b="0" dirty="0">
                <a:effectLst/>
              </a:rPr>
              <a:t>Inheritance</a:t>
            </a:r>
          </a:p>
          <a:p>
            <a:r>
              <a:rPr lang="en-US" sz="2400" b="0" dirty="0">
                <a:effectLst/>
              </a:rPr>
              <a:t>Domain Specific Language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285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type="subTitle" idx="1"/>
          </p:nvPr>
        </p:nvSpPr>
        <p:spPr>
          <a:xfrm>
            <a:off x="685800" y="1123950"/>
            <a:ext cx="6400800" cy="1352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Intro To TDD Class (4 Day)</a:t>
            </a:r>
          </a:p>
        </p:txBody>
      </p:sp>
    </p:spTree>
    <p:extLst>
      <p:ext uri="{BB962C8B-B14F-4D97-AF65-F5344CB8AC3E}">
        <p14:creationId xmlns:p14="http://schemas.microsoft.com/office/powerpoint/2010/main" val="235873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1825" y="285750"/>
            <a:ext cx="7772400" cy="827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Resources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200400" y="133350"/>
            <a:ext cx="5257800" cy="685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www.ApprovalTests.com</a:t>
            </a:r>
            <a:b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</a:b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.net</a:t>
            </a: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, java, </a:t>
            </a:r>
            <a:r>
              <a:rPr lang="en-US" sz="28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, ruby)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495800" y="819150"/>
            <a:ext cx="39624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20 episode </a:t>
            </a:r>
            <a:r>
              <a:rPr lang="en-US" sz="2400" b="1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2" name="Picture 1" descr="IMG_01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1428751" y="-76201"/>
            <a:ext cx="3810001" cy="6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7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TeachingKidsProgramming</a:t>
            </a:r>
            <a:r>
              <a:rPr lang="en-US" sz="2800" dirty="0"/>
              <a:t>.org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465" y="1047750"/>
            <a:ext cx="80010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Do a Recipe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 Teach a Kid (</a:t>
            </a:r>
            <a:r>
              <a:rPr lang="en-US" sz="2800" dirty="0">
                <a:solidFill>
                  <a:srgbClr val="000000"/>
                </a:solidFill>
              </a:rPr>
              <a:t>Ages 10 ++)</a:t>
            </a:r>
          </a:p>
          <a:p>
            <a:r>
              <a:rPr lang="en-US" sz="2800" dirty="0">
                <a:solidFill>
                  <a:srgbClr val="000000"/>
                </a:solidFill>
              </a:rPr>
              <a:t>Microsoft SmallBasic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Free Courseware (recipes)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38350"/>
            <a:ext cx="6811735" cy="27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7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0903" y="514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Contact Information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>
          <a:xfrm>
            <a:off x="685800" y="1962150"/>
            <a:ext cx="4636898" cy="13144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LlewellynFalco</a:t>
            </a:r>
            <a:br>
              <a:rPr lang="en-US" b="1" dirty="0"/>
            </a:br>
            <a:r>
              <a:rPr lang="en-US" sz="2000" dirty="0"/>
              <a:t>http://LlewellynFalco.Blogspot.com</a:t>
            </a:r>
          </a:p>
          <a:p>
            <a:pPr>
              <a:buNone/>
            </a:pPr>
            <a:r>
              <a:rPr lang="en-US" sz="2000" dirty="0"/>
              <a:t>http://www.approvaltests.com</a:t>
            </a:r>
            <a:br>
              <a:rPr lang="en-US" sz="2000" dirty="0"/>
            </a:br>
            <a:endParaRPr lang="en-US" sz="2000" dirty="0"/>
          </a:p>
          <a:p>
            <a:pPr lvl="1" algn="r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8115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6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Haskell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89535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bottles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"no more bottles"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bottles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"1 bottle"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bottles n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show n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 bottles"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verse 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"No more bottles of beer on the wall, no more bottles of beer.\n"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"Go to the store and buy some more, 99 bottles of beer on the wall."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verse n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bottles n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 of beer on the wall,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bottles n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 of beer.\n"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"Take one down and pass it around,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bottles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-1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CA6500"/>
                </a:solidFill>
                <a:highlight>
                  <a:srgbClr val="FFFFFF"/>
                </a:highlight>
              </a:rPr>
              <a:t>" of beer on the wall.\n"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main     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mapM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putStrLn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verse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99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98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..</a:t>
            </a:r>
            <a:r>
              <a:rPr lang="en-US" dirty="0">
                <a:solidFill>
                  <a:srgbClr val="80008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99 Bottles of Beer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5255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2-03-27 at 1.47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23950"/>
            <a:ext cx="8001000" cy="31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-1714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Ruby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14350"/>
            <a:ext cx="8534400" cy="440120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80C0"/>
                </a:solidFill>
                <a:highlight>
                  <a:srgbClr val="FFFFFF"/>
                </a:highlight>
              </a:rPr>
              <a:t>Integer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 The bottles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80FF"/>
                </a:solidFill>
                <a:highlight>
                  <a:srgbClr val="FFFFCC"/>
                </a:highlight>
              </a:rPr>
              <a:t>drink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self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80C0"/>
                </a:solidFill>
                <a:highlight>
                  <a:srgbClr val="FFFFFF"/>
                </a:highlight>
              </a:rPr>
              <a:t>song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nil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attr_accessor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:wall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80FF"/>
                </a:solidFill>
                <a:highlight>
                  <a:srgbClr val="FFFFCC"/>
                </a:highlight>
              </a:rPr>
              <a:t>bottles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bottles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zero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?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"no more"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: @bottles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to_s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 bottle"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unless @bottles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to_s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80FF"/>
                </a:solidFill>
                <a:highlight>
                  <a:srgbClr val="FFFFCC"/>
                </a:highlight>
              </a:rPr>
              <a:t>of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bottles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@bottles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bottles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80C0"/>
                </a:solidFill>
                <a:highlight>
                  <a:srgbClr val="FFFFFF"/>
                </a:highlight>
              </a:rPr>
              <a:t>self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self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module_eval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define_method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:buy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bottles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self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080FF"/>
                </a:solidFill>
                <a:highlight>
                  <a:srgbClr val="FFFFCC"/>
                </a:highlight>
              </a:rPr>
              <a:t>sing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step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puts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#{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bottles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capitalize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 of beer on the wall,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#{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bottles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 of beer."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bottles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zero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?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print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"Go to the store buy some more, 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step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method :buy</a:t>
            </a:r>
          </a:p>
          <a:p>
            <a:r>
              <a:rPr lang="hu-HU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hu-HU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hu-HU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print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"Take one down and pass it around, 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@bottles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step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@bottles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puts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#{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bottles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 of beer on the wall."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puts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wall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call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unless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step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kind_of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? Method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callcc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song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wall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song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of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99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sing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beer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beer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drink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901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Ruby - Alternative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81915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bottles </a:t>
            </a:r>
            <a:r>
              <a:rPr lang="en-US" sz="2400" b="1" dirty="0"/>
              <a:t>=</a:t>
            </a:r>
            <a:r>
              <a:rPr lang="en-US" sz="2400" dirty="0"/>
              <a:t> lambda </a:t>
            </a:r>
            <a:r>
              <a:rPr lang="en-US" sz="2400" b="1" dirty="0"/>
              <a:t>{|</a:t>
            </a:r>
            <a:r>
              <a:rPr lang="en-US" sz="2400" dirty="0"/>
              <a:t>n</a:t>
            </a:r>
            <a:r>
              <a:rPr lang="en-US" sz="2400" b="1" dirty="0"/>
              <a:t>|</a:t>
            </a:r>
            <a:r>
              <a:rPr lang="en-US" sz="2400" dirty="0"/>
              <a:t> n </a:t>
            </a:r>
            <a:r>
              <a:rPr lang="en-US" sz="2400" b="1" dirty="0"/>
              <a:t>==</a:t>
            </a:r>
            <a:r>
              <a:rPr lang="en-US" sz="2400" dirty="0"/>
              <a:t> 1 </a:t>
            </a:r>
            <a:r>
              <a:rPr lang="en-US" sz="2400" b="1" dirty="0"/>
              <a:t>?</a:t>
            </a:r>
            <a:r>
              <a:rPr lang="en-US" sz="2400" dirty="0"/>
              <a:t> "</a:t>
            </a:r>
            <a:r>
              <a:rPr lang="en-US" sz="2400" b="1" dirty="0"/>
              <a:t>#{</a:t>
            </a:r>
            <a:r>
              <a:rPr lang="en-US" sz="2400" dirty="0"/>
              <a:t>n</a:t>
            </a:r>
            <a:r>
              <a:rPr lang="en-US" sz="2400" b="1" dirty="0"/>
              <a:t>}</a:t>
            </a:r>
            <a:r>
              <a:rPr lang="en-US" sz="2400" dirty="0"/>
              <a:t> bottle" : "</a:t>
            </a:r>
            <a:r>
              <a:rPr lang="en-US" sz="2400" b="1" dirty="0"/>
              <a:t>#{</a:t>
            </a:r>
            <a:r>
              <a:rPr lang="en-US" sz="2400" dirty="0"/>
              <a:t>n</a:t>
            </a:r>
            <a:r>
              <a:rPr lang="en-US" sz="2400" b="1" dirty="0"/>
              <a:t>}</a:t>
            </a:r>
            <a:r>
              <a:rPr lang="en-US" sz="2400" dirty="0"/>
              <a:t> bottles"</a:t>
            </a:r>
            <a:r>
              <a:rPr lang="en-US" sz="2400" b="1" dirty="0"/>
              <a:t>}</a:t>
            </a:r>
            <a:endParaRPr lang="en-US" sz="2400" dirty="0"/>
          </a:p>
          <a:p>
            <a:endParaRPr lang="en-US" sz="2400" dirty="0"/>
          </a:p>
          <a:p>
            <a:r>
              <a:rPr lang="pl-PL" sz="2400" dirty="0"/>
              <a:t>99.downto 1 </a:t>
            </a:r>
            <a:r>
              <a:rPr lang="pl-PL" sz="2400" b="1" dirty="0"/>
              <a:t>do</a:t>
            </a:r>
            <a:r>
              <a:rPr lang="pl-PL" sz="2400" dirty="0"/>
              <a:t> </a:t>
            </a:r>
            <a:r>
              <a:rPr lang="pl-PL" sz="2400" b="1" dirty="0"/>
              <a:t>|</a:t>
            </a:r>
            <a:r>
              <a:rPr lang="pl-PL" sz="2400" dirty="0"/>
              <a:t>n</a:t>
            </a:r>
            <a:r>
              <a:rPr lang="pl-PL" sz="2400" b="1" dirty="0"/>
              <a:t>|</a:t>
            </a:r>
          </a:p>
          <a:p>
            <a:r>
              <a:rPr lang="pl-PL" sz="2400" dirty="0" err="1"/>
              <a:t>puts</a:t>
            </a:r>
            <a:r>
              <a:rPr lang="pl-PL" sz="2400" dirty="0"/>
              <a:t> "</a:t>
            </a:r>
            <a:r>
              <a:rPr lang="pl-PL" sz="2400" b="1" dirty="0"/>
              <a:t>#{</a:t>
            </a:r>
            <a:r>
              <a:rPr lang="pl-PL" sz="2400" dirty="0" err="1"/>
              <a:t>bottles</a:t>
            </a:r>
            <a:r>
              <a:rPr lang="pl-PL" sz="2400" b="1" dirty="0"/>
              <a:t>[</a:t>
            </a:r>
            <a:r>
              <a:rPr lang="pl-PL" sz="2400" dirty="0"/>
              <a:t>n</a:t>
            </a:r>
            <a:r>
              <a:rPr lang="pl-PL" sz="2400" b="1" dirty="0"/>
              <a:t>]}</a:t>
            </a:r>
            <a:r>
              <a:rPr lang="pl-PL" sz="2400" dirty="0"/>
              <a:t> of </a:t>
            </a:r>
            <a:r>
              <a:rPr lang="pl-PL" sz="2400" dirty="0" err="1"/>
              <a:t>beer</a:t>
            </a:r>
            <a:r>
              <a:rPr lang="pl-PL" sz="2400" dirty="0"/>
              <a:t> on the </a:t>
            </a:r>
            <a:r>
              <a:rPr lang="pl-PL" sz="2400" dirty="0" err="1"/>
              <a:t>wall</a:t>
            </a:r>
            <a:endParaRPr lang="pl-PL" sz="2400" dirty="0"/>
          </a:p>
          <a:p>
            <a:r>
              <a:rPr lang="pl-PL" sz="2400" b="1" dirty="0"/>
              <a:t>#{</a:t>
            </a:r>
            <a:r>
              <a:rPr lang="pl-PL" sz="2400" dirty="0" err="1"/>
              <a:t>bottles</a:t>
            </a:r>
            <a:r>
              <a:rPr lang="pl-PL" sz="2400" b="1" dirty="0"/>
              <a:t>[</a:t>
            </a:r>
            <a:r>
              <a:rPr lang="pl-PL" sz="2400" dirty="0"/>
              <a:t>n</a:t>
            </a:r>
            <a:r>
              <a:rPr lang="pl-PL" sz="2400" b="1" dirty="0"/>
              <a:t>]}</a:t>
            </a:r>
            <a:r>
              <a:rPr lang="pl-PL" sz="2400" dirty="0"/>
              <a:t> of </a:t>
            </a:r>
            <a:r>
              <a:rPr lang="pl-PL" sz="2400" dirty="0" err="1"/>
              <a:t>beer</a:t>
            </a:r>
            <a:endParaRPr lang="pl-PL" sz="2400" dirty="0"/>
          </a:p>
          <a:p>
            <a:r>
              <a:rPr lang="pl-PL" sz="2400" dirty="0"/>
              <a:t>Take one down, pass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around</a:t>
            </a:r>
            <a:endParaRPr lang="pl-PL" sz="2400" dirty="0"/>
          </a:p>
          <a:p>
            <a:r>
              <a:rPr lang="pl-PL" sz="2400" b="1" dirty="0"/>
              <a:t>#{</a:t>
            </a:r>
            <a:r>
              <a:rPr lang="pl-PL" sz="2400" dirty="0" err="1"/>
              <a:t>bottles</a:t>
            </a:r>
            <a:r>
              <a:rPr lang="pl-PL" sz="2400" b="1" dirty="0"/>
              <a:t>[</a:t>
            </a:r>
            <a:r>
              <a:rPr lang="pl-PL" sz="2400" dirty="0"/>
              <a:t>n </a:t>
            </a:r>
            <a:r>
              <a:rPr lang="pl-PL" sz="2400" b="1" dirty="0"/>
              <a:t>-</a:t>
            </a:r>
            <a:r>
              <a:rPr lang="pl-PL" sz="2400" dirty="0"/>
              <a:t> 1</a:t>
            </a:r>
            <a:r>
              <a:rPr lang="pl-PL" sz="2400" b="1" dirty="0"/>
              <a:t>]}</a:t>
            </a:r>
            <a:r>
              <a:rPr lang="pl-PL" sz="2400" dirty="0"/>
              <a:t> of </a:t>
            </a:r>
            <a:r>
              <a:rPr lang="pl-PL" sz="2400" dirty="0" err="1"/>
              <a:t>beer</a:t>
            </a:r>
            <a:r>
              <a:rPr lang="pl-PL" sz="2400" dirty="0"/>
              <a:t> on the </a:t>
            </a:r>
            <a:r>
              <a:rPr lang="pl-PL" sz="2400" dirty="0" err="1"/>
              <a:t>wall</a:t>
            </a:r>
            <a:r>
              <a:rPr lang="pl-PL" sz="2400" dirty="0"/>
              <a:t>"</a:t>
            </a:r>
          </a:p>
          <a:p>
            <a:r>
              <a:rPr lang="pl-PL" sz="2400" b="1" dirty="0"/>
              <a:t>end</a:t>
            </a:r>
            <a:endParaRPr lang="pl-PL" sz="2400" dirty="0"/>
          </a:p>
          <a:p>
            <a:r>
              <a:rPr lang="pl-PL" sz="2400" dirty="0" err="1"/>
              <a:t>puts</a:t>
            </a:r>
            <a:r>
              <a:rPr lang="pl-PL" sz="2400" dirty="0"/>
              <a:t> "\n No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beer</a:t>
            </a:r>
            <a:r>
              <a:rPr lang="pl-PL" sz="2400" dirty="0"/>
              <a:t> on the </a:t>
            </a:r>
            <a:r>
              <a:rPr lang="pl-PL" sz="2400" dirty="0" err="1"/>
              <a:t>wall</a:t>
            </a:r>
            <a:r>
              <a:rPr lang="pl-PL" sz="2400" dirty="0"/>
              <a:t> :-("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1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Java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4617" y="2392182"/>
            <a:ext cx="219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(see word document)</a:t>
            </a:r>
          </a:p>
        </p:txBody>
      </p:sp>
    </p:spTree>
    <p:extLst>
      <p:ext uri="{BB962C8B-B14F-4D97-AF65-F5344CB8AC3E}">
        <p14:creationId xmlns:p14="http://schemas.microsoft.com/office/powerpoint/2010/main" val="36036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33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/>
              <a:t>Java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95350"/>
            <a:ext cx="9144000" cy="418576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sing()</a:t>
            </a:r>
            <a:r>
              <a:rPr lang="en-US" sz="1200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da-DK" sz="1200" b="1" dirty="0">
                <a:solidFill>
                  <a:srgbClr val="7F0055"/>
                </a:solidFill>
                <a:latin typeface="Lucida Console"/>
              </a:rPr>
              <a:t>for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 (</a:t>
            </a:r>
            <a:r>
              <a:rPr lang="da-DK" sz="1200" b="1" dirty="0" err="1">
                <a:solidFill>
                  <a:srgbClr val="7F0055"/>
                </a:solidFill>
                <a:latin typeface="Lucida Console"/>
              </a:rPr>
              <a:t>int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 i = 99; i &gt;= 1; i--)</a:t>
            </a:r>
            <a:r>
              <a:rPr lang="da-DK" sz="1200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da-DK" sz="1200" dirty="0" err="1">
                <a:solidFill>
                  <a:srgbClr val="6464FF"/>
                </a:solidFill>
                <a:latin typeface="Lucida Console"/>
              </a:rPr>
              <a:t>System</a:t>
            </a:r>
            <a:r>
              <a:rPr lang="da-DK" sz="1200" dirty="0" err="1">
                <a:solidFill>
                  <a:srgbClr val="000000"/>
                </a:solidFill>
                <a:latin typeface="Lucida Console"/>
              </a:rPr>
              <a:t>.</a:t>
            </a:r>
            <a:r>
              <a:rPr lang="da-DK" sz="1200" i="1" dirty="0" err="1">
                <a:solidFill>
                  <a:srgbClr val="0000C0"/>
                </a:solidFill>
                <a:latin typeface="Lucida Console"/>
              </a:rPr>
              <a:t>out</a:t>
            </a:r>
            <a:r>
              <a:rPr lang="da-DK" sz="1200" i="1" dirty="0" err="1">
                <a:solidFill>
                  <a:srgbClr val="000000"/>
                </a:solidFill>
                <a:latin typeface="Lucida Console"/>
              </a:rPr>
              <a:t>.println</a:t>
            </a:r>
            <a:r>
              <a:rPr lang="da-DK" sz="1200" i="1" dirty="0">
                <a:solidFill>
                  <a:srgbClr val="000000"/>
                </a:solidFill>
                <a:latin typeface="Lucida Console"/>
              </a:rPr>
              <a:t>(</a:t>
            </a:r>
            <a:r>
              <a:rPr lang="da-DK" sz="1200" i="1" dirty="0" err="1">
                <a:solidFill>
                  <a:srgbClr val="000000"/>
                </a:solidFill>
                <a:latin typeface="Lucida Console"/>
              </a:rPr>
              <a:t>singMainVerse</a:t>
            </a:r>
            <a:r>
              <a:rPr lang="da-DK" sz="1200" i="1" dirty="0">
                <a:solidFill>
                  <a:srgbClr val="000000"/>
                </a:solidFill>
                <a:latin typeface="Lucida Console"/>
              </a:rPr>
              <a:t>(i));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}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da-DK" sz="1200" dirty="0" err="1">
                <a:solidFill>
                  <a:srgbClr val="6464FF"/>
                </a:solidFill>
                <a:latin typeface="Lucida Console"/>
              </a:rPr>
              <a:t>System</a:t>
            </a:r>
            <a:r>
              <a:rPr lang="da-DK" sz="1200" dirty="0" err="1">
                <a:solidFill>
                  <a:srgbClr val="000000"/>
                </a:solidFill>
                <a:latin typeface="Lucida Console"/>
              </a:rPr>
              <a:t>.</a:t>
            </a:r>
            <a:r>
              <a:rPr lang="da-DK" sz="1200" i="1" dirty="0" err="1">
                <a:solidFill>
                  <a:srgbClr val="0000C0"/>
                </a:solidFill>
                <a:latin typeface="Lucida Console"/>
              </a:rPr>
              <a:t>out</a:t>
            </a:r>
            <a:r>
              <a:rPr lang="da-DK" sz="1200" i="1" dirty="0" err="1">
                <a:solidFill>
                  <a:srgbClr val="000000"/>
                </a:solidFill>
                <a:latin typeface="Lucida Console"/>
              </a:rPr>
              <a:t>.println</a:t>
            </a:r>
            <a:r>
              <a:rPr lang="da-DK" sz="1200" i="1" dirty="0">
                <a:solidFill>
                  <a:srgbClr val="000000"/>
                </a:solidFill>
                <a:latin typeface="Lucida Console"/>
              </a:rPr>
              <a:t>(</a:t>
            </a:r>
            <a:r>
              <a:rPr lang="da-DK" sz="1200" i="1" dirty="0" err="1">
                <a:solidFill>
                  <a:srgbClr val="000000"/>
                </a:solidFill>
                <a:latin typeface="Lucida Console"/>
              </a:rPr>
              <a:t>singClosingVerse</a:t>
            </a:r>
            <a:r>
              <a:rPr lang="da-DK" sz="1200" i="1" dirty="0">
                <a:solidFill>
                  <a:srgbClr val="000000"/>
                </a:solidFill>
                <a:latin typeface="Lucida Console"/>
              </a:rPr>
              <a:t>());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}</a:t>
            </a:r>
          </a:p>
          <a:p>
            <a:r>
              <a:rPr lang="da-DK" sz="1200" b="1" dirty="0">
                <a:solidFill>
                  <a:srgbClr val="7F0055"/>
                </a:solidFill>
                <a:latin typeface="Lucida Console"/>
              </a:rPr>
              <a:t>private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da-DK" sz="1200" b="1" dirty="0" err="1">
                <a:solidFill>
                  <a:srgbClr val="6464FF"/>
                </a:solidFill>
                <a:latin typeface="Lucida Console"/>
              </a:rPr>
              <a:t>String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da-DK" sz="1200" b="1" dirty="0" err="1">
                <a:solidFill>
                  <a:srgbClr val="000000"/>
                </a:solidFill>
                <a:latin typeface="Lucida Console"/>
              </a:rPr>
              <a:t>singMainVerse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(</a:t>
            </a:r>
            <a:r>
              <a:rPr lang="da-DK" sz="1200" b="1" dirty="0" err="1">
                <a:solidFill>
                  <a:srgbClr val="7F0055"/>
                </a:solidFill>
                <a:latin typeface="Lucida Console"/>
              </a:rPr>
              <a:t>int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 n)</a:t>
            </a:r>
            <a:r>
              <a:rPr lang="da-DK" sz="1200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da-DK" sz="1200" b="1" dirty="0" err="1">
                <a:solidFill>
                  <a:srgbClr val="7F0055"/>
                </a:solidFill>
                <a:latin typeface="Lucida Console"/>
              </a:rPr>
              <a:t>return</a:t>
            </a:r>
            <a:r>
              <a:rPr lang="da-DK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da-DK" sz="1200" b="1" dirty="0" err="1">
                <a:solidFill>
                  <a:srgbClr val="6464FF"/>
                </a:solidFill>
                <a:latin typeface="Lucida Console"/>
              </a:rPr>
              <a:t>String</a:t>
            </a:r>
            <a:r>
              <a:rPr lang="da-DK" sz="1200" b="1" dirty="0" err="1">
                <a:solidFill>
                  <a:srgbClr val="000000"/>
                </a:solidFill>
                <a:latin typeface="Lucida Console"/>
              </a:rPr>
              <a:t>.</a:t>
            </a:r>
            <a:r>
              <a:rPr lang="da-DK" sz="1200" b="1" i="1" dirty="0" err="1">
                <a:solidFill>
                  <a:srgbClr val="000000"/>
                </a:solidFill>
                <a:latin typeface="Lucida Console"/>
              </a:rPr>
              <a:t>format</a:t>
            </a:r>
            <a:r>
              <a:rPr lang="da-DK" sz="1200" b="1" i="1" dirty="0">
                <a:solidFill>
                  <a:srgbClr val="000000"/>
                </a:solidFill>
                <a:latin typeface="Lucida Console"/>
              </a:rPr>
              <a:t>(</a:t>
            </a:r>
          </a:p>
          <a:p>
            <a:r>
              <a:rPr lang="da-DK" sz="1200" b="1" i="1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da-DK" sz="1200" b="1" i="1" dirty="0">
                <a:solidFill>
                  <a:srgbClr val="2A00FF"/>
                </a:solidFill>
                <a:latin typeface="Lucida Console"/>
              </a:rPr>
              <a:t>"%s of </a:t>
            </a:r>
            <a:r>
              <a:rPr lang="da-DK" sz="1200" b="1" i="1" dirty="0" err="1">
                <a:solidFill>
                  <a:srgbClr val="2A00FF"/>
                </a:solidFill>
                <a:latin typeface="Lucida Console"/>
              </a:rPr>
              <a:t>beer</a:t>
            </a:r>
            <a:r>
              <a:rPr lang="da-DK" sz="1200" b="1" i="1" dirty="0">
                <a:solidFill>
                  <a:srgbClr val="2A00FF"/>
                </a:solidFill>
                <a:latin typeface="Lucida Console"/>
              </a:rPr>
              <a:t> on the </a:t>
            </a:r>
            <a:r>
              <a:rPr lang="da-DK" sz="1200" b="1" i="1" dirty="0" err="1">
                <a:solidFill>
                  <a:srgbClr val="2A00FF"/>
                </a:solidFill>
                <a:latin typeface="Lucida Console"/>
              </a:rPr>
              <a:t>wall</a:t>
            </a:r>
            <a:r>
              <a:rPr lang="da-DK" sz="1200" b="1" i="1" dirty="0">
                <a:solidFill>
                  <a:srgbClr val="2A00FF"/>
                </a:solidFill>
                <a:latin typeface="Lucida Console"/>
              </a:rPr>
              <a:t>, %s of </a:t>
            </a:r>
            <a:r>
              <a:rPr lang="da-DK" sz="1200" b="1" i="1" dirty="0" err="1">
                <a:solidFill>
                  <a:srgbClr val="2A00FF"/>
                </a:solidFill>
                <a:latin typeface="Lucida Console"/>
              </a:rPr>
              <a:t>beer</a:t>
            </a:r>
            <a:r>
              <a:rPr lang="da-DK" sz="1200" b="1" i="1" dirty="0">
                <a:solidFill>
                  <a:srgbClr val="2A00FF"/>
                </a:solidFill>
                <a:latin typeface="Lucida Console"/>
              </a:rPr>
              <a:t>.\n” 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+</a:t>
            </a:r>
            <a:r>
              <a:rPr lang="da-DK" sz="1200" dirty="0">
                <a:solidFill>
                  <a:srgbClr val="000000"/>
                </a:solidFill>
                <a:latin typeface="Lucida Console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"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Take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 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one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 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down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 and 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pass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 it 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around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,” +</a:t>
            </a:r>
          </a:p>
          <a:p>
            <a:r>
              <a:rPr lang="da-DK" sz="1200" dirty="0">
                <a:solidFill>
                  <a:srgbClr val="2A00FF"/>
                </a:solidFill>
                <a:latin typeface="Lucida Console"/>
              </a:rPr>
              <a:t>      ” %s of 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beer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 on the </a:t>
            </a:r>
            <a:r>
              <a:rPr lang="da-DK" sz="1200" dirty="0" err="1">
                <a:solidFill>
                  <a:srgbClr val="2A00FF"/>
                </a:solidFill>
                <a:latin typeface="Lucida Console"/>
              </a:rPr>
              <a:t>wall</a:t>
            </a:r>
            <a:r>
              <a:rPr lang="da-DK" sz="1200" dirty="0">
                <a:solidFill>
                  <a:srgbClr val="2A00FF"/>
                </a:solidFill>
                <a:latin typeface="Lucida Console"/>
              </a:rPr>
              <a:t>.\n"</a:t>
            </a:r>
            <a:r>
              <a:rPr lang="da-DK" sz="1200" dirty="0">
                <a:solidFill>
                  <a:srgbClr val="000000"/>
                </a:solidFill>
                <a:latin typeface="Lucida Console"/>
              </a:rPr>
              <a:t>,</a:t>
            </a:r>
          </a:p>
          <a:p>
            <a:r>
              <a:rPr lang="da-DK" sz="1200" dirty="0">
                <a:solidFill>
                  <a:srgbClr val="000000"/>
                </a:solidFill>
                <a:latin typeface="Lucida Console"/>
              </a:rPr>
              <a:t>      bottles(n), bottles(n),</a:t>
            </a:r>
          </a:p>
          <a:p>
            <a:r>
              <a:rPr lang="en-US" sz="1200" dirty="0">
                <a:solidFill>
                  <a:srgbClr val="000000"/>
                </a:solidFill>
                <a:latin typeface="Lucida Console"/>
              </a:rPr>
              <a:t>      bottles(n- 1));</a:t>
            </a:r>
          </a:p>
          <a:p>
            <a:r>
              <a:rPr lang="en-US" sz="1200" dirty="0">
                <a:solidFill>
                  <a:srgbClr val="000000"/>
                </a:solidFill>
                <a:latin typeface="Lucida Console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200" b="1" dirty="0">
                <a:solidFill>
                  <a:srgbClr val="6464FF"/>
                </a:solidFill>
                <a:latin typeface="Lucida Console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bottles(</a:t>
            </a:r>
            <a:r>
              <a:rPr lang="en-US" sz="1200" b="1" dirty="0" err="1">
                <a:solidFill>
                  <a:srgbClr val="7F0055"/>
                </a:solidFill>
                <a:latin typeface="Lucida Console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number)</a:t>
            </a:r>
            <a:r>
              <a:rPr lang="en-US" sz="1200" dirty="0">
                <a:solidFill>
                  <a:srgbClr val="000000"/>
                </a:solidFill>
                <a:latin typeface="Lucida Console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switch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(number)</a:t>
            </a:r>
            <a:r>
              <a:rPr lang="en-US" sz="1200" dirty="0">
                <a:solidFill>
                  <a:srgbClr val="000000"/>
                </a:solidFill>
                <a:latin typeface="Lucida Console"/>
              </a:rPr>
              <a:t>  {</a:t>
            </a:r>
          </a:p>
          <a:p>
            <a:r>
              <a:rPr lang="en-US" sz="12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0 :</a:t>
            </a:r>
            <a:r>
              <a:rPr lang="en-US" sz="12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Lucida Console"/>
              </a:rPr>
              <a:t>"No bottles"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case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1 :</a:t>
            </a:r>
            <a:r>
              <a:rPr lang="en-US" sz="12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Lucida Console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Lucida Console"/>
              </a:rPr>
              <a:t>"1 bottle"</a:t>
            </a:r>
            <a:r>
              <a:rPr lang="en-US" sz="1200" b="1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fr-FR" sz="1200" b="1" dirty="0">
                <a:solidFill>
                  <a:srgbClr val="7F0055"/>
                </a:solidFill>
                <a:latin typeface="Lucida Console"/>
              </a:rPr>
              <a:t>default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 : </a:t>
            </a:r>
            <a:r>
              <a:rPr lang="fr-FR" sz="1200" b="1" dirty="0">
                <a:solidFill>
                  <a:srgbClr val="7F0055"/>
                </a:solidFill>
                <a:latin typeface="Lucida Console"/>
              </a:rPr>
              <a:t>return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Lucida Console"/>
              </a:rPr>
              <a:t>number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 + 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" </a:t>
            </a:r>
            <a:r>
              <a:rPr lang="fr-FR" sz="1200" b="1" dirty="0" err="1">
                <a:solidFill>
                  <a:srgbClr val="2A00FF"/>
                </a:solidFill>
                <a:latin typeface="Lucida Console"/>
              </a:rPr>
              <a:t>bottles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"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Lucida Console"/>
              </a:rPr>
              <a:t>    }</a:t>
            </a:r>
          </a:p>
          <a:p>
            <a:r>
              <a:rPr lang="fr-FR" sz="1200" dirty="0">
                <a:solidFill>
                  <a:srgbClr val="000000"/>
                </a:solidFill>
                <a:latin typeface="Lucida Console"/>
              </a:rPr>
              <a:t>  }</a:t>
            </a:r>
          </a:p>
          <a:p>
            <a:endParaRPr lang="fr-FR" sz="1200" dirty="0">
              <a:solidFill>
                <a:srgbClr val="000000"/>
              </a:solidFill>
              <a:latin typeface="Lucida Console"/>
            </a:endParaRPr>
          </a:p>
          <a:p>
            <a:r>
              <a:rPr lang="fr-FR" sz="1200" b="1" dirty="0" err="1">
                <a:solidFill>
                  <a:srgbClr val="7F0055"/>
                </a:solidFill>
                <a:latin typeface="Lucida Console"/>
              </a:rPr>
              <a:t>private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sz="1200" b="1" dirty="0">
                <a:solidFill>
                  <a:srgbClr val="6464FF"/>
                </a:solidFill>
                <a:latin typeface="Lucida Console"/>
              </a:rPr>
              <a:t>String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Lucida Console"/>
              </a:rPr>
              <a:t>singClosingVerse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()</a:t>
            </a:r>
            <a:r>
              <a:rPr lang="fr-FR" sz="1200" dirty="0">
                <a:solidFill>
                  <a:srgbClr val="000000"/>
                </a:solidFill>
                <a:latin typeface="Lucida Console"/>
              </a:rPr>
              <a:t> {</a:t>
            </a:r>
          </a:p>
          <a:p>
            <a:r>
              <a:rPr lang="fr-FR" sz="1200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fr-FR" sz="1200" b="1" dirty="0">
                <a:solidFill>
                  <a:srgbClr val="7F0055"/>
                </a:solidFill>
                <a:latin typeface="Lucida Console"/>
              </a:rPr>
              <a:t>return</a:t>
            </a:r>
            <a:r>
              <a:rPr lang="fr-FR" sz="1200" b="1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"No more </a:t>
            </a:r>
            <a:r>
              <a:rPr lang="fr-FR" sz="1200" b="1" dirty="0" err="1">
                <a:solidFill>
                  <a:srgbClr val="2A00FF"/>
                </a:solidFill>
                <a:latin typeface="Lucida Console"/>
              </a:rPr>
              <a:t>bottles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 of </a:t>
            </a:r>
            <a:r>
              <a:rPr lang="fr-FR" sz="1200" b="1" dirty="0" err="1">
                <a:solidFill>
                  <a:srgbClr val="2A00FF"/>
                </a:solidFill>
                <a:latin typeface="Lucida Console"/>
              </a:rPr>
              <a:t>beer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 on the </a:t>
            </a:r>
            <a:r>
              <a:rPr lang="fr-FR" sz="1200" b="1" dirty="0" err="1">
                <a:solidFill>
                  <a:srgbClr val="2A00FF"/>
                </a:solidFill>
                <a:latin typeface="Lucida Console"/>
              </a:rPr>
              <a:t>wall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,"+</a:t>
            </a:r>
          </a:p>
          <a:p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         " no more </a:t>
            </a:r>
            <a:r>
              <a:rPr lang="fr-FR" sz="1200" b="1" dirty="0" err="1">
                <a:solidFill>
                  <a:srgbClr val="2A00FF"/>
                </a:solidFill>
                <a:latin typeface="Lucida Console"/>
              </a:rPr>
              <a:t>bottles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 of </a:t>
            </a:r>
            <a:r>
              <a:rPr lang="fr-FR" sz="1200" b="1" dirty="0" err="1">
                <a:solidFill>
                  <a:srgbClr val="2A00FF"/>
                </a:solidFill>
                <a:latin typeface="Lucida Console"/>
              </a:rPr>
              <a:t>beer</a:t>
            </a:r>
            <a:r>
              <a:rPr lang="fr-FR" sz="1200" b="1" dirty="0">
                <a:solidFill>
                  <a:srgbClr val="2A00FF"/>
                </a:solidFill>
                <a:latin typeface="Lucida Console"/>
              </a:rPr>
              <a:t>.\n" +</a:t>
            </a:r>
          </a:p>
          <a:p>
            <a:r>
              <a:rPr lang="fr-FR" sz="1200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fr-FR" sz="1200" dirty="0">
                <a:solidFill>
                  <a:srgbClr val="2A00FF"/>
                </a:solidFill>
                <a:latin typeface="Lucida Console"/>
              </a:rPr>
              <a:t>"Go to the store and </a:t>
            </a:r>
            <a:r>
              <a:rPr lang="fr-FR" sz="1200" dirty="0" err="1">
                <a:solidFill>
                  <a:srgbClr val="2A00FF"/>
                </a:solidFill>
                <a:latin typeface="Lucida Console"/>
              </a:rPr>
              <a:t>buy</a:t>
            </a:r>
            <a:r>
              <a:rPr lang="fr-FR" sz="1200" dirty="0">
                <a:solidFill>
                  <a:srgbClr val="2A00FF"/>
                </a:solidFill>
                <a:latin typeface="Lucida Console"/>
              </a:rPr>
              <a:t> </a:t>
            </a:r>
            <a:r>
              <a:rPr lang="fr-FR" sz="1200" dirty="0" err="1">
                <a:solidFill>
                  <a:srgbClr val="2A00FF"/>
                </a:solidFill>
                <a:latin typeface="Lucida Console"/>
              </a:rPr>
              <a:t>some</a:t>
            </a:r>
            <a:r>
              <a:rPr lang="fr-FR" sz="1200" dirty="0">
                <a:solidFill>
                  <a:srgbClr val="2A00FF"/>
                </a:solidFill>
                <a:latin typeface="Lucida Console"/>
              </a:rPr>
              <a:t> more,"+</a:t>
            </a:r>
          </a:p>
          <a:p>
            <a:r>
              <a:rPr lang="fr-FR" sz="1200" dirty="0">
                <a:solidFill>
                  <a:srgbClr val="2A00FF"/>
                </a:solidFill>
                <a:latin typeface="Lucida Console"/>
              </a:rPr>
              <a:t>         "99 </a:t>
            </a:r>
            <a:r>
              <a:rPr lang="fr-FR" sz="1200" dirty="0" err="1">
                <a:solidFill>
                  <a:srgbClr val="2A00FF"/>
                </a:solidFill>
                <a:latin typeface="Lucida Console"/>
              </a:rPr>
              <a:t>bottles</a:t>
            </a:r>
            <a:r>
              <a:rPr lang="fr-FR" sz="1200" dirty="0">
                <a:solidFill>
                  <a:srgbClr val="2A00FF"/>
                </a:solidFill>
                <a:latin typeface="Lucida Console"/>
              </a:rPr>
              <a:t> of </a:t>
            </a:r>
            <a:r>
              <a:rPr lang="fr-FR" sz="1200" dirty="0" err="1">
                <a:solidFill>
                  <a:srgbClr val="2A00FF"/>
                </a:solidFill>
                <a:latin typeface="Lucida Console"/>
              </a:rPr>
              <a:t>beer</a:t>
            </a:r>
            <a:r>
              <a:rPr lang="fr-FR" sz="1200" dirty="0">
                <a:solidFill>
                  <a:srgbClr val="2A00FF"/>
                </a:solidFill>
                <a:latin typeface="Lucida Console"/>
              </a:rPr>
              <a:t> on the </a:t>
            </a:r>
            <a:r>
              <a:rPr lang="fr-FR" sz="1200" dirty="0" err="1">
                <a:solidFill>
                  <a:srgbClr val="2A00FF"/>
                </a:solidFill>
                <a:latin typeface="Lucida Console"/>
              </a:rPr>
              <a:t>wall</a:t>
            </a:r>
            <a:r>
              <a:rPr lang="fr-FR" sz="1200" dirty="0">
                <a:solidFill>
                  <a:srgbClr val="2A00FF"/>
                </a:solidFill>
                <a:latin typeface="Lucida Console"/>
              </a:rPr>
              <a:t>.\n"</a:t>
            </a:r>
            <a:r>
              <a:rPr lang="fr-FR" sz="1200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Lucida Console"/>
              </a:rPr>
              <a:t>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92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827742"/>
          </a:xfrm>
        </p:spPr>
        <p:txBody>
          <a:bodyPr>
            <a:normAutofit/>
          </a:bodyPr>
          <a:lstStyle/>
          <a:p>
            <a:r>
              <a:rPr lang="en-US" dirty="0" err="1"/>
              <a:t>SmallBasic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6400800" cy="135255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173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TechEd Vibrant Palette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AC2214"/>
      </a:accent1>
      <a:accent2>
        <a:srgbClr val="2F6EC3"/>
      </a:accent2>
      <a:accent3>
        <a:srgbClr val="FF640B"/>
      </a:accent3>
      <a:accent4>
        <a:srgbClr val="FFB208"/>
      </a:accent4>
      <a:accent5>
        <a:srgbClr val="FFDB16"/>
      </a:accent5>
      <a:accent6>
        <a:srgbClr val="BC1D15"/>
      </a:accent6>
      <a:hlink>
        <a:srgbClr val="18C64B"/>
      </a:hlink>
      <a:folHlink>
        <a:srgbClr val="91CC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6471</TotalTime>
  <Words>865</Words>
  <Application>Microsoft Macintosh PowerPoint</Application>
  <PresentationFormat>On-screen Show (16:9)</PresentationFormat>
  <Paragraphs>176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Gill Sans</vt:lpstr>
      <vt:lpstr>Lucida Console</vt:lpstr>
      <vt:lpstr>Times New Roman</vt:lpstr>
      <vt:lpstr>Verdana</vt:lpstr>
      <vt:lpstr>Wingdings 2</vt:lpstr>
      <vt:lpstr>Custom Design</vt:lpstr>
      <vt:lpstr>Intentional Code</vt:lpstr>
      <vt:lpstr>Native Tongue  </vt:lpstr>
      <vt:lpstr>Haskell </vt:lpstr>
      <vt:lpstr>99 Bottles of Beer</vt:lpstr>
      <vt:lpstr>Ruby </vt:lpstr>
      <vt:lpstr>Ruby - Alternative </vt:lpstr>
      <vt:lpstr>Java </vt:lpstr>
      <vt:lpstr>Java </vt:lpstr>
      <vt:lpstr>SmallBasic</vt:lpstr>
      <vt:lpstr>PowerPoint Presentation</vt:lpstr>
      <vt:lpstr>Wrap Unintentional Code</vt:lpstr>
      <vt:lpstr>Long != Clear</vt:lpstr>
      <vt:lpstr>Recognize Obscured Intention </vt:lpstr>
      <vt:lpstr>Example without intention</vt:lpstr>
      <vt:lpstr>Mastery</vt:lpstr>
      <vt:lpstr>Mastery</vt:lpstr>
      <vt:lpstr>4 years old</vt:lpstr>
      <vt:lpstr>PowerPoint Presentation</vt:lpstr>
      <vt:lpstr>Triangle</vt:lpstr>
      <vt:lpstr>Chapters Titles Paragraph length Sentence length Word choice Punctuation  Subtitles  Nouns  Verbs  Adverbs  Plot  Metaphors  Slang/lingo </vt:lpstr>
      <vt:lpstr>Resources</vt:lpstr>
      <vt:lpstr>Resources</vt:lpstr>
      <vt:lpstr>TeachingKidsProgramming.org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llangit</dc:creator>
  <cp:lastModifiedBy>Llewellyn Falco</cp:lastModifiedBy>
  <cp:revision>181</cp:revision>
  <dcterms:created xsi:type="dcterms:W3CDTF">2006-08-16T00:00:00Z</dcterms:created>
  <dcterms:modified xsi:type="dcterms:W3CDTF">2019-05-07T15:21:14Z</dcterms:modified>
</cp:coreProperties>
</file>