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7"/>
  </p:notesMasterIdLst>
  <p:handoutMasterIdLst>
    <p:handoutMasterId r:id="rId28"/>
  </p:handoutMasterIdLst>
  <p:sldIdLst>
    <p:sldId id="304" r:id="rId2"/>
    <p:sldId id="443" r:id="rId3"/>
    <p:sldId id="457" r:id="rId4"/>
    <p:sldId id="444" r:id="rId5"/>
    <p:sldId id="462" r:id="rId6"/>
    <p:sldId id="456" r:id="rId7"/>
    <p:sldId id="311" r:id="rId8"/>
    <p:sldId id="460" r:id="rId9"/>
    <p:sldId id="461" r:id="rId10"/>
    <p:sldId id="408" r:id="rId11"/>
    <p:sldId id="454" r:id="rId12"/>
    <p:sldId id="458" r:id="rId13"/>
    <p:sldId id="451" r:id="rId14"/>
    <p:sldId id="463" r:id="rId15"/>
    <p:sldId id="452" r:id="rId16"/>
    <p:sldId id="445" r:id="rId17"/>
    <p:sldId id="459" r:id="rId18"/>
    <p:sldId id="455" r:id="rId19"/>
    <p:sldId id="446" r:id="rId20"/>
    <p:sldId id="447" r:id="rId21"/>
    <p:sldId id="448" r:id="rId22"/>
    <p:sldId id="449" r:id="rId23"/>
    <p:sldId id="453" r:id="rId24"/>
    <p:sldId id="442" r:id="rId25"/>
    <p:sldId id="380" r:id="rId26"/>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EF2"/>
    <a:srgbClr val="981415"/>
    <a:srgbClr val="9A312C"/>
    <a:srgbClr val="72BC5C"/>
    <a:srgbClr val="346F23"/>
    <a:srgbClr val="AB05B6"/>
    <a:srgbClr val="B6371E"/>
    <a:srgbClr val="B600B9"/>
    <a:srgbClr val="00CA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711"/>
  </p:normalViewPr>
  <p:slideViewPr>
    <p:cSldViewPr>
      <p:cViewPr varScale="1">
        <p:scale>
          <a:sx n="180" d="100"/>
          <a:sy n="180" d="100"/>
        </p:scale>
        <p:origin x="488" y="16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C811F40F-6070-4939-8EC2-261F1C97F0A8}" type="datetimeFigureOut">
              <a:rPr lang="en-US" smtClean="0"/>
              <a:pPr/>
              <a:t>5/7/19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156A56AF-E8D4-43B1-BC36-B3BD60AF5702}" type="slidenum">
              <a:rPr lang="en-US" smtClean="0"/>
              <a:pPr/>
              <a:t>‹#›</a:t>
            </a:fld>
            <a:endParaRPr lang="en-US"/>
          </a:p>
        </p:txBody>
      </p:sp>
    </p:spTree>
    <p:extLst>
      <p:ext uri="{BB962C8B-B14F-4D97-AF65-F5344CB8AC3E}">
        <p14:creationId xmlns:p14="http://schemas.microsoft.com/office/powerpoint/2010/main" val="396567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491C0678-F960-4D1E-AEDB-C5629DF04712}" type="datetimeFigureOut">
              <a:rPr lang="en-US" smtClean="0"/>
              <a:pPr/>
              <a:t>5/7/19</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037B5399-2806-4D70-A5FA-7E06678CDD3F}" type="slidenum">
              <a:rPr lang="en-US" smtClean="0"/>
              <a:pPr/>
              <a:t>‹#›</a:t>
            </a:fld>
            <a:endParaRPr lang="en-US"/>
          </a:p>
        </p:txBody>
      </p:sp>
    </p:spTree>
    <p:extLst>
      <p:ext uri="{BB962C8B-B14F-4D97-AF65-F5344CB8AC3E}">
        <p14:creationId xmlns:p14="http://schemas.microsoft.com/office/powerpoint/2010/main" val="138677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7B5399-2806-4D70-A5FA-7E06678CDD3F}" type="slidenum">
              <a:rPr lang="en-US" smtClean="0"/>
              <a:pPr/>
              <a:t>1</a:t>
            </a:fld>
            <a:endParaRPr lang="en-US"/>
          </a:p>
        </p:txBody>
      </p:sp>
    </p:spTree>
    <p:extLst>
      <p:ext uri="{BB962C8B-B14F-4D97-AF65-F5344CB8AC3E}">
        <p14:creationId xmlns:p14="http://schemas.microsoft.com/office/powerpoint/2010/main" val="97637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a group of people who think of </a:t>
            </a:r>
            <a:r>
              <a:rPr lang="en-US" sz="1200" i="1" kern="1200" dirty="0">
                <a:solidFill>
                  <a:schemeClr val="tx1"/>
                </a:solidFill>
                <a:effectLst/>
                <a:latin typeface="+mn-lt"/>
                <a:ea typeface="+mn-ea"/>
                <a:cs typeface="+mn-cs"/>
              </a:rPr>
              <a:t>testing as creating artifacts</a:t>
            </a:r>
            <a:r>
              <a:rPr lang="en-US" sz="1200" kern="1200" dirty="0">
                <a:solidFill>
                  <a:schemeClr val="tx1"/>
                </a:solidFill>
                <a:effectLst/>
                <a:latin typeface="+mn-lt"/>
                <a:ea typeface="+mn-ea"/>
                <a:cs typeface="+mn-cs"/>
              </a:rPr>
              <a:t>: test cases, test automation.  Tests are something that is used later for testing to happen again. The modern way of thinking leads this group of people to mostly consider test automation, recognizing that making people run mundane repeatable scripts isn’t the goal. With the automation artifacts, we get four types of benefits.  The tests work as </a:t>
            </a:r>
            <a:r>
              <a:rPr lang="en-US" sz="1200" i="1" kern="1200" dirty="0">
                <a:solidFill>
                  <a:schemeClr val="tx1"/>
                </a:solidFill>
                <a:effectLst/>
                <a:latin typeface="+mn-lt"/>
                <a:ea typeface="+mn-ea"/>
                <a:cs typeface="+mn-cs"/>
              </a:rPr>
              <a:t>specification</a:t>
            </a:r>
            <a:r>
              <a:rPr lang="en-US" sz="1200" kern="1200" dirty="0">
                <a:solidFill>
                  <a:schemeClr val="tx1"/>
                </a:solidFill>
                <a:effectLst/>
                <a:latin typeface="+mn-lt"/>
                <a:ea typeface="+mn-ea"/>
                <a:cs typeface="+mn-cs"/>
              </a:rPr>
              <a:t>, giving us a detailed example of something. The tests give us </a:t>
            </a:r>
            <a:r>
              <a:rPr lang="en-US" sz="1200" i="1" kern="1200" dirty="0">
                <a:solidFill>
                  <a:schemeClr val="tx1"/>
                </a:solidFill>
                <a:effectLst/>
                <a:latin typeface="+mn-lt"/>
                <a:ea typeface="+mn-ea"/>
                <a:cs typeface="+mn-cs"/>
              </a:rPr>
              <a:t>feedback</a:t>
            </a:r>
            <a:r>
              <a:rPr lang="en-US" sz="1200" kern="1200" dirty="0">
                <a:solidFill>
                  <a:schemeClr val="tx1"/>
                </a:solidFill>
                <a:effectLst/>
                <a:latin typeface="+mn-lt"/>
                <a:ea typeface="+mn-ea"/>
                <a:cs typeface="+mn-cs"/>
              </a:rPr>
              <a:t> when we’ve implemented something, to see if what we have is what we intended. The tests stay around to guard us against </a:t>
            </a:r>
            <a:r>
              <a:rPr lang="en-US" sz="1200" i="1" kern="1200" dirty="0">
                <a:solidFill>
                  <a:schemeClr val="tx1"/>
                </a:solidFill>
                <a:effectLst/>
                <a:latin typeface="+mn-lt"/>
                <a:ea typeface="+mn-ea"/>
                <a:cs typeface="+mn-cs"/>
              </a:rPr>
              <a:t>regression</a:t>
            </a:r>
            <a:r>
              <a:rPr lang="en-US" sz="1200" kern="1200" dirty="0">
                <a:solidFill>
                  <a:schemeClr val="tx1"/>
                </a:solidFill>
                <a:effectLst/>
                <a:latin typeface="+mn-lt"/>
                <a:ea typeface="+mn-ea"/>
                <a:cs typeface="+mn-cs"/>
              </a:rPr>
              <a:t>, us forgetting details when paying attention elsewhere. And the tests give us </a:t>
            </a:r>
            <a:r>
              <a:rPr lang="en-US" sz="1200" i="1" kern="1200" dirty="0">
                <a:solidFill>
                  <a:schemeClr val="tx1"/>
                </a:solidFill>
                <a:effectLst/>
                <a:latin typeface="+mn-lt"/>
                <a:ea typeface="+mn-ea"/>
                <a:cs typeface="+mn-cs"/>
              </a:rPr>
              <a:t>granularity</a:t>
            </a:r>
            <a:r>
              <a:rPr lang="en-US" sz="1200" kern="1200" dirty="0">
                <a:solidFill>
                  <a:schemeClr val="tx1"/>
                </a:solidFill>
                <a:effectLst/>
                <a:latin typeface="+mn-lt"/>
                <a:ea typeface="+mn-ea"/>
                <a:cs typeface="+mn-cs"/>
              </a:rPr>
              <a:t>, helping us see where the problem is when the tests fail.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Another group of people thinks of </a:t>
            </a:r>
            <a:r>
              <a:rPr lang="en-US" sz="1200" i="1" kern="1200" dirty="0">
                <a:solidFill>
                  <a:schemeClr val="tx1"/>
                </a:solidFill>
                <a:effectLst/>
                <a:latin typeface="+mn-lt"/>
                <a:ea typeface="+mn-ea"/>
                <a:cs typeface="+mn-cs"/>
              </a:rPr>
              <a:t>testing as performance</a:t>
            </a:r>
            <a:r>
              <a:rPr lang="en-US" sz="1200" kern="1200" dirty="0">
                <a:solidFill>
                  <a:schemeClr val="tx1"/>
                </a:solidFill>
                <a:effectLst/>
                <a:latin typeface="+mn-lt"/>
                <a:ea typeface="+mn-ea"/>
                <a:cs typeface="+mn-cs"/>
              </a:rPr>
              <a:t>. It’s learning in layers, to prepare for the ultimate show with all the rehearsals where continuous learning enables us to put our best performance forward towards the end. Artifacts might be useful, but they are often more of an output to document all the layers of learning rather than driving the thinking. With testing as performance, we also get four types of benefits. While this style of testing does not give us a spec, it gives us </a:t>
            </a:r>
            <a:r>
              <a:rPr lang="en-US" sz="1200" i="1" kern="1200" dirty="0">
                <a:solidFill>
                  <a:schemeClr val="tx1"/>
                </a:solidFill>
                <a:effectLst/>
                <a:latin typeface="+mn-lt"/>
                <a:ea typeface="+mn-ea"/>
                <a:cs typeface="+mn-cs"/>
              </a:rPr>
              <a:t>guidance</a:t>
            </a:r>
            <a:r>
              <a:rPr lang="en-US" sz="1200" kern="1200" dirty="0">
                <a:solidFill>
                  <a:schemeClr val="tx1"/>
                </a:solidFill>
                <a:effectLst/>
                <a:latin typeface="+mn-lt"/>
                <a:ea typeface="+mn-ea"/>
                <a:cs typeface="+mn-cs"/>
              </a:rPr>
              <a:t>. It’s often not a binary Yes/No, but more of a consideration if there could be a problem here. The guidance enabling us to learn about the unknown unknowns turn into specs as we make our decisions on how to react to feedback. This testing gives us </a:t>
            </a:r>
            <a:r>
              <a:rPr lang="en-US" sz="1200" i="1" kern="1200" dirty="0">
                <a:solidFill>
                  <a:schemeClr val="tx1"/>
                </a:solidFill>
                <a:effectLst/>
                <a:latin typeface="+mn-lt"/>
                <a:ea typeface="+mn-ea"/>
                <a:cs typeface="+mn-cs"/>
              </a:rPr>
              <a:t>understanding</a:t>
            </a:r>
            <a:r>
              <a:rPr lang="en-US" sz="1200" kern="1200" dirty="0">
                <a:solidFill>
                  <a:schemeClr val="tx1"/>
                </a:solidFill>
                <a:effectLst/>
                <a:latin typeface="+mn-lt"/>
                <a:ea typeface="+mn-ea"/>
                <a:cs typeface="+mn-cs"/>
              </a:rPr>
              <a:t>, in the wider context of use and value.  This testing gives us </a:t>
            </a:r>
            <a:r>
              <a:rPr lang="en-US" sz="1200" i="1" kern="1200" dirty="0">
                <a:solidFill>
                  <a:schemeClr val="tx1"/>
                </a:solidFill>
                <a:effectLst/>
                <a:latin typeface="+mn-lt"/>
                <a:ea typeface="+mn-ea"/>
                <a:cs typeface="+mn-cs"/>
              </a:rPr>
              <a:t>models</a:t>
            </a:r>
            <a:r>
              <a:rPr lang="en-US" sz="1200" kern="1200" dirty="0">
                <a:solidFill>
                  <a:schemeClr val="tx1"/>
                </a:solidFill>
                <a:effectLst/>
                <a:latin typeface="+mn-lt"/>
                <a:ea typeface="+mn-ea"/>
                <a:cs typeface="+mn-cs"/>
              </a:rPr>
              <a:t> of what the world around the application looks like, enabling us to go back to lessons we’ve learned and fast-track future learning. Finally, this testing gives us </a:t>
            </a:r>
            <a:r>
              <a:rPr lang="en-US" sz="1200" i="1" kern="1200" dirty="0">
                <a:solidFill>
                  <a:schemeClr val="tx1"/>
                </a:solidFill>
                <a:effectLst/>
                <a:latin typeface="+mn-lt"/>
                <a:ea typeface="+mn-ea"/>
                <a:cs typeface="+mn-cs"/>
              </a:rPr>
              <a:t>serendipity</a:t>
            </a:r>
            <a:r>
              <a:rPr lang="en-US" sz="1200" kern="1200" dirty="0">
                <a:solidFill>
                  <a:schemeClr val="tx1"/>
                </a:solidFill>
                <a:effectLst/>
                <a:latin typeface="+mn-lt"/>
                <a:ea typeface="+mn-ea"/>
                <a:cs typeface="+mn-cs"/>
              </a:rPr>
              <a:t>, lucky accidents to find many of the things that we should know of, but turn blind to assuming we know what we’re looking for.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While exploratory testing starts with the testing as performance in mind, it also generates artifacts whenever deemed useful.  </a:t>
            </a:r>
            <a:r>
              <a:rPr lang="en-US" sz="1200" kern="1200">
                <a:solidFill>
                  <a:schemeClr val="tx1"/>
                </a:solidFill>
                <a:effectLst/>
                <a:latin typeface="+mn-lt"/>
                <a:ea typeface="+mn-ea"/>
                <a:cs typeface="+mn-cs"/>
              </a:rPr>
              <a:t>Testing of an API is a great way to get to the core of this difference in how we think about testing.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All testing may be exploratory, but some of it is focused on creating artifacts. Saying “scripting is just an approach” is belittling when scripting can be the main approach to use the powers when testing. </a:t>
            </a: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“there’s a process of knowing” – learning</a:t>
            </a:r>
          </a:p>
          <a:p>
            <a:endParaRPr lang="en-US" dirty="0"/>
          </a:p>
          <a:p>
            <a:endParaRPr lang="en-US" dirty="0"/>
          </a:p>
          <a:p>
            <a:r>
              <a:rPr lang="en-US" dirty="0"/>
              <a:t>Does not give as regression;</a:t>
            </a:r>
            <a:r>
              <a:rPr lang="en-US" baseline="0" dirty="0"/>
              <a:t> serendipity (safety against things happening randomly) / unwanted serendipity events. </a:t>
            </a:r>
          </a:p>
          <a:p>
            <a:endParaRPr lang="en-US" baseline="0" dirty="0"/>
          </a:p>
          <a:p>
            <a:r>
              <a:rPr lang="en-US" dirty="0"/>
              <a:t>This is what it</a:t>
            </a:r>
            <a:r>
              <a:rPr lang="en-US" baseline="0" dirty="0"/>
              <a:t> is and what it could  be. There’s a direction to it, not just statement of what it is. </a:t>
            </a:r>
          </a:p>
          <a:p>
            <a:r>
              <a:rPr lang="en-US" baseline="0" dirty="0"/>
              <a:t>Coaching is not just feedback, it’s pointing them to the right way. </a:t>
            </a:r>
          </a:p>
          <a:p>
            <a:endParaRPr lang="en-US" baseline="0" dirty="0"/>
          </a:p>
          <a:p>
            <a:r>
              <a:rPr lang="en-US" baseline="0" dirty="0"/>
              <a:t>Safety. </a:t>
            </a:r>
          </a:p>
          <a:p>
            <a:endParaRPr lang="en-US" baseline="0" dirty="0"/>
          </a:p>
          <a:p>
            <a:r>
              <a:rPr lang="en-US" baseline="0" dirty="0"/>
              <a:t>EXPERIENCE (the verb) rather than facts ; emotions over facts. REACTIONS. </a:t>
            </a:r>
          </a:p>
          <a:p>
            <a:endParaRPr lang="en-US" baseline="0" dirty="0"/>
          </a:p>
          <a:p>
            <a:r>
              <a:rPr lang="en-US" baseline="0" dirty="0"/>
              <a:t>HISTORY, Lessons learned, checklists. Modeling. </a:t>
            </a:r>
          </a:p>
          <a:p>
            <a:endParaRPr lang="en-US" baseline="0" dirty="0"/>
          </a:p>
          <a:p>
            <a:r>
              <a:rPr lang="en-US" baseline="0" dirty="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a:p>
          <a:p>
            <a:r>
              <a:rPr lang="en-US" baseline="0" dirty="0"/>
              <a:t>Uncovering things I cannot know, giving the application a change to reveal information for me. </a:t>
            </a:r>
          </a:p>
          <a:p>
            <a:endParaRPr lang="en-US" baseline="0" dirty="0"/>
          </a:p>
          <a:p>
            <a:endParaRPr lang="en-US" baseline="0" dirty="0"/>
          </a:p>
          <a:p>
            <a:r>
              <a:rPr lang="en-US" baseline="0" dirty="0"/>
              <a:t>This allows you to know things. </a:t>
            </a:r>
          </a:p>
          <a:p>
            <a:endParaRPr lang="en-US" baseline="0" dirty="0"/>
          </a:p>
          <a:p>
            <a:r>
              <a:rPr lang="en-US" baseline="0" dirty="0"/>
              <a:t> </a:t>
            </a:r>
          </a:p>
        </p:txBody>
      </p:sp>
      <p:sp>
        <p:nvSpPr>
          <p:cNvPr id="4" name="Slide Number Placeholder 3"/>
          <p:cNvSpPr>
            <a:spLocks noGrp="1"/>
          </p:cNvSpPr>
          <p:nvPr>
            <p:ph type="sldNum" sz="quarter" idx="10"/>
          </p:nvPr>
        </p:nvSpPr>
        <p:spPr/>
        <p:txBody>
          <a:bodyPr/>
          <a:lstStyle/>
          <a:p>
            <a:fld id="{DDB516CE-D814-CC47-9A3A-08F3D723435B}" type="slidenum">
              <a:rPr lang="en-US" smtClean="0"/>
              <a:t>10</a:t>
            </a:fld>
            <a:endParaRPr lang="en-US"/>
          </a:p>
        </p:txBody>
      </p:sp>
    </p:spTree>
    <p:extLst>
      <p:ext uri="{BB962C8B-B14F-4D97-AF65-F5344CB8AC3E}">
        <p14:creationId xmlns:p14="http://schemas.microsoft.com/office/powerpoint/2010/main" val="231044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6913"/>
            <a:ext cx="6188075" cy="3481387"/>
          </a:xfrm>
        </p:spPr>
      </p:sp>
      <p:sp>
        <p:nvSpPr>
          <p:cNvPr id="3" name="Notes Placeholder 2"/>
          <p:cNvSpPr>
            <a:spLocks noGrp="1"/>
          </p:cNvSpPr>
          <p:nvPr>
            <p:ph type="body" idx="1"/>
          </p:nvPr>
        </p:nvSpPr>
        <p:spPr/>
        <p:txBody>
          <a:bodyPr/>
          <a:lstStyle/>
          <a:p>
            <a:r>
              <a:rPr lang="en-US" dirty="0"/>
              <a:t>Both</a:t>
            </a:r>
          </a:p>
        </p:txBody>
      </p:sp>
      <p:sp>
        <p:nvSpPr>
          <p:cNvPr id="4" name="Slide Number Placeholder 3"/>
          <p:cNvSpPr>
            <a:spLocks noGrp="1"/>
          </p:cNvSpPr>
          <p:nvPr>
            <p:ph type="sldNum" sz="quarter" idx="10"/>
          </p:nvPr>
        </p:nvSpPr>
        <p:spPr/>
        <p:txBody>
          <a:bodyPr/>
          <a:lstStyle/>
          <a:p>
            <a:fld id="{D17BE924-8CD5-4AD5-ADF7-A3BCBB2E45DF}" type="slidenum">
              <a:rPr lang="en-US" smtClean="0"/>
              <a:pPr/>
              <a:t>25</a:t>
            </a:fld>
            <a:endParaRPr lang="en-US"/>
          </a:p>
        </p:txBody>
      </p:sp>
    </p:spTree>
    <p:extLst>
      <p:ext uri="{BB962C8B-B14F-4D97-AF65-F5344CB8AC3E}">
        <p14:creationId xmlns:p14="http://schemas.microsoft.com/office/powerpoint/2010/main" val="217136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5/7/19</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
        <p:nvSpPr>
          <p:cNvPr id="9" name="Title 1"/>
          <p:cNvSpPr>
            <a:spLocks noGrp="1"/>
          </p:cNvSpPr>
          <p:nvPr>
            <p:ph type="ctrTitle" hasCustomPrompt="1"/>
          </p:nvPr>
        </p:nvSpPr>
        <p:spPr>
          <a:xfrm>
            <a:off x="-377199" y="1924115"/>
            <a:ext cx="8256028" cy="638423"/>
          </a:xfrm>
          <a:solidFill>
            <a:schemeClr val="accent2"/>
          </a:solidFill>
        </p:spPr>
        <p:txBody>
          <a:bodyPr>
            <a:normAutofit/>
          </a:bodyPr>
          <a:lstStyle>
            <a:lvl1pPr algn="r">
              <a:defRPr sz="3200">
                <a:solidFill>
                  <a:schemeClr val="bg1"/>
                </a:solidFill>
              </a:defRPr>
            </a:lvl1pPr>
          </a:lstStyle>
          <a:p>
            <a:r>
              <a:rPr lang="en-US" dirty="0"/>
              <a:t>Click to edit Master title style </a:t>
            </a:r>
          </a:p>
        </p:txBody>
      </p:sp>
      <p:sp>
        <p:nvSpPr>
          <p:cNvPr id="10" name="Subtitle 2"/>
          <p:cNvSpPr>
            <a:spLocks noGrp="1"/>
          </p:cNvSpPr>
          <p:nvPr>
            <p:ph type="subTitle" idx="1"/>
          </p:nvPr>
        </p:nvSpPr>
        <p:spPr>
          <a:xfrm>
            <a:off x="4396612" y="2564010"/>
            <a:ext cx="6400800" cy="552372"/>
          </a:xfrm>
          <a:solidFill>
            <a:schemeClr val="bg2">
              <a:lumMod val="95000"/>
              <a:lumOff val="5000"/>
            </a:schemeClr>
          </a:solidFill>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842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818"/>
            <a:ext cx="7772400" cy="827742"/>
          </a:xfrm>
        </p:spPr>
        <p:txBody>
          <a:bodyPr/>
          <a:lstStyle/>
          <a:p>
            <a:r>
              <a:rPr lang="en-US" dirty="0"/>
              <a:t>Click to edit Master title style</a:t>
            </a:r>
          </a:p>
        </p:txBody>
      </p:sp>
      <p:sp>
        <p:nvSpPr>
          <p:cNvPr id="3" name="Subtitle 2"/>
          <p:cNvSpPr>
            <a:spLocks noGrp="1"/>
          </p:cNvSpPr>
          <p:nvPr>
            <p:ph type="subTitle" idx="1"/>
          </p:nvPr>
        </p:nvSpPr>
        <p:spPr>
          <a:xfrm>
            <a:off x="685800" y="1600200"/>
            <a:ext cx="6400800" cy="1314450"/>
          </a:xfrm>
        </p:spPr>
        <p:txBody>
          <a:bodyPr/>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5/7/19</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287804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5/7/19</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27641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5/7/19</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63172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5/7/19</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72230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pPr>
            <a:fld id="{C19B0AE2-F9BF-A84C-8B7C-7819DE60C937}" type="datetimeFigureOut">
              <a:rPr lang="en-US" smtClean="0">
                <a:solidFill>
                  <a:srgbClr val="808080">
                    <a:tint val="75000"/>
                  </a:srgbClr>
                </a:solidFill>
                <a:latin typeface="Gill Sans" charset="0"/>
                <a:sym typeface="Gill Sans" charset="0"/>
              </a:rPr>
              <a:pPr fontAlgn="base">
                <a:spcBef>
                  <a:spcPct val="0"/>
                </a:spcBef>
                <a:spcAft>
                  <a:spcPct val="0"/>
                </a:spcAft>
              </a:pPr>
              <a:t>5/7/19</a:t>
            </a:fld>
            <a:endParaRPr lang="en-US">
              <a:solidFill>
                <a:srgbClr val="808080">
                  <a:tint val="75000"/>
                </a:srgbClr>
              </a:solidFill>
              <a:latin typeface="Gill Sans" charset="0"/>
              <a:sym typeface="Gill Sans"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endParaRPr lang="en-US">
              <a:solidFill>
                <a:srgbClr val="808080">
                  <a:tint val="75000"/>
                </a:srgbClr>
              </a:solidFill>
              <a:latin typeface="Gill Sans" charset="0"/>
              <a:sym typeface="Gill Sans" charset="0"/>
            </a:endParaRPr>
          </a:p>
        </p:txBody>
      </p:sp>
      <p:sp>
        <p:nvSpPr>
          <p:cNvPr id="5" name="Slide Number Placeholder 4"/>
          <p:cNvSpPr>
            <a:spLocks noGrp="1"/>
          </p:cNvSpPr>
          <p:nvPr>
            <p:ph type="sldNum" sz="quarter" idx="12"/>
          </p:nvPr>
        </p:nvSpPr>
        <p:spPr/>
        <p:txBody>
          <a:bodyPr/>
          <a:lstStyle/>
          <a:p>
            <a:pPr fontAlgn="base">
              <a:spcBef>
                <a:spcPct val="0"/>
              </a:spcBef>
              <a:spcAft>
                <a:spcPct val="0"/>
              </a:spcAft>
            </a:pPr>
            <a:fld id="{FAC4D9A6-F092-9741-8C38-47C4EB7F0618}" type="slidenum">
              <a:rPr lang="en-US" smtClean="0">
                <a:solidFill>
                  <a:srgbClr val="808080">
                    <a:tint val="75000"/>
                  </a:srgbClr>
                </a:solidFill>
                <a:latin typeface="Gill Sans" charset="0"/>
                <a:sym typeface="Gill Sans" charset="0"/>
              </a:rPr>
              <a:pPr fontAlgn="base">
                <a:spcBef>
                  <a:spcPct val="0"/>
                </a:spcBef>
                <a:spcAft>
                  <a:spcPct val="0"/>
                </a:spcAft>
              </a:pPr>
              <a:t>‹#›</a:t>
            </a:fld>
            <a:endParaRPr lang="en-US">
              <a:solidFill>
                <a:srgbClr val="808080">
                  <a:tint val="75000"/>
                </a:srgbClr>
              </a:solidFill>
              <a:latin typeface="Gill Sans" charset="0"/>
              <a:sym typeface="Gill Sans" charset="0"/>
            </a:endParaRPr>
          </a:p>
        </p:txBody>
      </p:sp>
    </p:spTree>
    <p:extLst>
      <p:ext uri="{BB962C8B-B14F-4D97-AF65-F5344CB8AC3E}">
        <p14:creationId xmlns:p14="http://schemas.microsoft.com/office/powerpoint/2010/main" val="78790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B7CABD0F-E43C-9343-80E3-B733E3541CC1}" type="datetimeFigureOut">
              <a:rPr lang="en-US" smtClean="0"/>
              <a:t>5/7/19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01852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93967"/>
            <a:ext cx="461100" cy="291825"/>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7943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NUL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440" y="206375"/>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C19B0AE2-F9BF-A84C-8B7C-7819DE60C937}" type="datetimeFigureOut">
              <a:rPr lang="en-US" smtClean="0">
                <a:solidFill>
                  <a:srgbClr val="808080">
                    <a:tint val="75000"/>
                  </a:srgbClr>
                </a:solidFill>
                <a:latin typeface="Gill Sans" charset="0"/>
                <a:sym typeface="Gill Sans" charset="0"/>
              </a:rPr>
              <a:pPr fontAlgn="base">
                <a:spcBef>
                  <a:spcPct val="0"/>
                </a:spcBef>
                <a:spcAft>
                  <a:spcPct val="0"/>
                </a:spcAft>
              </a:pPr>
              <a:t>5/7/19</a:t>
            </a:fld>
            <a:endParaRPr lang="en-US">
              <a:solidFill>
                <a:srgbClr val="808080">
                  <a:tint val="75000"/>
                </a:srgbClr>
              </a:solidFill>
              <a:latin typeface="Gill Sans" charset="0"/>
              <a:sym typeface="Gill Sans" charset="0"/>
            </a:endParaRPr>
          </a:p>
        </p:txBody>
      </p:sp>
      <p:sp>
        <p:nvSpPr>
          <p:cNvPr id="5" name="Footer Placeholder 4"/>
          <p:cNvSpPr>
            <a:spLocks noGrp="1"/>
          </p:cNvSpPr>
          <p:nvPr>
            <p:ph type="ftr" sz="quarter" idx="3"/>
          </p:nvPr>
        </p:nvSpPr>
        <p:spPr>
          <a:xfrm>
            <a:off x="3124200" y="4767264"/>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srgbClr val="808080">
                  <a:tint val="75000"/>
                </a:srgbClr>
              </a:solidFill>
              <a:latin typeface="Gill Sans" charset="0"/>
              <a:sym typeface="Gill Sans" charset="0"/>
            </a:endParaRPr>
          </a:p>
        </p:txBody>
      </p:sp>
      <p:sp>
        <p:nvSpPr>
          <p:cNvPr id="6" name="Slide Number Placeholder 5"/>
          <p:cNvSpPr>
            <a:spLocks noGrp="1"/>
          </p:cNvSpPr>
          <p:nvPr>
            <p:ph type="sldNum" sz="quarter" idx="4"/>
          </p:nvPr>
        </p:nvSpPr>
        <p:spPr>
          <a:xfrm>
            <a:off x="6553200" y="4767264"/>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FAC4D9A6-F092-9741-8C38-47C4EB7F0618}" type="slidenum">
              <a:rPr lang="en-US" smtClean="0">
                <a:solidFill>
                  <a:srgbClr val="808080">
                    <a:tint val="75000"/>
                  </a:srgbClr>
                </a:solidFill>
                <a:latin typeface="Gill Sans" charset="0"/>
                <a:sym typeface="Gill Sans" charset="0"/>
              </a:rPr>
              <a:pPr fontAlgn="base">
                <a:spcBef>
                  <a:spcPct val="0"/>
                </a:spcBef>
                <a:spcAft>
                  <a:spcPct val="0"/>
                </a:spcAft>
              </a:pPr>
              <a:t>‹#›</a:t>
            </a:fld>
            <a:endParaRPr lang="en-US">
              <a:solidFill>
                <a:srgbClr val="808080">
                  <a:tint val="75000"/>
                </a:srgbClr>
              </a:solidFill>
              <a:latin typeface="Gill Sans" charset="0"/>
              <a:sym typeface="Gill Sans" charset="0"/>
            </a:endParaRPr>
          </a:p>
        </p:txBody>
      </p:sp>
    </p:spTree>
    <p:extLst>
      <p:ext uri="{BB962C8B-B14F-4D97-AF65-F5344CB8AC3E}">
        <p14:creationId xmlns:p14="http://schemas.microsoft.com/office/powerpoint/2010/main" val="4109428552"/>
      </p:ext>
    </p:extLst>
  </p:cSld>
  <p:clrMap bg1="lt1" tx1="dk1" bg2="lt2" tx2="dk2" accent1="accent1" accent2="accent2" accent3="accent3" accent4="accent4" accent5="accent5" accent6="accent6" hlink="hlink" folHlink="folHlink"/>
  <p:sldLayoutIdLst>
    <p:sldLayoutId id="2147483700" r:id="rId1"/>
    <p:sldLayoutId id="2147483703" r:id="rId2"/>
    <p:sldLayoutId id="2147483704" r:id="rId3"/>
    <p:sldLayoutId id="2147483705" r:id="rId4"/>
    <p:sldLayoutId id="2147483707" r:id="rId5"/>
    <p:sldLayoutId id="2147483708" r:id="rId6"/>
    <p:sldLayoutId id="2147483709" r:id="rId7"/>
    <p:sldLayoutId id="2147483710" r:id="rId8"/>
  </p:sldLayoutIdLst>
  <p:txStyles>
    <p:titleStyle>
      <a:lvl1pPr algn="l" defTabSz="457200" rtl="0" eaLnBrk="1" latinLnBrk="0" hangingPunct="1">
        <a:spcBef>
          <a:spcPct val="0"/>
        </a:spcBef>
        <a:buNone/>
        <a:defRPr sz="4400" b="1" kern="1200">
          <a:solidFill>
            <a:schemeClr val="accent2"/>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2"/>
          </a:solidFill>
          <a:effectLst/>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2"/>
          </a:solidFill>
          <a:effectLst/>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2"/>
          </a:solidFill>
          <a:effectLst/>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2"/>
          </a:solidFill>
          <a:effectLst/>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2"/>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pprovals/ApprovalTests.java.StarterProje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77200" y="1047751"/>
            <a:ext cx="9140200" cy="1514788"/>
          </a:xfrm>
        </p:spPr>
        <p:txBody>
          <a:bodyPr>
            <a:normAutofit fontScale="90000"/>
          </a:bodyPr>
          <a:lstStyle/>
          <a:p>
            <a:r>
              <a:rPr lang="en-US" sz="4800" dirty="0"/>
              <a:t>Test Driven Development</a:t>
            </a:r>
            <a:br>
              <a:rPr lang="en-US" sz="4800" dirty="0"/>
            </a:br>
            <a:r>
              <a:rPr lang="en-US" sz="4800" dirty="0" err="1"/>
              <a:t>microskills</a:t>
            </a:r>
            <a:endParaRPr lang="en-US" sz="2800" dirty="0"/>
          </a:p>
        </p:txBody>
      </p:sp>
      <p:sp>
        <p:nvSpPr>
          <p:cNvPr id="5" name="Subtitle 4"/>
          <p:cNvSpPr>
            <a:spLocks noGrp="1"/>
          </p:cNvSpPr>
          <p:nvPr>
            <p:ph type="subTitle" idx="1"/>
          </p:nvPr>
        </p:nvSpPr>
        <p:spPr>
          <a:xfrm>
            <a:off x="4495800" y="2571750"/>
            <a:ext cx="6301612" cy="685800"/>
          </a:xfrm>
        </p:spPr>
        <p:txBody>
          <a:bodyPr>
            <a:normAutofit fontScale="25000" lnSpcReduction="20000"/>
          </a:bodyPr>
          <a:lstStyle/>
          <a:p>
            <a:endParaRPr lang="en-US" sz="8000" i="1" dirty="0"/>
          </a:p>
          <a:p>
            <a:r>
              <a:rPr lang="en-US" sz="8000" dirty="0"/>
              <a:t>@LlewellynFalco</a:t>
            </a:r>
            <a:endParaRPr lang="en-US" dirty="0"/>
          </a:p>
        </p:txBody>
      </p:sp>
      <p:sp>
        <p:nvSpPr>
          <p:cNvPr id="2" name="TextBox 1"/>
          <p:cNvSpPr txBox="1"/>
          <p:nvPr/>
        </p:nvSpPr>
        <p:spPr>
          <a:xfrm>
            <a:off x="762000" y="4552950"/>
            <a:ext cx="184731" cy="400110"/>
          </a:xfrm>
          <a:prstGeom prst="rect">
            <a:avLst/>
          </a:prstGeom>
          <a:noFill/>
        </p:spPr>
        <p:txBody>
          <a:bodyPr wrap="none" rtlCol="0">
            <a:spAutoFit/>
          </a:bodyPr>
          <a:lstStyle/>
          <a:p>
            <a:endParaRPr lang="en-US" sz="2000" dirty="0"/>
          </a:p>
        </p:txBody>
      </p:sp>
    </p:spTree>
    <p:extLst>
      <p:ext uri="{BB962C8B-B14F-4D97-AF65-F5344CB8AC3E}">
        <p14:creationId xmlns:p14="http://schemas.microsoft.com/office/powerpoint/2010/main" val="17339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8" y="1211724"/>
            <a:ext cx="1036968" cy="2654659"/>
          </a:xfrm>
          <a:prstGeom prs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ln w="0"/>
              <a:solidFill>
                <a:schemeClr val="bg1"/>
              </a:solidFill>
              <a:effectLst>
                <a:outerShdw blurRad="38100" dist="19050" dir="2700000" algn="tl" rotWithShape="0">
                  <a:schemeClr val="dk1">
                    <a:alpha val="40000"/>
                  </a:schemeClr>
                </a:outerShdw>
              </a:effectLst>
            </a:endParaRPr>
          </a:p>
        </p:txBody>
      </p:sp>
      <p:sp>
        <p:nvSpPr>
          <p:cNvPr id="4" name="Title 3"/>
          <p:cNvSpPr>
            <a:spLocks noGrp="1"/>
          </p:cNvSpPr>
          <p:nvPr>
            <p:ph type="title"/>
          </p:nvPr>
        </p:nvSpPr>
        <p:spPr>
          <a:xfrm>
            <a:off x="457202" y="11581"/>
            <a:ext cx="8229599" cy="857249"/>
          </a:xfrm>
        </p:spPr>
        <p:txBody>
          <a:bodyPr>
            <a:normAutofit/>
          </a:bodyPr>
          <a:lstStyle/>
          <a:p>
            <a:r>
              <a:rPr lang="en-US" sz="4900" b="1" dirty="0">
                <a:solidFill>
                  <a:srgbClr val="0000FF"/>
                </a:solidFill>
                <a:effectLst>
                  <a:outerShdw blurRad="50800" dist="38100" dir="2700000" algn="tl" rotWithShape="0">
                    <a:srgbClr val="000000">
                      <a:alpha val="43000"/>
                    </a:srgbClr>
                  </a:outerShdw>
                </a:effectLst>
              </a:rPr>
              <a:t>What Testing gives Us</a:t>
            </a:r>
          </a:p>
        </p:txBody>
      </p:sp>
      <p:sp>
        <p:nvSpPr>
          <p:cNvPr id="5" name="TextBox 4"/>
          <p:cNvSpPr txBox="1"/>
          <p:nvPr/>
        </p:nvSpPr>
        <p:spPr>
          <a:xfrm rot="16200000">
            <a:off x="720685" y="2240251"/>
            <a:ext cx="2174212" cy="400077"/>
          </a:xfrm>
          <a:prstGeom prst="rect">
            <a:avLst/>
          </a:prstGeom>
          <a:noFill/>
        </p:spPr>
        <p:txBody>
          <a:bodyPr wrap="none" lIns="91412" tIns="45704" rIns="91412" bIns="45704" rtlCol="0">
            <a:spAutoFit/>
          </a:bodyPr>
          <a:lstStyle/>
          <a:p>
            <a:r>
              <a:rPr lang="en-US" sz="2000" dirty="0">
                <a:solidFill>
                  <a:schemeClr val="bg1"/>
                </a:solidFill>
              </a:rPr>
              <a:t>Automated Testing</a:t>
            </a:r>
          </a:p>
        </p:txBody>
      </p:sp>
      <p:sp>
        <p:nvSpPr>
          <p:cNvPr id="17" name="TextBox 16"/>
          <p:cNvSpPr txBox="1"/>
          <p:nvPr/>
        </p:nvSpPr>
        <p:spPr>
          <a:xfrm>
            <a:off x="2220875" y="1822701"/>
            <a:ext cx="2274925" cy="1815849"/>
          </a:xfrm>
          <a:prstGeom prst="rect">
            <a:avLst/>
          </a:prstGeom>
          <a:noFill/>
        </p:spPr>
        <p:txBody>
          <a:bodyPr wrap="none" lIns="91412" tIns="45704" rIns="91412" bIns="45704" rtlCol="0">
            <a:spAutoFit/>
          </a:bodyPr>
          <a:lstStyle/>
          <a:p>
            <a:r>
              <a:rPr lang="en-US" sz="2800" dirty="0"/>
              <a:t>SPEC</a:t>
            </a:r>
          </a:p>
          <a:p>
            <a:r>
              <a:rPr lang="en-US" sz="2800" dirty="0"/>
              <a:t>FEEDBACK</a:t>
            </a:r>
          </a:p>
          <a:p>
            <a:r>
              <a:rPr lang="en-US" sz="2800" dirty="0"/>
              <a:t>REGRESSION</a:t>
            </a:r>
          </a:p>
          <a:p>
            <a:r>
              <a:rPr lang="en-US" sz="2800" dirty="0"/>
              <a:t>GRANULARITY</a:t>
            </a:r>
          </a:p>
        </p:txBody>
      </p:sp>
      <p:sp>
        <p:nvSpPr>
          <p:cNvPr id="19" name="TextBox 18"/>
          <p:cNvSpPr txBox="1"/>
          <p:nvPr/>
        </p:nvSpPr>
        <p:spPr>
          <a:xfrm>
            <a:off x="228600" y="4007842"/>
            <a:ext cx="3363424" cy="954075"/>
          </a:xfrm>
          <a:prstGeom prst="rect">
            <a:avLst/>
          </a:prstGeom>
          <a:noFill/>
        </p:spPr>
        <p:txBody>
          <a:bodyPr wrap="square" lIns="91412" tIns="45704" rIns="91412" bIns="45704" rtlCol="0">
            <a:spAutoFit/>
          </a:bodyPr>
          <a:lstStyle/>
          <a:p>
            <a:pPr algn="ctr"/>
            <a:r>
              <a:rPr lang="en-US" sz="2800" dirty="0"/>
              <a:t>Testing as </a:t>
            </a:r>
          </a:p>
          <a:p>
            <a:pPr algn="ctr"/>
            <a:r>
              <a:rPr lang="en-US" sz="2800" dirty="0"/>
              <a:t>artifact creation</a:t>
            </a:r>
          </a:p>
        </p:txBody>
      </p:sp>
    </p:spTree>
    <p:extLst>
      <p:ext uri="{BB962C8B-B14F-4D97-AF65-F5344CB8AC3E}">
        <p14:creationId xmlns:p14="http://schemas.microsoft.com/office/powerpoint/2010/main" val="132957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Writing scenarios</a:t>
            </a:r>
          </a:p>
        </p:txBody>
      </p:sp>
      <p:sp>
        <p:nvSpPr>
          <p:cNvPr id="3" name="TextBox 2"/>
          <p:cNvSpPr txBox="1"/>
          <p:nvPr/>
        </p:nvSpPr>
        <p:spPr>
          <a:xfrm>
            <a:off x="7772400" y="4400550"/>
            <a:ext cx="1302535" cy="646331"/>
          </a:xfrm>
          <a:prstGeom prst="rect">
            <a:avLst/>
          </a:prstGeom>
          <a:noFill/>
        </p:spPr>
        <p:txBody>
          <a:bodyPr wrap="none" rtlCol="0">
            <a:spAutoFit/>
          </a:bodyPr>
          <a:lstStyle/>
          <a:p>
            <a:pPr algn="r"/>
            <a:r>
              <a:rPr lang="en-US" sz="3600" b="1" dirty="0"/>
              <a:t>Paper</a:t>
            </a:r>
            <a:endParaRPr lang="en-US" b="1" dirty="0"/>
          </a:p>
        </p:txBody>
      </p:sp>
    </p:spTree>
    <p:extLst>
      <p:ext uri="{BB962C8B-B14F-4D97-AF65-F5344CB8AC3E}">
        <p14:creationId xmlns:p14="http://schemas.microsoft.com/office/powerpoint/2010/main" val="182535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85750"/>
            <a:ext cx="6400800" cy="4191000"/>
          </a:xfrm>
        </p:spPr>
        <p:txBody>
          <a:bodyPr>
            <a:noAutofit/>
          </a:bodyPr>
          <a:lstStyle/>
          <a:p>
            <a:pPr>
              <a:lnSpc>
                <a:spcPct val="60000"/>
              </a:lnSpc>
            </a:pPr>
            <a:r>
              <a:rPr lang="en-US" sz="1400" dirty="0">
                <a:latin typeface="Arial"/>
                <a:cs typeface="Arial"/>
              </a:rPr>
              <a:t>1.   Minesweeper</a:t>
            </a:r>
          </a:p>
          <a:p>
            <a:pPr>
              <a:lnSpc>
                <a:spcPct val="60000"/>
              </a:lnSpc>
            </a:pPr>
            <a:endParaRPr lang="en-US" sz="1400" dirty="0">
              <a:latin typeface="Arial"/>
              <a:cs typeface="Arial"/>
            </a:endParaRPr>
          </a:p>
          <a:p>
            <a:pPr>
              <a:lnSpc>
                <a:spcPct val="60000"/>
              </a:lnSpc>
            </a:pPr>
            <a:r>
              <a:rPr lang="en-US" sz="1400" dirty="0">
                <a:latin typeface="Arial"/>
                <a:cs typeface="Arial"/>
              </a:rPr>
              <a:t>2.   </a:t>
            </a:r>
            <a:r>
              <a:rPr lang="en-US" sz="1400" dirty="0" err="1">
                <a:latin typeface="Arial"/>
                <a:cs typeface="Arial"/>
              </a:rPr>
              <a:t>othello</a:t>
            </a:r>
            <a:r>
              <a:rPr lang="en-US" sz="1400" dirty="0">
                <a:latin typeface="Arial"/>
                <a:cs typeface="Arial"/>
              </a:rPr>
              <a:t> (</a:t>
            </a:r>
            <a:r>
              <a:rPr lang="en-US" sz="1400" dirty="0" err="1">
                <a:latin typeface="Arial"/>
                <a:cs typeface="Arial"/>
              </a:rPr>
              <a:t>reversi</a:t>
            </a:r>
            <a:r>
              <a:rPr lang="en-US" sz="1400" dirty="0">
                <a:latin typeface="Arial"/>
                <a:cs typeface="Arial"/>
              </a:rPr>
              <a:t>)</a:t>
            </a:r>
          </a:p>
          <a:p>
            <a:pPr>
              <a:lnSpc>
                <a:spcPct val="60000"/>
              </a:lnSpc>
            </a:pPr>
            <a:endParaRPr lang="en-US" sz="1400" dirty="0">
              <a:latin typeface="Arial"/>
              <a:cs typeface="Arial"/>
            </a:endParaRPr>
          </a:p>
          <a:p>
            <a:pPr>
              <a:lnSpc>
                <a:spcPct val="60000"/>
              </a:lnSpc>
            </a:pPr>
            <a:r>
              <a:rPr lang="en-US" sz="1400" dirty="0">
                <a:latin typeface="Arial"/>
                <a:cs typeface="Arial"/>
              </a:rPr>
              <a:t>3.   chess</a:t>
            </a:r>
          </a:p>
          <a:p>
            <a:pPr>
              <a:lnSpc>
                <a:spcPct val="60000"/>
              </a:lnSpc>
            </a:pPr>
            <a:endParaRPr lang="en-US" sz="1400" dirty="0">
              <a:latin typeface="Arial"/>
              <a:cs typeface="Arial"/>
            </a:endParaRPr>
          </a:p>
          <a:p>
            <a:pPr>
              <a:lnSpc>
                <a:spcPct val="60000"/>
              </a:lnSpc>
            </a:pPr>
            <a:r>
              <a:rPr lang="en-US" sz="1400" dirty="0">
                <a:latin typeface="Arial"/>
                <a:cs typeface="Arial"/>
              </a:rPr>
              <a:t>4.   snake</a:t>
            </a:r>
          </a:p>
          <a:p>
            <a:pPr>
              <a:lnSpc>
                <a:spcPct val="60000"/>
              </a:lnSpc>
            </a:pPr>
            <a:endParaRPr lang="en-US" sz="1400" dirty="0">
              <a:latin typeface="Arial"/>
              <a:cs typeface="Arial"/>
            </a:endParaRPr>
          </a:p>
          <a:p>
            <a:pPr>
              <a:lnSpc>
                <a:spcPct val="60000"/>
              </a:lnSpc>
            </a:pPr>
            <a:r>
              <a:rPr lang="en-US" sz="1400" dirty="0">
                <a:latin typeface="Arial"/>
                <a:cs typeface="Arial"/>
              </a:rPr>
              <a:t>5.   checkers</a:t>
            </a:r>
          </a:p>
          <a:p>
            <a:pPr>
              <a:lnSpc>
                <a:spcPct val="60000"/>
              </a:lnSpc>
            </a:pPr>
            <a:endParaRPr lang="en-US" sz="1400" dirty="0">
              <a:latin typeface="Arial"/>
              <a:cs typeface="Arial"/>
            </a:endParaRPr>
          </a:p>
          <a:p>
            <a:pPr>
              <a:lnSpc>
                <a:spcPct val="60000"/>
              </a:lnSpc>
            </a:pPr>
            <a:r>
              <a:rPr lang="en-US" sz="1400" dirty="0">
                <a:latin typeface="Arial"/>
                <a:cs typeface="Arial"/>
              </a:rPr>
              <a:t>6.   battleship</a:t>
            </a:r>
          </a:p>
          <a:p>
            <a:pPr>
              <a:lnSpc>
                <a:spcPct val="60000"/>
              </a:lnSpc>
            </a:pPr>
            <a:endParaRPr lang="en-US" sz="1400" dirty="0">
              <a:latin typeface="Arial"/>
              <a:cs typeface="Arial"/>
            </a:endParaRPr>
          </a:p>
          <a:p>
            <a:pPr>
              <a:lnSpc>
                <a:spcPct val="60000"/>
              </a:lnSpc>
            </a:pPr>
            <a:r>
              <a:rPr lang="en-US" sz="1400" dirty="0">
                <a:latin typeface="Arial"/>
                <a:cs typeface="Arial"/>
              </a:rPr>
              <a:t>7.   natural sort</a:t>
            </a:r>
          </a:p>
          <a:p>
            <a:pPr>
              <a:lnSpc>
                <a:spcPct val="60000"/>
              </a:lnSpc>
            </a:pPr>
            <a:endParaRPr lang="en-US" sz="1400" dirty="0">
              <a:latin typeface="Arial"/>
              <a:cs typeface="Arial"/>
            </a:endParaRPr>
          </a:p>
          <a:p>
            <a:pPr>
              <a:lnSpc>
                <a:spcPct val="60000"/>
              </a:lnSpc>
            </a:pPr>
            <a:r>
              <a:rPr lang="en-US" sz="1400" dirty="0">
                <a:latin typeface="Arial"/>
                <a:cs typeface="Arial"/>
              </a:rPr>
              <a:t>8.   family tree</a:t>
            </a:r>
          </a:p>
          <a:p>
            <a:pPr>
              <a:lnSpc>
                <a:spcPct val="60000"/>
              </a:lnSpc>
            </a:pPr>
            <a:endParaRPr lang="en-US" sz="1400" dirty="0">
              <a:latin typeface="Arial"/>
              <a:cs typeface="Arial"/>
            </a:endParaRPr>
          </a:p>
          <a:p>
            <a:pPr>
              <a:lnSpc>
                <a:spcPct val="60000"/>
              </a:lnSpc>
            </a:pPr>
            <a:r>
              <a:rPr lang="en-US" sz="1400" dirty="0">
                <a:latin typeface="Arial"/>
                <a:cs typeface="Arial"/>
              </a:rPr>
              <a:t>9.   Shopping receipt</a:t>
            </a:r>
          </a:p>
          <a:p>
            <a:pPr>
              <a:lnSpc>
                <a:spcPct val="60000"/>
              </a:lnSpc>
            </a:pPr>
            <a:endParaRPr lang="en-US" sz="1400" dirty="0">
              <a:latin typeface="Arial"/>
              <a:cs typeface="Arial"/>
            </a:endParaRPr>
          </a:p>
          <a:p>
            <a:pPr>
              <a:lnSpc>
                <a:spcPct val="60000"/>
              </a:lnSpc>
            </a:pPr>
            <a:r>
              <a:rPr lang="en-US" sz="1400" dirty="0">
                <a:latin typeface="Arial"/>
                <a:cs typeface="Arial"/>
              </a:rPr>
              <a:t>10.       Anagrams</a:t>
            </a:r>
          </a:p>
          <a:p>
            <a:pPr>
              <a:lnSpc>
                <a:spcPct val="60000"/>
              </a:lnSpc>
            </a:pPr>
            <a:endParaRPr lang="en-US" sz="1400" dirty="0">
              <a:latin typeface="Arial"/>
              <a:cs typeface="Arial"/>
            </a:endParaRPr>
          </a:p>
          <a:p>
            <a:pPr>
              <a:lnSpc>
                <a:spcPct val="60000"/>
              </a:lnSpc>
            </a:pPr>
            <a:r>
              <a:rPr lang="en-US" sz="1400" dirty="0">
                <a:latin typeface="Arial"/>
                <a:cs typeface="Arial"/>
              </a:rPr>
              <a:t>11.       Bank account</a:t>
            </a:r>
          </a:p>
        </p:txBody>
      </p:sp>
    </p:spTree>
    <p:extLst>
      <p:ext uri="{BB962C8B-B14F-4D97-AF65-F5344CB8AC3E}">
        <p14:creationId xmlns:p14="http://schemas.microsoft.com/office/powerpoint/2010/main" val="257593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Fake it till you make it</a:t>
            </a:r>
          </a:p>
        </p:txBody>
      </p:sp>
      <p:sp>
        <p:nvSpPr>
          <p:cNvPr id="3" name="TextBox 2"/>
          <p:cNvSpPr txBox="1"/>
          <p:nvPr/>
        </p:nvSpPr>
        <p:spPr>
          <a:xfrm>
            <a:off x="7954992" y="4400550"/>
            <a:ext cx="1119943" cy="646331"/>
          </a:xfrm>
          <a:prstGeom prst="rect">
            <a:avLst/>
          </a:prstGeom>
          <a:noFill/>
        </p:spPr>
        <p:txBody>
          <a:bodyPr wrap="none" rtlCol="0">
            <a:spAutoFit/>
          </a:bodyPr>
          <a:lstStyle/>
          <a:p>
            <a:pPr algn="r"/>
            <a:r>
              <a:rPr lang="en-US" sz="3600" b="1" dirty="0"/>
              <a:t>Pairs</a:t>
            </a:r>
            <a:endParaRPr lang="en-US" b="1" dirty="0"/>
          </a:p>
        </p:txBody>
      </p:sp>
    </p:spTree>
    <p:extLst>
      <p:ext uri="{BB962C8B-B14F-4D97-AF65-F5344CB8AC3E}">
        <p14:creationId xmlns:p14="http://schemas.microsoft.com/office/powerpoint/2010/main" val="4193083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31AA-5D09-AD45-9D81-F53042B9F8D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1D761AA-ECB6-3A4F-A2AF-D9F11FD13FD7}"/>
              </a:ext>
            </a:extLst>
          </p:cNvPr>
          <p:cNvSpPr>
            <a:spLocks noGrp="1"/>
          </p:cNvSpPr>
          <p:nvPr>
            <p:ph type="subTitle" idx="1"/>
          </p:nvPr>
        </p:nvSpPr>
        <p:spPr>
          <a:xfrm>
            <a:off x="685800" y="1600200"/>
            <a:ext cx="6629400" cy="2771482"/>
          </a:xfrm>
        </p:spPr>
        <p:txBody>
          <a:bodyPr>
            <a:normAutofit/>
          </a:bodyPr>
          <a:lstStyle/>
          <a:p>
            <a:r>
              <a:rPr lang="en-US" sz="1800" dirty="0">
                <a:hlinkClick r:id="rId2"/>
              </a:rPr>
              <a:t>https://github.com/approvals/ApprovalTests.java.StarterProject</a:t>
            </a:r>
            <a:endParaRPr lang="en-US" sz="1800" dirty="0"/>
          </a:p>
          <a:p>
            <a:endParaRPr lang="en-US" sz="1800" dirty="0"/>
          </a:p>
          <a:p>
            <a:r>
              <a:rPr lang="en-US" sz="1800" dirty="0"/>
              <a:t>Branch</a:t>
            </a:r>
            <a:r>
              <a:rPr lang="en-US" sz="1800"/>
              <a:t>:  2019-Budapest-Craft</a:t>
            </a:r>
            <a:endParaRPr lang="en-US" sz="1800" dirty="0"/>
          </a:p>
        </p:txBody>
      </p:sp>
    </p:spTree>
    <p:extLst>
      <p:ext uri="{BB962C8B-B14F-4D97-AF65-F5344CB8AC3E}">
        <p14:creationId xmlns:p14="http://schemas.microsoft.com/office/powerpoint/2010/main" val="271857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Transforming scenarios to steps</a:t>
            </a:r>
            <a:br>
              <a:rPr lang="en-US" sz="6600" dirty="0"/>
            </a:br>
            <a:endParaRPr lang="en-US" sz="6600" dirty="0"/>
          </a:p>
        </p:txBody>
      </p:sp>
      <p:sp>
        <p:nvSpPr>
          <p:cNvPr id="3" name="TextBox 2"/>
          <p:cNvSpPr txBox="1"/>
          <p:nvPr/>
        </p:nvSpPr>
        <p:spPr>
          <a:xfrm>
            <a:off x="6363961" y="4400550"/>
            <a:ext cx="2710974" cy="646331"/>
          </a:xfrm>
          <a:prstGeom prst="rect">
            <a:avLst/>
          </a:prstGeom>
          <a:noFill/>
        </p:spPr>
        <p:txBody>
          <a:bodyPr wrap="none" rtlCol="0">
            <a:spAutoFit/>
          </a:bodyPr>
          <a:lstStyle/>
          <a:p>
            <a:pPr algn="r"/>
            <a:r>
              <a:rPr lang="en-US" sz="3600" b="1" dirty="0"/>
              <a:t>Code/Google</a:t>
            </a:r>
            <a:endParaRPr lang="en-US" b="1" dirty="0"/>
          </a:p>
        </p:txBody>
      </p:sp>
    </p:spTree>
    <p:extLst>
      <p:ext uri="{BB962C8B-B14F-4D97-AF65-F5344CB8AC3E}">
        <p14:creationId xmlns:p14="http://schemas.microsoft.com/office/powerpoint/2010/main" val="137478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Crafting thru tests</a:t>
            </a:r>
          </a:p>
        </p:txBody>
      </p:sp>
      <p:sp>
        <p:nvSpPr>
          <p:cNvPr id="3" name="TextBox 2"/>
          <p:cNvSpPr txBox="1"/>
          <p:nvPr/>
        </p:nvSpPr>
        <p:spPr>
          <a:xfrm>
            <a:off x="7743095" y="4400550"/>
            <a:ext cx="1331840" cy="646331"/>
          </a:xfrm>
          <a:prstGeom prst="rect">
            <a:avLst/>
          </a:prstGeom>
          <a:noFill/>
        </p:spPr>
        <p:txBody>
          <a:bodyPr wrap="none" rtlCol="0">
            <a:spAutoFit/>
          </a:bodyPr>
          <a:lstStyle/>
          <a:p>
            <a:pPr algn="r"/>
            <a:r>
              <a:rPr lang="en-US" sz="3600" b="1" dirty="0"/>
              <a:t>Demo</a:t>
            </a:r>
            <a:endParaRPr lang="en-US" b="1" dirty="0"/>
          </a:p>
        </p:txBody>
      </p:sp>
    </p:spTree>
    <p:extLst>
      <p:ext uri="{BB962C8B-B14F-4D97-AF65-F5344CB8AC3E}">
        <p14:creationId xmlns:p14="http://schemas.microsoft.com/office/powerpoint/2010/main" val="43528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Consume 1st programming</a:t>
            </a:r>
          </a:p>
        </p:txBody>
      </p:sp>
      <p:sp>
        <p:nvSpPr>
          <p:cNvPr id="3" name="TextBox 2"/>
          <p:cNvSpPr txBox="1"/>
          <p:nvPr/>
        </p:nvSpPr>
        <p:spPr>
          <a:xfrm>
            <a:off x="7535030" y="4400550"/>
            <a:ext cx="1539905" cy="646331"/>
          </a:xfrm>
          <a:prstGeom prst="rect">
            <a:avLst/>
          </a:prstGeom>
          <a:noFill/>
        </p:spPr>
        <p:txBody>
          <a:bodyPr wrap="none" rtlCol="0">
            <a:spAutoFit/>
          </a:bodyPr>
          <a:lstStyle/>
          <a:p>
            <a:pPr algn="r"/>
            <a:r>
              <a:rPr lang="en-US" sz="3600" b="1" dirty="0"/>
              <a:t>Google</a:t>
            </a:r>
            <a:endParaRPr lang="en-US" b="1" dirty="0"/>
          </a:p>
        </p:txBody>
      </p:sp>
    </p:spTree>
    <p:extLst>
      <p:ext uri="{BB962C8B-B14F-4D97-AF65-F5344CB8AC3E}">
        <p14:creationId xmlns:p14="http://schemas.microsoft.com/office/powerpoint/2010/main" val="239617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Visualizing State</a:t>
            </a:r>
          </a:p>
        </p:txBody>
      </p:sp>
      <p:sp>
        <p:nvSpPr>
          <p:cNvPr id="3" name="TextBox 2"/>
          <p:cNvSpPr txBox="1"/>
          <p:nvPr/>
        </p:nvSpPr>
        <p:spPr>
          <a:xfrm>
            <a:off x="7535030" y="4400550"/>
            <a:ext cx="1539905" cy="646331"/>
          </a:xfrm>
          <a:prstGeom prst="rect">
            <a:avLst/>
          </a:prstGeom>
          <a:noFill/>
        </p:spPr>
        <p:txBody>
          <a:bodyPr wrap="none" rtlCol="0">
            <a:spAutoFit/>
          </a:bodyPr>
          <a:lstStyle/>
          <a:p>
            <a:pPr algn="r"/>
            <a:r>
              <a:rPr lang="en-US" sz="3600" b="1"/>
              <a:t>Google</a:t>
            </a:r>
            <a:endParaRPr lang="en-US" b="1" dirty="0"/>
          </a:p>
        </p:txBody>
      </p:sp>
    </p:spTree>
    <p:extLst>
      <p:ext uri="{BB962C8B-B14F-4D97-AF65-F5344CB8AC3E}">
        <p14:creationId xmlns:p14="http://schemas.microsoft.com/office/powerpoint/2010/main" val="411177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Using your Editor effectively</a:t>
            </a:r>
          </a:p>
        </p:txBody>
      </p:sp>
      <p:sp>
        <p:nvSpPr>
          <p:cNvPr id="3" name="TextBox 2"/>
          <p:cNvSpPr txBox="1"/>
          <p:nvPr/>
        </p:nvSpPr>
        <p:spPr>
          <a:xfrm>
            <a:off x="7990834" y="4400550"/>
            <a:ext cx="1084101" cy="646331"/>
          </a:xfrm>
          <a:prstGeom prst="rect">
            <a:avLst/>
          </a:prstGeom>
          <a:noFill/>
        </p:spPr>
        <p:txBody>
          <a:bodyPr wrap="none" rtlCol="0">
            <a:spAutoFit/>
          </a:bodyPr>
          <a:lstStyle/>
          <a:p>
            <a:pPr algn="r"/>
            <a:r>
              <a:rPr lang="en-US" sz="3600" b="1" dirty="0"/>
              <a:t>Mob</a:t>
            </a:r>
            <a:endParaRPr lang="en-US" b="1" dirty="0"/>
          </a:p>
        </p:txBody>
      </p:sp>
    </p:spTree>
    <p:extLst>
      <p:ext uri="{BB962C8B-B14F-4D97-AF65-F5344CB8AC3E}">
        <p14:creationId xmlns:p14="http://schemas.microsoft.com/office/powerpoint/2010/main" val="43528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Getting to know </a:t>
            </a:r>
            <a:br>
              <a:rPr lang="en-US" sz="6600" dirty="0"/>
            </a:br>
            <a:r>
              <a:rPr lang="en-US" sz="6600" dirty="0"/>
              <a:t>each other</a:t>
            </a:r>
          </a:p>
        </p:txBody>
      </p:sp>
      <p:sp>
        <p:nvSpPr>
          <p:cNvPr id="3" name="TextBox 2"/>
          <p:cNvSpPr txBox="1"/>
          <p:nvPr/>
        </p:nvSpPr>
        <p:spPr>
          <a:xfrm>
            <a:off x="7917347" y="4400550"/>
            <a:ext cx="1157588" cy="646331"/>
          </a:xfrm>
          <a:prstGeom prst="rect">
            <a:avLst/>
          </a:prstGeom>
          <a:noFill/>
        </p:spPr>
        <p:txBody>
          <a:bodyPr wrap="none" rtlCol="0">
            <a:spAutoFit/>
          </a:bodyPr>
          <a:lstStyle/>
          <a:p>
            <a:pPr algn="r"/>
            <a:r>
              <a:rPr lang="en-US" sz="3600" b="1" dirty="0"/>
              <a:t>Lines</a:t>
            </a:r>
            <a:endParaRPr lang="en-US" b="1" dirty="0"/>
          </a:p>
        </p:txBody>
      </p:sp>
    </p:spTree>
    <p:extLst>
      <p:ext uri="{BB962C8B-B14F-4D97-AF65-F5344CB8AC3E}">
        <p14:creationId xmlns:p14="http://schemas.microsoft.com/office/powerpoint/2010/main" val="2669689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Using Coverage</a:t>
            </a:r>
          </a:p>
        </p:txBody>
      </p:sp>
      <p:sp>
        <p:nvSpPr>
          <p:cNvPr id="3" name="TextBox 2"/>
          <p:cNvSpPr txBox="1"/>
          <p:nvPr/>
        </p:nvSpPr>
        <p:spPr>
          <a:xfrm>
            <a:off x="6879051" y="4400550"/>
            <a:ext cx="2195884" cy="646331"/>
          </a:xfrm>
          <a:prstGeom prst="rect">
            <a:avLst/>
          </a:prstGeom>
          <a:noFill/>
        </p:spPr>
        <p:txBody>
          <a:bodyPr wrap="none" rtlCol="0">
            <a:spAutoFit/>
          </a:bodyPr>
          <a:lstStyle/>
          <a:p>
            <a:pPr algn="r"/>
            <a:r>
              <a:rPr lang="en-US" sz="3600" b="1" dirty="0"/>
              <a:t>Functional</a:t>
            </a:r>
            <a:endParaRPr lang="en-US" b="1" dirty="0"/>
          </a:p>
        </p:txBody>
      </p:sp>
    </p:spTree>
    <p:extLst>
      <p:ext uri="{BB962C8B-B14F-4D97-AF65-F5344CB8AC3E}">
        <p14:creationId xmlns:p14="http://schemas.microsoft.com/office/powerpoint/2010/main" val="43528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Separating code</a:t>
            </a:r>
          </a:p>
        </p:txBody>
      </p:sp>
      <p:sp>
        <p:nvSpPr>
          <p:cNvPr id="3" name="TextBox 2"/>
          <p:cNvSpPr txBox="1"/>
          <p:nvPr/>
        </p:nvSpPr>
        <p:spPr>
          <a:xfrm>
            <a:off x="6661744" y="4400550"/>
            <a:ext cx="2413191" cy="646331"/>
          </a:xfrm>
          <a:prstGeom prst="rect">
            <a:avLst/>
          </a:prstGeom>
          <a:noFill/>
        </p:spPr>
        <p:txBody>
          <a:bodyPr wrap="none" rtlCol="0">
            <a:spAutoFit/>
          </a:bodyPr>
          <a:lstStyle/>
          <a:p>
            <a:pPr algn="r"/>
            <a:r>
              <a:rPr lang="en-US" sz="3600" b="1" dirty="0"/>
              <a:t>Peel &amp; Slice</a:t>
            </a:r>
            <a:endParaRPr lang="en-US" b="1" dirty="0"/>
          </a:p>
        </p:txBody>
      </p:sp>
    </p:spTree>
    <p:extLst>
      <p:ext uri="{BB962C8B-B14F-4D97-AF65-F5344CB8AC3E}">
        <p14:creationId xmlns:p14="http://schemas.microsoft.com/office/powerpoint/2010/main" val="43528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Removing Duplication</a:t>
            </a:r>
          </a:p>
        </p:txBody>
      </p:sp>
      <p:sp>
        <p:nvSpPr>
          <p:cNvPr id="3" name="TextBox 2"/>
          <p:cNvSpPr txBox="1"/>
          <p:nvPr/>
        </p:nvSpPr>
        <p:spPr>
          <a:xfrm>
            <a:off x="7954992" y="4400550"/>
            <a:ext cx="1119943" cy="646331"/>
          </a:xfrm>
          <a:prstGeom prst="rect">
            <a:avLst/>
          </a:prstGeom>
          <a:noFill/>
        </p:spPr>
        <p:txBody>
          <a:bodyPr wrap="none" rtlCol="0">
            <a:spAutoFit/>
          </a:bodyPr>
          <a:lstStyle/>
          <a:p>
            <a:pPr algn="r"/>
            <a:r>
              <a:rPr lang="en-US" sz="3600" b="1" dirty="0"/>
              <a:t>Pairs</a:t>
            </a:r>
            <a:endParaRPr lang="en-US" b="1" dirty="0"/>
          </a:p>
        </p:txBody>
      </p:sp>
    </p:spTree>
    <p:extLst>
      <p:ext uri="{BB962C8B-B14F-4D97-AF65-F5344CB8AC3E}">
        <p14:creationId xmlns:p14="http://schemas.microsoft.com/office/powerpoint/2010/main" val="4193083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Check In</a:t>
            </a:r>
          </a:p>
        </p:txBody>
      </p:sp>
      <p:sp>
        <p:nvSpPr>
          <p:cNvPr id="3" name="TextBox 2"/>
          <p:cNvSpPr txBox="1"/>
          <p:nvPr/>
        </p:nvSpPr>
        <p:spPr>
          <a:xfrm>
            <a:off x="7990834" y="4400550"/>
            <a:ext cx="1084101" cy="646331"/>
          </a:xfrm>
          <a:prstGeom prst="rect">
            <a:avLst/>
          </a:prstGeom>
          <a:noFill/>
        </p:spPr>
        <p:txBody>
          <a:bodyPr wrap="none" rtlCol="0">
            <a:spAutoFit/>
          </a:bodyPr>
          <a:lstStyle/>
          <a:p>
            <a:pPr algn="r"/>
            <a:r>
              <a:rPr lang="en-US" sz="3600" b="1" dirty="0"/>
              <a:t>Mob</a:t>
            </a:r>
            <a:endParaRPr lang="en-US" b="1" dirty="0"/>
          </a:p>
        </p:txBody>
      </p:sp>
    </p:spTree>
    <p:extLst>
      <p:ext uri="{BB962C8B-B14F-4D97-AF65-F5344CB8AC3E}">
        <p14:creationId xmlns:p14="http://schemas.microsoft.com/office/powerpoint/2010/main" val="397402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438150"/>
            <a:ext cx="2209800" cy="3581400"/>
          </a:xfrm>
        </p:spPr>
        <p:txBody>
          <a:bodyPr>
            <a:normAutofit/>
          </a:bodyPr>
          <a:lstStyle/>
          <a:p>
            <a:r>
              <a:rPr lang="en-US" dirty="0"/>
              <a:t>VS Code</a:t>
            </a:r>
            <a:br>
              <a:rPr lang="en-US" dirty="0"/>
            </a:br>
            <a:r>
              <a:rPr lang="en-US" dirty="0"/>
              <a:t>&amp; </a:t>
            </a:r>
            <a:br>
              <a:rPr lang="en-US" dirty="0"/>
            </a:br>
            <a:r>
              <a:rPr lang="en-US" dirty="0"/>
              <a:t>Partial </a:t>
            </a:r>
            <a:br>
              <a:rPr lang="en-US" dirty="0"/>
            </a:br>
            <a:r>
              <a:rPr lang="en-US" dirty="0"/>
              <a:t>Diff</a:t>
            </a:r>
          </a:p>
        </p:txBody>
      </p:sp>
      <p:pic>
        <p:nvPicPr>
          <p:cNvPr id="3" name="Picture 2" descr="partial diff.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60" y="0"/>
            <a:ext cx="6835140" cy="5143500"/>
          </a:xfrm>
          <a:prstGeom prst="rect">
            <a:avLst/>
          </a:prstGeom>
        </p:spPr>
      </p:pic>
    </p:spTree>
    <p:extLst>
      <p:ext uri="{BB962C8B-B14F-4D97-AF65-F5344CB8AC3E}">
        <p14:creationId xmlns:p14="http://schemas.microsoft.com/office/powerpoint/2010/main" val="186817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20903" y="514350"/>
            <a:ext cx="7772400" cy="827742"/>
          </a:xfrm>
        </p:spPr>
        <p:txBody>
          <a:bodyPr>
            <a:normAutofit/>
          </a:bodyPr>
          <a:lstStyle/>
          <a:p>
            <a:r>
              <a:rPr lang="en-US" dirty="0"/>
              <a:t>Contact Information</a:t>
            </a:r>
          </a:p>
        </p:txBody>
      </p:sp>
      <p:sp>
        <p:nvSpPr>
          <p:cNvPr id="2" name="Content Placeholder 1"/>
          <p:cNvSpPr>
            <a:spLocks noGrp="1"/>
          </p:cNvSpPr>
          <p:nvPr>
            <p:ph type="subTitle" idx="1"/>
          </p:nvPr>
        </p:nvSpPr>
        <p:spPr>
          <a:xfrm>
            <a:off x="620902" y="1581150"/>
            <a:ext cx="5703697" cy="1314450"/>
          </a:xfrm>
        </p:spPr>
        <p:txBody>
          <a:bodyPr>
            <a:normAutofit lnSpcReduction="10000"/>
          </a:bodyPr>
          <a:lstStyle/>
          <a:p>
            <a:pPr>
              <a:buNone/>
            </a:pPr>
            <a:r>
              <a:rPr lang="en-US" sz="2400" b="1" dirty="0"/>
              <a:t>@</a:t>
            </a:r>
            <a:r>
              <a:rPr lang="en-US" sz="2400" b="1" dirty="0" err="1"/>
              <a:t>LlewellynFalco</a:t>
            </a:r>
            <a:br>
              <a:rPr lang="en-US" b="1" dirty="0"/>
            </a:br>
            <a:r>
              <a:rPr lang="en-US" sz="2000" dirty="0"/>
              <a:t>http://LlewellynFalco.Blogspot.com</a:t>
            </a:r>
          </a:p>
          <a:p>
            <a:pPr>
              <a:buNone/>
            </a:pPr>
            <a:r>
              <a:rPr lang="en-US" sz="2000" dirty="0"/>
              <a:t>http://www.approvaltests.com</a:t>
            </a:r>
            <a:br>
              <a:rPr lang="en-US" sz="2000" dirty="0"/>
            </a:br>
            <a:endParaRPr lang="en-US" sz="2000" dirty="0"/>
          </a:p>
          <a:p>
            <a:pPr lvl="1" algn="r">
              <a:buNone/>
            </a:pPr>
            <a:endParaRPr 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788" y="2746088"/>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itle 2"/>
          <p:cNvSpPr txBox="1">
            <a:spLocks/>
          </p:cNvSpPr>
          <p:nvPr/>
        </p:nvSpPr>
        <p:spPr>
          <a:xfrm>
            <a:off x="990600" y="3714750"/>
            <a:ext cx="7772400" cy="827742"/>
          </a:xfrm>
          <a:prstGeom prst="rect">
            <a:avLst/>
          </a:prstGeom>
        </p:spPr>
        <p:txBody>
          <a:bodyPr vert="horz" lIns="91440" tIns="45720" rIns="91440" bIns="45720" rtlCol="0" anchor="ctr">
            <a:normAutofit fontScale="62500" lnSpcReduction="20000"/>
          </a:bodyPr>
          <a:lstStyle>
            <a:lvl1pPr algn="l" defTabSz="457200" rtl="0" eaLnBrk="1" latinLnBrk="0" hangingPunct="1">
              <a:spcBef>
                <a:spcPct val="0"/>
              </a:spcBef>
              <a:buNone/>
              <a:defRPr sz="4400" b="1" kern="1200">
                <a:solidFill>
                  <a:schemeClr val="accent2"/>
                </a:solidFill>
                <a:effectLst>
                  <a:outerShdw blurRad="38100" dist="38100" dir="2700000" algn="tl">
                    <a:srgbClr val="000000">
                      <a:alpha val="43137"/>
                    </a:srgbClr>
                  </a:outerShdw>
                </a:effectLst>
                <a:latin typeface="+mj-lt"/>
                <a:ea typeface="+mj-ea"/>
                <a:cs typeface="+mj-cs"/>
              </a:defRPr>
            </a:lvl1pPr>
          </a:lstStyle>
          <a:p>
            <a:pPr algn="r"/>
            <a:r>
              <a:rPr lang="en-US" dirty="0"/>
              <a:t>Please connect on </a:t>
            </a:r>
          </a:p>
          <a:p>
            <a:pPr algn="r"/>
            <a:r>
              <a:rPr lang="en-US" dirty="0"/>
              <a:t>twitter &amp; </a:t>
            </a:r>
            <a:r>
              <a:rPr lang="en-US" dirty="0" err="1"/>
              <a:t>linkedIn</a:t>
            </a:r>
            <a:endParaRPr lang="en-US" dirty="0"/>
          </a:p>
        </p:txBody>
      </p:sp>
    </p:spTree>
    <p:extLst>
      <p:ext uri="{BB962C8B-B14F-4D97-AF65-F5344CB8AC3E}">
        <p14:creationId xmlns:p14="http://schemas.microsoft.com/office/powerpoint/2010/main" val="284120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48608"/>
            <a:ext cx="5715000" cy="827742"/>
          </a:xfrm>
        </p:spPr>
        <p:txBody>
          <a:bodyPr/>
          <a:lstStyle/>
          <a:p>
            <a:pPr algn="ctr"/>
            <a:r>
              <a:rPr lang="en-US" dirty="0"/>
              <a:t>Coding Exercises</a:t>
            </a:r>
          </a:p>
        </p:txBody>
      </p:sp>
      <p:sp>
        <p:nvSpPr>
          <p:cNvPr id="3" name="Rectangle 2"/>
          <p:cNvSpPr/>
          <p:nvPr/>
        </p:nvSpPr>
        <p:spPr>
          <a:xfrm>
            <a:off x="2604301" y="1276350"/>
            <a:ext cx="3965749" cy="584776"/>
          </a:xfrm>
          <a:prstGeom prst="rect">
            <a:avLst/>
          </a:prstGeom>
        </p:spPr>
        <p:txBody>
          <a:bodyPr wrap="none">
            <a:spAutoFit/>
          </a:bodyPr>
          <a:lstStyle/>
          <a:p>
            <a:pPr algn="ctr"/>
            <a:r>
              <a:rPr lang="en-US" sz="3200" b="1" dirty="0" err="1"/>
              <a:t>github.com</a:t>
            </a:r>
            <a:r>
              <a:rPr lang="en-US" sz="3200" b="1" dirty="0"/>
              <a:t>/approvals</a:t>
            </a:r>
          </a:p>
        </p:txBody>
      </p:sp>
      <p:sp>
        <p:nvSpPr>
          <p:cNvPr id="4" name="Rectangle 3"/>
          <p:cNvSpPr/>
          <p:nvPr/>
        </p:nvSpPr>
        <p:spPr>
          <a:xfrm>
            <a:off x="457200" y="2190750"/>
            <a:ext cx="4495800" cy="2077492"/>
          </a:xfrm>
          <a:prstGeom prst="rect">
            <a:avLst/>
          </a:prstGeom>
        </p:spPr>
        <p:txBody>
          <a:bodyPr wrap="square">
            <a:spAutoFit/>
          </a:bodyPr>
          <a:lstStyle/>
          <a:p>
            <a:pPr>
              <a:lnSpc>
                <a:spcPct val="130000"/>
              </a:lnSpc>
            </a:pPr>
            <a:r>
              <a:rPr lang="en-US" sz="2000" b="1" dirty="0" err="1">
                <a:solidFill>
                  <a:schemeClr val="accent2"/>
                </a:solidFill>
              </a:rPr>
              <a:t>ApprovalTests.java.StarterProject</a:t>
            </a:r>
            <a:endParaRPr lang="en-US" sz="2000" b="1" dirty="0">
              <a:solidFill>
                <a:schemeClr val="accent2"/>
              </a:solidFill>
            </a:endParaRPr>
          </a:p>
          <a:p>
            <a:pPr>
              <a:lnSpc>
                <a:spcPct val="130000"/>
              </a:lnSpc>
            </a:pPr>
            <a:r>
              <a:rPr lang="en-US" sz="2000" b="1" dirty="0" err="1">
                <a:solidFill>
                  <a:schemeClr val="accent2"/>
                </a:solidFill>
              </a:rPr>
              <a:t>ApprovalTests.Net.StarterProject</a:t>
            </a:r>
            <a:endParaRPr lang="en-US" sz="2000" b="1" dirty="0">
              <a:solidFill>
                <a:schemeClr val="accent2"/>
              </a:solidFill>
            </a:endParaRPr>
          </a:p>
          <a:p>
            <a:pPr>
              <a:lnSpc>
                <a:spcPct val="130000"/>
              </a:lnSpc>
            </a:pPr>
            <a:r>
              <a:rPr lang="en-US" sz="2000" b="1" dirty="0" err="1">
                <a:solidFill>
                  <a:schemeClr val="accent2"/>
                </a:solidFill>
              </a:rPr>
              <a:t>ApprovalTests.Python.StarterProject</a:t>
            </a:r>
            <a:endParaRPr lang="en-US" sz="2000" b="1" dirty="0">
              <a:solidFill>
                <a:schemeClr val="accent2"/>
              </a:solidFill>
            </a:endParaRPr>
          </a:p>
          <a:p>
            <a:pPr>
              <a:lnSpc>
                <a:spcPct val="130000"/>
              </a:lnSpc>
            </a:pPr>
            <a:r>
              <a:rPr lang="en-US" sz="2000" b="1" dirty="0" err="1">
                <a:solidFill>
                  <a:schemeClr val="accent2"/>
                </a:solidFill>
              </a:rPr>
              <a:t>ApprovalTests.js.StarterProject</a:t>
            </a:r>
            <a:endParaRPr lang="en-US" sz="2000" b="1" dirty="0">
              <a:solidFill>
                <a:schemeClr val="accent2"/>
              </a:solidFill>
            </a:endParaRPr>
          </a:p>
          <a:p>
            <a:pPr>
              <a:lnSpc>
                <a:spcPct val="130000"/>
              </a:lnSpc>
            </a:pPr>
            <a:r>
              <a:rPr lang="en-US" sz="2000" b="1" dirty="0" err="1">
                <a:solidFill>
                  <a:schemeClr val="accent2"/>
                </a:solidFill>
              </a:rPr>
              <a:t>ApprovalTests.cpp.StarterProject</a:t>
            </a:r>
            <a:endParaRPr lang="en-US" sz="2000" b="1" dirty="0">
              <a:solidFill>
                <a:schemeClr val="accent2"/>
              </a:solidFill>
            </a:endParaRPr>
          </a:p>
        </p:txBody>
      </p:sp>
      <p:sp>
        <p:nvSpPr>
          <p:cNvPr id="5" name="Rectangle 4"/>
          <p:cNvSpPr/>
          <p:nvPr/>
        </p:nvSpPr>
        <p:spPr>
          <a:xfrm>
            <a:off x="4800600" y="2190750"/>
            <a:ext cx="3657600" cy="2077492"/>
          </a:xfrm>
          <a:prstGeom prst="rect">
            <a:avLst/>
          </a:prstGeom>
        </p:spPr>
        <p:txBody>
          <a:bodyPr wrap="square">
            <a:spAutoFit/>
          </a:bodyPr>
          <a:lstStyle/>
          <a:p>
            <a:pPr>
              <a:lnSpc>
                <a:spcPct val="130000"/>
              </a:lnSpc>
            </a:pPr>
            <a:r>
              <a:rPr lang="en-US" sz="2000" b="1" dirty="0">
                <a:solidFill>
                  <a:schemeClr val="accent2"/>
                </a:solidFill>
              </a:rPr>
              <a:t>Eclipse / </a:t>
            </a:r>
            <a:r>
              <a:rPr lang="en-US" sz="2000" b="1" dirty="0" err="1">
                <a:solidFill>
                  <a:schemeClr val="accent2"/>
                </a:solidFill>
              </a:rPr>
              <a:t>intelliJ</a:t>
            </a:r>
            <a:endParaRPr lang="en-US" sz="2000" b="1" dirty="0">
              <a:solidFill>
                <a:schemeClr val="accent2"/>
              </a:solidFill>
            </a:endParaRPr>
          </a:p>
          <a:p>
            <a:pPr>
              <a:lnSpc>
                <a:spcPct val="130000"/>
              </a:lnSpc>
            </a:pPr>
            <a:r>
              <a:rPr lang="en-US" sz="2000" b="1" dirty="0">
                <a:solidFill>
                  <a:schemeClr val="accent2"/>
                </a:solidFill>
              </a:rPr>
              <a:t>#</a:t>
            </a:r>
            <a:r>
              <a:rPr lang="en-US" sz="2000" b="1" dirty="0" err="1">
                <a:solidFill>
                  <a:schemeClr val="accent2"/>
                </a:solidFill>
              </a:rPr>
              <a:t>Resharper</a:t>
            </a:r>
            <a:endParaRPr lang="en-US" sz="2000" b="1" dirty="0">
              <a:solidFill>
                <a:schemeClr val="accent2"/>
              </a:solidFill>
            </a:endParaRPr>
          </a:p>
          <a:p>
            <a:pPr>
              <a:lnSpc>
                <a:spcPct val="130000"/>
              </a:lnSpc>
            </a:pPr>
            <a:r>
              <a:rPr lang="en-US" sz="2000" b="1" dirty="0" err="1">
                <a:solidFill>
                  <a:schemeClr val="accent2"/>
                </a:solidFill>
              </a:rPr>
              <a:t>PyCharm</a:t>
            </a:r>
            <a:endParaRPr lang="en-US" sz="2000" b="1" dirty="0">
              <a:solidFill>
                <a:schemeClr val="accent2"/>
              </a:solidFill>
            </a:endParaRPr>
          </a:p>
          <a:p>
            <a:pPr>
              <a:lnSpc>
                <a:spcPct val="130000"/>
              </a:lnSpc>
            </a:pPr>
            <a:r>
              <a:rPr lang="en-US" sz="2000" b="1" dirty="0" err="1">
                <a:solidFill>
                  <a:schemeClr val="accent2"/>
                </a:solidFill>
              </a:rPr>
              <a:t>WebStorm</a:t>
            </a:r>
            <a:endParaRPr lang="en-US" sz="2000" b="1" dirty="0">
              <a:solidFill>
                <a:schemeClr val="accent2"/>
              </a:solidFill>
            </a:endParaRPr>
          </a:p>
          <a:p>
            <a:pPr>
              <a:lnSpc>
                <a:spcPct val="130000"/>
              </a:lnSpc>
            </a:pPr>
            <a:r>
              <a:rPr lang="en-US" sz="2000" b="1" dirty="0" err="1">
                <a:solidFill>
                  <a:schemeClr val="accent2"/>
                </a:solidFill>
              </a:rPr>
              <a:t>Clion</a:t>
            </a:r>
            <a:r>
              <a:rPr lang="en-US" sz="2000" b="1" dirty="0">
                <a:solidFill>
                  <a:schemeClr val="accent2"/>
                </a:solidFill>
              </a:rPr>
              <a:t> / </a:t>
            </a:r>
            <a:r>
              <a:rPr lang="en-US" sz="2000" b="1" dirty="0" err="1">
                <a:solidFill>
                  <a:schemeClr val="accent2"/>
                </a:solidFill>
              </a:rPr>
              <a:t>Resharper</a:t>
            </a:r>
            <a:r>
              <a:rPr lang="en-US" sz="2000" b="1" dirty="0">
                <a:solidFill>
                  <a:schemeClr val="accent2"/>
                </a:solidFill>
              </a:rPr>
              <a:t> C++</a:t>
            </a:r>
          </a:p>
        </p:txBody>
      </p:sp>
      <p:cxnSp>
        <p:nvCxnSpPr>
          <p:cNvPr id="7" name="Straight Connector 6"/>
          <p:cNvCxnSpPr/>
          <p:nvPr/>
        </p:nvCxnSpPr>
        <p:spPr>
          <a:xfrm>
            <a:off x="1295400" y="2647950"/>
            <a:ext cx="57912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295400" y="3048000"/>
            <a:ext cx="5791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295400" y="3448050"/>
            <a:ext cx="5791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295400" y="3848100"/>
            <a:ext cx="57912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295400" y="4248150"/>
            <a:ext cx="57912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047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6600" dirty="0"/>
              <a:t>Check In</a:t>
            </a:r>
          </a:p>
        </p:txBody>
      </p:sp>
      <p:sp>
        <p:nvSpPr>
          <p:cNvPr id="3" name="TextBox 2"/>
          <p:cNvSpPr txBox="1"/>
          <p:nvPr/>
        </p:nvSpPr>
        <p:spPr>
          <a:xfrm>
            <a:off x="7954992" y="4400550"/>
            <a:ext cx="1119943" cy="646331"/>
          </a:xfrm>
          <a:prstGeom prst="rect">
            <a:avLst/>
          </a:prstGeom>
          <a:noFill/>
        </p:spPr>
        <p:txBody>
          <a:bodyPr wrap="none" rtlCol="0">
            <a:spAutoFit/>
          </a:bodyPr>
          <a:lstStyle/>
          <a:p>
            <a:pPr algn="r"/>
            <a:r>
              <a:rPr lang="en-US" sz="3600" b="1" dirty="0"/>
              <a:t>Pairs</a:t>
            </a:r>
            <a:endParaRPr lang="en-US" b="1" dirty="0"/>
          </a:p>
        </p:txBody>
      </p:sp>
    </p:spTree>
    <p:extLst>
      <p:ext uri="{BB962C8B-B14F-4D97-AF65-F5344CB8AC3E}">
        <p14:creationId xmlns:p14="http://schemas.microsoft.com/office/powerpoint/2010/main" val="43528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B350-6F63-3C46-8C8B-EB8A4FC12FF2}"/>
              </a:ext>
            </a:extLst>
          </p:cNvPr>
          <p:cNvSpPr>
            <a:spLocks noGrp="1"/>
          </p:cNvSpPr>
          <p:nvPr>
            <p:ph type="ctrTitle"/>
          </p:nvPr>
        </p:nvSpPr>
        <p:spPr/>
        <p:txBody>
          <a:bodyPr/>
          <a:lstStyle/>
          <a:p>
            <a:r>
              <a:rPr lang="en-US" dirty="0"/>
              <a:t>https://</a:t>
            </a:r>
            <a:r>
              <a:rPr lang="en-US" dirty="0" err="1"/>
              <a:t>lfal.co</a:t>
            </a:r>
            <a:r>
              <a:rPr lang="en-US" dirty="0"/>
              <a:t>/1commonsheet</a:t>
            </a:r>
          </a:p>
        </p:txBody>
      </p:sp>
    </p:spTree>
    <p:extLst>
      <p:ext uri="{BB962C8B-B14F-4D97-AF65-F5344CB8AC3E}">
        <p14:creationId xmlns:p14="http://schemas.microsoft.com/office/powerpoint/2010/main" val="11724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276350"/>
          </a:xfrm>
          <a:prstGeom prst="rect">
            <a:avLst/>
          </a:prstGeom>
        </p:spPr>
        <p:txBody>
          <a:bodyPr anchor="t">
            <a:normAutofit/>
          </a:bodyPr>
          <a:lstStyle>
            <a:lvl1pPr algn="l" defTabSz="457200" rtl="0" eaLnBrk="1" latinLnBrk="0" hangingPunct="1">
              <a:spcBef>
                <a:spcPct val="0"/>
              </a:spcBef>
              <a:buNone/>
              <a:defRPr sz="4400" b="1" kern="1200">
                <a:solidFill>
                  <a:schemeClr val="accent2"/>
                </a:solidFill>
                <a:effectLst>
                  <a:outerShdw blurRad="38100" dist="38100" dir="2700000" algn="tl">
                    <a:srgbClr val="000000">
                      <a:alpha val="43137"/>
                    </a:srgbClr>
                  </a:outerShdw>
                </a:effectLst>
                <a:latin typeface="+mj-lt"/>
                <a:ea typeface="+mj-ea"/>
                <a:cs typeface="+mj-cs"/>
              </a:defRPr>
            </a:lvl1pPr>
          </a:lstStyle>
          <a:p>
            <a:pPr algn="ctr"/>
            <a:r>
              <a:rPr lang="en-US" sz="6600" dirty="0"/>
              <a:t>Bowling</a:t>
            </a:r>
          </a:p>
        </p:txBody>
      </p:sp>
      <p:pic>
        <p:nvPicPr>
          <p:cNvPr id="5" name="Picture 4" descr="Screen Shot 2018-05-08 at 8.17.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76350"/>
            <a:ext cx="6934200" cy="2997928"/>
          </a:xfrm>
          <a:prstGeom prst="rect">
            <a:avLst/>
          </a:prstGeom>
        </p:spPr>
      </p:pic>
    </p:spTree>
    <p:extLst>
      <p:ext uri="{BB962C8B-B14F-4D97-AF65-F5344CB8AC3E}">
        <p14:creationId xmlns:p14="http://schemas.microsoft.com/office/powerpoint/2010/main" val="308083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ln>
            <a:solidFill>
              <a:schemeClr val="tx1"/>
            </a:solidFill>
          </a:ln>
        </p:spPr>
        <p:txBody>
          <a:bodyPr/>
          <a:lstStyle/>
          <a:p>
            <a:fld id="{00000000-1234-1234-1234-123412341234}" type="slidenum">
              <a:rPr lang="uk-UA" smtClean="0">
                <a:solidFill>
                  <a:schemeClr val="tx1"/>
                </a:solidFill>
              </a:rPr>
              <a:pPr/>
              <a:t>7</a:t>
            </a:fld>
            <a:endParaRPr lang="uk-UA">
              <a:solidFill>
                <a:schemeClr val="tx1"/>
              </a:solidFill>
            </a:endParaRPr>
          </a:p>
        </p:txBody>
      </p:sp>
      <p:sp>
        <p:nvSpPr>
          <p:cNvPr id="3" name="Google Shape;258;p27"/>
          <p:cNvSpPr txBox="1"/>
          <p:nvPr/>
        </p:nvSpPr>
        <p:spPr>
          <a:xfrm>
            <a:off x="1908289" y="765262"/>
            <a:ext cx="5318477" cy="3826313"/>
          </a:xfrm>
          <a:prstGeom prst="rect">
            <a:avLst/>
          </a:prstGeom>
          <a:noFill/>
          <a:ln w="19050" cap="rnd" cmpd="sng">
            <a:solidFill>
              <a:schemeClr val="tx1"/>
            </a:solidFill>
            <a:prstDash val="lgDash"/>
            <a:round/>
            <a:headEnd type="none" w="sm" len="sm"/>
            <a:tailEnd type="none" w="sm" len="sm"/>
          </a:ln>
        </p:spPr>
        <p:txBody>
          <a:bodyPr spcFirstLastPara="1" wrap="square" lIns="68569" tIns="68569" rIns="68569" bIns="68569" anchor="ctr" anchorCtr="0">
            <a:noAutofit/>
          </a:bodyPr>
          <a:lstStyle/>
          <a:p>
            <a:pPr algn="ctr"/>
            <a:endParaRPr dirty="0">
              <a:latin typeface="Cousine"/>
              <a:ea typeface="Cousine"/>
              <a:cs typeface="Cousine"/>
              <a:sym typeface="Cousine"/>
            </a:endParaRPr>
          </a:p>
        </p:txBody>
      </p:sp>
      <p:sp>
        <p:nvSpPr>
          <p:cNvPr id="4" name="Rectangle 3"/>
          <p:cNvSpPr/>
          <p:nvPr/>
        </p:nvSpPr>
        <p:spPr>
          <a:xfrm>
            <a:off x="2464773" y="3970653"/>
            <a:ext cx="4316929" cy="715581"/>
          </a:xfrm>
          <a:prstGeom prst="rect">
            <a:avLst/>
          </a:prstGeom>
          <a:ln>
            <a:noFill/>
          </a:ln>
        </p:spPr>
        <p:txBody>
          <a:bodyPr wrap="square">
            <a:spAutoFit/>
          </a:bodyPr>
          <a:lstStyle/>
          <a:p>
            <a:pPr algn="ctr"/>
            <a:r>
              <a:rPr lang="en" sz="4050" b="1" spc="450" dirty="0">
                <a:latin typeface="Cousine"/>
                <a:ea typeface="Cousine"/>
                <a:cs typeface="Cousine"/>
                <a:sym typeface="Cousine"/>
              </a:rPr>
              <a:t>AWARENESS</a:t>
            </a:r>
            <a:endParaRPr lang="en-US" sz="1350" b="1" spc="450" dirty="0"/>
          </a:p>
        </p:txBody>
      </p:sp>
      <p:sp>
        <p:nvSpPr>
          <p:cNvPr id="5" name="Up Arrow 4"/>
          <p:cNvSpPr/>
          <p:nvPr/>
        </p:nvSpPr>
        <p:spPr>
          <a:xfrm>
            <a:off x="2095482" y="930427"/>
            <a:ext cx="787310" cy="3523511"/>
          </a:xfrm>
          <a:prstGeom prst="upArrow">
            <a:avLst/>
          </a:prstGeom>
          <a:noFill/>
          <a:ln w="38100" cmpd="sng">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chemeClr val="tx1"/>
              </a:solidFill>
            </a:endParaRPr>
          </a:p>
        </p:txBody>
      </p:sp>
      <p:sp>
        <p:nvSpPr>
          <p:cNvPr id="6" name="Rectangle 5"/>
          <p:cNvSpPr/>
          <p:nvPr/>
        </p:nvSpPr>
        <p:spPr>
          <a:xfrm rot="16200000">
            <a:off x="306308" y="2526369"/>
            <a:ext cx="4316929" cy="600164"/>
          </a:xfrm>
          <a:prstGeom prst="rect">
            <a:avLst/>
          </a:prstGeom>
          <a:ln>
            <a:noFill/>
          </a:ln>
        </p:spPr>
        <p:txBody>
          <a:bodyPr wrap="square">
            <a:spAutoFit/>
          </a:bodyPr>
          <a:lstStyle/>
          <a:p>
            <a:pPr algn="ctr"/>
            <a:r>
              <a:rPr lang="en" sz="3300" b="1" spc="-113" dirty="0">
                <a:latin typeface="Cousine"/>
                <a:ea typeface="Cousine"/>
                <a:cs typeface="Cousine"/>
                <a:sym typeface="Cousine"/>
              </a:rPr>
              <a:t>PROFICIENCY</a:t>
            </a:r>
            <a:endParaRPr lang="en-US" sz="825" b="1" spc="-113" dirty="0"/>
          </a:p>
        </p:txBody>
      </p:sp>
      <p:sp>
        <p:nvSpPr>
          <p:cNvPr id="7" name="Up Arrow 6"/>
          <p:cNvSpPr/>
          <p:nvPr/>
        </p:nvSpPr>
        <p:spPr>
          <a:xfrm rot="5400000">
            <a:off x="3553060" y="2053521"/>
            <a:ext cx="787310" cy="2518940"/>
          </a:xfrm>
          <a:prstGeom prst="upArrow">
            <a:avLst/>
          </a:prstGeom>
          <a:noFill/>
          <a:ln w="38100" cmpd="sng">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chemeClr val="tx1"/>
              </a:solidFill>
            </a:endParaRPr>
          </a:p>
        </p:txBody>
      </p:sp>
      <p:sp>
        <p:nvSpPr>
          <p:cNvPr id="8" name="Rectangle 7"/>
          <p:cNvSpPr/>
          <p:nvPr/>
        </p:nvSpPr>
        <p:spPr>
          <a:xfrm>
            <a:off x="1471503" y="3010266"/>
            <a:ext cx="4316929" cy="600164"/>
          </a:xfrm>
          <a:prstGeom prst="rect">
            <a:avLst/>
          </a:prstGeom>
          <a:ln>
            <a:noFill/>
          </a:ln>
        </p:spPr>
        <p:txBody>
          <a:bodyPr wrap="square">
            <a:spAutoFit/>
          </a:bodyPr>
          <a:lstStyle/>
          <a:p>
            <a:pPr algn="ctr"/>
            <a:r>
              <a:rPr lang="en" sz="3300" b="1" spc="-113" dirty="0">
                <a:latin typeface="Cousine"/>
                <a:ea typeface="Cousine"/>
                <a:cs typeface="Cousine"/>
                <a:sym typeface="Cousine"/>
              </a:rPr>
              <a:t>FLUENCY</a:t>
            </a:r>
            <a:endParaRPr lang="en-US" sz="825" b="1" spc="-113" dirty="0"/>
          </a:p>
        </p:txBody>
      </p:sp>
    </p:spTree>
    <p:extLst>
      <p:ext uri="{BB962C8B-B14F-4D97-AF65-F5344CB8AC3E}">
        <p14:creationId xmlns:p14="http://schemas.microsoft.com/office/powerpoint/2010/main" val="285197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05-08 at 8.17.40 AM.png"/>
          <p:cNvPicPr>
            <a:picLocks noChangeAspect="1"/>
          </p:cNvPicPr>
          <p:nvPr/>
        </p:nvPicPr>
        <p:blipFill rotWithShape="1">
          <a:blip r:embed="rId2">
            <a:extLst>
              <a:ext uri="{28A0092B-C50C-407E-A947-70E740481C1C}">
                <a14:useLocalDpi xmlns:a14="http://schemas.microsoft.com/office/drawing/2010/main" val="0"/>
              </a:ext>
            </a:extLst>
          </a:blip>
          <a:srcRect l="22311" t="18531" r="13057" b="59072"/>
          <a:stretch/>
        </p:blipFill>
        <p:spPr>
          <a:xfrm>
            <a:off x="74374" y="1885950"/>
            <a:ext cx="8698270" cy="1303178"/>
          </a:xfrm>
          <a:prstGeom prst="rect">
            <a:avLst/>
          </a:prstGeom>
        </p:spPr>
      </p:pic>
    </p:spTree>
    <p:extLst>
      <p:ext uri="{BB962C8B-B14F-4D97-AF65-F5344CB8AC3E}">
        <p14:creationId xmlns:p14="http://schemas.microsoft.com/office/powerpoint/2010/main" val="129282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rved Down Arrow 1">
            <a:extLst>
              <a:ext uri="{FF2B5EF4-FFF2-40B4-BE49-F238E27FC236}">
                <a16:creationId xmlns:a16="http://schemas.microsoft.com/office/drawing/2014/main" id="{593AE400-7C50-C143-BAE9-34F4043DF68D}"/>
              </a:ext>
            </a:extLst>
          </p:cNvPr>
          <p:cNvSpPr/>
          <p:nvPr/>
        </p:nvSpPr>
        <p:spPr bwMode="auto">
          <a:xfrm rot="16200000">
            <a:off x="1975040" y="2384961"/>
            <a:ext cx="2039153" cy="914400"/>
          </a:xfrm>
          <a:prstGeom prst="curved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kern="1200" cap="none" normalizeH="0" baseline="0">
              <a:ln>
                <a:noFill/>
              </a:ln>
              <a:solidFill>
                <a:schemeClr val="tx1"/>
              </a:solidFill>
              <a:effectLst/>
              <a:latin typeface="Arial" charset="0"/>
            </a:endParaRPr>
          </a:p>
        </p:txBody>
      </p:sp>
      <p:sp>
        <p:nvSpPr>
          <p:cNvPr id="3" name="Curved Down Arrow 2">
            <a:extLst>
              <a:ext uri="{FF2B5EF4-FFF2-40B4-BE49-F238E27FC236}">
                <a16:creationId xmlns:a16="http://schemas.microsoft.com/office/drawing/2014/main" id="{1CDC1908-36D2-394C-9513-26C0F636722E}"/>
              </a:ext>
            </a:extLst>
          </p:cNvPr>
          <p:cNvSpPr/>
          <p:nvPr/>
        </p:nvSpPr>
        <p:spPr bwMode="auto">
          <a:xfrm rot="5400000">
            <a:off x="4943704" y="2384962"/>
            <a:ext cx="2039153" cy="914400"/>
          </a:xfrm>
          <a:prstGeom prst="curved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kern="1200" cap="none" normalizeH="0" baseline="0">
              <a:ln>
                <a:noFill/>
              </a:ln>
              <a:solidFill>
                <a:schemeClr val="tx1"/>
              </a:solidFill>
              <a:effectLst/>
              <a:latin typeface="Arial" charset="0"/>
            </a:endParaRPr>
          </a:p>
        </p:txBody>
      </p:sp>
      <p:sp>
        <p:nvSpPr>
          <p:cNvPr id="4" name="Curved Down Arrow 3">
            <a:extLst>
              <a:ext uri="{FF2B5EF4-FFF2-40B4-BE49-F238E27FC236}">
                <a16:creationId xmlns:a16="http://schemas.microsoft.com/office/drawing/2014/main" id="{30A8CD8B-9E7C-F94C-A06B-E63FB39BA3C2}"/>
              </a:ext>
            </a:extLst>
          </p:cNvPr>
          <p:cNvSpPr/>
          <p:nvPr/>
        </p:nvSpPr>
        <p:spPr bwMode="auto">
          <a:xfrm>
            <a:off x="3466929" y="913338"/>
            <a:ext cx="2039153" cy="914400"/>
          </a:xfrm>
          <a:prstGeom prst="curved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kern="1200"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906BB5B4-CB8D-DE42-B105-370058B5FE46}"/>
              </a:ext>
            </a:extLst>
          </p:cNvPr>
          <p:cNvSpPr txBox="1"/>
          <p:nvPr/>
        </p:nvSpPr>
        <p:spPr>
          <a:xfrm>
            <a:off x="5486400" y="1428750"/>
            <a:ext cx="1123320" cy="369332"/>
          </a:xfrm>
          <a:prstGeom prst="rect">
            <a:avLst/>
          </a:prstGeom>
          <a:noFill/>
        </p:spPr>
        <p:txBody>
          <a:bodyPr wrap="square" rtlCol="0">
            <a:spAutoFit/>
          </a:bodyPr>
          <a:lstStyle/>
          <a:p>
            <a:r>
              <a:rPr lang="en-US" kern="1200" dirty="0"/>
              <a:t>English</a:t>
            </a:r>
          </a:p>
        </p:txBody>
      </p:sp>
      <p:sp>
        <p:nvSpPr>
          <p:cNvPr id="6" name="TextBox 5">
            <a:extLst>
              <a:ext uri="{FF2B5EF4-FFF2-40B4-BE49-F238E27FC236}">
                <a16:creationId xmlns:a16="http://schemas.microsoft.com/office/drawing/2014/main" id="{8374AE0A-EFA8-134B-B047-D03A7979F450}"/>
              </a:ext>
            </a:extLst>
          </p:cNvPr>
          <p:cNvSpPr txBox="1"/>
          <p:nvPr/>
        </p:nvSpPr>
        <p:spPr>
          <a:xfrm>
            <a:off x="5506081" y="3820169"/>
            <a:ext cx="665604" cy="369332"/>
          </a:xfrm>
          <a:prstGeom prst="rect">
            <a:avLst/>
          </a:prstGeom>
          <a:noFill/>
        </p:spPr>
        <p:txBody>
          <a:bodyPr wrap="none" rtlCol="0">
            <a:spAutoFit/>
          </a:bodyPr>
          <a:lstStyle/>
          <a:p>
            <a:r>
              <a:rPr lang="en-US" kern="1200" dirty="0"/>
              <a:t>Code</a:t>
            </a:r>
          </a:p>
        </p:txBody>
      </p:sp>
      <p:sp>
        <p:nvSpPr>
          <p:cNvPr id="7" name="TextBox 6">
            <a:extLst>
              <a:ext uri="{FF2B5EF4-FFF2-40B4-BE49-F238E27FC236}">
                <a16:creationId xmlns:a16="http://schemas.microsoft.com/office/drawing/2014/main" id="{7EAD0CCB-2707-7547-940B-50366464379D}"/>
              </a:ext>
            </a:extLst>
          </p:cNvPr>
          <p:cNvSpPr txBox="1"/>
          <p:nvPr/>
        </p:nvSpPr>
        <p:spPr>
          <a:xfrm>
            <a:off x="2667000" y="3867150"/>
            <a:ext cx="769662" cy="369332"/>
          </a:xfrm>
          <a:prstGeom prst="rect">
            <a:avLst/>
          </a:prstGeom>
          <a:noFill/>
        </p:spPr>
        <p:txBody>
          <a:bodyPr wrap="square" rtlCol="0">
            <a:spAutoFit/>
          </a:bodyPr>
          <a:lstStyle/>
          <a:p>
            <a:r>
              <a:rPr lang="en-US" kern="1200" dirty="0"/>
              <a:t>Result</a:t>
            </a:r>
          </a:p>
        </p:txBody>
      </p:sp>
      <p:sp>
        <p:nvSpPr>
          <p:cNvPr id="8" name="TextBox 7">
            <a:extLst>
              <a:ext uri="{FF2B5EF4-FFF2-40B4-BE49-F238E27FC236}">
                <a16:creationId xmlns:a16="http://schemas.microsoft.com/office/drawing/2014/main" id="{A0FE5F03-C07E-854D-924A-2C162788C818}"/>
              </a:ext>
            </a:extLst>
          </p:cNvPr>
          <p:cNvSpPr txBox="1"/>
          <p:nvPr/>
        </p:nvSpPr>
        <p:spPr>
          <a:xfrm>
            <a:off x="2133599" y="1442274"/>
            <a:ext cx="1333329" cy="369332"/>
          </a:xfrm>
          <a:prstGeom prst="rect">
            <a:avLst/>
          </a:prstGeom>
          <a:noFill/>
        </p:spPr>
        <p:txBody>
          <a:bodyPr wrap="square" rtlCol="0">
            <a:spAutoFit/>
          </a:bodyPr>
          <a:lstStyle/>
          <a:p>
            <a:r>
              <a:rPr lang="en-US" kern="1200" dirty="0"/>
              <a:t>Whiteboard</a:t>
            </a:r>
          </a:p>
        </p:txBody>
      </p:sp>
      <p:grpSp>
        <p:nvGrpSpPr>
          <p:cNvPr id="9" name="Group 8">
            <a:extLst>
              <a:ext uri="{FF2B5EF4-FFF2-40B4-BE49-F238E27FC236}">
                <a16:creationId xmlns:a16="http://schemas.microsoft.com/office/drawing/2014/main" id="{C179CCEE-7BC7-CE46-B738-14BDC4EF1C99}"/>
              </a:ext>
            </a:extLst>
          </p:cNvPr>
          <p:cNvGrpSpPr/>
          <p:nvPr/>
        </p:nvGrpSpPr>
        <p:grpSpPr>
          <a:xfrm>
            <a:off x="1066800" y="209550"/>
            <a:ext cx="1010652" cy="2101516"/>
            <a:chOff x="635115" y="-227609"/>
            <a:chExt cx="1010652" cy="2101516"/>
          </a:xfrm>
        </p:grpSpPr>
        <p:sp>
          <p:nvSpPr>
            <p:cNvPr id="10" name="Rectangle 9">
              <a:extLst>
                <a:ext uri="{FF2B5EF4-FFF2-40B4-BE49-F238E27FC236}">
                  <a16:creationId xmlns:a16="http://schemas.microsoft.com/office/drawing/2014/main" id="{E9440CE0-AD18-F34A-B3A0-410F8AA23E4D}"/>
                </a:ext>
              </a:extLst>
            </p:cNvPr>
            <p:cNvSpPr/>
            <p:nvPr/>
          </p:nvSpPr>
          <p:spPr bwMode="auto">
            <a:xfrm>
              <a:off x="635115" y="29065"/>
              <a:ext cx="1010652" cy="11389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kern="1200" cap="none" normalizeH="0" baseline="0">
                <a:ln>
                  <a:noFill/>
                </a:ln>
                <a:solidFill>
                  <a:schemeClr val="tx1"/>
                </a:solidFill>
                <a:effectLst/>
                <a:latin typeface="Arial" charset="0"/>
              </a:endParaRPr>
            </a:p>
          </p:txBody>
        </p:sp>
        <p:cxnSp>
          <p:nvCxnSpPr>
            <p:cNvPr id="11" name="Straight Connector 10">
              <a:extLst>
                <a:ext uri="{FF2B5EF4-FFF2-40B4-BE49-F238E27FC236}">
                  <a16:creationId xmlns:a16="http://schemas.microsoft.com/office/drawing/2014/main" id="{3778E125-D41D-F048-A2C2-E29B5DBFDA8A}"/>
                </a:ext>
              </a:extLst>
            </p:cNvPr>
            <p:cNvCxnSpPr/>
            <p:nvPr/>
          </p:nvCxnSpPr>
          <p:spPr bwMode="auto">
            <a:xfrm>
              <a:off x="1140441" y="-227609"/>
              <a:ext cx="0" cy="2566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D2A0AF90-2D6C-5244-9940-C6C0963A3ADA}"/>
                </a:ext>
              </a:extLst>
            </p:cNvPr>
            <p:cNvCxnSpPr/>
            <p:nvPr/>
          </p:nvCxnSpPr>
          <p:spPr bwMode="auto">
            <a:xfrm flipV="1">
              <a:off x="819599" y="1168054"/>
              <a:ext cx="184484" cy="7058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7D82BFC3-71AF-4A44-ABF5-D06BB66E8E85}"/>
                </a:ext>
              </a:extLst>
            </p:cNvPr>
            <p:cNvCxnSpPr/>
            <p:nvPr/>
          </p:nvCxnSpPr>
          <p:spPr bwMode="auto">
            <a:xfrm flipV="1">
              <a:off x="1140441" y="1168054"/>
              <a:ext cx="0" cy="5293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E1661A16-2774-6443-A0A8-A44004DA34DB}"/>
                </a:ext>
              </a:extLst>
            </p:cNvPr>
            <p:cNvCxnSpPr/>
            <p:nvPr/>
          </p:nvCxnSpPr>
          <p:spPr bwMode="auto">
            <a:xfrm flipH="1" flipV="1">
              <a:off x="1276799" y="1168054"/>
              <a:ext cx="176463" cy="7058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a:extLst>
                <a:ext uri="{FF2B5EF4-FFF2-40B4-BE49-F238E27FC236}">
                  <a16:creationId xmlns:a16="http://schemas.microsoft.com/office/drawing/2014/main" id="{D46AB772-A7CF-D54C-B0A3-0D3099713667}"/>
                </a:ext>
              </a:extLst>
            </p:cNvPr>
            <p:cNvCxnSpPr/>
            <p:nvPr/>
          </p:nvCxnSpPr>
          <p:spPr bwMode="auto">
            <a:xfrm>
              <a:off x="1140441" y="173520"/>
              <a:ext cx="0" cy="84283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6" name="Straight Arrow Connector 15">
              <a:extLst>
                <a:ext uri="{FF2B5EF4-FFF2-40B4-BE49-F238E27FC236}">
                  <a16:creationId xmlns:a16="http://schemas.microsoft.com/office/drawing/2014/main" id="{C1277C50-010D-DD47-8B07-73C3C5B9CFB4}"/>
                </a:ext>
              </a:extLst>
            </p:cNvPr>
            <p:cNvCxnSpPr/>
            <p:nvPr/>
          </p:nvCxnSpPr>
          <p:spPr bwMode="auto">
            <a:xfrm flipV="1">
              <a:off x="762000" y="598559"/>
              <a:ext cx="691262" cy="1"/>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7" name="Straight Connector 16">
              <a:extLst>
                <a:ext uri="{FF2B5EF4-FFF2-40B4-BE49-F238E27FC236}">
                  <a16:creationId xmlns:a16="http://schemas.microsoft.com/office/drawing/2014/main" id="{1115272C-6507-4948-81F4-4D5443CDDD05}"/>
                </a:ext>
              </a:extLst>
            </p:cNvPr>
            <p:cNvCxnSpPr/>
            <p:nvPr/>
          </p:nvCxnSpPr>
          <p:spPr bwMode="auto">
            <a:xfrm flipV="1">
              <a:off x="1140441" y="380254"/>
              <a:ext cx="224589" cy="218123"/>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
        <p:nvSpPr>
          <p:cNvPr id="18" name="TextBox 17">
            <a:extLst>
              <a:ext uri="{FF2B5EF4-FFF2-40B4-BE49-F238E27FC236}">
                <a16:creationId xmlns:a16="http://schemas.microsoft.com/office/drawing/2014/main" id="{451B1E87-B111-5A48-BDBE-48921F17FD78}"/>
              </a:ext>
            </a:extLst>
          </p:cNvPr>
          <p:cNvSpPr txBox="1"/>
          <p:nvPr/>
        </p:nvSpPr>
        <p:spPr>
          <a:xfrm>
            <a:off x="5715002" y="666751"/>
            <a:ext cx="2666907" cy="646331"/>
          </a:xfrm>
          <a:prstGeom prst="rect">
            <a:avLst/>
          </a:prstGeom>
          <a:solidFill>
            <a:schemeClr val="bg1"/>
          </a:solidFill>
          <a:ln>
            <a:solidFill>
              <a:schemeClr val="tx1"/>
            </a:solidFill>
          </a:ln>
        </p:spPr>
        <p:txBody>
          <a:bodyPr wrap="square" rtlCol="0">
            <a:spAutoFit/>
          </a:bodyPr>
          <a:lstStyle/>
          <a:p>
            <a:r>
              <a:rPr lang="en-US" b="0" kern="1200" dirty="0">
                <a:solidFill>
                  <a:srgbClr val="2AD122"/>
                </a:solidFill>
              </a:rPr>
              <a:t>// Create side (0,0) – (3,4)</a:t>
            </a:r>
          </a:p>
          <a:p>
            <a:r>
              <a:rPr lang="en-US" b="0" kern="1200" dirty="0">
                <a:solidFill>
                  <a:srgbClr val="2AD122"/>
                </a:solidFill>
              </a:rPr>
              <a:t>// Verify length</a:t>
            </a:r>
          </a:p>
        </p:txBody>
      </p:sp>
      <p:sp>
        <p:nvSpPr>
          <p:cNvPr id="19" name="TextBox 18">
            <a:extLst>
              <a:ext uri="{FF2B5EF4-FFF2-40B4-BE49-F238E27FC236}">
                <a16:creationId xmlns:a16="http://schemas.microsoft.com/office/drawing/2014/main" id="{9EADFFAC-835D-434E-9A14-B7D48523E506}"/>
              </a:ext>
            </a:extLst>
          </p:cNvPr>
          <p:cNvSpPr txBox="1"/>
          <p:nvPr/>
        </p:nvSpPr>
        <p:spPr>
          <a:xfrm>
            <a:off x="5257800" y="4400550"/>
            <a:ext cx="3810000" cy="584776"/>
          </a:xfrm>
          <a:prstGeom prst="rect">
            <a:avLst/>
          </a:prstGeom>
          <a:solidFill>
            <a:schemeClr val="bg1"/>
          </a:solidFill>
          <a:ln>
            <a:solidFill>
              <a:schemeClr val="tx1"/>
            </a:solidFill>
          </a:ln>
        </p:spPr>
        <p:txBody>
          <a:bodyPr wrap="square" rtlCol="0">
            <a:spAutoFit/>
          </a:bodyPr>
          <a:lstStyle/>
          <a:p>
            <a:r>
              <a:rPr lang="en-US" sz="1600" kern="1200" dirty="0"/>
              <a:t>Side s = new Side(0,0,3,4);</a:t>
            </a:r>
          </a:p>
          <a:p>
            <a:r>
              <a:rPr lang="en-US" sz="1600" kern="1200" dirty="0"/>
              <a:t>Approvals.Verify(s + “ length = “ +s.Length);</a:t>
            </a:r>
          </a:p>
        </p:txBody>
      </p:sp>
      <p:sp>
        <p:nvSpPr>
          <p:cNvPr id="20" name="TextBox 19">
            <a:extLst>
              <a:ext uri="{FF2B5EF4-FFF2-40B4-BE49-F238E27FC236}">
                <a16:creationId xmlns:a16="http://schemas.microsoft.com/office/drawing/2014/main" id="{428DC455-5B08-784F-936B-7E830D906D28}"/>
              </a:ext>
            </a:extLst>
          </p:cNvPr>
          <p:cNvSpPr txBox="1"/>
          <p:nvPr/>
        </p:nvSpPr>
        <p:spPr>
          <a:xfrm>
            <a:off x="381000" y="4400550"/>
            <a:ext cx="2988650" cy="400110"/>
          </a:xfrm>
          <a:prstGeom prst="rect">
            <a:avLst/>
          </a:prstGeom>
          <a:solidFill>
            <a:schemeClr val="bg1"/>
          </a:solidFill>
          <a:ln>
            <a:solidFill>
              <a:schemeClr val="tx1"/>
            </a:solidFill>
          </a:ln>
        </p:spPr>
        <p:txBody>
          <a:bodyPr wrap="square" rtlCol="0">
            <a:spAutoFit/>
          </a:bodyPr>
          <a:lstStyle/>
          <a:p>
            <a:r>
              <a:rPr lang="en-US" sz="2000" b="0" kern="1200" dirty="0"/>
              <a:t>Side (0,0) – (3,4) </a:t>
            </a:r>
            <a:r>
              <a:rPr lang="en-US" sz="2000" dirty="0"/>
              <a:t>l</a:t>
            </a:r>
            <a:r>
              <a:rPr lang="en-US" sz="2000" b="0" kern="1200" dirty="0"/>
              <a:t>ength = 5</a:t>
            </a:r>
          </a:p>
        </p:txBody>
      </p:sp>
      <p:sp>
        <p:nvSpPr>
          <p:cNvPr id="21" name="Curved Down Arrow 20">
            <a:extLst>
              <a:ext uri="{FF2B5EF4-FFF2-40B4-BE49-F238E27FC236}">
                <a16:creationId xmlns:a16="http://schemas.microsoft.com/office/drawing/2014/main" id="{3E8988A2-0EF8-0E49-8D32-20CD79D5884F}"/>
              </a:ext>
            </a:extLst>
          </p:cNvPr>
          <p:cNvSpPr/>
          <p:nvPr/>
        </p:nvSpPr>
        <p:spPr bwMode="auto">
          <a:xfrm rot="10800000">
            <a:off x="3442869" y="3769457"/>
            <a:ext cx="2039153" cy="914400"/>
          </a:xfrm>
          <a:prstGeom prst="curved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kern="1200" cap="none" normalizeH="0" baseline="0">
              <a:ln>
                <a:noFill/>
              </a:ln>
              <a:solidFill>
                <a:schemeClr val="tx1"/>
              </a:solidFill>
              <a:effectLst/>
              <a:latin typeface="Arial" charset="0"/>
            </a:endParaRPr>
          </a:p>
        </p:txBody>
      </p:sp>
      <p:sp>
        <p:nvSpPr>
          <p:cNvPr id="22" name="TextBox 21">
            <a:extLst>
              <a:ext uri="{FF2B5EF4-FFF2-40B4-BE49-F238E27FC236}">
                <a16:creationId xmlns:a16="http://schemas.microsoft.com/office/drawing/2014/main" id="{B1F0C842-5B61-3C4A-8426-EF434DF365FF}"/>
              </a:ext>
            </a:extLst>
          </p:cNvPr>
          <p:cNvSpPr txBox="1"/>
          <p:nvPr/>
        </p:nvSpPr>
        <p:spPr>
          <a:xfrm>
            <a:off x="3124202" y="2495551"/>
            <a:ext cx="2685275" cy="646331"/>
          </a:xfrm>
          <a:prstGeom prst="rect">
            <a:avLst/>
          </a:prstGeom>
          <a:noFill/>
        </p:spPr>
        <p:txBody>
          <a:bodyPr wrap="none" rtlCol="0">
            <a:spAutoFit/>
          </a:bodyPr>
          <a:lstStyle/>
          <a:p>
            <a:r>
              <a:rPr lang="en-US" sz="3600" dirty="0"/>
              <a:t>Testing Circle</a:t>
            </a:r>
          </a:p>
        </p:txBody>
      </p:sp>
    </p:spTree>
    <p:extLst>
      <p:ext uri="{BB962C8B-B14F-4D97-AF65-F5344CB8AC3E}">
        <p14:creationId xmlns:p14="http://schemas.microsoft.com/office/powerpoint/2010/main" val="3297500306"/>
      </p:ext>
    </p:extLst>
  </p:cSld>
  <p:clrMapOvr>
    <a:masterClrMapping/>
  </p:clrMapOvr>
</p:sld>
</file>

<file path=ppt/theme/theme1.xml><?xml version="1.0" encoding="utf-8"?>
<a:theme xmlns:a="http://schemas.openxmlformats.org/drawingml/2006/main" name="Custom Design">
  <a:themeElements>
    <a:clrScheme name="TechEd Vibrant Palette">
      <a:dk1>
        <a:srgbClr val="808080"/>
      </a:dk1>
      <a:lt1>
        <a:srgbClr val="FFFFFF"/>
      </a:lt1>
      <a:dk2>
        <a:srgbClr val="000000"/>
      </a:dk2>
      <a:lt2>
        <a:srgbClr val="000000"/>
      </a:lt2>
      <a:accent1>
        <a:srgbClr val="AC2214"/>
      </a:accent1>
      <a:accent2>
        <a:srgbClr val="2F6EC3"/>
      </a:accent2>
      <a:accent3>
        <a:srgbClr val="FF640B"/>
      </a:accent3>
      <a:accent4>
        <a:srgbClr val="FFB208"/>
      </a:accent4>
      <a:accent5>
        <a:srgbClr val="FFDB16"/>
      </a:accent5>
      <a:accent6>
        <a:srgbClr val="BC1D15"/>
      </a:accent6>
      <a:hlink>
        <a:srgbClr val="18C64B"/>
      </a:hlink>
      <a:folHlink>
        <a:srgbClr val="91CC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30390</TotalTime>
  <Words>398</Words>
  <Application>Microsoft Macintosh PowerPoint</Application>
  <PresentationFormat>On-screen Show (16:9)</PresentationFormat>
  <Paragraphs>132</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Cousine</vt:lpstr>
      <vt:lpstr>Gill Sans</vt:lpstr>
      <vt:lpstr>Custom Design</vt:lpstr>
      <vt:lpstr>Test Driven Development microskills</vt:lpstr>
      <vt:lpstr>Getting to know  each other</vt:lpstr>
      <vt:lpstr>Coding Exercises</vt:lpstr>
      <vt:lpstr>Check In</vt:lpstr>
      <vt:lpstr>https://lfal.co/1commonsheet</vt:lpstr>
      <vt:lpstr>PowerPoint Presentation</vt:lpstr>
      <vt:lpstr>PowerPoint Presentation</vt:lpstr>
      <vt:lpstr>PowerPoint Presentation</vt:lpstr>
      <vt:lpstr>PowerPoint Presentation</vt:lpstr>
      <vt:lpstr>What Testing gives Us</vt:lpstr>
      <vt:lpstr>Writing scenarios</vt:lpstr>
      <vt:lpstr>PowerPoint Presentation</vt:lpstr>
      <vt:lpstr>Fake it till you make it</vt:lpstr>
      <vt:lpstr>PowerPoint Presentation</vt:lpstr>
      <vt:lpstr>Transforming scenarios to steps </vt:lpstr>
      <vt:lpstr>Crafting thru tests</vt:lpstr>
      <vt:lpstr>Consume 1st programming</vt:lpstr>
      <vt:lpstr>Visualizing State</vt:lpstr>
      <vt:lpstr>Using your Editor effectively</vt:lpstr>
      <vt:lpstr>Using Coverage</vt:lpstr>
      <vt:lpstr>Separating code</vt:lpstr>
      <vt:lpstr>Removing Duplication</vt:lpstr>
      <vt:lpstr>Check In</vt:lpstr>
      <vt:lpstr>VS Code &amp;  Partial  Diff</vt:lpstr>
      <vt:lpstr>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Llewellyn Falco</cp:lastModifiedBy>
  <cp:revision>346</cp:revision>
  <dcterms:created xsi:type="dcterms:W3CDTF">2006-08-16T00:00:00Z</dcterms:created>
  <dcterms:modified xsi:type="dcterms:W3CDTF">2019-05-07T15:20:39Z</dcterms:modified>
  <cp:category/>
</cp:coreProperties>
</file>