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4" r:id="rId2"/>
    <p:sldId id="406" r:id="rId3"/>
    <p:sldId id="407" r:id="rId4"/>
    <p:sldId id="410" r:id="rId5"/>
    <p:sldId id="423" r:id="rId6"/>
    <p:sldId id="403" r:id="rId7"/>
    <p:sldId id="411" r:id="rId8"/>
    <p:sldId id="412" r:id="rId9"/>
    <p:sldId id="413" r:id="rId10"/>
    <p:sldId id="421" r:id="rId11"/>
    <p:sldId id="414" r:id="rId12"/>
    <p:sldId id="415" r:id="rId13"/>
    <p:sldId id="416" r:id="rId14"/>
    <p:sldId id="417" r:id="rId15"/>
    <p:sldId id="418" r:id="rId16"/>
    <p:sldId id="420" r:id="rId17"/>
    <p:sldId id="424" r:id="rId18"/>
    <p:sldId id="431" r:id="rId19"/>
    <p:sldId id="425" r:id="rId20"/>
    <p:sldId id="426" r:id="rId21"/>
    <p:sldId id="427" r:id="rId22"/>
    <p:sldId id="428" r:id="rId23"/>
    <p:sldId id="429" r:id="rId24"/>
    <p:sldId id="432" r:id="rId25"/>
    <p:sldId id="430" r:id="rId26"/>
    <p:sldId id="422" r:id="rId27"/>
    <p:sldId id="326" r:id="rId28"/>
    <p:sldId id="284" r:id="rId29"/>
    <p:sldId id="433"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00"/>
    <a:srgbClr val="931D1F"/>
    <a:srgbClr val="596B35"/>
    <a:srgbClr val="5E3B1E"/>
    <a:srgbClr val="4B3E5C"/>
    <a:srgbClr val="9179B2"/>
    <a:srgbClr val="382F45"/>
    <a:srgbClr val="1A1620"/>
    <a:srgbClr val="01102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2" autoAdjust="0"/>
    <p:restoredTop sz="94660"/>
  </p:normalViewPr>
  <p:slideViewPr>
    <p:cSldViewPr>
      <p:cViewPr varScale="1">
        <p:scale>
          <a:sx n="140" d="100"/>
          <a:sy n="140" d="100"/>
        </p:scale>
        <p:origin x="-192" y="-112"/>
      </p:cViewPr>
      <p:guideLst>
        <p:guide orient="horz" pos="2160"/>
        <p:guide orient="horz" pos="1620"/>
        <p:guide pos="2880"/>
      </p:guideLst>
    </p:cSldViewPr>
  </p:slideViewPr>
  <p:notesTextViewPr>
    <p:cViewPr>
      <p:scale>
        <a:sx n="1" d="1"/>
        <a:sy n="1" d="1"/>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5/9/18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smtClean="0"/>
              <a:t>This is a format you can use to present information. Try to keep your on-screen descriptions short and to the point, expanding upon them in your word track. Text is 26 pts.</a:t>
            </a:r>
            <a:endParaRPr lang="en-US" dirty="0"/>
          </a:p>
        </p:txBody>
      </p:sp>
    </p:spTree>
    <p:extLst>
      <p:ext uri="{BB962C8B-B14F-4D97-AF65-F5344CB8AC3E}">
        <p14:creationId xmlns:p14="http://schemas.microsoft.com/office/powerpoint/2010/main" val="84940568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5/9/18</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Tree>
    <p:extLst>
      <p:ext uri="{BB962C8B-B14F-4D97-AF65-F5344CB8AC3E}">
        <p14:creationId xmlns:p14="http://schemas.microsoft.com/office/powerpoint/2010/main" val="414624693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Tree>
    <p:extLst>
      <p:ext uri="{BB962C8B-B14F-4D97-AF65-F5344CB8AC3E}">
        <p14:creationId xmlns:p14="http://schemas.microsoft.com/office/powerpoint/2010/main" val="346584583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smtClean="0">
                <a:solidFill>
                  <a:srgbClr val="D9D9D9"/>
                </a:solidFill>
                <a:latin typeface="Calibri"/>
                <a:cs typeface="Calibri"/>
              </a:rPr>
              <a:t>Insert List Title Here</a:t>
            </a:r>
            <a:endParaRPr lang="en-US" sz="2000" b="1" dirty="0">
              <a:solidFill>
                <a:srgbClr val="D9D9D9"/>
              </a:solidFill>
              <a:latin typeface="Calibri"/>
              <a:cs typeface="Calibri"/>
            </a:endParaRP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smtClean="0"/>
              <a:t>Bulleted list of items, an alternate treatment of listing out content</a:t>
            </a:r>
          </a:p>
          <a:p>
            <a:pPr lvl="0"/>
            <a:r>
              <a:rPr lang="en-US" dirty="0" smtClean="0"/>
              <a:t>Bulleted list of items, an alternate treatment of listing out content</a:t>
            </a:r>
            <a:endParaRPr lang="en-US" dirty="0"/>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smtClean="0"/>
              <a:t>Bulleted list of items, an alternate treatment of listing out content</a:t>
            </a:r>
          </a:p>
          <a:p>
            <a:pPr lvl="0"/>
            <a:r>
              <a:rPr lang="en-US" dirty="0" smtClean="0"/>
              <a:t>Bulleted list of items, an alternate treatment of listing out content</a:t>
            </a:r>
            <a:endParaRPr lang="en-US" dirty="0"/>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smtClean="0"/>
              <a:t>Bulleted list of items, an alternate treatment of listing out content</a:t>
            </a:r>
          </a:p>
          <a:p>
            <a:pPr lvl="0"/>
            <a:r>
              <a:rPr lang="en-US" dirty="0" smtClean="0"/>
              <a:t>Bulleted list of items, an alternate treatment of listing out content</a:t>
            </a:r>
            <a:endParaRPr lang="en-US" dirty="0"/>
          </a:p>
        </p:txBody>
      </p:sp>
    </p:spTree>
    <p:extLst>
      <p:ext uri="{BB962C8B-B14F-4D97-AF65-F5344CB8AC3E}">
        <p14:creationId xmlns:p14="http://schemas.microsoft.com/office/powerpoint/2010/main" val="208382733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 (Blue, 32 </a:t>
            </a:r>
            <a:r>
              <a:rPr lang="en-US" dirty="0" err="1" smtClean="0"/>
              <a:t>pt</a:t>
            </a:r>
            <a:r>
              <a:rPr lang="en-US" dirty="0" smtClean="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smtClean="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smtClean="0"/>
              <a:t>Bulleted list of items, an alternate treatment of listing out content</a:t>
            </a:r>
          </a:p>
          <a:p>
            <a:pPr lvl="0"/>
            <a:r>
              <a:rPr lang="en-US" dirty="0" smtClean="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smtClean="0"/>
              <a:t>This is a format you can use to present information. Try to keep your on-screen descriptions short and to the point, expanding upon them in your word track. Text is 26 pts.</a:t>
            </a:r>
            <a:endParaRPr lang="en-US" dirty="0"/>
          </a:p>
        </p:txBody>
      </p:sp>
    </p:spTree>
    <p:extLst>
      <p:ext uri="{BB962C8B-B14F-4D97-AF65-F5344CB8AC3E}">
        <p14:creationId xmlns:p14="http://schemas.microsoft.com/office/powerpoint/2010/main" val="369160472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 (Blue, 32 </a:t>
            </a:r>
            <a:r>
              <a:rPr lang="en-US" dirty="0" err="1" smtClean="0"/>
              <a:t>pt</a:t>
            </a:r>
            <a:r>
              <a:rPr lang="en-US" dirty="0" smtClean="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smtClean="0"/>
              <a:t>Two columns of content to display? Consider this alternate format to present your key points. Try to keep your on screen descriptions short and to the point, expanding upon them in your word track. Text is 24 pts.</a:t>
            </a:r>
            <a:endParaRPr lang="en-US" dirty="0"/>
          </a:p>
        </p:txBody>
      </p:sp>
    </p:spTree>
    <p:extLst>
      <p:ext uri="{BB962C8B-B14F-4D97-AF65-F5344CB8AC3E}">
        <p14:creationId xmlns:p14="http://schemas.microsoft.com/office/powerpoint/2010/main" val="410640732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Tree>
    <p:extLst>
      <p:ext uri="{BB962C8B-B14F-4D97-AF65-F5344CB8AC3E}">
        <p14:creationId xmlns:p14="http://schemas.microsoft.com/office/powerpoint/2010/main" val="101515851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 (Gray, 32 </a:t>
            </a:r>
            <a:r>
              <a:rPr lang="en-US" dirty="0" err="1" smtClean="0"/>
              <a:t>pt</a:t>
            </a:r>
            <a:r>
              <a:rPr lang="en-US" dirty="0" smtClean="0"/>
              <a:t>)</a:t>
            </a:r>
            <a:endParaRPr lang="en-US" dirty="0"/>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file://localhost/Volumes/art/Corporate/Events/2017/Kickoff/PPT/Awards/back_1.jpg"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4" r:link="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smtClean="0">
                <a:solidFill>
                  <a:srgbClr val="3F3F3F"/>
                </a:solidFill>
              </a:rPr>
              <a:t>@LlewellynFalco</a:t>
            </a:r>
            <a:endParaRPr lang="en-US" b="1" dirty="0">
              <a:solidFill>
                <a:srgbClr val="3F3F3F"/>
              </a:solidFill>
            </a:endParaRP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2" r:id="rId12"/>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800" b="1" dirty="0" smtClean="0"/>
              <a:t>Expressive Objects</a:t>
            </a:r>
            <a:endParaRPr lang="en-US" dirty="0">
              <a:solidFill>
                <a:schemeClr val="bg1">
                  <a:lumMod val="65000"/>
                </a:schemeClr>
              </a:solidFill>
            </a:endParaRPr>
          </a:p>
        </p:txBody>
      </p:sp>
      <p:pic>
        <p:nvPicPr>
          <p:cNvPr id="5" name="Picture 4"/>
          <p:cNvPicPr>
            <a:picLocks noChangeAspect="1"/>
          </p:cNvPicPr>
          <p:nvPr/>
        </p:nvPicPr>
        <p:blipFill>
          <a:blip r:embed="rId2"/>
          <a:stretch>
            <a:fillRect/>
          </a:stretch>
        </p:blipFill>
        <p:spPr>
          <a:xfrm>
            <a:off x="6096000" y="361950"/>
            <a:ext cx="2179178" cy="2133600"/>
          </a:xfrm>
          <a:prstGeom prst="rect">
            <a:avLst/>
          </a:prstGeom>
        </p:spPr>
      </p:pic>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smtClean="0">
                <a:solidFill>
                  <a:srgbClr val="1396E8"/>
                </a:solidFill>
              </a:rPr>
              <a:t>@LlewellynFalco</a:t>
            </a:r>
            <a:endParaRPr lang="en-US" sz="2400" dirty="0">
              <a:solidFill>
                <a:srgbClr val="1396E8"/>
              </a:solidFill>
            </a:endParaRPr>
          </a:p>
        </p:txBody>
      </p:sp>
      <p:sp>
        <p:nvSpPr>
          <p:cNvPr id="8" name="Title 1"/>
          <p:cNvSpPr txBox="1">
            <a:spLocks/>
          </p:cNvSpPr>
          <p:nvPr/>
        </p:nvSpPr>
        <p:spPr>
          <a:xfrm>
            <a:off x="0" y="0"/>
            <a:ext cx="9144000" cy="51435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ctr">
              <a:lnSpc>
                <a:spcPct val="70000"/>
              </a:lnSpc>
            </a:pPr>
            <a:endParaRPr lang="en-US" sz="8000" dirty="0"/>
          </a:p>
        </p:txBody>
      </p:sp>
    </p:spTree>
    <p:extLst>
      <p:ext uri="{BB962C8B-B14F-4D97-AF65-F5344CB8AC3E}">
        <p14:creationId xmlns:p14="http://schemas.microsoft.com/office/powerpoint/2010/main" val="28841780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Simpler</a:t>
            </a:r>
            <a:endParaRPr lang="en-US" dirty="0"/>
          </a:p>
        </p:txBody>
      </p:sp>
      <p:sp>
        <p:nvSpPr>
          <p:cNvPr id="3" name="Rectangle 2"/>
          <p:cNvSpPr/>
          <p:nvPr/>
        </p:nvSpPr>
        <p:spPr>
          <a:xfrm>
            <a:off x="685800" y="590550"/>
            <a:ext cx="7924800" cy="369332"/>
          </a:xfrm>
          <a:prstGeom prst="rect">
            <a:avLst/>
          </a:prstGeom>
        </p:spPr>
        <p:txBody>
          <a:bodyPr wrap="square">
            <a:spAutoFit/>
          </a:bodyPr>
          <a:lstStyle/>
          <a:p>
            <a:r>
              <a:rPr lang="en-US" dirty="0" smtClean="0">
                <a:solidFill>
                  <a:srgbClr val="FFFFFF"/>
                </a:solidFill>
              </a:rPr>
              <a:t>Book(Matthew Gambardella, XML </a:t>
            </a:r>
            <a:r>
              <a:rPr lang="en-US" dirty="0">
                <a:solidFill>
                  <a:srgbClr val="FFFFFF"/>
                </a:solidFill>
              </a:rPr>
              <a:t>Developer's </a:t>
            </a:r>
            <a:r>
              <a:rPr lang="en-US" dirty="0" smtClean="0">
                <a:solidFill>
                  <a:srgbClr val="FFFFFF"/>
                </a:solidFill>
              </a:rPr>
              <a:t>Guide, $44.95)</a:t>
            </a:r>
            <a:endParaRPr lang="en-US" dirty="0">
              <a:solidFill>
                <a:srgbClr val="FFFFFF"/>
              </a:solidFill>
            </a:endParaRPr>
          </a:p>
        </p:txBody>
      </p:sp>
    </p:spTree>
    <p:extLst>
      <p:ext uri="{BB962C8B-B14F-4D97-AF65-F5344CB8AC3E}">
        <p14:creationId xmlns:p14="http://schemas.microsoft.com/office/powerpoint/2010/main" val="49016526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Format</a:t>
            </a:r>
            <a:endParaRPr lang="en-US" dirty="0"/>
          </a:p>
        </p:txBody>
      </p:sp>
      <p:sp>
        <p:nvSpPr>
          <p:cNvPr id="3" name="Rectangle 2"/>
          <p:cNvSpPr/>
          <p:nvPr/>
        </p:nvSpPr>
        <p:spPr>
          <a:xfrm>
            <a:off x="685800" y="590550"/>
            <a:ext cx="7924800" cy="369332"/>
          </a:xfrm>
          <a:prstGeom prst="rect">
            <a:avLst/>
          </a:prstGeom>
        </p:spPr>
        <p:txBody>
          <a:bodyPr wrap="square">
            <a:spAutoFit/>
          </a:bodyPr>
          <a:lstStyle/>
          <a:p>
            <a:r>
              <a:rPr lang="en-US" dirty="0" smtClean="0">
                <a:solidFill>
                  <a:srgbClr val="FFFFFF"/>
                </a:solidFill>
              </a:rPr>
              <a:t>(author, title, price) = (Matthew Gambardella,   </a:t>
            </a:r>
            <a:r>
              <a:rPr lang="en-US" dirty="0">
                <a:solidFill>
                  <a:srgbClr val="FFFFFF"/>
                </a:solidFill>
              </a:rPr>
              <a:t>XML Developer's </a:t>
            </a:r>
            <a:r>
              <a:rPr lang="en-US" dirty="0" smtClean="0">
                <a:solidFill>
                  <a:srgbClr val="FFFFFF"/>
                </a:solidFill>
              </a:rPr>
              <a:t>Guide, 44.95)</a:t>
            </a:r>
            <a:endParaRPr lang="en-US" dirty="0">
              <a:solidFill>
                <a:srgbClr val="FFFFFF"/>
              </a:solidFill>
            </a:endParaRPr>
          </a:p>
        </p:txBody>
      </p:sp>
    </p:spTree>
    <p:extLst>
      <p:ext uri="{BB962C8B-B14F-4D97-AF65-F5344CB8AC3E}">
        <p14:creationId xmlns:p14="http://schemas.microsoft.com/office/powerpoint/2010/main" val="12090189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Format</a:t>
            </a:r>
            <a:endParaRPr lang="en-US" dirty="0"/>
          </a:p>
        </p:txBody>
      </p:sp>
      <p:sp>
        <p:nvSpPr>
          <p:cNvPr id="3" name="Rectangle 2"/>
          <p:cNvSpPr/>
          <p:nvPr/>
        </p:nvSpPr>
        <p:spPr>
          <a:xfrm>
            <a:off x="685800" y="590550"/>
            <a:ext cx="7924800" cy="1200329"/>
          </a:xfrm>
          <a:prstGeom prst="rect">
            <a:avLst/>
          </a:prstGeom>
        </p:spPr>
        <p:txBody>
          <a:bodyPr wrap="square">
            <a:spAutoFit/>
          </a:bodyPr>
          <a:lstStyle/>
          <a:p>
            <a:r>
              <a:rPr lang="en-US" dirty="0">
                <a:solidFill>
                  <a:srgbClr val="FFFFFF"/>
                </a:solidFill>
              </a:rPr>
              <a:t>(author, title, price) = (Matthew Gambardella,   XML Developer's Guide, 44.95</a:t>
            </a:r>
            <a:r>
              <a:rPr lang="en-US" dirty="0" smtClean="0">
                <a:solidFill>
                  <a:srgbClr val="FFFFFF"/>
                </a:solidFill>
              </a:rPr>
              <a:t>)</a:t>
            </a:r>
          </a:p>
          <a:p>
            <a:r>
              <a:rPr lang="en-US" dirty="0">
                <a:solidFill>
                  <a:srgbClr val="FFFFFF"/>
                </a:solidFill>
              </a:rPr>
              <a:t>(author, title, price) = </a:t>
            </a:r>
            <a:r>
              <a:rPr lang="en-US" dirty="0" smtClean="0">
                <a:solidFill>
                  <a:srgbClr val="FFFFFF"/>
                </a:solidFill>
              </a:rPr>
              <a:t>(Woody </a:t>
            </a:r>
            <a:r>
              <a:rPr lang="en-US" dirty="0" err="1" smtClean="0">
                <a:solidFill>
                  <a:srgbClr val="FFFFFF"/>
                </a:solidFill>
              </a:rPr>
              <a:t>Zuill</a:t>
            </a:r>
            <a:r>
              <a:rPr lang="en-US" dirty="0">
                <a:solidFill>
                  <a:srgbClr val="FFFFFF"/>
                </a:solidFill>
              </a:rPr>
              <a:t>, Mob Programming, </a:t>
            </a:r>
            <a:r>
              <a:rPr lang="en-US" dirty="0" smtClean="0">
                <a:solidFill>
                  <a:srgbClr val="FFFFFF"/>
                </a:solidFill>
              </a:rPr>
              <a:t>93.22)</a:t>
            </a:r>
            <a:endParaRPr lang="en-US" dirty="0">
              <a:solidFill>
                <a:srgbClr val="FFFFFF"/>
              </a:solidFill>
            </a:endParaRPr>
          </a:p>
          <a:p>
            <a:r>
              <a:rPr lang="en-US" dirty="0">
                <a:solidFill>
                  <a:srgbClr val="FFFFFF"/>
                </a:solidFill>
              </a:rPr>
              <a:t>(author, title, price) = </a:t>
            </a:r>
            <a:r>
              <a:rPr lang="en-US" dirty="0" smtClean="0">
                <a:solidFill>
                  <a:srgbClr val="FFFFFF"/>
                </a:solidFill>
              </a:rPr>
              <a:t>(Diana Larsen, Agile Retrospectives, 4.99)</a:t>
            </a:r>
            <a:endParaRPr lang="en-US" dirty="0">
              <a:solidFill>
                <a:srgbClr val="FFFFFF"/>
              </a:solidFill>
            </a:endParaRPr>
          </a:p>
          <a:p>
            <a:r>
              <a:rPr lang="en-US" dirty="0">
                <a:solidFill>
                  <a:srgbClr val="FFFFFF"/>
                </a:solidFill>
              </a:rPr>
              <a:t>(author, title, price) = </a:t>
            </a:r>
            <a:r>
              <a:rPr lang="en-US" dirty="0" smtClean="0">
                <a:solidFill>
                  <a:srgbClr val="FFFFFF"/>
                </a:solidFill>
              </a:rPr>
              <a:t>(Kent Beck, Test Driven Development</a:t>
            </a:r>
            <a:r>
              <a:rPr lang="en-US" dirty="0">
                <a:solidFill>
                  <a:srgbClr val="FFFFFF"/>
                </a:solidFill>
              </a:rPr>
              <a:t>, </a:t>
            </a:r>
            <a:r>
              <a:rPr lang="en-US" dirty="0" smtClean="0">
                <a:solidFill>
                  <a:srgbClr val="FFFFFF"/>
                </a:solidFill>
              </a:rPr>
              <a:t>24.15)</a:t>
            </a:r>
          </a:p>
        </p:txBody>
      </p:sp>
    </p:spTree>
    <p:extLst>
      <p:ext uri="{BB962C8B-B14F-4D97-AF65-F5344CB8AC3E}">
        <p14:creationId xmlns:p14="http://schemas.microsoft.com/office/powerpoint/2010/main" val="29604138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CSV</a:t>
            </a:r>
            <a:endParaRPr lang="en-US" dirty="0"/>
          </a:p>
        </p:txBody>
      </p:sp>
      <p:sp>
        <p:nvSpPr>
          <p:cNvPr id="3" name="Rectangle 2"/>
          <p:cNvSpPr/>
          <p:nvPr/>
        </p:nvSpPr>
        <p:spPr>
          <a:xfrm>
            <a:off x="685800" y="590550"/>
            <a:ext cx="7924800" cy="1477328"/>
          </a:xfrm>
          <a:prstGeom prst="rect">
            <a:avLst/>
          </a:prstGeom>
        </p:spPr>
        <p:txBody>
          <a:bodyPr wrap="square">
            <a:spAutoFit/>
          </a:bodyPr>
          <a:lstStyle/>
          <a:p>
            <a:r>
              <a:rPr lang="en-US" dirty="0" smtClean="0">
                <a:solidFill>
                  <a:srgbClr val="FFFFFF"/>
                </a:solidFill>
              </a:rPr>
              <a:t>author</a:t>
            </a:r>
            <a:r>
              <a:rPr lang="en-US" dirty="0">
                <a:solidFill>
                  <a:srgbClr val="FFFFFF"/>
                </a:solidFill>
              </a:rPr>
              <a:t>, title, </a:t>
            </a:r>
            <a:r>
              <a:rPr lang="en-US" dirty="0" smtClean="0">
                <a:solidFill>
                  <a:srgbClr val="FFFFFF"/>
                </a:solidFill>
              </a:rPr>
              <a:t>price</a:t>
            </a:r>
            <a:endParaRPr lang="en-US" dirty="0">
              <a:solidFill>
                <a:srgbClr val="FFFFFF"/>
              </a:solidFill>
            </a:endParaRPr>
          </a:p>
          <a:p>
            <a:r>
              <a:rPr lang="en-US" dirty="0">
                <a:solidFill>
                  <a:srgbClr val="FFFFFF"/>
                </a:solidFill>
              </a:rPr>
              <a:t>M</a:t>
            </a:r>
            <a:r>
              <a:rPr lang="en-US" dirty="0" smtClean="0">
                <a:solidFill>
                  <a:srgbClr val="FFFFFF"/>
                </a:solidFill>
              </a:rPr>
              <a:t>atthew </a:t>
            </a:r>
            <a:r>
              <a:rPr lang="en-US" dirty="0">
                <a:solidFill>
                  <a:srgbClr val="FFFFFF"/>
                </a:solidFill>
              </a:rPr>
              <a:t>Gambardella,   XML Developer's Guide, </a:t>
            </a:r>
            <a:r>
              <a:rPr lang="en-US" dirty="0" smtClean="0">
                <a:solidFill>
                  <a:srgbClr val="FFFFFF"/>
                </a:solidFill>
              </a:rPr>
              <a:t>44.95</a:t>
            </a:r>
          </a:p>
          <a:p>
            <a:r>
              <a:rPr lang="en-US" dirty="0" smtClean="0">
                <a:solidFill>
                  <a:srgbClr val="FFFFFF"/>
                </a:solidFill>
              </a:rPr>
              <a:t>Woody </a:t>
            </a:r>
            <a:r>
              <a:rPr lang="en-US" dirty="0" err="1" smtClean="0">
                <a:solidFill>
                  <a:srgbClr val="FFFFFF"/>
                </a:solidFill>
              </a:rPr>
              <a:t>Zuill</a:t>
            </a:r>
            <a:r>
              <a:rPr lang="en-US" dirty="0">
                <a:solidFill>
                  <a:srgbClr val="FFFFFF"/>
                </a:solidFill>
              </a:rPr>
              <a:t>, Mob Programming, </a:t>
            </a:r>
            <a:r>
              <a:rPr lang="en-US" dirty="0" smtClean="0">
                <a:solidFill>
                  <a:srgbClr val="FFFFFF"/>
                </a:solidFill>
              </a:rPr>
              <a:t>93.22</a:t>
            </a:r>
            <a:endParaRPr lang="en-US" dirty="0">
              <a:solidFill>
                <a:srgbClr val="FFFFFF"/>
              </a:solidFill>
            </a:endParaRPr>
          </a:p>
          <a:p>
            <a:r>
              <a:rPr lang="en-US" dirty="0" smtClean="0">
                <a:solidFill>
                  <a:srgbClr val="FFFFFF"/>
                </a:solidFill>
              </a:rPr>
              <a:t>Diana Larsen, Agile Retrospectives, 4.99</a:t>
            </a:r>
            <a:endParaRPr lang="en-US" dirty="0">
              <a:solidFill>
                <a:srgbClr val="FFFFFF"/>
              </a:solidFill>
            </a:endParaRPr>
          </a:p>
          <a:p>
            <a:r>
              <a:rPr lang="en-US" dirty="0" smtClean="0">
                <a:solidFill>
                  <a:srgbClr val="FFFFFF"/>
                </a:solidFill>
              </a:rPr>
              <a:t>Kent Beck, Test Driven Development</a:t>
            </a:r>
            <a:r>
              <a:rPr lang="en-US" dirty="0">
                <a:solidFill>
                  <a:srgbClr val="FFFFFF"/>
                </a:solidFill>
              </a:rPr>
              <a:t>, </a:t>
            </a:r>
            <a:r>
              <a:rPr lang="en-US" dirty="0" smtClean="0">
                <a:solidFill>
                  <a:srgbClr val="FFFFFF"/>
                </a:solidFill>
              </a:rPr>
              <a:t>24.15</a:t>
            </a:r>
          </a:p>
        </p:txBody>
      </p:sp>
    </p:spTree>
    <p:extLst>
      <p:ext uri="{BB962C8B-B14F-4D97-AF65-F5344CB8AC3E}">
        <p14:creationId xmlns:p14="http://schemas.microsoft.com/office/powerpoint/2010/main" val="28637705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Tabbed</a:t>
            </a:r>
            <a:endParaRPr lang="en-US" dirty="0"/>
          </a:p>
        </p:txBody>
      </p:sp>
      <p:sp>
        <p:nvSpPr>
          <p:cNvPr id="3" name="Rectangle 2"/>
          <p:cNvSpPr/>
          <p:nvPr/>
        </p:nvSpPr>
        <p:spPr>
          <a:xfrm>
            <a:off x="685800" y="590550"/>
            <a:ext cx="7924800" cy="1477328"/>
          </a:xfrm>
          <a:prstGeom prst="rect">
            <a:avLst/>
          </a:prstGeom>
        </p:spPr>
        <p:txBody>
          <a:bodyPr wrap="square">
            <a:spAutoFit/>
          </a:bodyPr>
          <a:lstStyle/>
          <a:p>
            <a:r>
              <a:rPr lang="en-US" dirty="0" smtClean="0">
                <a:solidFill>
                  <a:srgbClr val="FFFFFF"/>
                </a:solidFill>
                <a:latin typeface="Fira Code"/>
                <a:cs typeface="Fira Code"/>
              </a:rPr>
              <a:t>Author               | Title                   | price</a:t>
            </a:r>
            <a:endParaRPr lang="en-US" dirty="0">
              <a:solidFill>
                <a:srgbClr val="FFFFFF"/>
              </a:solidFill>
              <a:latin typeface="Fira Code"/>
              <a:cs typeface="Fira Code"/>
            </a:endParaRPr>
          </a:p>
          <a:p>
            <a:r>
              <a:rPr lang="en-US" dirty="0">
                <a:solidFill>
                  <a:srgbClr val="FFFFFF"/>
                </a:solidFill>
                <a:latin typeface="Fira Code"/>
                <a:cs typeface="Fira Code"/>
              </a:rPr>
              <a:t>M</a:t>
            </a:r>
            <a:r>
              <a:rPr lang="en-US" dirty="0" smtClean="0">
                <a:solidFill>
                  <a:srgbClr val="FFFFFF"/>
                </a:solidFill>
                <a:latin typeface="Fira Code"/>
                <a:cs typeface="Fira Code"/>
              </a:rPr>
              <a:t>atthew Gambardella</a:t>
            </a:r>
            <a:r>
              <a:rPr lang="en-US" dirty="0">
                <a:solidFill>
                  <a:srgbClr val="FFFFFF"/>
                </a:solidFill>
                <a:latin typeface="Fira Code"/>
                <a:cs typeface="Fira Code"/>
              </a:rPr>
              <a:t> </a:t>
            </a:r>
            <a:r>
              <a:rPr lang="en-US" dirty="0" smtClean="0">
                <a:solidFill>
                  <a:srgbClr val="FFFFFF"/>
                </a:solidFill>
                <a:latin typeface="Fira Code"/>
                <a:cs typeface="Fira Code"/>
              </a:rPr>
              <a:t> | XML </a:t>
            </a:r>
            <a:r>
              <a:rPr lang="en-US" dirty="0">
                <a:solidFill>
                  <a:srgbClr val="FFFFFF"/>
                </a:solidFill>
                <a:latin typeface="Fira Code"/>
                <a:cs typeface="Fira Code"/>
              </a:rPr>
              <a:t>Developer's </a:t>
            </a:r>
            <a:r>
              <a:rPr lang="en-US" dirty="0" smtClean="0">
                <a:solidFill>
                  <a:srgbClr val="FFFFFF"/>
                </a:solidFill>
                <a:latin typeface="Fira Code"/>
                <a:cs typeface="Fira Code"/>
              </a:rPr>
              <a:t>Guide   | 44.95</a:t>
            </a:r>
          </a:p>
          <a:p>
            <a:r>
              <a:rPr lang="en-US" dirty="0" smtClean="0">
                <a:solidFill>
                  <a:srgbClr val="FFFFFF"/>
                </a:solidFill>
                <a:latin typeface="Fira Code"/>
                <a:cs typeface="Fira Code"/>
              </a:rPr>
              <a:t>Woody </a:t>
            </a:r>
            <a:r>
              <a:rPr lang="en-US" dirty="0" err="1" smtClean="0">
                <a:solidFill>
                  <a:srgbClr val="FFFFFF"/>
                </a:solidFill>
                <a:latin typeface="Fira Code"/>
                <a:cs typeface="Fira Code"/>
              </a:rPr>
              <a:t>Zuill</a:t>
            </a:r>
            <a:r>
              <a:rPr lang="en-US" dirty="0" smtClean="0">
                <a:solidFill>
                  <a:srgbClr val="FFFFFF"/>
                </a:solidFill>
                <a:latin typeface="Fira Code"/>
                <a:cs typeface="Fira Code"/>
              </a:rPr>
              <a:t>          | </a:t>
            </a:r>
            <a:r>
              <a:rPr lang="en-US" dirty="0">
                <a:solidFill>
                  <a:srgbClr val="FFFFFF"/>
                </a:solidFill>
                <a:latin typeface="Fira Code"/>
                <a:cs typeface="Fira Code"/>
              </a:rPr>
              <a:t>Mob </a:t>
            </a:r>
            <a:r>
              <a:rPr lang="en-US" dirty="0" smtClean="0">
                <a:solidFill>
                  <a:srgbClr val="FFFFFF"/>
                </a:solidFill>
                <a:latin typeface="Fira Code"/>
                <a:cs typeface="Fira Code"/>
              </a:rPr>
              <a:t>Programming</a:t>
            </a:r>
            <a:r>
              <a:rPr lang="en-US" dirty="0">
                <a:solidFill>
                  <a:srgbClr val="FFFFFF"/>
                </a:solidFill>
                <a:latin typeface="Fira Code"/>
                <a:cs typeface="Fira Code"/>
              </a:rPr>
              <a:t> </a:t>
            </a:r>
            <a:r>
              <a:rPr lang="en-US" dirty="0" smtClean="0">
                <a:solidFill>
                  <a:srgbClr val="FFFFFF"/>
                </a:solidFill>
                <a:latin typeface="Fira Code"/>
                <a:cs typeface="Fira Code"/>
              </a:rPr>
              <a:t>        | 93.22</a:t>
            </a:r>
            <a:endParaRPr lang="en-US" dirty="0">
              <a:solidFill>
                <a:srgbClr val="FFFFFF"/>
              </a:solidFill>
              <a:latin typeface="Fira Code"/>
              <a:cs typeface="Fira Code"/>
            </a:endParaRPr>
          </a:p>
          <a:p>
            <a:r>
              <a:rPr lang="en-US" dirty="0" smtClean="0">
                <a:solidFill>
                  <a:srgbClr val="FFFFFF"/>
                </a:solidFill>
                <a:latin typeface="Fira Code"/>
                <a:cs typeface="Fira Code"/>
              </a:rPr>
              <a:t>Diana Larsen         | Agile Retrospectives </a:t>
            </a:r>
            <a:r>
              <a:rPr lang="en-US" dirty="0">
                <a:solidFill>
                  <a:srgbClr val="FFFFFF"/>
                </a:solidFill>
                <a:latin typeface="Fira Code"/>
                <a:cs typeface="Fira Code"/>
              </a:rPr>
              <a:t> </a:t>
            </a:r>
            <a:r>
              <a:rPr lang="en-US" dirty="0" smtClean="0">
                <a:solidFill>
                  <a:srgbClr val="FFFFFF"/>
                </a:solidFill>
                <a:latin typeface="Fira Code"/>
                <a:cs typeface="Fira Code"/>
              </a:rPr>
              <a:t>  | 4.99</a:t>
            </a:r>
            <a:endParaRPr lang="en-US" dirty="0">
              <a:solidFill>
                <a:srgbClr val="FFFFFF"/>
              </a:solidFill>
              <a:latin typeface="Fira Code"/>
              <a:cs typeface="Fira Code"/>
            </a:endParaRPr>
          </a:p>
          <a:p>
            <a:r>
              <a:rPr lang="en-US" dirty="0" smtClean="0">
                <a:solidFill>
                  <a:srgbClr val="FFFFFF"/>
                </a:solidFill>
                <a:latin typeface="Fira Code"/>
                <a:cs typeface="Fira Code"/>
              </a:rPr>
              <a:t>Kent Beck            | Test Driven Development</a:t>
            </a:r>
            <a:r>
              <a:rPr lang="en-US" dirty="0">
                <a:solidFill>
                  <a:srgbClr val="FFFFFF"/>
                </a:solidFill>
                <a:latin typeface="Fira Code"/>
                <a:cs typeface="Fira Code"/>
              </a:rPr>
              <a:t> | </a:t>
            </a:r>
            <a:r>
              <a:rPr lang="en-US" dirty="0" smtClean="0">
                <a:solidFill>
                  <a:srgbClr val="FFFFFF"/>
                </a:solidFill>
                <a:latin typeface="Fira Code"/>
                <a:cs typeface="Fira Code"/>
              </a:rPr>
              <a:t>24.15</a:t>
            </a:r>
          </a:p>
        </p:txBody>
      </p:sp>
    </p:spTree>
    <p:extLst>
      <p:ext uri="{BB962C8B-B14F-4D97-AF65-F5344CB8AC3E}">
        <p14:creationId xmlns:p14="http://schemas.microsoft.com/office/powerpoint/2010/main" val="37822813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Grid</a:t>
            </a:r>
            <a:endParaRPr lang="en-US" dirty="0"/>
          </a:p>
        </p:txBody>
      </p:sp>
      <p:sp>
        <p:nvSpPr>
          <p:cNvPr id="3" name="Rectangle 2"/>
          <p:cNvSpPr/>
          <p:nvPr/>
        </p:nvSpPr>
        <p:spPr>
          <a:xfrm>
            <a:off x="685800" y="590550"/>
            <a:ext cx="7924800" cy="2031325"/>
          </a:xfrm>
          <a:prstGeom prst="rect">
            <a:avLst/>
          </a:prstGeom>
        </p:spPr>
        <p:txBody>
          <a:bodyPr wrap="square">
            <a:spAutoFit/>
          </a:bodyPr>
          <a:lstStyle/>
          <a:p>
            <a:r>
              <a:rPr lang="en-US" dirty="0" smtClean="0">
                <a:solidFill>
                  <a:srgbClr val="FFFFFF"/>
                </a:solidFill>
                <a:latin typeface="Fira Code"/>
                <a:cs typeface="Fira Code"/>
              </a:rPr>
              <a:t>..........</a:t>
            </a:r>
          </a:p>
          <a:p>
            <a:r>
              <a:rPr lang="en-US" dirty="0" smtClean="0">
                <a:solidFill>
                  <a:srgbClr val="FFFFFF"/>
                </a:solidFill>
                <a:latin typeface="Fira Code"/>
                <a:cs typeface="Fira Code"/>
              </a:rPr>
              <a:t>.SSS.</a:t>
            </a:r>
            <a:r>
              <a:rPr lang="en-US" dirty="0">
                <a:solidFill>
                  <a:srgbClr val="FFFFFF"/>
                </a:solidFill>
                <a:latin typeface="Fira Code"/>
                <a:cs typeface="Fira Code"/>
              </a:rPr>
              <a:t>.....</a:t>
            </a:r>
          </a:p>
          <a:p>
            <a:r>
              <a:rPr lang="en-US" dirty="0">
                <a:solidFill>
                  <a:srgbClr val="FFFFFF"/>
                </a:solidFill>
                <a:latin typeface="Fira Code"/>
                <a:cs typeface="Fira Code"/>
              </a:rPr>
              <a:t>....</a:t>
            </a:r>
            <a:r>
              <a:rPr lang="en-US" dirty="0" smtClean="0">
                <a:solidFill>
                  <a:srgbClr val="FFFFFF"/>
                </a:solidFill>
                <a:latin typeface="Fira Code"/>
                <a:cs typeface="Fira Code"/>
              </a:rPr>
              <a:t>.B.</a:t>
            </a:r>
            <a:r>
              <a:rPr lang="en-US" dirty="0">
                <a:solidFill>
                  <a:srgbClr val="FFFFFF"/>
                </a:solidFill>
                <a:latin typeface="Fira Code"/>
                <a:cs typeface="Fira Code"/>
              </a:rPr>
              <a:t>...</a:t>
            </a:r>
          </a:p>
          <a:p>
            <a:r>
              <a:rPr lang="en-US" dirty="0">
                <a:solidFill>
                  <a:srgbClr val="FFFFFF"/>
                </a:solidFill>
                <a:latin typeface="Fira Code"/>
                <a:cs typeface="Fira Code"/>
              </a:rPr>
              <a:t>....</a:t>
            </a:r>
            <a:r>
              <a:rPr lang="en-US" dirty="0" smtClean="0">
                <a:solidFill>
                  <a:srgbClr val="FFFFFF"/>
                </a:solidFill>
                <a:latin typeface="Fira Code"/>
                <a:cs typeface="Fira Code"/>
              </a:rPr>
              <a:t>.B.</a:t>
            </a:r>
            <a:r>
              <a:rPr lang="en-US" dirty="0">
                <a:solidFill>
                  <a:srgbClr val="FFFFFF"/>
                </a:solidFill>
                <a:latin typeface="Fira Code"/>
                <a:cs typeface="Fira Code"/>
              </a:rPr>
              <a:t>...</a:t>
            </a:r>
          </a:p>
          <a:p>
            <a:r>
              <a:rPr lang="en-US" dirty="0">
                <a:solidFill>
                  <a:srgbClr val="FFFFFF"/>
                </a:solidFill>
                <a:latin typeface="Fira Code"/>
                <a:cs typeface="Fira Code"/>
              </a:rPr>
              <a:t>...</a:t>
            </a:r>
            <a:r>
              <a:rPr lang="en-US" dirty="0" smtClean="0">
                <a:solidFill>
                  <a:srgbClr val="FFFFFF"/>
                </a:solidFill>
                <a:latin typeface="Fira Code"/>
                <a:cs typeface="Fira Code"/>
              </a:rPr>
              <a:t>._*_.</a:t>
            </a:r>
            <a:r>
              <a:rPr lang="en-US" dirty="0">
                <a:solidFill>
                  <a:srgbClr val="FFFFFF"/>
                </a:solidFill>
                <a:latin typeface="Fira Code"/>
                <a:cs typeface="Fira Code"/>
              </a:rPr>
              <a:t>..</a:t>
            </a:r>
          </a:p>
          <a:p>
            <a:r>
              <a:rPr lang="en-US" dirty="0">
                <a:solidFill>
                  <a:srgbClr val="FFFFFF"/>
                </a:solidFill>
                <a:latin typeface="Fira Code"/>
                <a:cs typeface="Fira Code"/>
              </a:rPr>
              <a:t>....</a:t>
            </a:r>
            <a:r>
              <a:rPr lang="en-US" dirty="0" smtClean="0">
                <a:solidFill>
                  <a:srgbClr val="FFFFFF"/>
                </a:solidFill>
                <a:latin typeface="Fira Code"/>
                <a:cs typeface="Fira Code"/>
              </a:rPr>
              <a:t>.B.</a:t>
            </a: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25489398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2400" dirty="0" smtClean="0"/>
              <a:t>(left Shift)</a:t>
            </a:r>
            <a:br>
              <a:rPr lang="en-US" sz="2400" dirty="0" smtClean="0"/>
            </a:br>
            <a:r>
              <a:rPr lang="en-US" sz="7200" dirty="0"/>
              <a:t>&lt;&lt; </a:t>
            </a:r>
          </a:p>
        </p:txBody>
      </p:sp>
      <p:sp>
        <p:nvSpPr>
          <p:cNvPr id="3" name="Rectangle 2"/>
          <p:cNvSpPr/>
          <p:nvPr/>
        </p:nvSpPr>
        <p:spPr>
          <a:xfrm>
            <a:off x="152400" y="590550"/>
            <a:ext cx="8839200" cy="1600438"/>
          </a:xfrm>
          <a:prstGeom prst="rect">
            <a:avLst/>
          </a:prstGeom>
        </p:spPr>
        <p:txBody>
          <a:bodyPr wrap="square">
            <a:spAutoFit/>
          </a:bodyPr>
          <a:lstStyle/>
          <a:p>
            <a:r>
              <a:rPr lang="en-US" sz="2000" b="1" dirty="0">
                <a:solidFill>
                  <a:srgbClr val="FFFFFF"/>
                </a:solidFill>
              </a:rPr>
              <a:t>friend </a:t>
            </a:r>
            <a:r>
              <a:rPr lang="en-US" sz="2000" dirty="0" err="1">
                <a:solidFill>
                  <a:srgbClr val="FFFFFF"/>
                </a:solidFill>
              </a:rPr>
              <a:t>std</a:t>
            </a:r>
            <a:r>
              <a:rPr lang="en-US" sz="2000" dirty="0">
                <a:solidFill>
                  <a:srgbClr val="FFFFFF"/>
                </a:solidFill>
              </a:rPr>
              <a:t>::</a:t>
            </a:r>
            <a:r>
              <a:rPr lang="en-US" sz="2000" dirty="0" err="1">
                <a:solidFill>
                  <a:srgbClr val="FFFFFF"/>
                </a:solidFill>
              </a:rPr>
              <a:t>ostream</a:t>
            </a:r>
            <a:r>
              <a:rPr lang="en-US" sz="2000" dirty="0">
                <a:solidFill>
                  <a:srgbClr val="FFFFFF"/>
                </a:solidFill>
              </a:rPr>
              <a:t> &amp;</a:t>
            </a:r>
            <a:r>
              <a:rPr lang="en-US" sz="2000" b="1" dirty="0">
                <a:solidFill>
                  <a:srgbClr val="FFFFFF"/>
                </a:solidFill>
              </a:rPr>
              <a:t>operator</a:t>
            </a:r>
            <a:r>
              <a:rPr lang="en-US" sz="2000" dirty="0">
                <a:solidFill>
                  <a:srgbClr val="FFFFFF"/>
                </a:solidFill>
              </a:rPr>
              <a:t>&lt;&lt;(</a:t>
            </a:r>
            <a:r>
              <a:rPr lang="en-US" sz="2000" dirty="0" err="1">
                <a:solidFill>
                  <a:srgbClr val="FFFFFF"/>
                </a:solidFill>
              </a:rPr>
              <a:t>std</a:t>
            </a:r>
            <a:r>
              <a:rPr lang="en-US" sz="2000" dirty="0">
                <a:solidFill>
                  <a:srgbClr val="FFFFFF"/>
                </a:solidFill>
              </a:rPr>
              <a:t>::</a:t>
            </a:r>
            <a:r>
              <a:rPr lang="en-US" sz="2000" dirty="0" err="1">
                <a:solidFill>
                  <a:srgbClr val="FFFFFF"/>
                </a:solidFill>
              </a:rPr>
              <a:t>ostream</a:t>
            </a:r>
            <a:r>
              <a:rPr lang="en-US" sz="2000" dirty="0">
                <a:solidFill>
                  <a:srgbClr val="FFFFFF"/>
                </a:solidFill>
              </a:rPr>
              <a:t> &amp;</a:t>
            </a:r>
            <a:r>
              <a:rPr lang="en-US" sz="2000" dirty="0" err="1">
                <a:solidFill>
                  <a:srgbClr val="FFFFFF"/>
                </a:solidFill>
              </a:rPr>
              <a:t>os</a:t>
            </a:r>
            <a:r>
              <a:rPr lang="en-US" sz="2000" dirty="0">
                <a:solidFill>
                  <a:srgbClr val="FFFFFF"/>
                </a:solidFill>
              </a:rPr>
              <a:t>, </a:t>
            </a:r>
            <a:r>
              <a:rPr lang="en-US" sz="2000" b="1" dirty="0" err="1">
                <a:solidFill>
                  <a:srgbClr val="FFFFFF"/>
                </a:solidFill>
              </a:rPr>
              <a:t>const</a:t>
            </a:r>
            <a:r>
              <a:rPr lang="en-US" sz="2000" b="1" dirty="0">
                <a:solidFill>
                  <a:srgbClr val="FFFFFF"/>
                </a:solidFill>
              </a:rPr>
              <a:t> </a:t>
            </a:r>
            <a:r>
              <a:rPr lang="en-US" sz="2000" dirty="0" err="1">
                <a:solidFill>
                  <a:srgbClr val="FFFFFF"/>
                </a:solidFill>
              </a:rPr>
              <a:t>YourClassName</a:t>
            </a:r>
            <a:r>
              <a:rPr lang="en-US" sz="2000" dirty="0">
                <a:solidFill>
                  <a:srgbClr val="FFFFFF"/>
                </a:solidFill>
              </a:rPr>
              <a:t> &amp;name) {</a:t>
            </a:r>
            <a:br>
              <a:rPr lang="en-US" sz="2000" dirty="0">
                <a:solidFill>
                  <a:srgbClr val="FFFFFF"/>
                </a:solidFill>
              </a:rPr>
            </a:br>
            <a:r>
              <a:rPr lang="en-US" sz="2000" dirty="0">
                <a:solidFill>
                  <a:srgbClr val="FFFFFF"/>
                </a:solidFill>
              </a:rPr>
              <a:t>    </a:t>
            </a:r>
            <a:r>
              <a:rPr lang="en-US" sz="2000" dirty="0" err="1">
                <a:solidFill>
                  <a:srgbClr val="FFFFFF"/>
                </a:solidFill>
              </a:rPr>
              <a:t>os</a:t>
            </a:r>
            <a:r>
              <a:rPr lang="en-US" sz="2000" dirty="0">
                <a:solidFill>
                  <a:srgbClr val="FFFFFF"/>
                </a:solidFill>
              </a:rPr>
              <a:t> &lt;&lt; </a:t>
            </a:r>
            <a:r>
              <a:rPr lang="en-US" sz="2000" b="1" dirty="0">
                <a:solidFill>
                  <a:srgbClr val="FFFFFF"/>
                </a:solidFill>
              </a:rPr>
              <a:t>"a: " </a:t>
            </a:r>
            <a:r>
              <a:rPr lang="en-US" sz="2000" dirty="0">
                <a:solidFill>
                  <a:srgbClr val="FFFFFF"/>
                </a:solidFill>
              </a:rPr>
              <a:t>&lt;&lt; </a:t>
            </a:r>
            <a:r>
              <a:rPr lang="en-US" sz="2000" dirty="0" err="1">
                <a:solidFill>
                  <a:srgbClr val="FFFFFF"/>
                </a:solidFill>
              </a:rPr>
              <a:t>name.a</a:t>
            </a:r>
            <a:r>
              <a:rPr lang="en-US" sz="2000" dirty="0">
                <a:solidFill>
                  <a:srgbClr val="FFFFFF"/>
                </a:solidFill>
              </a:rPr>
              <a:t>;</a:t>
            </a:r>
            <a:br>
              <a:rPr lang="en-US" sz="2000" dirty="0">
                <a:solidFill>
                  <a:srgbClr val="FFFFFF"/>
                </a:solidFill>
              </a:rPr>
            </a:br>
            <a:r>
              <a:rPr lang="en-US" sz="2000" dirty="0">
                <a:solidFill>
                  <a:srgbClr val="FFFFFF"/>
                </a:solidFill>
              </a:rPr>
              <a:t>    </a:t>
            </a:r>
            <a:r>
              <a:rPr lang="en-US" sz="2000" b="1" dirty="0">
                <a:solidFill>
                  <a:srgbClr val="FFFFFF"/>
                </a:solidFill>
              </a:rPr>
              <a:t>return </a:t>
            </a:r>
            <a:r>
              <a:rPr lang="en-US" sz="2000" dirty="0" err="1">
                <a:solidFill>
                  <a:srgbClr val="FFFFFF"/>
                </a:solidFill>
              </a:rPr>
              <a:t>os</a:t>
            </a:r>
            <a:r>
              <a:rPr lang="en-US" sz="2000" dirty="0">
                <a:solidFill>
                  <a:srgbClr val="FFFFFF"/>
                </a:solidFill>
              </a:rPr>
              <a:t>;</a:t>
            </a:r>
            <a:br>
              <a:rPr lang="en-US" sz="2000" dirty="0">
                <a:solidFill>
                  <a:srgbClr val="FFFFFF"/>
                </a:solidFill>
              </a:rPr>
            </a:br>
            <a:r>
              <a:rPr lang="en-US" sz="2000" dirty="0">
                <a:solidFill>
                  <a:srgbClr val="FFFFFF"/>
                </a:solidFill>
              </a:rPr>
              <a:t>}</a:t>
            </a:r>
            <a:endParaRPr lang="en-US" sz="2000" dirty="0">
              <a:solidFill>
                <a:srgbClr val="FFFFFF"/>
              </a:solidFill>
              <a:latin typeface="Fira Code"/>
              <a:cs typeface="Fira Code"/>
            </a:endParaRP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32319591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180" y="1885950"/>
            <a:ext cx="6536840" cy="923330"/>
          </a:xfrm>
          <a:prstGeom prst="rect">
            <a:avLst/>
          </a:prstGeom>
          <a:noFill/>
        </p:spPr>
        <p:txBody>
          <a:bodyPr wrap="none" lIns="91440" tIns="45720" rIns="91440" bIns="45720">
            <a:spAutoFit/>
          </a:bodyPr>
          <a:lstStyle/>
          <a:p>
            <a:pPr algn="ct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Fake it till you make it</a:t>
            </a:r>
            <a:endParaRPr lang="x-none" sz="5400" b="1" cap="none" spc="0" dirty="0" smtClean="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24160263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Format</a:t>
            </a:r>
            <a:endParaRPr lang="en-US" dirty="0"/>
          </a:p>
        </p:txBody>
      </p:sp>
      <p:sp>
        <p:nvSpPr>
          <p:cNvPr id="3" name="Rectangle 2"/>
          <p:cNvSpPr/>
          <p:nvPr/>
        </p:nvSpPr>
        <p:spPr>
          <a:xfrm>
            <a:off x="685800" y="590550"/>
            <a:ext cx="7924800" cy="369332"/>
          </a:xfrm>
          <a:prstGeom prst="rect">
            <a:avLst/>
          </a:prstGeom>
        </p:spPr>
        <p:txBody>
          <a:bodyPr wrap="square">
            <a:spAutoFit/>
          </a:bodyPr>
          <a:lstStyle/>
          <a:p>
            <a:r>
              <a:rPr lang="en-US" dirty="0" smtClean="0">
                <a:solidFill>
                  <a:srgbClr val="FFFFFF"/>
                </a:solidFill>
              </a:rPr>
              <a:t>(author, title, price) = (Matthew Gambardella,   </a:t>
            </a:r>
            <a:r>
              <a:rPr lang="en-US" dirty="0">
                <a:solidFill>
                  <a:srgbClr val="FFFFFF"/>
                </a:solidFill>
              </a:rPr>
              <a:t>XML Developer's </a:t>
            </a:r>
            <a:r>
              <a:rPr lang="en-US" dirty="0" smtClean="0">
                <a:solidFill>
                  <a:srgbClr val="FFFFFF"/>
                </a:solidFill>
              </a:rPr>
              <a:t>Guide, 44.95)</a:t>
            </a:r>
            <a:endParaRPr lang="en-US" dirty="0">
              <a:solidFill>
                <a:srgbClr val="FFFFFF"/>
              </a:solidFill>
            </a:endParaRPr>
          </a:p>
        </p:txBody>
      </p:sp>
    </p:spTree>
    <p:extLst>
      <p:ext uri="{BB962C8B-B14F-4D97-AF65-F5344CB8AC3E}">
        <p14:creationId xmlns:p14="http://schemas.microsoft.com/office/powerpoint/2010/main" val="38583846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031325"/>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(Matthew Gambardella,   XML Developer's Guide, 44.95</a:t>
            </a:r>
            <a:r>
              <a:rPr lang="en-US" b="1" dirty="0" smtClean="0">
                <a:solidFill>
                  <a:srgbClr val="FFFFFF"/>
                </a:solidFill>
                <a:latin typeface="Fira Code"/>
                <a:cs typeface="Fira Code"/>
              </a:rPr>
              <a:t>)“</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14369172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5507" y="1885950"/>
            <a:ext cx="1932140" cy="923330"/>
          </a:xfrm>
          <a:prstGeom prst="rect">
            <a:avLst/>
          </a:prstGeom>
          <a:noFill/>
        </p:spPr>
        <p:txBody>
          <a:bodyPr wrap="none" lIns="91440" tIns="45720" rIns="91440" bIns="45720">
            <a:spAutoFit/>
          </a:bodyPr>
          <a:lstStyle/>
          <a:p>
            <a:pPr algn="ct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Rules:</a:t>
            </a:r>
          </a:p>
        </p:txBody>
      </p:sp>
      <p:pic>
        <p:nvPicPr>
          <p:cNvPr id="3" name="Picture 2" descr="BB-ASCII-art-screenshot-zebra[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Box 4"/>
          <p:cNvSpPr txBox="1"/>
          <p:nvPr/>
        </p:nvSpPr>
        <p:spPr>
          <a:xfrm rot="16200000">
            <a:off x="6004092" y="1946442"/>
            <a:ext cx="5261176" cy="1323439"/>
          </a:xfrm>
          <a:prstGeom prst="rect">
            <a:avLst/>
          </a:prstGeom>
          <a:noFill/>
        </p:spPr>
        <p:txBody>
          <a:bodyPr wrap="none" rtlCol="0">
            <a:spAutoFit/>
          </a:bodyPr>
          <a:lstStyle/>
          <a:p>
            <a:r>
              <a:rPr lang="en-US" sz="8000" b="1" dirty="0" smtClean="0">
                <a:ln w="3175" cmpd="sng">
                  <a:solidFill>
                    <a:schemeClr val="tx1">
                      <a:lumMod val="50000"/>
                      <a:lumOff val="50000"/>
                    </a:schemeClr>
                  </a:solidFill>
                </a:ln>
                <a:solidFill>
                  <a:schemeClr val="bg1">
                    <a:lumMod val="75000"/>
                  </a:schemeClr>
                </a:solidFill>
                <a:latin typeface="Consolas"/>
                <a:cs typeface="Consolas"/>
              </a:rPr>
              <a:t>ASCII ART</a:t>
            </a:r>
            <a:endParaRPr lang="en-US" sz="8000" b="1" dirty="0">
              <a:ln w="3175" cmpd="sng">
                <a:solidFill>
                  <a:schemeClr val="tx1">
                    <a:lumMod val="50000"/>
                    <a:lumOff val="50000"/>
                  </a:schemeClr>
                </a:solidFill>
              </a:ln>
              <a:solidFill>
                <a:schemeClr val="bg1">
                  <a:lumMod val="75000"/>
                </a:schemeClr>
              </a:solidFill>
              <a:latin typeface="Consolas"/>
              <a:cs typeface="Consolas"/>
            </a:endParaRPr>
          </a:p>
        </p:txBody>
      </p:sp>
    </p:spTree>
    <p:extLst>
      <p:ext uri="{BB962C8B-B14F-4D97-AF65-F5344CB8AC3E}">
        <p14:creationId xmlns:p14="http://schemas.microsoft.com/office/powerpoint/2010/main" val="21098499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308324"/>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"Matthew Gambardella</a:t>
            </a:r>
            <a:r>
              <a:rPr lang="en-US" b="1" dirty="0">
                <a:solidFill>
                  <a:srgbClr val="FFFFFF"/>
                </a:solidFill>
                <a:latin typeface="Fira Code"/>
                <a:cs typeface="Fira Code"/>
              </a:rPr>
              <a:t>"</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   XML </a:t>
            </a:r>
            <a:r>
              <a:rPr lang="en-US" b="1" dirty="0">
                <a:solidFill>
                  <a:srgbClr val="FFFFFF"/>
                </a:solidFill>
                <a:latin typeface="Fira Code"/>
                <a:cs typeface="Fira Code"/>
              </a:rPr>
              <a:t>Developer's Guide, 44.95</a:t>
            </a:r>
            <a:r>
              <a:rPr lang="en-US" b="1" dirty="0" smtClean="0">
                <a:solidFill>
                  <a:srgbClr val="FFFFFF"/>
                </a:solidFill>
                <a:latin typeface="Fira Code"/>
                <a:cs typeface="Fira Code"/>
              </a:rPr>
              <a:t>)“</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41233480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585323"/>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"Matthew Gambardella</a:t>
            </a:r>
            <a:r>
              <a:rPr lang="en-US" b="1" dirty="0">
                <a:solidFill>
                  <a:srgbClr val="FFFFFF"/>
                </a:solidFill>
                <a:latin typeface="Fira Code"/>
                <a:cs typeface="Fira Code"/>
              </a:rPr>
              <a:t>"</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  " &lt;</a:t>
            </a:r>
            <a:r>
              <a:rPr lang="en-US" b="1" dirty="0">
                <a:solidFill>
                  <a:srgbClr val="FFFFFF"/>
                </a:solidFill>
                <a:latin typeface="Fira Code"/>
                <a:cs typeface="Fira Code"/>
              </a:rPr>
              <a:t>&lt; </a:t>
            </a:r>
            <a:r>
              <a:rPr lang="en-US" b="1" dirty="0" smtClean="0">
                <a:solidFill>
                  <a:srgbClr val="FFFFFF"/>
                </a:solidFill>
                <a:latin typeface="Fira Code"/>
                <a:cs typeface="Fira Code"/>
              </a:rPr>
              <a:t>"XML </a:t>
            </a:r>
            <a:r>
              <a:rPr lang="en-US" b="1" dirty="0">
                <a:solidFill>
                  <a:srgbClr val="FFFFFF"/>
                </a:solidFill>
                <a:latin typeface="Fira Code"/>
                <a:cs typeface="Fira Code"/>
              </a:rPr>
              <a:t>Developer's </a:t>
            </a:r>
            <a:r>
              <a:rPr lang="en-US" b="1" dirty="0" smtClean="0">
                <a:solidFill>
                  <a:srgbClr val="FFFFFF"/>
                </a:solidFill>
                <a:latin typeface="Fira Code"/>
                <a:cs typeface="Fira Code"/>
              </a:rPr>
              <a:t>Guide</a:t>
            </a:r>
            <a:r>
              <a:rPr lang="en-US" b="1" dirty="0">
                <a:solidFill>
                  <a:srgbClr val="FFFFFF"/>
                </a:solidFill>
                <a:latin typeface="Fira Code"/>
                <a:cs typeface="Fira Code"/>
              </a:rPr>
              <a:t>" </a:t>
            </a:r>
            <a:endParaRPr lang="en-US" b="1" dirty="0" smtClean="0">
              <a:solidFill>
                <a:srgbClr val="FFFFFF"/>
              </a:solidFill>
              <a:latin typeface="Fira Code"/>
              <a:cs typeface="Fira Code"/>
            </a:endParaRPr>
          </a:p>
          <a:p>
            <a:r>
              <a:rPr lang="en-US" b="1" dirty="0">
                <a:solidFill>
                  <a:srgbClr val="FFFFFF"/>
                </a:solidFill>
                <a:latin typeface="Fira Code"/>
                <a:cs typeface="Fira Code"/>
              </a:rPr>
              <a:t> </a:t>
            </a:r>
            <a:r>
              <a:rPr lang="en-US" b="1" dirty="0" smtClean="0">
                <a:solidFill>
                  <a:srgbClr val="FFFFFF"/>
                </a:solidFill>
                <a:latin typeface="Fira Code"/>
                <a:cs typeface="Fira Code"/>
              </a:rPr>
              <a:t>      &lt;</a:t>
            </a:r>
            <a:r>
              <a:rPr lang="en-US" b="1" dirty="0">
                <a:solidFill>
                  <a:srgbClr val="FFFFFF"/>
                </a:solidFill>
                <a:latin typeface="Fira Code"/>
                <a:cs typeface="Fira Code"/>
              </a:rPr>
              <a:t>&lt; "</a:t>
            </a:r>
            <a:r>
              <a:rPr lang="en-US" b="1" dirty="0" smtClean="0">
                <a:solidFill>
                  <a:srgbClr val="FFFFFF"/>
                </a:solidFill>
                <a:latin typeface="Fira Code"/>
                <a:cs typeface="Fira Code"/>
              </a:rPr>
              <a:t>, </a:t>
            </a:r>
            <a:r>
              <a:rPr lang="en-US" b="1" dirty="0">
                <a:solidFill>
                  <a:srgbClr val="FFFFFF"/>
                </a:solidFill>
                <a:latin typeface="Fira Code"/>
                <a:cs typeface="Fira Code"/>
              </a:rPr>
              <a:t>44.95</a:t>
            </a:r>
            <a:r>
              <a:rPr lang="en-US" b="1" dirty="0" smtClean="0">
                <a:solidFill>
                  <a:srgbClr val="FFFFFF"/>
                </a:solidFill>
                <a:latin typeface="Fira Code"/>
                <a:cs typeface="Fira Code"/>
              </a:rPr>
              <a:t>)“</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32159381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585323"/>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"Matthew Gambardella</a:t>
            </a:r>
            <a:r>
              <a:rPr lang="en-US" b="1" dirty="0">
                <a:solidFill>
                  <a:srgbClr val="FFFFFF"/>
                </a:solidFill>
                <a:latin typeface="Fira Code"/>
                <a:cs typeface="Fira Code"/>
              </a:rPr>
              <a:t>"</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  " &lt;</a:t>
            </a:r>
            <a:r>
              <a:rPr lang="en-US" b="1" dirty="0">
                <a:solidFill>
                  <a:srgbClr val="FFFFFF"/>
                </a:solidFill>
                <a:latin typeface="Fira Code"/>
                <a:cs typeface="Fira Code"/>
              </a:rPr>
              <a:t>&lt; </a:t>
            </a:r>
            <a:r>
              <a:rPr lang="en-US" b="1" dirty="0" smtClean="0">
                <a:solidFill>
                  <a:srgbClr val="FFFFFF"/>
                </a:solidFill>
                <a:latin typeface="Fira Code"/>
                <a:cs typeface="Fira Code"/>
              </a:rPr>
              <a:t>"XML </a:t>
            </a:r>
            <a:r>
              <a:rPr lang="en-US" b="1" dirty="0">
                <a:solidFill>
                  <a:srgbClr val="FFFFFF"/>
                </a:solidFill>
                <a:latin typeface="Fira Code"/>
                <a:cs typeface="Fira Code"/>
              </a:rPr>
              <a:t>Developer's </a:t>
            </a:r>
            <a:r>
              <a:rPr lang="en-US" b="1" dirty="0" smtClean="0">
                <a:solidFill>
                  <a:srgbClr val="FFFFFF"/>
                </a:solidFill>
                <a:latin typeface="Fira Code"/>
                <a:cs typeface="Fira Code"/>
              </a:rPr>
              <a:t>Guide</a:t>
            </a:r>
            <a:r>
              <a:rPr lang="en-US" b="1" dirty="0">
                <a:solidFill>
                  <a:srgbClr val="FFFFFF"/>
                </a:solidFill>
                <a:latin typeface="Fira Code"/>
                <a:cs typeface="Fira Code"/>
              </a:rPr>
              <a:t>" </a:t>
            </a:r>
            <a:endParaRPr lang="en-US" b="1" dirty="0" smtClean="0">
              <a:solidFill>
                <a:srgbClr val="FFFFFF"/>
              </a:solidFill>
              <a:latin typeface="Fira Code"/>
              <a:cs typeface="Fira Code"/>
            </a:endParaRPr>
          </a:p>
          <a:p>
            <a:r>
              <a:rPr lang="en-US" b="1" dirty="0">
                <a:solidFill>
                  <a:srgbClr val="FFFFFF"/>
                </a:solidFill>
                <a:latin typeface="Fira Code"/>
                <a:cs typeface="Fira Code"/>
              </a:rPr>
              <a:t> </a:t>
            </a:r>
            <a:r>
              <a:rPr lang="en-US" b="1" dirty="0" smtClean="0">
                <a:solidFill>
                  <a:srgbClr val="FFFFFF"/>
                </a:solidFill>
                <a:latin typeface="Fira Code"/>
                <a:cs typeface="Fira Code"/>
              </a:rPr>
              <a:t>      &lt;</a:t>
            </a:r>
            <a:r>
              <a:rPr lang="en-US" b="1" dirty="0">
                <a:solidFill>
                  <a:srgbClr val="FFFFFF"/>
                </a:solidFill>
                <a:latin typeface="Fira Code"/>
                <a:cs typeface="Fira Code"/>
              </a:rPr>
              <a:t>&lt; "</a:t>
            </a:r>
            <a:r>
              <a:rPr lang="en-US" b="1" dirty="0" smtClean="0">
                <a:solidFill>
                  <a:srgbClr val="FFFFFF"/>
                </a:solidFill>
                <a:latin typeface="Fira Code"/>
                <a:cs typeface="Fira Code"/>
              </a:rPr>
              <a:t>, " &lt;&lt; "44.95" &lt;&lt; ")"</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42689193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585323"/>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a:t>
            </a:r>
            <a:r>
              <a:rPr lang="en-US" b="1" dirty="0" err="1" smtClean="0">
                <a:solidFill>
                  <a:srgbClr val="FFFFFF"/>
                </a:solidFill>
                <a:latin typeface="Fira Code"/>
                <a:cs typeface="Fira Code"/>
              </a:rPr>
              <a:t>book.name</a:t>
            </a:r>
            <a:endParaRPr lang="en-US" b="1" dirty="0" smtClean="0">
              <a:solidFill>
                <a:srgbClr val="FFFFFF"/>
              </a:solidFill>
              <a:latin typeface="Fira Code"/>
              <a:cs typeface="Fira Code"/>
            </a:endParaRPr>
          </a:p>
          <a:p>
            <a:r>
              <a:rPr lang="en-US" b="1" dirty="0">
                <a:solidFill>
                  <a:srgbClr val="FFFFFF"/>
                </a:solidFill>
                <a:latin typeface="Fira Code"/>
                <a:cs typeface="Fira Code"/>
              </a:rPr>
              <a:t> </a:t>
            </a:r>
            <a:r>
              <a:rPr lang="en-US" b="1" dirty="0" smtClean="0">
                <a:solidFill>
                  <a:srgbClr val="FFFFFF"/>
                </a:solidFill>
                <a:latin typeface="Fira Code"/>
                <a:cs typeface="Fira Code"/>
              </a:rPr>
              <a:t>      &lt;&lt; ",  " &lt;</a:t>
            </a:r>
            <a:r>
              <a:rPr lang="en-US" b="1" dirty="0">
                <a:solidFill>
                  <a:srgbClr val="FFFFFF"/>
                </a:solidFill>
                <a:latin typeface="Fira Code"/>
                <a:cs typeface="Fira Code"/>
              </a:rPr>
              <a:t>&lt; </a:t>
            </a:r>
            <a:r>
              <a:rPr lang="en-US" b="1" dirty="0" smtClean="0">
                <a:solidFill>
                  <a:srgbClr val="FFFFFF"/>
                </a:solidFill>
                <a:latin typeface="Fira Code"/>
                <a:cs typeface="Fira Code"/>
              </a:rPr>
              <a:t>"XML </a:t>
            </a:r>
            <a:r>
              <a:rPr lang="en-US" b="1" dirty="0">
                <a:solidFill>
                  <a:srgbClr val="FFFFFF"/>
                </a:solidFill>
                <a:latin typeface="Fira Code"/>
                <a:cs typeface="Fira Code"/>
              </a:rPr>
              <a:t>Developer's </a:t>
            </a:r>
            <a:r>
              <a:rPr lang="en-US" b="1" dirty="0" smtClean="0">
                <a:solidFill>
                  <a:srgbClr val="FFFFFF"/>
                </a:solidFill>
                <a:latin typeface="Fira Code"/>
                <a:cs typeface="Fira Code"/>
              </a:rPr>
              <a:t>Guide</a:t>
            </a:r>
            <a:r>
              <a:rPr lang="en-US" b="1" dirty="0">
                <a:solidFill>
                  <a:srgbClr val="FFFFFF"/>
                </a:solidFill>
                <a:latin typeface="Fira Code"/>
                <a:cs typeface="Fira Code"/>
              </a:rPr>
              <a:t>" </a:t>
            </a:r>
            <a:endParaRPr lang="en-US" b="1" dirty="0" smtClean="0">
              <a:solidFill>
                <a:srgbClr val="FFFFFF"/>
              </a:solidFill>
              <a:latin typeface="Fira Code"/>
              <a:cs typeface="Fira Code"/>
            </a:endParaRPr>
          </a:p>
          <a:p>
            <a:r>
              <a:rPr lang="en-US" b="1" dirty="0">
                <a:solidFill>
                  <a:srgbClr val="FFFFFF"/>
                </a:solidFill>
                <a:latin typeface="Fira Code"/>
                <a:cs typeface="Fira Code"/>
              </a:rPr>
              <a:t> </a:t>
            </a:r>
            <a:r>
              <a:rPr lang="en-US" b="1" dirty="0" smtClean="0">
                <a:solidFill>
                  <a:srgbClr val="FFFFFF"/>
                </a:solidFill>
                <a:latin typeface="Fira Code"/>
                <a:cs typeface="Fira Code"/>
              </a:rPr>
              <a:t>      &lt;</a:t>
            </a:r>
            <a:r>
              <a:rPr lang="en-US" b="1" dirty="0">
                <a:solidFill>
                  <a:srgbClr val="FFFFFF"/>
                </a:solidFill>
                <a:latin typeface="Fira Code"/>
                <a:cs typeface="Fira Code"/>
              </a:rPr>
              <a:t>&lt; "</a:t>
            </a:r>
            <a:r>
              <a:rPr lang="en-US" b="1" dirty="0" smtClean="0">
                <a:solidFill>
                  <a:srgbClr val="FFFFFF"/>
                </a:solidFill>
                <a:latin typeface="Fira Code"/>
                <a:cs typeface="Fira Code"/>
              </a:rPr>
              <a:t>, " &lt;&lt; "44.95" &lt;&lt; ")"</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29745159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585323"/>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a:t>
            </a:r>
            <a:r>
              <a:rPr lang="en-US" b="1" dirty="0" err="1" smtClean="0">
                <a:solidFill>
                  <a:srgbClr val="FFFFFF"/>
                </a:solidFill>
                <a:latin typeface="Fira Code"/>
                <a:cs typeface="Fira Code"/>
              </a:rPr>
              <a:t>book.name</a:t>
            </a:r>
            <a:endParaRPr lang="en-US" b="1" dirty="0" smtClean="0">
              <a:solidFill>
                <a:srgbClr val="FFFFFF"/>
              </a:solidFill>
              <a:latin typeface="Fira Code"/>
              <a:cs typeface="Fira Code"/>
            </a:endParaRPr>
          </a:p>
          <a:p>
            <a:r>
              <a:rPr lang="en-US" b="1" dirty="0">
                <a:solidFill>
                  <a:srgbClr val="FFFFFF"/>
                </a:solidFill>
                <a:latin typeface="Fira Code"/>
                <a:cs typeface="Fira Code"/>
              </a:rPr>
              <a:t> </a:t>
            </a:r>
            <a:r>
              <a:rPr lang="en-US" b="1" dirty="0" smtClean="0">
                <a:solidFill>
                  <a:srgbClr val="FFFFFF"/>
                </a:solidFill>
                <a:latin typeface="Fira Code"/>
                <a:cs typeface="Fira Code"/>
              </a:rPr>
              <a:t>      &lt;&lt; ",  " &lt;</a:t>
            </a:r>
            <a:r>
              <a:rPr lang="en-US" b="1" dirty="0">
                <a:solidFill>
                  <a:srgbClr val="FFFFFF"/>
                </a:solidFill>
                <a:latin typeface="Fira Code"/>
                <a:cs typeface="Fira Code"/>
              </a:rPr>
              <a:t>&lt; </a:t>
            </a:r>
            <a:r>
              <a:rPr lang="en-US" b="1" dirty="0" err="1" smtClean="0">
                <a:solidFill>
                  <a:srgbClr val="FFFFFF"/>
                </a:solidFill>
                <a:latin typeface="Fira Code"/>
                <a:cs typeface="Fira Code"/>
              </a:rPr>
              <a:t>book.title</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a:t>
            </a:r>
            <a:r>
              <a:rPr lang="en-US" b="1" dirty="0">
                <a:solidFill>
                  <a:srgbClr val="FFFFFF"/>
                </a:solidFill>
                <a:latin typeface="Fira Code"/>
                <a:cs typeface="Fira Code"/>
              </a:rPr>
              <a:t>&lt; "</a:t>
            </a:r>
            <a:r>
              <a:rPr lang="en-US" b="1" dirty="0" smtClean="0">
                <a:solidFill>
                  <a:srgbClr val="FFFFFF"/>
                </a:solidFill>
                <a:latin typeface="Fira Code"/>
                <a:cs typeface="Fira Code"/>
              </a:rPr>
              <a:t>, " &lt;&lt; "44.95" &lt;&lt; ")"</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40507555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0"/>
            <a:ext cx="9144000" cy="5143500"/>
          </a:xfrm>
          <a:prstGeom prst="rect">
            <a:avLst/>
          </a:prstGeom>
        </p:spPr>
        <p:txBody>
          <a:bodyPr anchor="b">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pPr algn="ctr"/>
            <a:endParaRPr lang="en-US" dirty="0"/>
          </a:p>
        </p:txBody>
      </p:sp>
      <p:sp>
        <p:nvSpPr>
          <p:cNvPr id="4" name="Rectangle 3"/>
          <p:cNvSpPr/>
          <p:nvPr/>
        </p:nvSpPr>
        <p:spPr>
          <a:xfrm>
            <a:off x="152400" y="971550"/>
            <a:ext cx="8839200" cy="2585323"/>
          </a:xfrm>
          <a:prstGeom prst="rect">
            <a:avLst/>
          </a:prstGeom>
        </p:spPr>
        <p:txBody>
          <a:bodyPr wrap="square">
            <a:spAutoFit/>
          </a:bodyPr>
          <a:lstStyle/>
          <a:p>
            <a:r>
              <a:rPr lang="en-US" b="1" dirty="0">
                <a:solidFill>
                  <a:srgbClr val="FFFFFF"/>
                </a:solidFill>
                <a:latin typeface="Fira Code"/>
                <a:cs typeface="Fira Code"/>
              </a:rPr>
              <a:t>friend </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b="1" dirty="0">
                <a:solidFill>
                  <a:srgbClr val="FFFFFF"/>
                </a:solidFill>
                <a:latin typeface="Fira Code"/>
                <a:cs typeface="Fira Code"/>
              </a:rPr>
              <a:t>operator</a:t>
            </a:r>
            <a:r>
              <a:rPr lang="en-US" dirty="0">
                <a:solidFill>
                  <a:srgbClr val="FFFFFF"/>
                </a:solidFill>
                <a:latin typeface="Fira Code"/>
                <a:cs typeface="Fira Code"/>
              </a:rPr>
              <a:t>&lt;&lt;(</a:t>
            </a:r>
            <a:r>
              <a:rPr lang="en-US" dirty="0" err="1">
                <a:solidFill>
                  <a:srgbClr val="FFFFFF"/>
                </a:solidFill>
                <a:latin typeface="Fira Code"/>
                <a:cs typeface="Fira Code"/>
              </a:rPr>
              <a:t>std</a:t>
            </a:r>
            <a:r>
              <a:rPr lang="en-US" dirty="0">
                <a:solidFill>
                  <a:srgbClr val="FFFFFF"/>
                </a:solidFill>
                <a:latin typeface="Fira Code"/>
                <a:cs typeface="Fira Code"/>
              </a:rPr>
              <a:t>::</a:t>
            </a:r>
            <a:r>
              <a:rPr lang="en-US" dirty="0" err="1">
                <a:solidFill>
                  <a:srgbClr val="FFFFFF"/>
                </a:solidFill>
                <a:latin typeface="Fira Code"/>
                <a:cs typeface="Fira Code"/>
              </a:rPr>
              <a:t>ostream</a:t>
            </a:r>
            <a:r>
              <a:rPr lang="en-US" dirty="0">
                <a:solidFill>
                  <a:srgbClr val="FFFFFF"/>
                </a:solidFill>
                <a:latin typeface="Fira Code"/>
                <a:cs typeface="Fira Code"/>
              </a:rPr>
              <a:t> &amp;</a:t>
            </a:r>
            <a:r>
              <a:rPr lang="en-US" dirty="0" err="1">
                <a:solidFill>
                  <a:srgbClr val="FFFFFF"/>
                </a:solidFill>
                <a:latin typeface="Fira Code"/>
                <a:cs typeface="Fira Code"/>
              </a:rPr>
              <a:t>os</a:t>
            </a:r>
            <a:r>
              <a:rPr lang="en-US" dirty="0" smtClean="0">
                <a:solidFill>
                  <a:srgbClr val="FFFFFF"/>
                </a:solidFill>
                <a:latin typeface="Fira Code"/>
                <a:cs typeface="Fira Code"/>
              </a:rPr>
              <a:t>,</a:t>
            </a:r>
          </a:p>
          <a:p>
            <a:r>
              <a:rPr lang="en-US" dirty="0">
                <a:solidFill>
                  <a:srgbClr val="FFFFFF"/>
                </a:solidFill>
                <a:latin typeface="Fira Code"/>
                <a:cs typeface="Fira Code"/>
              </a:rPr>
              <a:t> </a:t>
            </a:r>
            <a:r>
              <a:rPr lang="en-US" dirty="0" smtClean="0">
                <a:solidFill>
                  <a:srgbClr val="FFFFFF"/>
                </a:solidFill>
                <a:latin typeface="Fira Code"/>
                <a:cs typeface="Fira Code"/>
              </a:rPr>
              <a:t>                               </a:t>
            </a:r>
            <a:r>
              <a:rPr lang="en-US" b="1" dirty="0" err="1">
                <a:solidFill>
                  <a:srgbClr val="FFFFFF"/>
                </a:solidFill>
                <a:latin typeface="Fira Code"/>
                <a:cs typeface="Fira Code"/>
              </a:rPr>
              <a:t>const</a:t>
            </a:r>
            <a:r>
              <a:rPr lang="en-US" b="1" dirty="0">
                <a:solidFill>
                  <a:srgbClr val="FFFFFF"/>
                </a:solidFill>
                <a:latin typeface="Fira Code"/>
                <a:cs typeface="Fira Code"/>
              </a:rPr>
              <a:t> </a:t>
            </a:r>
            <a:r>
              <a:rPr lang="en-US" dirty="0" smtClean="0">
                <a:solidFill>
                  <a:srgbClr val="FFFFFF"/>
                </a:solidFill>
                <a:latin typeface="Fira Code"/>
                <a:cs typeface="Fira Code"/>
              </a:rPr>
              <a:t>Book &amp;book) </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    </a:t>
            </a:r>
            <a:r>
              <a:rPr lang="en-US" dirty="0" err="1">
                <a:solidFill>
                  <a:srgbClr val="FFFFFF"/>
                </a:solidFill>
                <a:latin typeface="Fira Code"/>
                <a:cs typeface="Fira Code"/>
              </a:rPr>
              <a:t>os</a:t>
            </a:r>
            <a:r>
              <a:rPr lang="en-US" dirty="0">
                <a:solidFill>
                  <a:srgbClr val="FFFFFF"/>
                </a:solidFill>
                <a:latin typeface="Fira Code"/>
                <a:cs typeface="Fira Code"/>
              </a:rPr>
              <a:t> &lt;&lt; </a:t>
            </a:r>
            <a:r>
              <a:rPr lang="en-US" b="1" dirty="0">
                <a:solidFill>
                  <a:srgbClr val="FFFFFF"/>
                </a:solidFill>
                <a:latin typeface="Fira Code"/>
                <a:cs typeface="Fira Code"/>
              </a:rPr>
              <a:t>"(author, title, price) = </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&lt;&lt; </a:t>
            </a:r>
            <a:r>
              <a:rPr lang="en-US" b="1" dirty="0" err="1" smtClean="0">
                <a:solidFill>
                  <a:srgbClr val="FFFFFF"/>
                </a:solidFill>
                <a:latin typeface="Fira Code"/>
                <a:cs typeface="Fira Code"/>
              </a:rPr>
              <a:t>book.name</a:t>
            </a:r>
            <a:endParaRPr lang="en-US" b="1" dirty="0" smtClean="0">
              <a:solidFill>
                <a:srgbClr val="FFFFFF"/>
              </a:solidFill>
              <a:latin typeface="Fira Code"/>
              <a:cs typeface="Fira Code"/>
            </a:endParaRPr>
          </a:p>
          <a:p>
            <a:r>
              <a:rPr lang="en-US" b="1" dirty="0">
                <a:solidFill>
                  <a:srgbClr val="FFFFFF"/>
                </a:solidFill>
                <a:latin typeface="Fira Code"/>
                <a:cs typeface="Fira Code"/>
              </a:rPr>
              <a:t> </a:t>
            </a:r>
            <a:r>
              <a:rPr lang="en-US" b="1" dirty="0" smtClean="0">
                <a:solidFill>
                  <a:srgbClr val="FFFFFF"/>
                </a:solidFill>
                <a:latin typeface="Fira Code"/>
                <a:cs typeface="Fira Code"/>
              </a:rPr>
              <a:t>      &lt;&lt; ",  " &lt;</a:t>
            </a:r>
            <a:r>
              <a:rPr lang="en-US" b="1" dirty="0">
                <a:solidFill>
                  <a:srgbClr val="FFFFFF"/>
                </a:solidFill>
                <a:latin typeface="Fira Code"/>
                <a:cs typeface="Fira Code"/>
              </a:rPr>
              <a:t>&lt; </a:t>
            </a:r>
            <a:r>
              <a:rPr lang="en-US" b="1" dirty="0" err="1" smtClean="0">
                <a:solidFill>
                  <a:srgbClr val="FFFFFF"/>
                </a:solidFill>
                <a:latin typeface="Fira Code"/>
                <a:cs typeface="Fira Code"/>
              </a:rPr>
              <a:t>book.title</a:t>
            </a:r>
            <a:r>
              <a:rPr lang="en-US" b="1" dirty="0" smtClean="0">
                <a:solidFill>
                  <a:srgbClr val="FFFFFF"/>
                </a:solidFill>
                <a:latin typeface="Fira Code"/>
                <a:cs typeface="Fira Code"/>
              </a:rPr>
              <a:t> </a:t>
            </a:r>
          </a:p>
          <a:p>
            <a:r>
              <a:rPr lang="en-US" b="1" dirty="0">
                <a:solidFill>
                  <a:srgbClr val="FFFFFF"/>
                </a:solidFill>
                <a:latin typeface="Fira Code"/>
                <a:cs typeface="Fira Code"/>
              </a:rPr>
              <a:t> </a:t>
            </a:r>
            <a:r>
              <a:rPr lang="en-US" b="1" dirty="0" smtClean="0">
                <a:solidFill>
                  <a:srgbClr val="FFFFFF"/>
                </a:solidFill>
                <a:latin typeface="Fira Code"/>
                <a:cs typeface="Fira Code"/>
              </a:rPr>
              <a:t>      &lt;</a:t>
            </a:r>
            <a:r>
              <a:rPr lang="en-US" b="1" dirty="0">
                <a:solidFill>
                  <a:srgbClr val="FFFFFF"/>
                </a:solidFill>
                <a:latin typeface="Fira Code"/>
                <a:cs typeface="Fira Code"/>
              </a:rPr>
              <a:t>&lt; "</a:t>
            </a:r>
            <a:r>
              <a:rPr lang="en-US" b="1" dirty="0" smtClean="0">
                <a:solidFill>
                  <a:srgbClr val="FFFFFF"/>
                </a:solidFill>
                <a:latin typeface="Fira Code"/>
                <a:cs typeface="Fira Code"/>
              </a:rPr>
              <a:t>, " &lt;&lt; </a:t>
            </a:r>
            <a:r>
              <a:rPr lang="en-US" b="1" dirty="0" err="1" smtClean="0">
                <a:solidFill>
                  <a:srgbClr val="FFFFFF"/>
                </a:solidFill>
                <a:latin typeface="Fira Code"/>
                <a:cs typeface="Fira Code"/>
              </a:rPr>
              <a:t>book.price</a:t>
            </a:r>
            <a:r>
              <a:rPr lang="en-US" b="1" dirty="0" smtClean="0">
                <a:solidFill>
                  <a:srgbClr val="FFFFFF"/>
                </a:solidFill>
                <a:latin typeface="Fira Code"/>
                <a:cs typeface="Fira Code"/>
              </a:rPr>
              <a:t> &lt;&lt; ")"</a:t>
            </a:r>
            <a:r>
              <a:rPr lang="en-US" dirty="0" smtClean="0">
                <a:solidFill>
                  <a:srgbClr val="FFFFFF"/>
                </a:solidFill>
                <a:latin typeface="Fira Code"/>
                <a:cs typeface="Fira Code"/>
              </a:rPr>
              <a:t>;</a:t>
            </a:r>
            <a:r>
              <a:rPr lang="en-US" dirty="0">
                <a:solidFill>
                  <a:srgbClr val="FFFFFF"/>
                </a:solidFill>
                <a:latin typeface="Fira Code"/>
                <a:cs typeface="Fira Code"/>
              </a:rPr>
              <a:t/>
            </a:r>
            <a:br>
              <a:rPr lang="en-US" dirty="0">
                <a:solidFill>
                  <a:srgbClr val="FFFFFF"/>
                </a:solidFill>
                <a:latin typeface="Fira Code"/>
                <a:cs typeface="Fira Code"/>
              </a:rPr>
            </a:br>
            <a:r>
              <a:rPr lang="en-US" dirty="0">
                <a:solidFill>
                  <a:srgbClr val="FFFFFF"/>
                </a:solidFill>
                <a:latin typeface="Fira Code"/>
                <a:cs typeface="Fira Code"/>
              </a:rPr>
              <a:t>    </a:t>
            </a:r>
            <a:r>
              <a:rPr lang="en-US" b="1" dirty="0">
                <a:solidFill>
                  <a:srgbClr val="FFFFFF"/>
                </a:solidFill>
                <a:latin typeface="Fira Code"/>
                <a:cs typeface="Fira Code"/>
              </a:rPr>
              <a:t>return </a:t>
            </a:r>
            <a:r>
              <a:rPr lang="en-US" dirty="0" err="1">
                <a:solidFill>
                  <a:srgbClr val="FFFFFF"/>
                </a:solidFill>
                <a:latin typeface="Fira Code"/>
                <a:cs typeface="Fira Code"/>
              </a:rPr>
              <a:t>os</a:t>
            </a:r>
            <a:r>
              <a:rPr lang="en-US" dirty="0">
                <a:solidFill>
                  <a:srgbClr val="FFFFFF"/>
                </a:solidFill>
                <a:latin typeface="Fira Code"/>
                <a:cs typeface="Fira Code"/>
              </a:rPr>
              <a:t>;</a:t>
            </a:r>
            <a:br>
              <a:rPr lang="en-US" dirty="0">
                <a:solidFill>
                  <a:srgbClr val="FFFFFF"/>
                </a:solidFill>
                <a:latin typeface="Fira Code"/>
                <a:cs typeface="Fira Code"/>
              </a:rPr>
            </a:br>
            <a:r>
              <a:rPr lang="en-US" dirty="0">
                <a:solidFill>
                  <a:srgbClr val="FFFFFF"/>
                </a:solidFill>
                <a:latin typeface="Fira Code"/>
                <a:cs typeface="Fira Code"/>
              </a:rPr>
              <a:t>}</a:t>
            </a: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23016319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66750"/>
            <a:ext cx="2895600" cy="369332"/>
          </a:xfrm>
          <a:prstGeom prst="rect">
            <a:avLst/>
          </a:prstGeom>
        </p:spPr>
        <p:txBody>
          <a:bodyPr wrap="square">
            <a:spAutoFit/>
          </a:bodyPr>
          <a:lstStyle/>
          <a:p>
            <a:r>
              <a:rPr lang="en-US" dirty="0" smtClean="0">
                <a:solidFill>
                  <a:srgbClr val="FFFFFF"/>
                </a:solidFill>
                <a:latin typeface="Fira Code"/>
                <a:cs typeface="Fira Code"/>
              </a:rPr>
              <a:t>&lt;type&gt; xml &lt;/type&gt;</a:t>
            </a:r>
            <a:endParaRPr lang="en-US" dirty="0">
              <a:solidFill>
                <a:srgbClr val="FFFFFF"/>
              </a:solidFill>
              <a:latin typeface="Fira Code"/>
              <a:cs typeface="Fira Code"/>
            </a:endParaRPr>
          </a:p>
        </p:txBody>
      </p:sp>
      <p:sp>
        <p:nvSpPr>
          <p:cNvPr id="5" name="Rectangle 4"/>
          <p:cNvSpPr/>
          <p:nvPr/>
        </p:nvSpPr>
        <p:spPr>
          <a:xfrm>
            <a:off x="762000" y="1581150"/>
            <a:ext cx="2895600" cy="369332"/>
          </a:xfrm>
          <a:prstGeom prst="rect">
            <a:avLst/>
          </a:prstGeom>
        </p:spPr>
        <p:txBody>
          <a:bodyPr wrap="square">
            <a:spAutoFit/>
          </a:bodyPr>
          <a:lstStyle/>
          <a:p>
            <a:r>
              <a:rPr lang="en-US" dirty="0" smtClean="0">
                <a:solidFill>
                  <a:srgbClr val="FFFFFF"/>
                </a:solidFill>
                <a:latin typeface="Fira Code"/>
                <a:cs typeface="Fira Code"/>
              </a:rPr>
              <a:t>{ “type”: “</a:t>
            </a:r>
            <a:r>
              <a:rPr lang="en-US" dirty="0" err="1" smtClean="0">
                <a:solidFill>
                  <a:srgbClr val="FFFFFF"/>
                </a:solidFill>
                <a:latin typeface="Fira Code"/>
                <a:cs typeface="Fira Code"/>
              </a:rPr>
              <a:t>json</a:t>
            </a:r>
            <a:r>
              <a:rPr lang="en-US" dirty="0" smtClean="0">
                <a:solidFill>
                  <a:srgbClr val="FFFFFF"/>
                </a:solidFill>
                <a:latin typeface="Fira Code"/>
                <a:cs typeface="Fira Code"/>
              </a:rPr>
              <a:t>” }</a:t>
            </a:r>
            <a:endParaRPr lang="en-US" dirty="0">
              <a:solidFill>
                <a:srgbClr val="FFFFFF"/>
              </a:solidFill>
              <a:latin typeface="Fira Code"/>
              <a:cs typeface="Fira Code"/>
            </a:endParaRPr>
          </a:p>
        </p:txBody>
      </p:sp>
      <p:sp>
        <p:nvSpPr>
          <p:cNvPr id="6" name="Rectangle 5"/>
          <p:cNvSpPr/>
          <p:nvPr/>
        </p:nvSpPr>
        <p:spPr>
          <a:xfrm>
            <a:off x="609600" y="2571750"/>
            <a:ext cx="2895600" cy="381000"/>
          </a:xfrm>
          <a:prstGeom prst="rect">
            <a:avLst/>
          </a:prstGeom>
        </p:spPr>
        <p:txBody>
          <a:bodyPr wrap="square">
            <a:spAutoFit/>
          </a:bodyPr>
          <a:lstStyle/>
          <a:p>
            <a:r>
              <a:rPr lang="en-US" dirty="0">
                <a:solidFill>
                  <a:srgbClr val="FFFFFF"/>
                </a:solidFill>
                <a:latin typeface="Fira Code"/>
                <a:cs typeface="Fira Code"/>
              </a:rPr>
              <a:t>t</a:t>
            </a:r>
            <a:r>
              <a:rPr lang="en-US" dirty="0" smtClean="0">
                <a:solidFill>
                  <a:srgbClr val="FFFFFF"/>
                </a:solidFill>
                <a:latin typeface="Fira Code"/>
                <a:cs typeface="Fira Code"/>
              </a:rPr>
              <a:t>ype: </a:t>
            </a:r>
            <a:r>
              <a:rPr lang="en-US" dirty="0" err="1" smtClean="0">
                <a:solidFill>
                  <a:srgbClr val="FFFFFF"/>
                </a:solidFill>
                <a:latin typeface="Fira Code"/>
                <a:cs typeface="Fira Code"/>
              </a:rPr>
              <a:t>yaml</a:t>
            </a:r>
            <a:endParaRPr lang="en-US" dirty="0">
              <a:solidFill>
                <a:srgbClr val="FFFFFF"/>
              </a:solidFill>
              <a:latin typeface="Fira Code"/>
              <a:cs typeface="Fira Code"/>
            </a:endParaRPr>
          </a:p>
        </p:txBody>
      </p:sp>
      <p:sp>
        <p:nvSpPr>
          <p:cNvPr id="7" name="Rectangle 6"/>
          <p:cNvSpPr/>
          <p:nvPr/>
        </p:nvSpPr>
        <p:spPr>
          <a:xfrm>
            <a:off x="914400" y="3486150"/>
            <a:ext cx="2895600" cy="369332"/>
          </a:xfrm>
          <a:prstGeom prst="rect">
            <a:avLst/>
          </a:prstGeom>
        </p:spPr>
        <p:txBody>
          <a:bodyPr wrap="square">
            <a:spAutoFit/>
          </a:bodyPr>
          <a:lstStyle/>
          <a:p>
            <a:r>
              <a:rPr lang="en-US" dirty="0" smtClean="0">
                <a:solidFill>
                  <a:srgbClr val="FFFFFF"/>
                </a:solidFill>
                <a:latin typeface="Fira Code"/>
                <a:cs typeface="Fira Code"/>
              </a:rPr>
              <a:t>(type: simple)</a:t>
            </a:r>
            <a:endParaRPr lang="en-US" dirty="0">
              <a:solidFill>
                <a:srgbClr val="FFFFFF"/>
              </a:solidFill>
              <a:latin typeface="Fira Code"/>
              <a:cs typeface="Fira Code"/>
            </a:endParaRPr>
          </a:p>
        </p:txBody>
      </p:sp>
      <p:sp>
        <p:nvSpPr>
          <p:cNvPr id="8" name="Rectangle 7"/>
          <p:cNvSpPr/>
          <p:nvPr/>
        </p:nvSpPr>
        <p:spPr>
          <a:xfrm>
            <a:off x="3581400" y="4248150"/>
            <a:ext cx="2895600" cy="381000"/>
          </a:xfrm>
          <a:prstGeom prst="rect">
            <a:avLst/>
          </a:prstGeom>
        </p:spPr>
        <p:txBody>
          <a:bodyPr wrap="square">
            <a:spAutoFit/>
          </a:bodyPr>
          <a:lstStyle/>
          <a:p>
            <a:r>
              <a:rPr lang="en-US" dirty="0" smtClean="0">
                <a:solidFill>
                  <a:srgbClr val="FFFFFF"/>
                </a:solidFill>
                <a:latin typeface="Fira Code"/>
                <a:cs typeface="Fira Code"/>
              </a:rPr>
              <a:t>(simpler)</a:t>
            </a:r>
            <a:endParaRPr lang="en-US" dirty="0">
              <a:solidFill>
                <a:srgbClr val="FFFFFF"/>
              </a:solidFill>
              <a:latin typeface="Fira Code"/>
              <a:cs typeface="Fira Code"/>
            </a:endParaRPr>
          </a:p>
        </p:txBody>
      </p:sp>
      <p:sp>
        <p:nvSpPr>
          <p:cNvPr id="9" name="Rectangle 8"/>
          <p:cNvSpPr/>
          <p:nvPr/>
        </p:nvSpPr>
        <p:spPr>
          <a:xfrm>
            <a:off x="5791200" y="2800350"/>
            <a:ext cx="3200400" cy="369332"/>
          </a:xfrm>
          <a:prstGeom prst="rect">
            <a:avLst/>
          </a:prstGeom>
        </p:spPr>
        <p:txBody>
          <a:bodyPr wrap="square">
            <a:spAutoFit/>
          </a:bodyPr>
          <a:lstStyle/>
          <a:p>
            <a:r>
              <a:rPr lang="en-US" dirty="0" smtClean="0">
                <a:solidFill>
                  <a:srgbClr val="FFFFFF"/>
                </a:solidFill>
                <a:latin typeface="Fira Code"/>
                <a:cs typeface="Fira Code"/>
              </a:rPr>
              <a:t>(type) = (formatted)</a:t>
            </a:r>
            <a:endParaRPr lang="en-US" dirty="0">
              <a:solidFill>
                <a:srgbClr val="FFFFFF"/>
              </a:solidFill>
              <a:latin typeface="Fira Code"/>
              <a:cs typeface="Fira Code"/>
            </a:endParaRPr>
          </a:p>
        </p:txBody>
      </p:sp>
      <p:sp>
        <p:nvSpPr>
          <p:cNvPr id="10" name="Rectangle 9"/>
          <p:cNvSpPr/>
          <p:nvPr/>
        </p:nvSpPr>
        <p:spPr>
          <a:xfrm>
            <a:off x="6858000" y="1657350"/>
            <a:ext cx="1676400" cy="646331"/>
          </a:xfrm>
          <a:prstGeom prst="rect">
            <a:avLst/>
          </a:prstGeom>
        </p:spPr>
        <p:txBody>
          <a:bodyPr wrap="square">
            <a:spAutoFit/>
          </a:bodyPr>
          <a:lstStyle/>
          <a:p>
            <a:r>
              <a:rPr lang="en-US" dirty="0" smtClean="0">
                <a:solidFill>
                  <a:srgbClr val="FFFFFF"/>
                </a:solidFill>
                <a:latin typeface="Fira Code"/>
                <a:cs typeface="Fira Code"/>
              </a:rPr>
              <a:t>Type,</a:t>
            </a:r>
          </a:p>
          <a:p>
            <a:r>
              <a:rPr lang="en-US" dirty="0" err="1" smtClean="0">
                <a:solidFill>
                  <a:srgbClr val="FFFFFF"/>
                </a:solidFill>
                <a:latin typeface="Fira Code"/>
                <a:cs typeface="Fira Code"/>
              </a:rPr>
              <a:t>Csv</a:t>
            </a:r>
            <a:r>
              <a:rPr lang="en-US" dirty="0" smtClean="0">
                <a:solidFill>
                  <a:srgbClr val="FFFFFF"/>
                </a:solidFill>
                <a:latin typeface="Fira Code"/>
                <a:cs typeface="Fira Code"/>
              </a:rPr>
              <a:t> ,</a:t>
            </a:r>
            <a:endParaRPr lang="en-US" dirty="0">
              <a:solidFill>
                <a:srgbClr val="FFFFFF"/>
              </a:solidFill>
              <a:latin typeface="Fira Code"/>
              <a:cs typeface="Fira Code"/>
            </a:endParaRPr>
          </a:p>
        </p:txBody>
      </p:sp>
      <p:sp>
        <p:nvSpPr>
          <p:cNvPr id="12" name="Rectangle 11"/>
          <p:cNvSpPr/>
          <p:nvPr/>
        </p:nvSpPr>
        <p:spPr>
          <a:xfrm>
            <a:off x="5181600" y="514350"/>
            <a:ext cx="1524000" cy="646331"/>
          </a:xfrm>
          <a:prstGeom prst="rect">
            <a:avLst/>
          </a:prstGeom>
        </p:spPr>
        <p:txBody>
          <a:bodyPr wrap="square">
            <a:spAutoFit/>
          </a:bodyPr>
          <a:lstStyle/>
          <a:p>
            <a:r>
              <a:rPr lang="en-US" dirty="0" smtClean="0">
                <a:solidFill>
                  <a:srgbClr val="FFFFFF"/>
                </a:solidFill>
                <a:latin typeface="Fira Code"/>
                <a:cs typeface="Fira Code"/>
              </a:rPr>
              <a:t>Type   |</a:t>
            </a:r>
          </a:p>
          <a:p>
            <a:r>
              <a:rPr lang="en-US" dirty="0" smtClean="0">
                <a:solidFill>
                  <a:srgbClr val="FFFFFF"/>
                </a:solidFill>
                <a:latin typeface="Fira Code"/>
                <a:cs typeface="Fira Code"/>
              </a:rPr>
              <a:t>Tabbed |</a:t>
            </a:r>
            <a:endParaRPr lang="en-US" dirty="0">
              <a:solidFill>
                <a:srgbClr val="FFFFFF"/>
              </a:solidFill>
              <a:latin typeface="Fira Code"/>
              <a:cs typeface="Fira Code"/>
            </a:endParaRPr>
          </a:p>
        </p:txBody>
      </p:sp>
      <p:sp>
        <p:nvSpPr>
          <p:cNvPr id="13" name="Rectangle 12"/>
          <p:cNvSpPr/>
          <p:nvPr/>
        </p:nvSpPr>
        <p:spPr>
          <a:xfrm>
            <a:off x="5562600" y="3790950"/>
            <a:ext cx="2057400" cy="369332"/>
          </a:xfrm>
          <a:prstGeom prst="rect">
            <a:avLst/>
          </a:prstGeom>
        </p:spPr>
        <p:txBody>
          <a:bodyPr wrap="square">
            <a:spAutoFit/>
          </a:bodyPr>
          <a:lstStyle/>
          <a:p>
            <a:r>
              <a:rPr lang="en-US" dirty="0" smtClean="0">
                <a:solidFill>
                  <a:srgbClr val="FFFFFF"/>
                </a:solidFill>
                <a:latin typeface="Fira Code"/>
                <a:cs typeface="Fira Code"/>
              </a:rPr>
              <a:t>Type = other?</a:t>
            </a:r>
            <a:endParaRPr lang="en-US" dirty="0">
              <a:solidFill>
                <a:srgbClr val="FFFFFF"/>
              </a:solidFill>
              <a:latin typeface="Fira Code"/>
              <a:cs typeface="Fira Code"/>
            </a:endParaRPr>
          </a:p>
        </p:txBody>
      </p:sp>
      <p:sp>
        <p:nvSpPr>
          <p:cNvPr id="14" name="Title 3"/>
          <p:cNvSpPr>
            <a:spLocks noGrp="1"/>
          </p:cNvSpPr>
          <p:nvPr>
            <p:ph type="title"/>
          </p:nvPr>
        </p:nvSpPr>
        <p:spPr>
          <a:xfrm>
            <a:off x="0" y="0"/>
            <a:ext cx="9144000" cy="5143500"/>
          </a:xfrm>
        </p:spPr>
        <p:txBody>
          <a:bodyPr anchor="ctr">
            <a:noAutofit/>
          </a:bodyPr>
          <a:lstStyle/>
          <a:p>
            <a:pPr algn="ctr"/>
            <a:r>
              <a:rPr lang="en-US" sz="8000" dirty="0" smtClean="0"/>
              <a:t>?</a:t>
            </a:r>
            <a:endParaRPr lang="en-US" dirty="0"/>
          </a:p>
        </p:txBody>
      </p:sp>
      <p:cxnSp>
        <p:nvCxnSpPr>
          <p:cNvPr id="16" name="Straight Connector 15"/>
          <p:cNvCxnSpPr/>
          <p:nvPr/>
        </p:nvCxnSpPr>
        <p:spPr>
          <a:xfrm>
            <a:off x="3962400" y="1047750"/>
            <a:ext cx="381000" cy="914400"/>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724400" y="1200150"/>
            <a:ext cx="609600" cy="914400"/>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953000" y="2038350"/>
            <a:ext cx="1752600" cy="533400"/>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1"/>
          </p:cNvCxnSpPr>
          <p:nvPr/>
        </p:nvCxnSpPr>
        <p:spPr>
          <a:xfrm flipH="1" flipV="1">
            <a:off x="4876800" y="2876550"/>
            <a:ext cx="914400" cy="108466"/>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43400" y="3257550"/>
            <a:ext cx="76200" cy="990600"/>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1"/>
          </p:cNvCxnSpPr>
          <p:nvPr/>
        </p:nvCxnSpPr>
        <p:spPr>
          <a:xfrm flipH="1" flipV="1">
            <a:off x="4876800" y="3181350"/>
            <a:ext cx="685800" cy="794266"/>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3048000" y="3028950"/>
            <a:ext cx="1066800" cy="685800"/>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2286000" y="2571750"/>
            <a:ext cx="1828800" cy="228600"/>
          </a:xfrm>
          <a:prstGeom prst="line">
            <a:avLst/>
          </a:prstGeom>
          <a:ln w="3175" cmpd="sng"/>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3429000" y="1885950"/>
            <a:ext cx="685800" cy="45720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0" y="-19050"/>
            <a:ext cx="9144000" cy="400110"/>
          </a:xfrm>
          <a:prstGeom prst="rect">
            <a:avLst/>
          </a:prstGeom>
        </p:spPr>
        <p:txBody>
          <a:bodyPr wrap="square">
            <a:spAutoFit/>
          </a:bodyPr>
          <a:lstStyle/>
          <a:p>
            <a:r>
              <a:rPr lang="en-US" sz="2000" b="1" dirty="0">
                <a:solidFill>
                  <a:schemeClr val="bg1"/>
                </a:solidFill>
              </a:rPr>
              <a:t>friend </a:t>
            </a:r>
            <a:r>
              <a:rPr lang="en-US" sz="2000" dirty="0" err="1">
                <a:solidFill>
                  <a:schemeClr val="bg1"/>
                </a:solidFill>
              </a:rPr>
              <a:t>std</a:t>
            </a:r>
            <a:r>
              <a:rPr lang="en-US" sz="2000" dirty="0">
                <a:solidFill>
                  <a:schemeClr val="bg1"/>
                </a:solidFill>
              </a:rPr>
              <a:t>::</a:t>
            </a:r>
            <a:r>
              <a:rPr lang="en-US" sz="2000" dirty="0" err="1">
                <a:solidFill>
                  <a:schemeClr val="bg1"/>
                </a:solidFill>
              </a:rPr>
              <a:t>ostream</a:t>
            </a:r>
            <a:r>
              <a:rPr lang="en-US" sz="2000" dirty="0">
                <a:solidFill>
                  <a:schemeClr val="bg1"/>
                </a:solidFill>
              </a:rPr>
              <a:t> &amp;</a:t>
            </a:r>
            <a:r>
              <a:rPr lang="en-US" sz="2000" b="1" dirty="0">
                <a:solidFill>
                  <a:schemeClr val="bg1"/>
                </a:solidFill>
              </a:rPr>
              <a:t>operator</a:t>
            </a:r>
            <a:r>
              <a:rPr lang="en-US" sz="2000" dirty="0">
                <a:solidFill>
                  <a:schemeClr val="bg1"/>
                </a:solidFill>
              </a:rPr>
              <a:t>&lt;&lt;(</a:t>
            </a:r>
            <a:r>
              <a:rPr lang="en-US" sz="2000" dirty="0" err="1">
                <a:solidFill>
                  <a:schemeClr val="bg1"/>
                </a:solidFill>
              </a:rPr>
              <a:t>std</a:t>
            </a:r>
            <a:r>
              <a:rPr lang="en-US" sz="2000" dirty="0">
                <a:solidFill>
                  <a:schemeClr val="bg1"/>
                </a:solidFill>
              </a:rPr>
              <a:t>::</a:t>
            </a:r>
            <a:r>
              <a:rPr lang="en-US" sz="2000" dirty="0" err="1">
                <a:solidFill>
                  <a:schemeClr val="bg1"/>
                </a:solidFill>
              </a:rPr>
              <a:t>ostream</a:t>
            </a:r>
            <a:r>
              <a:rPr lang="en-US" sz="2000" dirty="0">
                <a:solidFill>
                  <a:schemeClr val="bg1"/>
                </a:solidFill>
              </a:rPr>
              <a:t> &amp;</a:t>
            </a:r>
            <a:r>
              <a:rPr lang="en-US" sz="2000" dirty="0" err="1">
                <a:solidFill>
                  <a:schemeClr val="bg1"/>
                </a:solidFill>
              </a:rPr>
              <a:t>os</a:t>
            </a:r>
            <a:r>
              <a:rPr lang="en-US" sz="2000" dirty="0">
                <a:solidFill>
                  <a:schemeClr val="bg1"/>
                </a:solidFill>
              </a:rPr>
              <a:t>, </a:t>
            </a:r>
            <a:r>
              <a:rPr lang="en-US" sz="2000" b="1" dirty="0" err="1">
                <a:solidFill>
                  <a:schemeClr val="bg1"/>
                </a:solidFill>
              </a:rPr>
              <a:t>const</a:t>
            </a:r>
            <a:r>
              <a:rPr lang="en-US" sz="2000" b="1" dirty="0">
                <a:solidFill>
                  <a:schemeClr val="bg1"/>
                </a:solidFill>
              </a:rPr>
              <a:t> </a:t>
            </a:r>
            <a:r>
              <a:rPr lang="en-US" sz="2000" dirty="0" err="1">
                <a:solidFill>
                  <a:schemeClr val="bg1"/>
                </a:solidFill>
              </a:rPr>
              <a:t>MealPrinter</a:t>
            </a:r>
            <a:r>
              <a:rPr lang="en-US" sz="2000" dirty="0">
                <a:solidFill>
                  <a:schemeClr val="bg1"/>
                </a:solidFill>
              </a:rPr>
              <a:t> &amp;meal) </a:t>
            </a: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20605514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182175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376827"/>
            <a:ext cx="9144000" cy="861742"/>
          </a:xfrm>
          <a:prstGeom prst="rect">
            <a:avLst/>
          </a:prstGeom>
          <a:noFill/>
        </p:spPr>
        <p:txBody>
          <a:bodyPr wrap="square" lIns="91412" tIns="45704" rIns="91412" bIns="45704" rtlCol="0">
            <a:spAutoFit/>
          </a:bodyPr>
          <a:lstStyle/>
          <a:p>
            <a:pPr algn="ctr"/>
            <a:r>
              <a:rPr lang="en-US" sz="2500" dirty="0" smtClean="0">
                <a:solidFill>
                  <a:schemeClr val="bg1">
                    <a:lumMod val="75000"/>
                  </a:schemeClr>
                </a:solidFill>
              </a:rPr>
              <a:t>#ApprovalTests </a:t>
            </a:r>
          </a:p>
          <a:p>
            <a:pPr algn="ctr"/>
            <a:r>
              <a:rPr lang="en-US" sz="2500" dirty="0" smtClean="0">
                <a:solidFill>
                  <a:schemeClr val="bg1">
                    <a:lumMod val="75000"/>
                  </a:schemeClr>
                </a:solidFill>
              </a:rPr>
              <a:t>#</a:t>
            </a:r>
            <a:r>
              <a:rPr lang="en-US" sz="2500" dirty="0" err="1" smtClean="0">
                <a:solidFill>
                  <a:schemeClr val="bg1">
                    <a:lumMod val="75000"/>
                  </a:schemeClr>
                </a:solidFill>
              </a:rPr>
              <a:t>.Net</a:t>
            </a:r>
            <a:r>
              <a:rPr lang="en-US" sz="2500" dirty="0" smtClean="0">
                <a:solidFill>
                  <a:schemeClr val="bg1">
                    <a:lumMod val="75000"/>
                  </a:schemeClr>
                </a:solidFill>
              </a:rPr>
              <a:t> #Java #C++ #Python #Perl #Ruby #Go #Javascript </a:t>
            </a:r>
            <a:endParaRPr lang="en-US" sz="2500" dirty="0">
              <a:solidFill>
                <a:schemeClr val="bg1">
                  <a:lumMod val="75000"/>
                </a:schemeClr>
              </a:solidFill>
            </a:endParaRPr>
          </a:p>
        </p:txBody>
      </p:sp>
      <p:sp>
        <p:nvSpPr>
          <p:cNvPr id="4" name="Content Placeholder 1"/>
          <p:cNvSpPr txBox="1">
            <a:spLocks/>
          </p:cNvSpPr>
          <p:nvPr/>
        </p:nvSpPr>
        <p:spPr>
          <a:xfrm>
            <a:off x="0" y="0"/>
            <a:ext cx="8742945" cy="869202"/>
          </a:xfrm>
          <a:prstGeom prst="rect">
            <a:avLst/>
          </a:prstGeom>
        </p:spPr>
        <p:txBody>
          <a:bodyPr>
            <a:normAutofit/>
          </a:bodyPr>
          <a:lstStyle/>
          <a:p>
            <a:pPr marL="274320" indent="-274320" algn="ctr">
              <a:spcBef>
                <a:spcPct val="20000"/>
              </a:spcBef>
              <a:buClr>
                <a:schemeClr val="accent3"/>
              </a:buClr>
              <a:buSzPct val="95000"/>
              <a:defRPr/>
            </a:pPr>
            <a:r>
              <a:rPr lang="en-US" sz="2800" b="1" dirty="0" err="1" smtClean="0">
                <a:solidFill>
                  <a:schemeClr val="bg2"/>
                </a:solidFill>
              </a:rPr>
              <a:t>Github.com</a:t>
            </a:r>
            <a:r>
              <a:rPr lang="en-US" sz="2800" b="1" dirty="0" smtClean="0">
                <a:solidFill>
                  <a:schemeClr val="bg2"/>
                </a:solidFill>
              </a:rPr>
              <a:t>/Approvals</a:t>
            </a:r>
          </a:p>
          <a:p>
            <a:pPr marL="274320" indent="-274320" algn="ctr">
              <a:spcBef>
                <a:spcPct val="20000"/>
              </a:spcBef>
              <a:buClr>
                <a:schemeClr val="accent3"/>
              </a:buClr>
              <a:buSzPct val="95000"/>
              <a:defRPr/>
            </a:pPr>
            <a:r>
              <a:rPr lang="en-US" b="1" dirty="0" smtClean="0">
                <a:solidFill>
                  <a:schemeClr val="bg1">
                    <a:lumMod val="65000"/>
                  </a:schemeClr>
                </a:solidFill>
              </a:rPr>
              <a:t>21 </a:t>
            </a:r>
            <a:r>
              <a:rPr lang="en-US" b="1" dirty="0">
                <a:solidFill>
                  <a:schemeClr val="bg1">
                    <a:lumMod val="65000"/>
                  </a:schemeClr>
                </a:solidFill>
              </a:rPr>
              <a:t>episode </a:t>
            </a:r>
            <a:r>
              <a:rPr lang="en-US" b="1" dirty="0" smtClean="0">
                <a:solidFill>
                  <a:schemeClr val="bg1">
                    <a:lumMod val="65000"/>
                  </a:schemeClr>
                </a:solidFill>
              </a:rPr>
              <a:t>YouTube </a:t>
            </a:r>
            <a:r>
              <a:rPr lang="en-US" b="1" dirty="0">
                <a:solidFill>
                  <a:schemeClr val="bg1">
                    <a:lumMod val="65000"/>
                  </a:schemeClr>
                </a:solidFill>
              </a:rPr>
              <a:t>series</a:t>
            </a:r>
          </a:p>
          <a:p>
            <a:pPr marL="274320" indent="-274320" algn="ctr" fontAlgn="auto">
              <a:spcBef>
                <a:spcPct val="20000"/>
              </a:spcBef>
              <a:spcAft>
                <a:spcPts val="0"/>
              </a:spcAft>
              <a:buClr>
                <a:schemeClr val="accent3"/>
              </a:buClr>
              <a:buSzPct val="95000"/>
              <a:buFont typeface="Wingdings 2"/>
              <a:buNone/>
              <a:defRPr/>
            </a:pPr>
            <a:endParaRPr lang="en-US" sz="2800" b="1" dirty="0">
              <a:solidFill>
                <a:schemeClr val="bg2"/>
              </a:solidFill>
              <a:latin typeface="+mn-lt"/>
              <a:ea typeface="+mn-ea"/>
              <a:cs typeface="+mn-cs"/>
            </a:endParaRPr>
          </a:p>
        </p:txBody>
      </p:sp>
      <p:pic>
        <p:nvPicPr>
          <p:cNvPr id="5" name="Picture 4" descr="IMG_0119.PNG"/>
          <p:cNvPicPr>
            <a:picLocks noChangeAspect="1"/>
          </p:cNvPicPr>
          <p:nvPr/>
        </p:nvPicPr>
        <p:blipFill rotWithShape="1">
          <a:blip r:embed="rId2">
            <a:extLst>
              <a:ext uri="{28A0092B-C50C-407E-A947-70E740481C1C}">
                <a14:useLocalDpi xmlns:a14="http://schemas.microsoft.com/office/drawing/2010/main" val="0"/>
              </a:ext>
            </a:extLst>
          </a:blip>
          <a:srcRect l="13138" r="7022"/>
          <a:stretch/>
        </p:blipFill>
        <p:spPr>
          <a:xfrm rot="5400000">
            <a:off x="2516842" y="-1392892"/>
            <a:ext cx="3581400" cy="8005484"/>
          </a:xfrm>
          <a:prstGeom prst="rect">
            <a:avLst/>
          </a:prstGeom>
        </p:spPr>
      </p:pic>
    </p:spTree>
    <p:extLst>
      <p:ext uri="{BB962C8B-B14F-4D97-AF65-F5344CB8AC3E}">
        <p14:creationId xmlns:p14="http://schemas.microsoft.com/office/powerpoint/2010/main" val="120240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4376827"/>
            <a:ext cx="9144000" cy="477021"/>
          </a:xfrm>
          <a:prstGeom prst="rect">
            <a:avLst/>
          </a:prstGeom>
          <a:noFill/>
        </p:spPr>
        <p:txBody>
          <a:bodyPr wrap="square" lIns="91412" tIns="45704" rIns="91412" bIns="45704" rtlCol="0">
            <a:spAutoFit/>
          </a:bodyPr>
          <a:lstStyle/>
          <a:p>
            <a:pPr algn="ctr"/>
            <a:r>
              <a:rPr lang="en-US" sz="2500" dirty="0">
                <a:solidFill>
                  <a:schemeClr val="bg1">
                    <a:lumMod val="75000"/>
                  </a:schemeClr>
                </a:solidFill>
              </a:rPr>
              <a:t>#MobProgrammingGuidebook</a:t>
            </a:r>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3" y="274694"/>
            <a:ext cx="6197601" cy="4002120"/>
          </a:xfrm>
          <a:prstGeom prst="rect">
            <a:avLst/>
          </a:prstGeom>
        </p:spPr>
      </p:pic>
    </p:spTree>
    <p:extLst>
      <p:ext uri="{BB962C8B-B14F-4D97-AF65-F5344CB8AC3E}">
        <p14:creationId xmlns:p14="http://schemas.microsoft.com/office/powerpoint/2010/main" val="219683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950" y="1885950"/>
            <a:ext cx="6897291" cy="1754327"/>
          </a:xfrm>
          <a:prstGeom prst="rect">
            <a:avLst/>
          </a:prstGeom>
          <a:noFill/>
        </p:spPr>
        <p:txBody>
          <a:bodyPr wrap="none" lIns="91440" tIns="45720" rIns="91440" bIns="45720">
            <a:spAutoFit/>
          </a:bodyPr>
          <a:lstStyle/>
          <a:p>
            <a:pPr algn="ct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#1 </a:t>
            </a:r>
          </a:p>
          <a:p>
            <a:pPr algn="ct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Objects print their data</a:t>
            </a:r>
            <a:endParaRPr lang="x-none" sz="5400" b="1" cap="none" spc="0" dirty="0" smtClean="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210984993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t">
            <a:normAutofit/>
          </a:bodyPr>
          <a:lstStyle/>
          <a:p>
            <a:pPr algn="ctr">
              <a:lnSpc>
                <a:spcPct val="70000"/>
              </a:lnSpc>
            </a:pPr>
            <a:r>
              <a:rPr lang="en-US" sz="2400" cap="none" dirty="0" smtClean="0"/>
              <a:t>Slides at: </a:t>
            </a:r>
            <a:r>
              <a:rPr lang="en-US" cap="none" dirty="0" smtClean="0"/>
              <a:t/>
            </a:r>
            <a:br>
              <a:rPr lang="en-US" cap="none" dirty="0" smtClean="0"/>
            </a:br>
            <a:r>
              <a:rPr lang="en-US" sz="8000" dirty="0"/>
              <a:t/>
            </a:r>
            <a:br>
              <a:rPr lang="en-US" sz="8000" dirty="0"/>
            </a:br>
            <a:r>
              <a:rPr lang="en-US" sz="8000" dirty="0" smtClean="0"/>
              <a:t/>
            </a:r>
            <a:br>
              <a:rPr lang="en-US" sz="8000" dirty="0" smtClean="0"/>
            </a:br>
            <a:r>
              <a:rPr lang="en-US" sz="8000" dirty="0" smtClean="0"/>
              <a:t>Thank YOU</a:t>
            </a:r>
            <a:br>
              <a:rPr lang="en-US" sz="8000" dirty="0" smtClean="0"/>
            </a:br>
            <a:r>
              <a:rPr lang="en-US" sz="2800" dirty="0" smtClean="0"/>
              <a:t>(please connect via LinkedIn and Twitter)</a:t>
            </a:r>
            <a:r>
              <a:rPr lang="en-US" sz="8000" dirty="0" smtClean="0"/>
              <a:t> </a:t>
            </a:r>
            <a:endParaRPr lang="en-US" sz="80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a:t>
            </a:r>
            <a:r>
              <a:rPr lang="en-US" dirty="0" smtClean="0">
                <a:solidFill>
                  <a:srgbClr val="3399CC"/>
                </a:solidFill>
              </a:rPr>
              <a:t>outube.com/isidoreus</a:t>
            </a:r>
          </a:p>
          <a:p>
            <a:pPr algn="r">
              <a:buFont typeface="Arial"/>
              <a:buNone/>
            </a:pPr>
            <a:r>
              <a:rPr lang="en-US" dirty="0" smtClean="0">
                <a:solidFill>
                  <a:srgbClr val="3399CC"/>
                </a:solidFill>
              </a:rPr>
              <a:t>LlewellynFalco.Blogspot.com  approvaltests.com</a:t>
            </a:r>
            <a:endParaRPr lang="en-US" dirty="0">
              <a:solidFill>
                <a:srgbClr val="3399CC"/>
              </a:solidFill>
            </a:endParaRPr>
          </a:p>
        </p:txBody>
      </p:sp>
    </p:spTree>
    <p:extLst>
      <p:ext uri="{BB962C8B-B14F-4D97-AF65-F5344CB8AC3E}">
        <p14:creationId xmlns:p14="http://schemas.microsoft.com/office/powerpoint/2010/main" val="37579937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0582" y="1885950"/>
            <a:ext cx="5822026" cy="1754327"/>
          </a:xfrm>
          <a:prstGeom prst="rect">
            <a:avLst/>
          </a:prstGeom>
          <a:noFill/>
        </p:spPr>
        <p:txBody>
          <a:bodyPr wrap="none" lIns="91440" tIns="45720" rIns="91440" bIns="45720">
            <a:spAutoFit/>
          </a:bodyPr>
          <a:lstStyle/>
          <a:p>
            <a:pPr algn="ct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Rule #2 </a:t>
            </a:r>
          </a:p>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
            </a: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ata is </a:t>
            </a:r>
            <a:r>
              <a:rPr lang="x-none" sz="5400" b="1" cap="none" spc="0" dirty="0" smtClean="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rPr>
              <a:t>Easy</a:t>
            </a:r>
            <a:r>
              <a:rPr lang="x-none"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to read</a:t>
            </a:r>
            <a:endParaRPr lang="x-none" sz="5400" b="1" cap="none" spc="0" dirty="0" smtClean="0">
              <a:ln w="12700">
                <a:solidFill>
                  <a:schemeClr val="tx2">
                    <a:satMod val="155000"/>
                  </a:schemeClr>
                </a:solidFill>
                <a:prstDash val="solid"/>
              </a:ln>
              <a:solidFill>
                <a:srgbClr val="008000"/>
              </a:solidFill>
              <a:effectLst>
                <a:outerShdw blurRad="41275" dist="20320" dir="1800000" algn="tl" rotWithShape="0">
                  <a:srgbClr val="000000">
                    <a:alpha val="40000"/>
                  </a:srgbClr>
                </a:outerShdw>
              </a:effectLst>
              <a:latin typeface="Calibri"/>
              <a:cs typeface="Calibri"/>
            </a:endParaRPr>
          </a:p>
        </p:txBody>
      </p:sp>
    </p:spTree>
    <p:extLst>
      <p:ext uri="{BB962C8B-B14F-4D97-AF65-F5344CB8AC3E}">
        <p14:creationId xmlns:p14="http://schemas.microsoft.com/office/powerpoint/2010/main" val="31627637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2400" dirty="0" smtClean="0"/>
              <a:t>(left Shift)</a:t>
            </a:r>
            <a:br>
              <a:rPr lang="en-US" sz="2400" dirty="0" smtClean="0"/>
            </a:br>
            <a:r>
              <a:rPr lang="en-US" sz="7200" dirty="0"/>
              <a:t>&lt;&lt; </a:t>
            </a:r>
          </a:p>
        </p:txBody>
      </p:sp>
      <p:sp>
        <p:nvSpPr>
          <p:cNvPr id="3" name="Rectangle 2"/>
          <p:cNvSpPr/>
          <p:nvPr/>
        </p:nvSpPr>
        <p:spPr>
          <a:xfrm>
            <a:off x="152400" y="590550"/>
            <a:ext cx="8839200" cy="1600438"/>
          </a:xfrm>
          <a:prstGeom prst="rect">
            <a:avLst/>
          </a:prstGeom>
        </p:spPr>
        <p:txBody>
          <a:bodyPr wrap="square">
            <a:spAutoFit/>
          </a:bodyPr>
          <a:lstStyle/>
          <a:p>
            <a:r>
              <a:rPr lang="en-US" sz="2000" b="1" dirty="0">
                <a:solidFill>
                  <a:srgbClr val="FFFFFF"/>
                </a:solidFill>
              </a:rPr>
              <a:t>friend </a:t>
            </a:r>
            <a:r>
              <a:rPr lang="en-US" sz="2000" dirty="0" err="1">
                <a:solidFill>
                  <a:srgbClr val="FFFFFF"/>
                </a:solidFill>
              </a:rPr>
              <a:t>std</a:t>
            </a:r>
            <a:r>
              <a:rPr lang="en-US" sz="2000" dirty="0">
                <a:solidFill>
                  <a:srgbClr val="FFFFFF"/>
                </a:solidFill>
              </a:rPr>
              <a:t>::</a:t>
            </a:r>
            <a:r>
              <a:rPr lang="en-US" sz="2000" dirty="0" err="1">
                <a:solidFill>
                  <a:srgbClr val="FFFFFF"/>
                </a:solidFill>
              </a:rPr>
              <a:t>ostream</a:t>
            </a:r>
            <a:r>
              <a:rPr lang="en-US" sz="2000" dirty="0">
                <a:solidFill>
                  <a:srgbClr val="FFFFFF"/>
                </a:solidFill>
              </a:rPr>
              <a:t> &amp;</a:t>
            </a:r>
            <a:r>
              <a:rPr lang="en-US" sz="2000" b="1" dirty="0">
                <a:solidFill>
                  <a:srgbClr val="FFFFFF"/>
                </a:solidFill>
              </a:rPr>
              <a:t>operator</a:t>
            </a:r>
            <a:r>
              <a:rPr lang="en-US" sz="2000" dirty="0">
                <a:solidFill>
                  <a:srgbClr val="FFFFFF"/>
                </a:solidFill>
              </a:rPr>
              <a:t>&lt;&lt;(</a:t>
            </a:r>
            <a:r>
              <a:rPr lang="en-US" sz="2000" dirty="0" err="1">
                <a:solidFill>
                  <a:srgbClr val="FFFFFF"/>
                </a:solidFill>
              </a:rPr>
              <a:t>std</a:t>
            </a:r>
            <a:r>
              <a:rPr lang="en-US" sz="2000" dirty="0">
                <a:solidFill>
                  <a:srgbClr val="FFFFFF"/>
                </a:solidFill>
              </a:rPr>
              <a:t>::</a:t>
            </a:r>
            <a:r>
              <a:rPr lang="en-US" sz="2000" dirty="0" err="1">
                <a:solidFill>
                  <a:srgbClr val="FFFFFF"/>
                </a:solidFill>
              </a:rPr>
              <a:t>ostream</a:t>
            </a:r>
            <a:r>
              <a:rPr lang="en-US" sz="2000" dirty="0">
                <a:solidFill>
                  <a:srgbClr val="FFFFFF"/>
                </a:solidFill>
              </a:rPr>
              <a:t> &amp;</a:t>
            </a:r>
            <a:r>
              <a:rPr lang="en-US" sz="2000" dirty="0" err="1">
                <a:solidFill>
                  <a:srgbClr val="FFFFFF"/>
                </a:solidFill>
              </a:rPr>
              <a:t>os</a:t>
            </a:r>
            <a:r>
              <a:rPr lang="en-US" sz="2000" dirty="0">
                <a:solidFill>
                  <a:srgbClr val="FFFFFF"/>
                </a:solidFill>
              </a:rPr>
              <a:t>, </a:t>
            </a:r>
            <a:r>
              <a:rPr lang="en-US" sz="2000" b="1" dirty="0" err="1">
                <a:solidFill>
                  <a:srgbClr val="FFFFFF"/>
                </a:solidFill>
              </a:rPr>
              <a:t>const</a:t>
            </a:r>
            <a:r>
              <a:rPr lang="en-US" sz="2000" b="1" dirty="0">
                <a:solidFill>
                  <a:srgbClr val="FFFFFF"/>
                </a:solidFill>
              </a:rPr>
              <a:t> </a:t>
            </a:r>
            <a:r>
              <a:rPr lang="en-US" sz="2000" dirty="0" err="1">
                <a:solidFill>
                  <a:srgbClr val="FFFFFF"/>
                </a:solidFill>
              </a:rPr>
              <a:t>YourClassName</a:t>
            </a:r>
            <a:r>
              <a:rPr lang="en-US" sz="2000" dirty="0">
                <a:solidFill>
                  <a:srgbClr val="FFFFFF"/>
                </a:solidFill>
              </a:rPr>
              <a:t> &amp;name) {</a:t>
            </a:r>
            <a:br>
              <a:rPr lang="en-US" sz="2000" dirty="0">
                <a:solidFill>
                  <a:srgbClr val="FFFFFF"/>
                </a:solidFill>
              </a:rPr>
            </a:br>
            <a:r>
              <a:rPr lang="en-US" sz="2000" dirty="0">
                <a:solidFill>
                  <a:srgbClr val="FFFFFF"/>
                </a:solidFill>
              </a:rPr>
              <a:t>    </a:t>
            </a:r>
            <a:r>
              <a:rPr lang="en-US" sz="2000" dirty="0" err="1">
                <a:solidFill>
                  <a:srgbClr val="FFFFFF"/>
                </a:solidFill>
              </a:rPr>
              <a:t>os</a:t>
            </a:r>
            <a:r>
              <a:rPr lang="en-US" sz="2000" dirty="0">
                <a:solidFill>
                  <a:srgbClr val="FFFFFF"/>
                </a:solidFill>
              </a:rPr>
              <a:t> &lt;&lt; </a:t>
            </a:r>
            <a:r>
              <a:rPr lang="en-US" sz="2000" b="1" dirty="0">
                <a:solidFill>
                  <a:srgbClr val="FFFFFF"/>
                </a:solidFill>
              </a:rPr>
              <a:t>"a: " </a:t>
            </a:r>
            <a:r>
              <a:rPr lang="en-US" sz="2000" dirty="0">
                <a:solidFill>
                  <a:srgbClr val="FFFFFF"/>
                </a:solidFill>
              </a:rPr>
              <a:t>&lt;&lt; </a:t>
            </a:r>
            <a:r>
              <a:rPr lang="en-US" sz="2000" dirty="0" err="1">
                <a:solidFill>
                  <a:srgbClr val="FFFFFF"/>
                </a:solidFill>
              </a:rPr>
              <a:t>name.a</a:t>
            </a:r>
            <a:r>
              <a:rPr lang="en-US" sz="2000" dirty="0">
                <a:solidFill>
                  <a:srgbClr val="FFFFFF"/>
                </a:solidFill>
              </a:rPr>
              <a:t>;</a:t>
            </a:r>
            <a:br>
              <a:rPr lang="en-US" sz="2000" dirty="0">
                <a:solidFill>
                  <a:srgbClr val="FFFFFF"/>
                </a:solidFill>
              </a:rPr>
            </a:br>
            <a:r>
              <a:rPr lang="en-US" sz="2000" dirty="0">
                <a:solidFill>
                  <a:srgbClr val="FFFFFF"/>
                </a:solidFill>
              </a:rPr>
              <a:t>    </a:t>
            </a:r>
            <a:r>
              <a:rPr lang="en-US" sz="2000" b="1" dirty="0">
                <a:solidFill>
                  <a:srgbClr val="FFFFFF"/>
                </a:solidFill>
              </a:rPr>
              <a:t>return </a:t>
            </a:r>
            <a:r>
              <a:rPr lang="en-US" sz="2000" dirty="0" err="1">
                <a:solidFill>
                  <a:srgbClr val="FFFFFF"/>
                </a:solidFill>
              </a:rPr>
              <a:t>os</a:t>
            </a:r>
            <a:r>
              <a:rPr lang="en-US" sz="2000" dirty="0">
                <a:solidFill>
                  <a:srgbClr val="FFFFFF"/>
                </a:solidFill>
              </a:rPr>
              <a:t>;</a:t>
            </a:r>
            <a:br>
              <a:rPr lang="en-US" sz="2000" dirty="0">
                <a:solidFill>
                  <a:srgbClr val="FFFFFF"/>
                </a:solidFill>
              </a:rPr>
            </a:br>
            <a:r>
              <a:rPr lang="en-US" sz="2000" dirty="0">
                <a:solidFill>
                  <a:srgbClr val="FFFFFF"/>
                </a:solidFill>
              </a:rPr>
              <a:t>}</a:t>
            </a:r>
            <a:endParaRPr lang="en-US" sz="2000" dirty="0">
              <a:solidFill>
                <a:srgbClr val="FFFFFF"/>
              </a:solidFill>
              <a:latin typeface="Fira Code"/>
              <a:cs typeface="Fira Code"/>
            </a:endParaRPr>
          </a:p>
          <a:p>
            <a:endParaRPr lang="en-US" dirty="0" smtClean="0">
              <a:solidFill>
                <a:srgbClr val="FFFFFF"/>
              </a:solidFill>
              <a:latin typeface="Fira Code"/>
              <a:cs typeface="Fira Code"/>
            </a:endParaRPr>
          </a:p>
        </p:txBody>
      </p:sp>
    </p:spTree>
    <p:extLst>
      <p:ext uri="{BB962C8B-B14F-4D97-AF65-F5344CB8AC3E}">
        <p14:creationId xmlns:p14="http://schemas.microsoft.com/office/powerpoint/2010/main" val="2634657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Xml</a:t>
            </a:r>
            <a:endParaRPr lang="en-US" dirty="0"/>
          </a:p>
        </p:txBody>
      </p:sp>
      <p:sp>
        <p:nvSpPr>
          <p:cNvPr id="3" name="Rectangle 2"/>
          <p:cNvSpPr/>
          <p:nvPr/>
        </p:nvSpPr>
        <p:spPr>
          <a:xfrm>
            <a:off x="685800" y="590550"/>
            <a:ext cx="7924800" cy="2308324"/>
          </a:xfrm>
          <a:prstGeom prst="rect">
            <a:avLst/>
          </a:prstGeom>
        </p:spPr>
        <p:txBody>
          <a:bodyPr wrap="square">
            <a:spAutoFit/>
          </a:bodyPr>
          <a:lstStyle/>
          <a:p>
            <a:r>
              <a:rPr lang="en-US" dirty="0">
                <a:solidFill>
                  <a:srgbClr val="FFFFFF"/>
                </a:solidFill>
              </a:rPr>
              <a:t>&lt;book id="bk101"&gt;</a:t>
            </a:r>
          </a:p>
          <a:p>
            <a:r>
              <a:rPr lang="en-US" dirty="0">
                <a:solidFill>
                  <a:srgbClr val="FFFFFF"/>
                </a:solidFill>
              </a:rPr>
              <a:t>      &lt;author&gt;Gambardella, Matthew&lt;/author&gt;</a:t>
            </a:r>
          </a:p>
          <a:p>
            <a:r>
              <a:rPr lang="en-US" dirty="0">
                <a:solidFill>
                  <a:srgbClr val="FFFFFF"/>
                </a:solidFill>
              </a:rPr>
              <a:t>      &lt;title&gt;XML Developer's Guide&lt;/title&gt;</a:t>
            </a:r>
          </a:p>
          <a:p>
            <a:r>
              <a:rPr lang="en-US" dirty="0">
                <a:solidFill>
                  <a:srgbClr val="FFFFFF"/>
                </a:solidFill>
              </a:rPr>
              <a:t>      &lt;genre&gt;Computer&lt;/genre&gt;</a:t>
            </a:r>
          </a:p>
          <a:p>
            <a:r>
              <a:rPr lang="en-US" dirty="0">
                <a:solidFill>
                  <a:srgbClr val="FFFFFF"/>
                </a:solidFill>
              </a:rPr>
              <a:t>      &lt;price&gt;44.95&lt;/price&gt;</a:t>
            </a:r>
          </a:p>
          <a:p>
            <a:r>
              <a:rPr lang="en-US" dirty="0">
                <a:solidFill>
                  <a:srgbClr val="FFFFFF"/>
                </a:solidFill>
              </a:rPr>
              <a:t>      &lt;</a:t>
            </a:r>
            <a:r>
              <a:rPr lang="en-US" dirty="0" err="1">
                <a:solidFill>
                  <a:srgbClr val="FFFFFF"/>
                </a:solidFill>
              </a:rPr>
              <a:t>publish_date</a:t>
            </a:r>
            <a:r>
              <a:rPr lang="en-US" dirty="0">
                <a:solidFill>
                  <a:srgbClr val="FFFFFF"/>
                </a:solidFill>
              </a:rPr>
              <a:t>&gt;2000-10-01&lt;/</a:t>
            </a:r>
            <a:r>
              <a:rPr lang="en-US" dirty="0" err="1">
                <a:solidFill>
                  <a:srgbClr val="FFFFFF"/>
                </a:solidFill>
              </a:rPr>
              <a:t>publish_date</a:t>
            </a:r>
            <a:r>
              <a:rPr lang="en-US" dirty="0">
                <a:solidFill>
                  <a:srgbClr val="FFFFFF"/>
                </a:solidFill>
              </a:rPr>
              <a:t>&gt;</a:t>
            </a:r>
          </a:p>
          <a:p>
            <a:r>
              <a:rPr lang="en-US" dirty="0">
                <a:solidFill>
                  <a:srgbClr val="FFFFFF"/>
                </a:solidFill>
              </a:rPr>
              <a:t>      &lt;description&gt;An in-depth look at creating </a:t>
            </a:r>
            <a:r>
              <a:rPr lang="en-US" dirty="0" smtClean="0">
                <a:solidFill>
                  <a:srgbClr val="FFFFFF"/>
                </a:solidFill>
              </a:rPr>
              <a:t>applications with </a:t>
            </a:r>
            <a:r>
              <a:rPr lang="en-US" dirty="0">
                <a:solidFill>
                  <a:srgbClr val="FFFFFF"/>
                </a:solidFill>
              </a:rPr>
              <a:t>XML.&lt;/description&gt;</a:t>
            </a:r>
          </a:p>
          <a:p>
            <a:r>
              <a:rPr lang="en-US" dirty="0">
                <a:solidFill>
                  <a:srgbClr val="FFFFFF"/>
                </a:solidFill>
              </a:rPr>
              <a:t> </a:t>
            </a:r>
            <a:r>
              <a:rPr lang="en-US" dirty="0" smtClean="0">
                <a:solidFill>
                  <a:srgbClr val="FFFFFF"/>
                </a:solidFill>
              </a:rPr>
              <a:t>&lt;</a:t>
            </a:r>
            <a:r>
              <a:rPr lang="en-US" dirty="0">
                <a:solidFill>
                  <a:srgbClr val="FFFFFF"/>
                </a:solidFill>
              </a:rPr>
              <a:t>/book&gt;</a:t>
            </a:r>
          </a:p>
        </p:txBody>
      </p:sp>
    </p:spTree>
    <p:extLst>
      <p:ext uri="{BB962C8B-B14F-4D97-AF65-F5344CB8AC3E}">
        <p14:creationId xmlns:p14="http://schemas.microsoft.com/office/powerpoint/2010/main" val="38457795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JSON</a:t>
            </a:r>
            <a:endParaRPr lang="en-US" dirty="0"/>
          </a:p>
        </p:txBody>
      </p:sp>
      <p:sp>
        <p:nvSpPr>
          <p:cNvPr id="3" name="Rectangle 2"/>
          <p:cNvSpPr/>
          <p:nvPr/>
        </p:nvSpPr>
        <p:spPr>
          <a:xfrm>
            <a:off x="685800" y="590550"/>
            <a:ext cx="7924800" cy="3139321"/>
          </a:xfrm>
          <a:prstGeom prst="rect">
            <a:avLst/>
          </a:prstGeom>
        </p:spPr>
        <p:txBody>
          <a:bodyPr wrap="square">
            <a:spAutoFit/>
          </a:bodyPr>
          <a:lstStyle/>
          <a:p>
            <a:r>
              <a:rPr lang="en-US" dirty="0">
                <a:solidFill>
                  <a:srgbClr val="FFFFFF"/>
                </a:solidFill>
              </a:rPr>
              <a:t>{</a:t>
            </a:r>
          </a:p>
          <a:p>
            <a:r>
              <a:rPr lang="en-US" dirty="0">
                <a:solidFill>
                  <a:srgbClr val="FFFFFF"/>
                </a:solidFill>
              </a:rPr>
              <a:t>  "book": {</a:t>
            </a:r>
          </a:p>
          <a:p>
            <a:r>
              <a:rPr lang="en-US" dirty="0">
                <a:solidFill>
                  <a:srgbClr val="FFFFFF"/>
                </a:solidFill>
              </a:rPr>
              <a:t>    </a:t>
            </a:r>
            <a:r>
              <a:rPr lang="en-US" dirty="0" smtClean="0">
                <a:solidFill>
                  <a:srgbClr val="FFFFFF"/>
                </a:solidFill>
              </a:rPr>
              <a:t>“id</a:t>
            </a:r>
            <a:r>
              <a:rPr lang="en-US" dirty="0">
                <a:solidFill>
                  <a:srgbClr val="FFFFFF"/>
                </a:solidFill>
              </a:rPr>
              <a:t>": "bk101",</a:t>
            </a:r>
          </a:p>
          <a:p>
            <a:r>
              <a:rPr lang="en-US" dirty="0">
                <a:solidFill>
                  <a:srgbClr val="FFFFFF"/>
                </a:solidFill>
              </a:rPr>
              <a:t>    "author": "Gambardella, Matthew",</a:t>
            </a:r>
          </a:p>
          <a:p>
            <a:r>
              <a:rPr lang="en-US" dirty="0">
                <a:solidFill>
                  <a:srgbClr val="FFFFFF"/>
                </a:solidFill>
              </a:rPr>
              <a:t>    "title": "XML Developer's Guide",</a:t>
            </a:r>
          </a:p>
          <a:p>
            <a:r>
              <a:rPr lang="en-US" dirty="0">
                <a:solidFill>
                  <a:srgbClr val="FFFFFF"/>
                </a:solidFill>
              </a:rPr>
              <a:t>    "genre": "Computer",</a:t>
            </a:r>
          </a:p>
          <a:p>
            <a:r>
              <a:rPr lang="en-US" dirty="0">
                <a:solidFill>
                  <a:srgbClr val="FFFFFF"/>
                </a:solidFill>
              </a:rPr>
              <a:t>    "price": </a:t>
            </a:r>
            <a:r>
              <a:rPr lang="en-US" dirty="0" smtClean="0">
                <a:solidFill>
                  <a:srgbClr val="FFFFFF"/>
                </a:solidFill>
              </a:rPr>
              <a:t>44.95,</a:t>
            </a:r>
            <a:endParaRPr lang="en-US" dirty="0">
              <a:solidFill>
                <a:srgbClr val="FFFFFF"/>
              </a:solidFill>
            </a:endParaRPr>
          </a:p>
          <a:p>
            <a:r>
              <a:rPr lang="en-US" dirty="0">
                <a:solidFill>
                  <a:srgbClr val="FFFFFF"/>
                </a:solidFill>
              </a:rPr>
              <a:t>    "</a:t>
            </a:r>
            <a:r>
              <a:rPr lang="en-US" dirty="0" err="1">
                <a:solidFill>
                  <a:srgbClr val="FFFFFF"/>
                </a:solidFill>
              </a:rPr>
              <a:t>publish_date</a:t>
            </a:r>
            <a:r>
              <a:rPr lang="en-US" dirty="0">
                <a:solidFill>
                  <a:srgbClr val="FFFFFF"/>
                </a:solidFill>
              </a:rPr>
              <a:t>": "2000-10-01",</a:t>
            </a:r>
          </a:p>
          <a:p>
            <a:r>
              <a:rPr lang="en-US" dirty="0">
                <a:solidFill>
                  <a:srgbClr val="FFFFFF"/>
                </a:solidFill>
              </a:rPr>
              <a:t>    "description": "An in-depth look at creating </a:t>
            </a:r>
            <a:r>
              <a:rPr lang="en-US" dirty="0" smtClean="0">
                <a:solidFill>
                  <a:srgbClr val="FFFFFF"/>
                </a:solidFill>
              </a:rPr>
              <a:t>applications </a:t>
            </a:r>
            <a:r>
              <a:rPr lang="en-US" dirty="0">
                <a:solidFill>
                  <a:srgbClr val="FFFFFF"/>
                </a:solidFill>
              </a:rPr>
              <a:t>with XML."</a:t>
            </a:r>
          </a:p>
          <a:p>
            <a:r>
              <a:rPr lang="en-US" dirty="0">
                <a:solidFill>
                  <a:srgbClr val="FFFFFF"/>
                </a:solidFill>
              </a:rPr>
              <a:t>  }</a:t>
            </a:r>
          </a:p>
          <a:p>
            <a:r>
              <a:rPr lang="en-US" dirty="0">
                <a:solidFill>
                  <a:srgbClr val="FFFFFF"/>
                </a:solidFill>
              </a:rPr>
              <a:t>}</a:t>
            </a:r>
          </a:p>
        </p:txBody>
      </p:sp>
    </p:spTree>
    <p:extLst>
      <p:ext uri="{BB962C8B-B14F-4D97-AF65-F5344CB8AC3E}">
        <p14:creationId xmlns:p14="http://schemas.microsoft.com/office/powerpoint/2010/main" val="26801615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YAML</a:t>
            </a:r>
            <a:endParaRPr lang="en-US" dirty="0"/>
          </a:p>
        </p:txBody>
      </p:sp>
      <p:sp>
        <p:nvSpPr>
          <p:cNvPr id="3" name="Rectangle 2"/>
          <p:cNvSpPr/>
          <p:nvPr/>
        </p:nvSpPr>
        <p:spPr>
          <a:xfrm>
            <a:off x="685800" y="590550"/>
            <a:ext cx="7924800" cy="2308324"/>
          </a:xfrm>
          <a:prstGeom prst="rect">
            <a:avLst/>
          </a:prstGeom>
        </p:spPr>
        <p:txBody>
          <a:bodyPr wrap="square">
            <a:spAutoFit/>
          </a:bodyPr>
          <a:lstStyle/>
          <a:p>
            <a:r>
              <a:rPr lang="en-US" dirty="0">
                <a:solidFill>
                  <a:srgbClr val="FFFFFF"/>
                </a:solidFill>
              </a:rPr>
              <a:t>book:</a:t>
            </a:r>
          </a:p>
          <a:p>
            <a:r>
              <a:rPr lang="en-US" dirty="0">
                <a:solidFill>
                  <a:srgbClr val="FFFFFF"/>
                </a:solidFill>
              </a:rPr>
              <a:t>  </a:t>
            </a:r>
            <a:r>
              <a:rPr lang="en-US" dirty="0" smtClean="0">
                <a:solidFill>
                  <a:srgbClr val="FFFFFF"/>
                </a:solidFill>
              </a:rPr>
              <a:t>id: </a:t>
            </a:r>
            <a:r>
              <a:rPr lang="en-US" dirty="0">
                <a:solidFill>
                  <a:srgbClr val="FFFFFF"/>
                </a:solidFill>
              </a:rPr>
              <a:t>bk101</a:t>
            </a:r>
          </a:p>
          <a:p>
            <a:r>
              <a:rPr lang="en-US" dirty="0">
                <a:solidFill>
                  <a:srgbClr val="FFFFFF"/>
                </a:solidFill>
              </a:rPr>
              <a:t>  author: Gambardella, Matthew</a:t>
            </a:r>
          </a:p>
          <a:p>
            <a:r>
              <a:rPr lang="en-US" dirty="0">
                <a:solidFill>
                  <a:srgbClr val="FFFFFF"/>
                </a:solidFill>
              </a:rPr>
              <a:t>  title: XML Developer's Guide</a:t>
            </a:r>
          </a:p>
          <a:p>
            <a:r>
              <a:rPr lang="en-US" dirty="0">
                <a:solidFill>
                  <a:srgbClr val="FFFFFF"/>
                </a:solidFill>
              </a:rPr>
              <a:t>  genre: Computer</a:t>
            </a:r>
          </a:p>
          <a:p>
            <a:r>
              <a:rPr lang="en-US" dirty="0">
                <a:solidFill>
                  <a:srgbClr val="FFFFFF"/>
                </a:solidFill>
              </a:rPr>
              <a:t>  price: '44.95'</a:t>
            </a:r>
          </a:p>
          <a:p>
            <a:r>
              <a:rPr lang="en-US" dirty="0">
                <a:solidFill>
                  <a:srgbClr val="FFFFFF"/>
                </a:solidFill>
              </a:rPr>
              <a:t>  </a:t>
            </a:r>
            <a:r>
              <a:rPr lang="en-US" dirty="0" err="1">
                <a:solidFill>
                  <a:srgbClr val="FFFFFF"/>
                </a:solidFill>
              </a:rPr>
              <a:t>publish_date</a:t>
            </a:r>
            <a:r>
              <a:rPr lang="en-US" dirty="0">
                <a:solidFill>
                  <a:srgbClr val="FFFFFF"/>
                </a:solidFill>
              </a:rPr>
              <a:t>: '2000-10-01'</a:t>
            </a:r>
          </a:p>
          <a:p>
            <a:r>
              <a:rPr lang="en-US" dirty="0">
                <a:solidFill>
                  <a:srgbClr val="FFFFFF"/>
                </a:solidFill>
              </a:rPr>
              <a:t>  description: An in-depth look at creating applications with XML.</a:t>
            </a:r>
          </a:p>
        </p:txBody>
      </p:sp>
    </p:spTree>
    <p:extLst>
      <p:ext uri="{BB962C8B-B14F-4D97-AF65-F5344CB8AC3E}">
        <p14:creationId xmlns:p14="http://schemas.microsoft.com/office/powerpoint/2010/main" val="13498764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b">
            <a:noAutofit/>
          </a:bodyPr>
          <a:lstStyle/>
          <a:p>
            <a:pPr algn="ctr"/>
            <a:r>
              <a:rPr lang="en-US" sz="8000" dirty="0" smtClean="0"/>
              <a:t>Simple</a:t>
            </a:r>
            <a:endParaRPr lang="en-US" dirty="0"/>
          </a:p>
        </p:txBody>
      </p:sp>
      <p:sp>
        <p:nvSpPr>
          <p:cNvPr id="3" name="Rectangle 2"/>
          <p:cNvSpPr/>
          <p:nvPr/>
        </p:nvSpPr>
        <p:spPr>
          <a:xfrm>
            <a:off x="685800" y="590550"/>
            <a:ext cx="7924800" cy="923330"/>
          </a:xfrm>
          <a:prstGeom prst="rect">
            <a:avLst/>
          </a:prstGeom>
        </p:spPr>
        <p:txBody>
          <a:bodyPr wrap="square">
            <a:spAutoFit/>
          </a:bodyPr>
          <a:lstStyle/>
          <a:p>
            <a:r>
              <a:rPr lang="en-US" dirty="0" smtClean="0">
                <a:solidFill>
                  <a:srgbClr val="FFFFFF"/>
                </a:solidFill>
              </a:rPr>
              <a:t>(book:  id: bk101,  </a:t>
            </a:r>
            <a:r>
              <a:rPr lang="en-US" dirty="0">
                <a:solidFill>
                  <a:srgbClr val="FFFFFF"/>
                </a:solidFill>
              </a:rPr>
              <a:t>author: </a:t>
            </a:r>
            <a:r>
              <a:rPr lang="en-US" dirty="0" smtClean="0">
                <a:solidFill>
                  <a:srgbClr val="FFFFFF"/>
                </a:solidFill>
              </a:rPr>
              <a:t>Matthew Gambardella,  </a:t>
            </a:r>
            <a:r>
              <a:rPr lang="en-US" dirty="0">
                <a:solidFill>
                  <a:srgbClr val="FFFFFF"/>
                </a:solidFill>
              </a:rPr>
              <a:t>title: XML Developer's </a:t>
            </a:r>
            <a:r>
              <a:rPr lang="en-US" dirty="0" smtClean="0">
                <a:solidFill>
                  <a:srgbClr val="FFFFFF"/>
                </a:solidFill>
              </a:rPr>
              <a:t>Guide,   </a:t>
            </a:r>
            <a:r>
              <a:rPr lang="en-US" dirty="0">
                <a:solidFill>
                  <a:srgbClr val="FFFFFF"/>
                </a:solidFill>
              </a:rPr>
              <a:t>genre: </a:t>
            </a:r>
            <a:r>
              <a:rPr lang="en-US" dirty="0" smtClean="0">
                <a:solidFill>
                  <a:srgbClr val="FFFFFF"/>
                </a:solidFill>
              </a:rPr>
              <a:t>Computer,   </a:t>
            </a:r>
            <a:r>
              <a:rPr lang="en-US" dirty="0">
                <a:solidFill>
                  <a:srgbClr val="FFFFFF"/>
                </a:solidFill>
              </a:rPr>
              <a:t>price: '</a:t>
            </a:r>
            <a:r>
              <a:rPr lang="en-US" dirty="0" smtClean="0">
                <a:solidFill>
                  <a:srgbClr val="FFFFFF"/>
                </a:solidFill>
              </a:rPr>
              <a:t>44.95’,  </a:t>
            </a:r>
            <a:r>
              <a:rPr lang="en-US" dirty="0" err="1">
                <a:solidFill>
                  <a:srgbClr val="FFFFFF"/>
                </a:solidFill>
              </a:rPr>
              <a:t>publish_date</a:t>
            </a:r>
            <a:r>
              <a:rPr lang="en-US" dirty="0">
                <a:solidFill>
                  <a:srgbClr val="FFFFFF"/>
                </a:solidFill>
              </a:rPr>
              <a:t>: '2000-10-</a:t>
            </a:r>
            <a:r>
              <a:rPr lang="en-US" dirty="0" smtClean="0">
                <a:solidFill>
                  <a:srgbClr val="FFFFFF"/>
                </a:solidFill>
              </a:rPr>
              <a:t>01’,  </a:t>
            </a:r>
            <a:r>
              <a:rPr lang="en-US" dirty="0">
                <a:solidFill>
                  <a:srgbClr val="FFFFFF"/>
                </a:solidFill>
              </a:rPr>
              <a:t>description: An in-depth look at creating applications with XML</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2294876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7593</TotalTime>
  <Words>898</Words>
  <Application>Microsoft Macintosh PowerPoint</Application>
  <PresentationFormat>On-screen Show (16:9)</PresentationFormat>
  <Paragraphs>129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Q1_Kickoff-PPT-Template-2</vt:lpstr>
      <vt:lpstr>Expressive Objects</vt:lpstr>
      <vt:lpstr>PowerPoint Presentation</vt:lpstr>
      <vt:lpstr>PowerPoint Presentation</vt:lpstr>
      <vt:lpstr>PowerPoint Presentation</vt:lpstr>
      <vt:lpstr>(left Shift) &lt;&lt; </vt:lpstr>
      <vt:lpstr>Xml</vt:lpstr>
      <vt:lpstr>JSON</vt:lpstr>
      <vt:lpstr>YAML</vt:lpstr>
      <vt:lpstr>Simple</vt:lpstr>
      <vt:lpstr>Simpler</vt:lpstr>
      <vt:lpstr>Format</vt:lpstr>
      <vt:lpstr>Format</vt:lpstr>
      <vt:lpstr>CSV</vt:lpstr>
      <vt:lpstr>Tabbed</vt:lpstr>
      <vt:lpstr>Grid</vt:lpstr>
      <vt:lpstr>(left Shift) &lt;&lt; </vt:lpstr>
      <vt:lpstr>PowerPoint Presentation</vt:lpstr>
      <vt:lpstr>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Resources</vt:lpstr>
      <vt:lpstr>PowerPoint Presentation</vt:lpstr>
      <vt:lpstr>PowerPoint Presentation</vt:lpstr>
      <vt:lpstr>Slides at:    Thank YOU (please connect via LinkedIn and Twitter) </vt:lpstr>
    </vt:vector>
  </TitlesOfParts>
  <Manager/>
  <Company>Spun Labs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155</cp:revision>
  <dcterms:created xsi:type="dcterms:W3CDTF">2016-01-26T00:10:02Z</dcterms:created>
  <dcterms:modified xsi:type="dcterms:W3CDTF">2018-05-10T08:24:07Z</dcterms:modified>
  <cp:category/>
</cp:coreProperties>
</file>