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6.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7.jpg" ContentType="image/png"/>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87" r:id="rId3"/>
    <p:sldId id="278" r:id="rId4"/>
    <p:sldId id="271" r:id="rId5"/>
    <p:sldId id="279" r:id="rId6"/>
    <p:sldId id="280" r:id="rId7"/>
    <p:sldId id="281" r:id="rId8"/>
    <p:sldId id="273" r:id="rId9"/>
    <p:sldId id="274" r:id="rId10"/>
    <p:sldId id="257" r:id="rId11"/>
    <p:sldId id="258" r:id="rId12"/>
    <p:sldId id="277" r:id="rId13"/>
    <p:sldId id="259" r:id="rId14"/>
    <p:sldId id="272" r:id="rId15"/>
    <p:sldId id="276" r:id="rId16"/>
    <p:sldId id="261" r:id="rId17"/>
    <p:sldId id="260" r:id="rId18"/>
    <p:sldId id="286" r:id="rId19"/>
    <p:sldId id="289" r:id="rId20"/>
    <p:sldId id="290" r:id="rId21"/>
    <p:sldId id="295" r:id="rId22"/>
    <p:sldId id="296" r:id="rId23"/>
    <p:sldId id="297" r:id="rId24"/>
    <p:sldId id="298" r:id="rId25"/>
    <p:sldId id="299" r:id="rId26"/>
    <p:sldId id="300" r:id="rId27"/>
    <p:sldId id="301" r:id="rId28"/>
    <p:sldId id="302" r:id="rId29"/>
    <p:sldId id="288" r:id="rId30"/>
    <p:sldId id="275" r:id="rId31"/>
    <p:sldId id="285" r:id="rId32"/>
    <p:sldId id="262" r:id="rId33"/>
    <p:sldId id="283"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71" d="100"/>
          <a:sy n="171" d="100"/>
        </p:scale>
        <p:origin x="-1896" y="-120"/>
      </p:cViewPr>
      <p:guideLst>
        <p:guide orient="horz" pos="2160"/>
        <p:guide pos="2880"/>
      </p:guideLst>
    </p:cSldViewPr>
  </p:slideViewPr>
  <p:notesTextViewPr>
    <p:cViewPr>
      <p:scale>
        <a:sx n="100" d="100"/>
        <a:sy n="100" d="100"/>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image" Target="../media/image7.jpg"/><Relationship Id="rId2" Type="http://schemas.openxmlformats.org/officeDocument/2006/relationships/image" Target="../media/image8.jpg"/></Relationships>
</file>

<file path=ppt/diagrams/_rels/data2.xml.rels><?xml version="1.0" encoding="UTF-8" standalone="yes"?>
<Relationships xmlns="http://schemas.openxmlformats.org/package/2006/relationships"><Relationship Id="rId1" Type="http://schemas.openxmlformats.org/officeDocument/2006/relationships/image" Target="../media/image11.wmf"/></Relationships>
</file>

<file path=ppt/diagrams/_rels/drawing1.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1" Type="http://schemas.openxmlformats.org/officeDocument/2006/relationships/image" Target="../media/image7.jpg"/><Relationship Id="rId2" Type="http://schemas.openxmlformats.org/officeDocument/2006/relationships/image" Target="../media/image8.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1.wm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5E107-AFF1-BA49-B081-5CA76AF32F26}" type="doc">
      <dgm:prSet loTypeId="urn:microsoft.com/office/officeart/2008/layout/AlternatingPictureBlocks" loCatId="" qsTypeId="urn:microsoft.com/office/officeart/2005/8/quickstyle/simple4" qsCatId="simple" csTypeId="urn:microsoft.com/office/officeart/2005/8/colors/colorful1" csCatId="colorful" phldr="1"/>
      <dgm:spPr/>
      <dgm:t>
        <a:bodyPr/>
        <a:lstStyle/>
        <a:p>
          <a:endParaRPr lang="en-US"/>
        </a:p>
      </dgm:t>
    </dgm:pt>
    <dgm:pt modelId="{89D271C3-2950-9741-9C49-EA3A28699868}">
      <dgm:prSet/>
      <dgm:spPr/>
      <dgm:t>
        <a:bodyPr/>
        <a:lstStyle/>
        <a:p>
          <a:pPr rtl="0"/>
          <a:r>
            <a:rPr lang="en-US" b="1" dirty="0" smtClean="0"/>
            <a:t>Certainty</a:t>
          </a:r>
          <a:r>
            <a:rPr lang="en-US" dirty="0" smtClean="0"/>
            <a:t/>
          </a:r>
          <a:br>
            <a:rPr lang="en-US" dirty="0" smtClean="0"/>
          </a:br>
          <a:r>
            <a:rPr lang="en-US" dirty="0" smtClean="0"/>
            <a:t>“I know what I know”</a:t>
          </a:r>
          <a:br>
            <a:rPr lang="en-US" dirty="0" smtClean="0"/>
          </a:br>
          <a:r>
            <a:rPr lang="en-US" i="1" dirty="0" smtClean="0"/>
            <a:t>Exploit</a:t>
          </a:r>
          <a:endParaRPr lang="en-US" i="1" dirty="0"/>
        </a:p>
      </dgm:t>
    </dgm:pt>
    <dgm:pt modelId="{56FAAD3E-D77C-8440-8EF1-BBABCB44DF3A}" type="parTrans" cxnId="{4DE13F1B-C75C-B444-BF41-894539D6D986}">
      <dgm:prSet/>
      <dgm:spPr/>
      <dgm:t>
        <a:bodyPr/>
        <a:lstStyle/>
        <a:p>
          <a:endParaRPr lang="en-US"/>
        </a:p>
      </dgm:t>
    </dgm:pt>
    <dgm:pt modelId="{536F2449-1D58-EA4A-95D5-E130C847AC57}" type="sibTrans" cxnId="{4DE13F1B-C75C-B444-BF41-894539D6D986}">
      <dgm:prSet/>
      <dgm:spPr/>
      <dgm:t>
        <a:bodyPr/>
        <a:lstStyle/>
        <a:p>
          <a:endParaRPr lang="en-US"/>
        </a:p>
      </dgm:t>
    </dgm:pt>
    <dgm:pt modelId="{CDE580D8-286B-8643-8F4A-CF85F205F70A}">
      <dgm:prSet/>
      <dgm:spPr/>
      <dgm:t>
        <a:bodyPr/>
        <a:lstStyle/>
        <a:p>
          <a:pPr rtl="0"/>
          <a:r>
            <a:rPr lang="en-US" b="1" dirty="0" smtClean="0"/>
            <a:t>Caution</a:t>
          </a:r>
          <a:r>
            <a:rPr lang="en-US" dirty="0" smtClean="0"/>
            <a:t/>
          </a:r>
          <a:br>
            <a:rPr lang="en-US" dirty="0" smtClean="0"/>
          </a:br>
          <a:r>
            <a:rPr lang="en-US" dirty="0" smtClean="0"/>
            <a:t>“I know what I don’t know”</a:t>
          </a:r>
          <a:br>
            <a:rPr lang="en-US" dirty="0" smtClean="0"/>
          </a:br>
          <a:r>
            <a:rPr lang="en-US" i="1" dirty="0" smtClean="0"/>
            <a:t>Explore</a:t>
          </a:r>
          <a:endParaRPr lang="en-US" i="1" dirty="0"/>
        </a:p>
      </dgm:t>
    </dgm:pt>
    <dgm:pt modelId="{ED5442AF-7E25-D045-BFCC-A79C0C5483EA}" type="parTrans" cxnId="{C52AB0E8-15CE-8848-8073-4DFAF5063264}">
      <dgm:prSet/>
      <dgm:spPr/>
      <dgm:t>
        <a:bodyPr/>
        <a:lstStyle/>
        <a:p>
          <a:endParaRPr lang="en-US"/>
        </a:p>
      </dgm:t>
    </dgm:pt>
    <dgm:pt modelId="{378423C7-8A69-D746-8A46-E9C8412931B4}" type="sibTrans" cxnId="{C52AB0E8-15CE-8848-8073-4DFAF5063264}">
      <dgm:prSet/>
      <dgm:spPr/>
      <dgm:t>
        <a:bodyPr/>
        <a:lstStyle/>
        <a:p>
          <a:endParaRPr lang="en-US"/>
        </a:p>
      </dgm:t>
    </dgm:pt>
    <dgm:pt modelId="{2EEE271E-DA39-6D4F-B32B-1D8EE34B84D1}">
      <dgm:prSet/>
      <dgm:spPr/>
      <dgm:t>
        <a:bodyPr/>
        <a:lstStyle/>
        <a:p>
          <a:pPr rtl="0"/>
          <a:r>
            <a:rPr lang="en-US" b="1" dirty="0" smtClean="0"/>
            <a:t>Amnesia</a:t>
          </a:r>
          <a:r>
            <a:rPr lang="en-US" dirty="0" smtClean="0"/>
            <a:t/>
          </a:r>
          <a:br>
            <a:rPr lang="en-US" dirty="0" smtClean="0"/>
          </a:br>
          <a:r>
            <a:rPr lang="en-US" dirty="0" smtClean="0"/>
            <a:t>“I don’t know what I know”</a:t>
          </a:r>
          <a:br>
            <a:rPr lang="en-US" dirty="0" smtClean="0"/>
          </a:br>
          <a:r>
            <a:rPr lang="en-US" i="1" dirty="0" smtClean="0"/>
            <a:t>Expose</a:t>
          </a:r>
          <a:endParaRPr lang="en-US" i="1" dirty="0"/>
        </a:p>
      </dgm:t>
    </dgm:pt>
    <dgm:pt modelId="{95F23C4F-0EC7-5C45-9A21-EF70E9D5D037}" type="parTrans" cxnId="{3DF5CB5C-B991-3549-B3F2-352695F173A3}">
      <dgm:prSet/>
      <dgm:spPr/>
      <dgm:t>
        <a:bodyPr/>
        <a:lstStyle/>
        <a:p>
          <a:endParaRPr lang="en-US"/>
        </a:p>
      </dgm:t>
    </dgm:pt>
    <dgm:pt modelId="{B254AC66-608D-BE4E-8166-B60F9CF34BC2}" type="sibTrans" cxnId="{3DF5CB5C-B991-3549-B3F2-352695F173A3}">
      <dgm:prSet/>
      <dgm:spPr/>
      <dgm:t>
        <a:bodyPr/>
        <a:lstStyle/>
        <a:p>
          <a:endParaRPr lang="en-US"/>
        </a:p>
      </dgm:t>
    </dgm:pt>
    <dgm:pt modelId="{DEFEE9E6-DE41-1840-8814-5B33B7AD9E2C}">
      <dgm:prSet/>
      <dgm:spPr/>
      <dgm:t>
        <a:bodyPr/>
        <a:lstStyle/>
        <a:p>
          <a:pPr rtl="0"/>
          <a:r>
            <a:rPr lang="en-US" dirty="0" smtClean="0"/>
            <a:t>Ignorance</a:t>
          </a:r>
          <a:br>
            <a:rPr lang="en-US" dirty="0" smtClean="0"/>
          </a:br>
          <a:r>
            <a:rPr lang="en-US" dirty="0" smtClean="0"/>
            <a:t>“I don’t know what I don’t know”</a:t>
          </a:r>
          <a:br>
            <a:rPr lang="en-US" dirty="0" smtClean="0"/>
          </a:br>
          <a:r>
            <a:rPr lang="en-US" i="1" dirty="0" smtClean="0"/>
            <a:t>Experiment</a:t>
          </a:r>
          <a:endParaRPr lang="en-US" i="1" dirty="0"/>
        </a:p>
      </dgm:t>
    </dgm:pt>
    <dgm:pt modelId="{8239AE76-5192-974F-8613-76CE4742FC43}" type="parTrans" cxnId="{F046A146-8FC3-A641-BB4F-89244D1EB90B}">
      <dgm:prSet/>
      <dgm:spPr/>
      <dgm:t>
        <a:bodyPr/>
        <a:lstStyle/>
        <a:p>
          <a:endParaRPr lang="en-US"/>
        </a:p>
      </dgm:t>
    </dgm:pt>
    <dgm:pt modelId="{364A1896-AA0F-E644-BC97-511230111B00}" type="sibTrans" cxnId="{F046A146-8FC3-A641-BB4F-89244D1EB90B}">
      <dgm:prSet/>
      <dgm:spPr/>
      <dgm:t>
        <a:bodyPr/>
        <a:lstStyle/>
        <a:p>
          <a:endParaRPr lang="en-US"/>
        </a:p>
      </dgm:t>
    </dgm:pt>
    <dgm:pt modelId="{93C1E8D1-4B92-BA42-A443-0A7E0F2A80FD}" type="pres">
      <dgm:prSet presAssocID="{95F5E107-AFF1-BA49-B081-5CA76AF32F26}" presName="linearFlow" presStyleCnt="0">
        <dgm:presLayoutVars>
          <dgm:dir/>
          <dgm:resizeHandles val="exact"/>
        </dgm:presLayoutVars>
      </dgm:prSet>
      <dgm:spPr/>
      <dgm:t>
        <a:bodyPr/>
        <a:lstStyle/>
        <a:p>
          <a:endParaRPr lang="en-US"/>
        </a:p>
      </dgm:t>
    </dgm:pt>
    <dgm:pt modelId="{77BDB5FE-1353-974B-8378-236BB267AE6F}" type="pres">
      <dgm:prSet presAssocID="{89D271C3-2950-9741-9C49-EA3A28699868}" presName="comp" presStyleCnt="0"/>
      <dgm:spPr/>
    </dgm:pt>
    <dgm:pt modelId="{DA50F426-8575-A34E-807B-7E6F22770BDB}" type="pres">
      <dgm:prSet presAssocID="{89D271C3-2950-9741-9C49-EA3A28699868}" presName="rect2" presStyleLbl="node1" presStyleIdx="0" presStyleCnt="4">
        <dgm:presLayoutVars>
          <dgm:bulletEnabled val="1"/>
        </dgm:presLayoutVars>
      </dgm:prSet>
      <dgm:spPr/>
      <dgm:t>
        <a:bodyPr/>
        <a:lstStyle/>
        <a:p>
          <a:endParaRPr lang="en-US"/>
        </a:p>
      </dgm:t>
    </dgm:pt>
    <dgm:pt modelId="{7230B150-84F1-7547-91B2-F7F29B330D18}" type="pres">
      <dgm:prSet presAssocID="{89D271C3-2950-9741-9C49-EA3A28699868}"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B7C0063-FEEB-404D-B49A-6CBFFAD5313C}" type="pres">
      <dgm:prSet presAssocID="{536F2449-1D58-EA4A-95D5-E130C847AC57}" presName="sibTrans" presStyleCnt="0"/>
      <dgm:spPr/>
    </dgm:pt>
    <dgm:pt modelId="{EED65BE5-BE23-144D-8834-A15EA71AAF50}" type="pres">
      <dgm:prSet presAssocID="{CDE580D8-286B-8643-8F4A-CF85F205F70A}" presName="comp" presStyleCnt="0"/>
      <dgm:spPr/>
    </dgm:pt>
    <dgm:pt modelId="{48F6E976-35B3-E94A-AA10-ADE5B2B8F8ED}" type="pres">
      <dgm:prSet presAssocID="{CDE580D8-286B-8643-8F4A-CF85F205F70A}" presName="rect2" presStyleLbl="node1" presStyleIdx="1" presStyleCnt="4">
        <dgm:presLayoutVars>
          <dgm:bulletEnabled val="1"/>
        </dgm:presLayoutVars>
      </dgm:prSet>
      <dgm:spPr/>
      <dgm:t>
        <a:bodyPr/>
        <a:lstStyle/>
        <a:p>
          <a:endParaRPr lang="en-US"/>
        </a:p>
      </dgm:t>
    </dgm:pt>
    <dgm:pt modelId="{091C388A-A899-B646-8354-4E14954D1820}" type="pres">
      <dgm:prSet presAssocID="{CDE580D8-286B-8643-8F4A-CF85F205F70A}"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CF883C98-B45C-144A-BC46-18B2F27DA522}" type="pres">
      <dgm:prSet presAssocID="{378423C7-8A69-D746-8A46-E9C8412931B4}" presName="sibTrans" presStyleCnt="0"/>
      <dgm:spPr/>
    </dgm:pt>
    <dgm:pt modelId="{C23F9D31-9BA8-474F-ABD5-67F2182D0497}" type="pres">
      <dgm:prSet presAssocID="{2EEE271E-DA39-6D4F-B32B-1D8EE34B84D1}" presName="comp" presStyleCnt="0"/>
      <dgm:spPr/>
    </dgm:pt>
    <dgm:pt modelId="{048B3733-9C55-3146-89C9-59A94CC5F65D}" type="pres">
      <dgm:prSet presAssocID="{2EEE271E-DA39-6D4F-B32B-1D8EE34B84D1}" presName="rect2" presStyleLbl="node1" presStyleIdx="2" presStyleCnt="4">
        <dgm:presLayoutVars>
          <dgm:bulletEnabled val="1"/>
        </dgm:presLayoutVars>
      </dgm:prSet>
      <dgm:spPr/>
      <dgm:t>
        <a:bodyPr/>
        <a:lstStyle/>
        <a:p>
          <a:endParaRPr lang="en-US"/>
        </a:p>
      </dgm:t>
    </dgm:pt>
    <dgm:pt modelId="{D406594A-38BB-BB41-A184-44A5048D1FB2}" type="pres">
      <dgm:prSet presAssocID="{2EEE271E-DA39-6D4F-B32B-1D8EE34B84D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63A4B445-AC5D-7049-9E6B-8236C88E615D}" type="pres">
      <dgm:prSet presAssocID="{B254AC66-608D-BE4E-8166-B60F9CF34BC2}" presName="sibTrans" presStyleCnt="0"/>
      <dgm:spPr/>
    </dgm:pt>
    <dgm:pt modelId="{C99793E5-4CFE-C44F-BEE8-DEB256E94928}" type="pres">
      <dgm:prSet presAssocID="{DEFEE9E6-DE41-1840-8814-5B33B7AD9E2C}" presName="comp" presStyleCnt="0"/>
      <dgm:spPr/>
    </dgm:pt>
    <dgm:pt modelId="{23F5BFD2-4226-C64B-904A-E3EF8B21BD5C}" type="pres">
      <dgm:prSet presAssocID="{DEFEE9E6-DE41-1840-8814-5B33B7AD9E2C}" presName="rect2" presStyleLbl="node1" presStyleIdx="3" presStyleCnt="4">
        <dgm:presLayoutVars>
          <dgm:bulletEnabled val="1"/>
        </dgm:presLayoutVars>
      </dgm:prSet>
      <dgm:spPr/>
      <dgm:t>
        <a:bodyPr/>
        <a:lstStyle/>
        <a:p>
          <a:endParaRPr lang="en-US"/>
        </a:p>
      </dgm:t>
    </dgm:pt>
    <dgm:pt modelId="{3774BABB-4714-FD4B-AAF4-B077360EAB73}" type="pres">
      <dgm:prSet presAssocID="{DEFEE9E6-DE41-1840-8814-5B33B7AD9E2C}"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Lst>
  <dgm:cxnLst>
    <dgm:cxn modelId="{ADDCC4D0-4CDC-C241-9E02-37254A969AF3}" type="presOf" srcId="{2EEE271E-DA39-6D4F-B32B-1D8EE34B84D1}" destId="{048B3733-9C55-3146-89C9-59A94CC5F65D}" srcOrd="0" destOrd="0" presId="urn:microsoft.com/office/officeart/2008/layout/AlternatingPictureBlocks"/>
    <dgm:cxn modelId="{F046A146-8FC3-A641-BB4F-89244D1EB90B}" srcId="{95F5E107-AFF1-BA49-B081-5CA76AF32F26}" destId="{DEFEE9E6-DE41-1840-8814-5B33B7AD9E2C}" srcOrd="3" destOrd="0" parTransId="{8239AE76-5192-974F-8613-76CE4742FC43}" sibTransId="{364A1896-AA0F-E644-BC97-511230111B00}"/>
    <dgm:cxn modelId="{3DF5CB5C-B991-3549-B3F2-352695F173A3}" srcId="{95F5E107-AFF1-BA49-B081-5CA76AF32F26}" destId="{2EEE271E-DA39-6D4F-B32B-1D8EE34B84D1}" srcOrd="2" destOrd="0" parTransId="{95F23C4F-0EC7-5C45-9A21-EF70E9D5D037}" sibTransId="{B254AC66-608D-BE4E-8166-B60F9CF34BC2}"/>
    <dgm:cxn modelId="{901D20D1-7445-AC43-BCBE-FD08E9EE43B7}" type="presOf" srcId="{DEFEE9E6-DE41-1840-8814-5B33B7AD9E2C}" destId="{23F5BFD2-4226-C64B-904A-E3EF8B21BD5C}" srcOrd="0" destOrd="0" presId="urn:microsoft.com/office/officeart/2008/layout/AlternatingPictureBlocks"/>
    <dgm:cxn modelId="{4DE13F1B-C75C-B444-BF41-894539D6D986}" srcId="{95F5E107-AFF1-BA49-B081-5CA76AF32F26}" destId="{89D271C3-2950-9741-9C49-EA3A28699868}" srcOrd="0" destOrd="0" parTransId="{56FAAD3E-D77C-8440-8EF1-BBABCB44DF3A}" sibTransId="{536F2449-1D58-EA4A-95D5-E130C847AC57}"/>
    <dgm:cxn modelId="{FE15B582-2E05-C042-BAEC-D0318FFC8D61}" type="presOf" srcId="{89D271C3-2950-9741-9C49-EA3A28699868}" destId="{DA50F426-8575-A34E-807B-7E6F22770BDB}" srcOrd="0" destOrd="0" presId="urn:microsoft.com/office/officeart/2008/layout/AlternatingPictureBlocks"/>
    <dgm:cxn modelId="{C52AB0E8-15CE-8848-8073-4DFAF5063264}" srcId="{95F5E107-AFF1-BA49-B081-5CA76AF32F26}" destId="{CDE580D8-286B-8643-8F4A-CF85F205F70A}" srcOrd="1" destOrd="0" parTransId="{ED5442AF-7E25-D045-BFCC-A79C0C5483EA}" sibTransId="{378423C7-8A69-D746-8A46-E9C8412931B4}"/>
    <dgm:cxn modelId="{B6BDD8FA-8573-E74A-99A1-E6366D39DCAF}" type="presOf" srcId="{CDE580D8-286B-8643-8F4A-CF85F205F70A}" destId="{48F6E976-35B3-E94A-AA10-ADE5B2B8F8ED}" srcOrd="0" destOrd="0" presId="urn:microsoft.com/office/officeart/2008/layout/AlternatingPictureBlocks"/>
    <dgm:cxn modelId="{8C05A503-7002-C64E-86FB-33D20DDAD2CA}" type="presOf" srcId="{95F5E107-AFF1-BA49-B081-5CA76AF32F26}" destId="{93C1E8D1-4B92-BA42-A443-0A7E0F2A80FD}" srcOrd="0" destOrd="0" presId="urn:microsoft.com/office/officeart/2008/layout/AlternatingPictureBlocks"/>
    <dgm:cxn modelId="{D1541C53-235F-F644-9EB1-ECC1F3863903}" type="presParOf" srcId="{93C1E8D1-4B92-BA42-A443-0A7E0F2A80FD}" destId="{77BDB5FE-1353-974B-8378-236BB267AE6F}" srcOrd="0" destOrd="0" presId="urn:microsoft.com/office/officeart/2008/layout/AlternatingPictureBlocks"/>
    <dgm:cxn modelId="{D654B860-222F-F346-8522-1381F175E118}" type="presParOf" srcId="{77BDB5FE-1353-974B-8378-236BB267AE6F}" destId="{DA50F426-8575-A34E-807B-7E6F22770BDB}" srcOrd="0" destOrd="0" presId="urn:microsoft.com/office/officeart/2008/layout/AlternatingPictureBlocks"/>
    <dgm:cxn modelId="{8FFE54B5-D62C-2B42-90BF-0EF721A919CB}" type="presParOf" srcId="{77BDB5FE-1353-974B-8378-236BB267AE6F}" destId="{7230B150-84F1-7547-91B2-F7F29B330D18}" srcOrd="1" destOrd="0" presId="urn:microsoft.com/office/officeart/2008/layout/AlternatingPictureBlocks"/>
    <dgm:cxn modelId="{381FF2D0-AA03-8B45-83C6-564FA8C1AD02}" type="presParOf" srcId="{93C1E8D1-4B92-BA42-A443-0A7E0F2A80FD}" destId="{8B7C0063-FEEB-404D-B49A-6CBFFAD5313C}" srcOrd="1" destOrd="0" presId="urn:microsoft.com/office/officeart/2008/layout/AlternatingPictureBlocks"/>
    <dgm:cxn modelId="{BB048A66-2C28-3849-8E88-38195B577DAA}" type="presParOf" srcId="{93C1E8D1-4B92-BA42-A443-0A7E0F2A80FD}" destId="{EED65BE5-BE23-144D-8834-A15EA71AAF50}" srcOrd="2" destOrd="0" presId="urn:microsoft.com/office/officeart/2008/layout/AlternatingPictureBlocks"/>
    <dgm:cxn modelId="{4AEEE421-531F-5143-AC3E-EA7D3DBB7803}" type="presParOf" srcId="{EED65BE5-BE23-144D-8834-A15EA71AAF50}" destId="{48F6E976-35B3-E94A-AA10-ADE5B2B8F8ED}" srcOrd="0" destOrd="0" presId="urn:microsoft.com/office/officeart/2008/layout/AlternatingPictureBlocks"/>
    <dgm:cxn modelId="{E05C03AD-B755-0E41-928E-F14E53C1D9E5}" type="presParOf" srcId="{EED65BE5-BE23-144D-8834-A15EA71AAF50}" destId="{091C388A-A899-B646-8354-4E14954D1820}" srcOrd="1" destOrd="0" presId="urn:microsoft.com/office/officeart/2008/layout/AlternatingPictureBlocks"/>
    <dgm:cxn modelId="{2935798B-024A-8D40-9ED8-C62640F66EB2}" type="presParOf" srcId="{93C1E8D1-4B92-BA42-A443-0A7E0F2A80FD}" destId="{CF883C98-B45C-144A-BC46-18B2F27DA522}" srcOrd="3" destOrd="0" presId="urn:microsoft.com/office/officeart/2008/layout/AlternatingPictureBlocks"/>
    <dgm:cxn modelId="{B4A8748A-7E30-D041-809F-DE637238ACBC}" type="presParOf" srcId="{93C1E8D1-4B92-BA42-A443-0A7E0F2A80FD}" destId="{C23F9D31-9BA8-474F-ABD5-67F2182D0497}" srcOrd="4" destOrd="0" presId="urn:microsoft.com/office/officeart/2008/layout/AlternatingPictureBlocks"/>
    <dgm:cxn modelId="{3CC0E23B-ED75-294C-A9AC-ABF76ED1CAF7}" type="presParOf" srcId="{C23F9D31-9BA8-474F-ABD5-67F2182D0497}" destId="{048B3733-9C55-3146-89C9-59A94CC5F65D}" srcOrd="0" destOrd="0" presId="urn:microsoft.com/office/officeart/2008/layout/AlternatingPictureBlocks"/>
    <dgm:cxn modelId="{F375CA1D-E4E2-5C4E-A3F8-14683A9F1776}" type="presParOf" srcId="{C23F9D31-9BA8-474F-ABD5-67F2182D0497}" destId="{D406594A-38BB-BB41-A184-44A5048D1FB2}" srcOrd="1" destOrd="0" presId="urn:microsoft.com/office/officeart/2008/layout/AlternatingPictureBlocks"/>
    <dgm:cxn modelId="{C68AA18E-1E6C-C741-B70B-76DDD0919C6C}" type="presParOf" srcId="{93C1E8D1-4B92-BA42-A443-0A7E0F2A80FD}" destId="{63A4B445-AC5D-7049-9E6B-8236C88E615D}" srcOrd="5" destOrd="0" presId="urn:microsoft.com/office/officeart/2008/layout/AlternatingPictureBlocks"/>
    <dgm:cxn modelId="{534ED01C-4BFC-934C-8E4B-D601A50045AD}" type="presParOf" srcId="{93C1E8D1-4B92-BA42-A443-0A7E0F2A80FD}" destId="{C99793E5-4CFE-C44F-BEE8-DEB256E94928}" srcOrd="6" destOrd="0" presId="urn:microsoft.com/office/officeart/2008/layout/AlternatingPictureBlocks"/>
    <dgm:cxn modelId="{2FDC673D-C2BB-9B4D-ABC4-D7A0CAECDA62}" type="presParOf" srcId="{C99793E5-4CFE-C44F-BEE8-DEB256E94928}" destId="{23F5BFD2-4226-C64B-904A-E3EF8B21BD5C}" srcOrd="0" destOrd="0" presId="urn:microsoft.com/office/officeart/2008/layout/AlternatingPictureBlocks"/>
    <dgm:cxn modelId="{9FAC954D-3DED-6F4F-89F3-F9F353D6CF5B}" type="presParOf" srcId="{C99793E5-4CFE-C44F-BEE8-DEB256E94928}" destId="{3774BABB-4714-FD4B-AAF4-B077360EAB7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8A164-7150-4827-97D4-E7BBF2CEAE97}" type="doc">
      <dgm:prSet loTypeId="urn:microsoft.com/office/officeart/2005/8/layout/radial2" loCatId="relationship" qsTypeId="urn:microsoft.com/office/officeart/2005/8/quickstyle/simple1" qsCatId="simple" csTypeId="urn:microsoft.com/office/officeart/2005/8/colors/colorful1#5" csCatId="colorful" phldr="1"/>
      <dgm:spPr/>
      <dgm:t>
        <a:bodyPr/>
        <a:lstStyle/>
        <a:p>
          <a:endParaRPr lang="fi-FI"/>
        </a:p>
      </dgm:t>
    </dgm:pt>
    <dgm:pt modelId="{4BBC8500-B64B-4150-9709-3CB04C292EA6}">
      <dgm:prSet custT="1"/>
      <dgm:spPr/>
      <dgm:t>
        <a:bodyPr/>
        <a:lstStyle/>
        <a:p>
          <a:pPr rtl="0"/>
          <a:r>
            <a:rPr lang="fi-FI" sz="2000" dirty="0" smtClean="0"/>
            <a:t>Self-management</a:t>
          </a:r>
          <a:endParaRPr lang="en-US" sz="2000" dirty="0"/>
        </a:p>
      </dgm:t>
    </dgm:pt>
    <dgm:pt modelId="{0EDE736D-95BA-4900-99D1-AEA5D20666B7}" type="parTrans" cxnId="{3FF48D3A-0685-42E1-85D3-D93C30AA6CAB}">
      <dgm:prSet/>
      <dgm:spPr/>
      <dgm:t>
        <a:bodyPr/>
        <a:lstStyle/>
        <a:p>
          <a:endParaRPr lang="fi-FI"/>
        </a:p>
      </dgm:t>
    </dgm:pt>
    <dgm:pt modelId="{2660B158-41C0-474D-8B15-BCE6664D486B}" type="sibTrans" cxnId="{3FF48D3A-0685-42E1-85D3-D93C30AA6CAB}">
      <dgm:prSet/>
      <dgm:spPr/>
      <dgm:t>
        <a:bodyPr/>
        <a:lstStyle/>
        <a:p>
          <a:endParaRPr lang="fi-FI"/>
        </a:p>
      </dgm:t>
    </dgm:pt>
    <dgm:pt modelId="{8F3193AD-BC31-4A17-99A2-BFAAE490E139}">
      <dgm:prSet custT="1"/>
      <dgm:spPr/>
      <dgm:t>
        <a:bodyPr/>
        <a:lstStyle/>
        <a:p>
          <a:pPr rtl="0"/>
          <a:r>
            <a:rPr lang="fi-FI" sz="2000" dirty="0" smtClean="0"/>
            <a:t>Developing ideas</a:t>
          </a:r>
          <a:endParaRPr lang="en-US" sz="2000" dirty="0"/>
        </a:p>
      </dgm:t>
    </dgm:pt>
    <dgm:pt modelId="{66CAA914-44E1-4230-B552-4D92211F2AE0}" type="parTrans" cxnId="{D9BCC1C9-7DE7-4EC9-936B-18C619389DE6}">
      <dgm:prSet/>
      <dgm:spPr/>
      <dgm:t>
        <a:bodyPr/>
        <a:lstStyle/>
        <a:p>
          <a:endParaRPr lang="fi-FI"/>
        </a:p>
      </dgm:t>
    </dgm:pt>
    <dgm:pt modelId="{72CA129F-7F9B-48E1-A719-3D6B786867AA}" type="sibTrans" cxnId="{D9BCC1C9-7DE7-4EC9-936B-18C619389DE6}">
      <dgm:prSet/>
      <dgm:spPr/>
      <dgm:t>
        <a:bodyPr/>
        <a:lstStyle/>
        <a:p>
          <a:endParaRPr lang="fi-FI"/>
        </a:p>
      </dgm:t>
    </dgm:pt>
    <dgm:pt modelId="{5AA964A3-EAA4-44A6-844B-F1BC3688E5B4}">
      <dgm:prSet custT="1"/>
      <dgm:spPr/>
      <dgm:t>
        <a:bodyPr/>
        <a:lstStyle/>
        <a:p>
          <a:pPr rtl="0"/>
          <a:r>
            <a:rPr lang="fi-FI" sz="2000" dirty="0" smtClean="0"/>
            <a:t>Examining product</a:t>
          </a:r>
          <a:endParaRPr lang="fi-FI" sz="2000" dirty="0"/>
        </a:p>
      </dgm:t>
    </dgm:pt>
    <dgm:pt modelId="{BEDE0DDD-C5EF-40BD-BC4D-62C4B24B0790}" type="parTrans" cxnId="{7CA3D64A-5288-4AF6-9008-785BBBB94933}">
      <dgm:prSet/>
      <dgm:spPr/>
      <dgm:t>
        <a:bodyPr/>
        <a:lstStyle/>
        <a:p>
          <a:endParaRPr lang="fi-FI"/>
        </a:p>
      </dgm:t>
    </dgm:pt>
    <dgm:pt modelId="{C5A8EB0B-0FF1-4DBB-A49F-04899546CD73}" type="sibTrans" cxnId="{7CA3D64A-5288-4AF6-9008-785BBBB94933}">
      <dgm:prSet/>
      <dgm:spPr/>
      <dgm:t>
        <a:bodyPr/>
        <a:lstStyle/>
        <a:p>
          <a:endParaRPr lang="fi-FI"/>
        </a:p>
      </dgm:t>
    </dgm:pt>
    <dgm:pt modelId="{3B71BE5C-2F7C-47F6-8AA9-9A8F013A8F79}" type="pres">
      <dgm:prSet presAssocID="{1098A164-7150-4827-97D4-E7BBF2CEAE97}" presName="composite" presStyleCnt="0">
        <dgm:presLayoutVars>
          <dgm:chMax val="5"/>
          <dgm:dir/>
          <dgm:animLvl val="ctr"/>
          <dgm:resizeHandles val="exact"/>
        </dgm:presLayoutVars>
      </dgm:prSet>
      <dgm:spPr/>
      <dgm:t>
        <a:bodyPr/>
        <a:lstStyle/>
        <a:p>
          <a:endParaRPr lang="fi-FI"/>
        </a:p>
      </dgm:t>
    </dgm:pt>
    <dgm:pt modelId="{27D7CF71-18AB-48CE-9038-E6FAC9A3E0F3}" type="pres">
      <dgm:prSet presAssocID="{1098A164-7150-4827-97D4-E7BBF2CEAE97}" presName="cycle" presStyleCnt="0"/>
      <dgm:spPr/>
      <dgm:t>
        <a:bodyPr/>
        <a:lstStyle/>
        <a:p>
          <a:endParaRPr lang="en-US"/>
        </a:p>
      </dgm:t>
    </dgm:pt>
    <dgm:pt modelId="{5257A393-E687-48CC-994C-0726A014F66F}" type="pres">
      <dgm:prSet presAssocID="{1098A164-7150-4827-97D4-E7BBF2CEAE97}" presName="centerShape" presStyleCnt="0"/>
      <dgm:spPr/>
      <dgm:t>
        <a:bodyPr/>
        <a:lstStyle/>
        <a:p>
          <a:endParaRPr lang="en-US"/>
        </a:p>
      </dgm:t>
    </dgm:pt>
    <dgm:pt modelId="{9950585F-BDF1-488A-A868-CF968895ABC5}" type="pres">
      <dgm:prSet presAssocID="{1098A164-7150-4827-97D4-E7BBF2CEAE97}" presName="connSite" presStyleLbl="node1" presStyleIdx="0" presStyleCnt="4"/>
      <dgm:spPr/>
      <dgm:t>
        <a:bodyPr/>
        <a:lstStyle/>
        <a:p>
          <a:endParaRPr lang="en-US"/>
        </a:p>
      </dgm:t>
    </dgm:pt>
    <dgm:pt modelId="{B26B54AF-BE8F-4B15-B927-370782C7F2C5}" type="pres">
      <dgm:prSet presAssocID="{1098A164-7150-4827-97D4-E7BBF2CEAE97}" presName="visible" presStyleLbl="node1" presStyleIdx="0" presStyleCnt="4" custScaleX="55756" custLinFactNeighborX="-1728" custLinFactNeighborY="2169"/>
      <dgm:spPr>
        <a:blipFill rotWithShape="0">
          <a:blip xmlns:r="http://schemas.openxmlformats.org/officeDocument/2006/relationships" r:embed="rId1">
            <a:duotone>
              <a:schemeClr val="accent3">
                <a:shade val="45000"/>
                <a:satMod val="135000"/>
              </a:schemeClr>
              <a:prstClr val="white"/>
            </a:duotone>
          </a:blip>
          <a:stretch>
            <a:fillRect/>
          </a:stretch>
        </a:blipFill>
      </dgm:spPr>
      <dgm:t>
        <a:bodyPr/>
        <a:lstStyle/>
        <a:p>
          <a:endParaRPr lang="en-US"/>
        </a:p>
      </dgm:t>
    </dgm:pt>
    <dgm:pt modelId="{E0EBC4C5-8E1D-4E4A-93BD-93523D4CF2E2}" type="pres">
      <dgm:prSet presAssocID="{0EDE736D-95BA-4900-99D1-AEA5D20666B7}" presName="Name25" presStyleLbl="parChTrans1D1" presStyleIdx="0" presStyleCnt="3"/>
      <dgm:spPr/>
      <dgm:t>
        <a:bodyPr/>
        <a:lstStyle/>
        <a:p>
          <a:endParaRPr lang="fi-FI"/>
        </a:p>
      </dgm:t>
    </dgm:pt>
    <dgm:pt modelId="{35B804A0-84B4-40BD-8F0E-92082275DC89}" type="pres">
      <dgm:prSet presAssocID="{4BBC8500-B64B-4150-9709-3CB04C292EA6}" presName="node" presStyleCnt="0"/>
      <dgm:spPr/>
      <dgm:t>
        <a:bodyPr/>
        <a:lstStyle/>
        <a:p>
          <a:endParaRPr lang="en-US"/>
        </a:p>
      </dgm:t>
    </dgm:pt>
    <dgm:pt modelId="{AB37A585-A63C-4DEC-B243-C8A72E761A96}" type="pres">
      <dgm:prSet presAssocID="{4BBC8500-B64B-4150-9709-3CB04C292EA6}" presName="parentNode" presStyleLbl="node1" presStyleIdx="1" presStyleCnt="4" custScaleX="193284" custScaleY="116145" custLinFactNeighborX="13270" custLinFactNeighborY="-5679">
        <dgm:presLayoutVars>
          <dgm:chMax val="1"/>
          <dgm:bulletEnabled val="1"/>
        </dgm:presLayoutVars>
      </dgm:prSet>
      <dgm:spPr/>
      <dgm:t>
        <a:bodyPr/>
        <a:lstStyle/>
        <a:p>
          <a:endParaRPr lang="fi-FI"/>
        </a:p>
      </dgm:t>
    </dgm:pt>
    <dgm:pt modelId="{273173C6-85E3-40FF-8F90-2C16B626ED99}" type="pres">
      <dgm:prSet presAssocID="{4BBC8500-B64B-4150-9709-3CB04C292EA6}" presName="childNode" presStyleLbl="revTx" presStyleIdx="0" presStyleCnt="0">
        <dgm:presLayoutVars>
          <dgm:bulletEnabled val="1"/>
        </dgm:presLayoutVars>
      </dgm:prSet>
      <dgm:spPr/>
      <dgm:t>
        <a:bodyPr/>
        <a:lstStyle/>
        <a:p>
          <a:endParaRPr lang="en-US"/>
        </a:p>
      </dgm:t>
    </dgm:pt>
    <dgm:pt modelId="{17C40437-8746-4D54-B8DB-72086947971E}" type="pres">
      <dgm:prSet presAssocID="{66CAA914-44E1-4230-B552-4D92211F2AE0}" presName="Name25" presStyleLbl="parChTrans1D1" presStyleIdx="1" presStyleCnt="3"/>
      <dgm:spPr/>
      <dgm:t>
        <a:bodyPr/>
        <a:lstStyle/>
        <a:p>
          <a:endParaRPr lang="fi-FI"/>
        </a:p>
      </dgm:t>
    </dgm:pt>
    <dgm:pt modelId="{CBC55E23-8413-47C9-8DE5-305C73044E57}" type="pres">
      <dgm:prSet presAssocID="{8F3193AD-BC31-4A17-99A2-BFAAE490E139}" presName="node" presStyleCnt="0"/>
      <dgm:spPr/>
      <dgm:t>
        <a:bodyPr/>
        <a:lstStyle/>
        <a:p>
          <a:endParaRPr lang="en-US"/>
        </a:p>
      </dgm:t>
    </dgm:pt>
    <dgm:pt modelId="{0A461D13-2860-4E5E-B1BB-76811662F012}" type="pres">
      <dgm:prSet presAssocID="{8F3193AD-BC31-4A17-99A2-BFAAE490E139}" presName="parentNode" presStyleLbl="node1" presStyleIdx="2" presStyleCnt="4" custScaleX="193284" custScaleY="116145" custLinFactNeighborX="35495" custLinFactNeighborY="2278">
        <dgm:presLayoutVars>
          <dgm:chMax val="1"/>
          <dgm:bulletEnabled val="1"/>
        </dgm:presLayoutVars>
      </dgm:prSet>
      <dgm:spPr/>
      <dgm:t>
        <a:bodyPr/>
        <a:lstStyle/>
        <a:p>
          <a:endParaRPr lang="fi-FI"/>
        </a:p>
      </dgm:t>
    </dgm:pt>
    <dgm:pt modelId="{013336F4-E390-4089-AFBE-7455662BA559}" type="pres">
      <dgm:prSet presAssocID="{8F3193AD-BC31-4A17-99A2-BFAAE490E139}" presName="childNode" presStyleLbl="revTx" presStyleIdx="0" presStyleCnt="0">
        <dgm:presLayoutVars>
          <dgm:bulletEnabled val="1"/>
        </dgm:presLayoutVars>
      </dgm:prSet>
      <dgm:spPr/>
      <dgm:t>
        <a:bodyPr/>
        <a:lstStyle/>
        <a:p>
          <a:endParaRPr lang="en-US"/>
        </a:p>
      </dgm:t>
    </dgm:pt>
    <dgm:pt modelId="{E2360EF9-3FA0-4182-9335-518FE70FF5CB}" type="pres">
      <dgm:prSet presAssocID="{BEDE0DDD-C5EF-40BD-BC4D-62C4B24B0790}" presName="Name25" presStyleLbl="parChTrans1D1" presStyleIdx="2" presStyleCnt="3"/>
      <dgm:spPr/>
      <dgm:t>
        <a:bodyPr/>
        <a:lstStyle/>
        <a:p>
          <a:endParaRPr lang="fi-FI"/>
        </a:p>
      </dgm:t>
    </dgm:pt>
    <dgm:pt modelId="{C6D3F735-09E4-4946-B420-1AE9979D918E}" type="pres">
      <dgm:prSet presAssocID="{5AA964A3-EAA4-44A6-844B-F1BC3688E5B4}" presName="node" presStyleCnt="0"/>
      <dgm:spPr/>
      <dgm:t>
        <a:bodyPr/>
        <a:lstStyle/>
        <a:p>
          <a:endParaRPr lang="en-US"/>
        </a:p>
      </dgm:t>
    </dgm:pt>
    <dgm:pt modelId="{7C842F48-EDDA-431E-BB5B-8423BE94A5A2}" type="pres">
      <dgm:prSet presAssocID="{5AA964A3-EAA4-44A6-844B-F1BC3688E5B4}" presName="parentNode" presStyleLbl="node1" presStyleIdx="3" presStyleCnt="4" custScaleX="193284" custScaleY="116145" custLinFactNeighborX="13270" custLinFactNeighborY="11512">
        <dgm:presLayoutVars>
          <dgm:chMax val="1"/>
          <dgm:bulletEnabled val="1"/>
        </dgm:presLayoutVars>
      </dgm:prSet>
      <dgm:spPr/>
      <dgm:t>
        <a:bodyPr/>
        <a:lstStyle/>
        <a:p>
          <a:endParaRPr lang="fi-FI"/>
        </a:p>
      </dgm:t>
    </dgm:pt>
    <dgm:pt modelId="{86460431-6F5B-4630-8282-BF3584CED536}" type="pres">
      <dgm:prSet presAssocID="{5AA964A3-EAA4-44A6-844B-F1BC3688E5B4}" presName="childNode" presStyleLbl="revTx" presStyleIdx="0" presStyleCnt="0">
        <dgm:presLayoutVars>
          <dgm:bulletEnabled val="1"/>
        </dgm:presLayoutVars>
      </dgm:prSet>
      <dgm:spPr/>
      <dgm:t>
        <a:bodyPr/>
        <a:lstStyle/>
        <a:p>
          <a:endParaRPr lang="en-US"/>
        </a:p>
      </dgm:t>
    </dgm:pt>
  </dgm:ptLst>
  <dgm:cxnLst>
    <dgm:cxn modelId="{F0DBF953-2E0A-E541-B7D8-EDA009231529}" type="presOf" srcId="{8F3193AD-BC31-4A17-99A2-BFAAE490E139}" destId="{0A461D13-2860-4E5E-B1BB-76811662F012}" srcOrd="0" destOrd="0" presId="urn:microsoft.com/office/officeart/2005/8/layout/radial2"/>
    <dgm:cxn modelId="{5C6D0B99-8858-A640-8999-6300EB200437}" type="presOf" srcId="{BEDE0DDD-C5EF-40BD-BC4D-62C4B24B0790}" destId="{E2360EF9-3FA0-4182-9335-518FE70FF5CB}" srcOrd="0" destOrd="0" presId="urn:microsoft.com/office/officeart/2005/8/layout/radial2"/>
    <dgm:cxn modelId="{D0D54E26-1DF7-0E4F-9E2C-DB21E510AAEE}" type="presOf" srcId="{4BBC8500-B64B-4150-9709-3CB04C292EA6}" destId="{AB37A585-A63C-4DEC-B243-C8A72E761A96}" srcOrd="0" destOrd="0" presId="urn:microsoft.com/office/officeart/2005/8/layout/radial2"/>
    <dgm:cxn modelId="{9FA7B177-7BDF-5C47-A30B-426D4FF65198}" type="presOf" srcId="{0EDE736D-95BA-4900-99D1-AEA5D20666B7}" destId="{E0EBC4C5-8E1D-4E4A-93BD-93523D4CF2E2}" srcOrd="0" destOrd="0" presId="urn:microsoft.com/office/officeart/2005/8/layout/radial2"/>
    <dgm:cxn modelId="{3FF48D3A-0685-42E1-85D3-D93C30AA6CAB}" srcId="{1098A164-7150-4827-97D4-E7BBF2CEAE97}" destId="{4BBC8500-B64B-4150-9709-3CB04C292EA6}" srcOrd="0" destOrd="0" parTransId="{0EDE736D-95BA-4900-99D1-AEA5D20666B7}" sibTransId="{2660B158-41C0-474D-8B15-BCE6664D486B}"/>
    <dgm:cxn modelId="{D9BCC1C9-7DE7-4EC9-936B-18C619389DE6}" srcId="{1098A164-7150-4827-97D4-E7BBF2CEAE97}" destId="{8F3193AD-BC31-4A17-99A2-BFAAE490E139}" srcOrd="1" destOrd="0" parTransId="{66CAA914-44E1-4230-B552-4D92211F2AE0}" sibTransId="{72CA129F-7F9B-48E1-A719-3D6B786867AA}"/>
    <dgm:cxn modelId="{7CA3D64A-5288-4AF6-9008-785BBBB94933}" srcId="{1098A164-7150-4827-97D4-E7BBF2CEAE97}" destId="{5AA964A3-EAA4-44A6-844B-F1BC3688E5B4}" srcOrd="2" destOrd="0" parTransId="{BEDE0DDD-C5EF-40BD-BC4D-62C4B24B0790}" sibTransId="{C5A8EB0B-0FF1-4DBB-A49F-04899546CD73}"/>
    <dgm:cxn modelId="{C8E7AC71-2754-A844-B295-E72D204CC4D7}" type="presOf" srcId="{5AA964A3-EAA4-44A6-844B-F1BC3688E5B4}" destId="{7C842F48-EDDA-431E-BB5B-8423BE94A5A2}" srcOrd="0" destOrd="0" presId="urn:microsoft.com/office/officeart/2005/8/layout/radial2"/>
    <dgm:cxn modelId="{7A826C17-D6B4-5B42-923C-FA57A2778061}" type="presOf" srcId="{1098A164-7150-4827-97D4-E7BBF2CEAE97}" destId="{3B71BE5C-2F7C-47F6-8AA9-9A8F013A8F79}" srcOrd="0" destOrd="0" presId="urn:microsoft.com/office/officeart/2005/8/layout/radial2"/>
    <dgm:cxn modelId="{86F32FC1-1940-A942-9408-319153906199}" type="presOf" srcId="{66CAA914-44E1-4230-B552-4D92211F2AE0}" destId="{17C40437-8746-4D54-B8DB-72086947971E}" srcOrd="0" destOrd="0" presId="urn:microsoft.com/office/officeart/2005/8/layout/radial2"/>
    <dgm:cxn modelId="{C67FC451-35CB-5C4C-AB00-2883E45F4743}" type="presParOf" srcId="{3B71BE5C-2F7C-47F6-8AA9-9A8F013A8F79}" destId="{27D7CF71-18AB-48CE-9038-E6FAC9A3E0F3}" srcOrd="0" destOrd="0" presId="urn:microsoft.com/office/officeart/2005/8/layout/radial2"/>
    <dgm:cxn modelId="{FECCB580-4B68-934C-9830-B4726248BBFD}" type="presParOf" srcId="{27D7CF71-18AB-48CE-9038-E6FAC9A3E0F3}" destId="{5257A393-E687-48CC-994C-0726A014F66F}" srcOrd="0" destOrd="0" presId="urn:microsoft.com/office/officeart/2005/8/layout/radial2"/>
    <dgm:cxn modelId="{B3D72F03-597F-B94D-8B95-9B003F615B17}" type="presParOf" srcId="{5257A393-E687-48CC-994C-0726A014F66F}" destId="{9950585F-BDF1-488A-A868-CF968895ABC5}" srcOrd="0" destOrd="0" presId="urn:microsoft.com/office/officeart/2005/8/layout/radial2"/>
    <dgm:cxn modelId="{0CF003A2-5FB6-9642-8475-39E09ABC4846}" type="presParOf" srcId="{5257A393-E687-48CC-994C-0726A014F66F}" destId="{B26B54AF-BE8F-4B15-B927-370782C7F2C5}" srcOrd="1" destOrd="0" presId="urn:microsoft.com/office/officeart/2005/8/layout/radial2"/>
    <dgm:cxn modelId="{38366A0B-7FD6-4F42-A56C-736C09308E46}" type="presParOf" srcId="{27D7CF71-18AB-48CE-9038-E6FAC9A3E0F3}" destId="{E0EBC4C5-8E1D-4E4A-93BD-93523D4CF2E2}" srcOrd="1" destOrd="0" presId="urn:microsoft.com/office/officeart/2005/8/layout/radial2"/>
    <dgm:cxn modelId="{5F52497D-BB29-EE4C-A972-20C0CE214BE1}" type="presParOf" srcId="{27D7CF71-18AB-48CE-9038-E6FAC9A3E0F3}" destId="{35B804A0-84B4-40BD-8F0E-92082275DC89}" srcOrd="2" destOrd="0" presId="urn:microsoft.com/office/officeart/2005/8/layout/radial2"/>
    <dgm:cxn modelId="{D93EF3C9-718A-0E45-A3EC-685AD31568FB}" type="presParOf" srcId="{35B804A0-84B4-40BD-8F0E-92082275DC89}" destId="{AB37A585-A63C-4DEC-B243-C8A72E761A96}" srcOrd="0" destOrd="0" presId="urn:microsoft.com/office/officeart/2005/8/layout/radial2"/>
    <dgm:cxn modelId="{BA798015-8260-D741-ABB4-B883C52C72FF}" type="presParOf" srcId="{35B804A0-84B4-40BD-8F0E-92082275DC89}" destId="{273173C6-85E3-40FF-8F90-2C16B626ED99}" srcOrd="1" destOrd="0" presId="urn:microsoft.com/office/officeart/2005/8/layout/radial2"/>
    <dgm:cxn modelId="{F89890DB-925C-5C48-B281-175D868CB9E9}" type="presParOf" srcId="{27D7CF71-18AB-48CE-9038-E6FAC9A3E0F3}" destId="{17C40437-8746-4D54-B8DB-72086947971E}" srcOrd="3" destOrd="0" presId="urn:microsoft.com/office/officeart/2005/8/layout/radial2"/>
    <dgm:cxn modelId="{385F7313-5C4B-9A42-907E-8A6628AE9FB4}" type="presParOf" srcId="{27D7CF71-18AB-48CE-9038-E6FAC9A3E0F3}" destId="{CBC55E23-8413-47C9-8DE5-305C73044E57}" srcOrd="4" destOrd="0" presId="urn:microsoft.com/office/officeart/2005/8/layout/radial2"/>
    <dgm:cxn modelId="{78651010-1ECA-AE4A-9DFD-88C1060B652D}" type="presParOf" srcId="{CBC55E23-8413-47C9-8DE5-305C73044E57}" destId="{0A461D13-2860-4E5E-B1BB-76811662F012}" srcOrd="0" destOrd="0" presId="urn:microsoft.com/office/officeart/2005/8/layout/radial2"/>
    <dgm:cxn modelId="{3570E37B-ADE3-954D-8130-E6C1F0E700A1}" type="presParOf" srcId="{CBC55E23-8413-47C9-8DE5-305C73044E57}" destId="{013336F4-E390-4089-AFBE-7455662BA559}" srcOrd="1" destOrd="0" presId="urn:microsoft.com/office/officeart/2005/8/layout/radial2"/>
    <dgm:cxn modelId="{6A71A4EA-08A0-6242-BFE1-7D9D649DD188}" type="presParOf" srcId="{27D7CF71-18AB-48CE-9038-E6FAC9A3E0F3}" destId="{E2360EF9-3FA0-4182-9335-518FE70FF5CB}" srcOrd="5" destOrd="0" presId="urn:microsoft.com/office/officeart/2005/8/layout/radial2"/>
    <dgm:cxn modelId="{5C523C50-AC16-694B-BC67-AA57CB3A7494}" type="presParOf" srcId="{27D7CF71-18AB-48CE-9038-E6FAC9A3E0F3}" destId="{C6D3F735-09E4-4946-B420-1AE9979D918E}" srcOrd="6" destOrd="0" presId="urn:microsoft.com/office/officeart/2005/8/layout/radial2"/>
    <dgm:cxn modelId="{0282695B-09FE-C348-8C37-741F96A29526}" type="presParOf" srcId="{C6D3F735-09E4-4946-B420-1AE9979D918E}" destId="{7C842F48-EDDA-431E-BB5B-8423BE94A5A2}" srcOrd="0" destOrd="0" presId="urn:microsoft.com/office/officeart/2005/8/layout/radial2"/>
    <dgm:cxn modelId="{5F05E0BC-29D4-AC41-B1FA-D9B67F9CED82}" type="presParOf" srcId="{C6D3F735-09E4-4946-B420-1AE9979D918E}" destId="{86460431-6F5B-4630-8282-BF3584CED53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F426-8575-A34E-807B-7E6F22770BDB}">
      <dsp:nvSpPr>
        <dsp:cNvPr id="0" name=""/>
        <dsp:cNvSpPr/>
      </dsp:nvSpPr>
      <dsp:spPr>
        <a:xfrm>
          <a:off x="3550541" y="2429"/>
          <a:ext cx="2223840" cy="100580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Certainty</a:t>
          </a:r>
          <a:r>
            <a:rPr lang="en-US" sz="1600" kern="1200" dirty="0" smtClean="0"/>
            <a:t/>
          </a:r>
          <a:br>
            <a:rPr lang="en-US" sz="1600" kern="1200" dirty="0" smtClean="0"/>
          </a:br>
          <a:r>
            <a:rPr lang="en-US" sz="1600" kern="1200" dirty="0" smtClean="0"/>
            <a:t>“I know what I know”</a:t>
          </a:r>
          <a:br>
            <a:rPr lang="en-US" sz="1600" kern="1200" dirty="0" smtClean="0"/>
          </a:br>
          <a:r>
            <a:rPr lang="en-US" sz="1600" i="1" kern="1200" dirty="0" smtClean="0"/>
            <a:t>Exploit</a:t>
          </a:r>
          <a:endParaRPr lang="en-US" sz="1600" i="1" kern="1200" dirty="0"/>
        </a:p>
      </dsp:txBody>
      <dsp:txXfrm>
        <a:off x="3550541" y="2429"/>
        <a:ext cx="2223840" cy="1005807"/>
      </dsp:txXfrm>
    </dsp:sp>
    <dsp:sp modelId="{7230B150-84F1-7547-91B2-F7F29B330D18}">
      <dsp:nvSpPr>
        <dsp:cNvPr id="0" name=""/>
        <dsp:cNvSpPr/>
      </dsp:nvSpPr>
      <dsp:spPr>
        <a:xfrm>
          <a:off x="2455217" y="2429"/>
          <a:ext cx="995749" cy="1005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F6E976-35B3-E94A-AA10-ADE5B2B8F8ED}">
      <dsp:nvSpPr>
        <dsp:cNvPr id="0" name=""/>
        <dsp:cNvSpPr/>
      </dsp:nvSpPr>
      <dsp:spPr>
        <a:xfrm>
          <a:off x="2455217" y="1174194"/>
          <a:ext cx="2223840" cy="100580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Caution</a:t>
          </a:r>
          <a:r>
            <a:rPr lang="en-US" sz="1600" kern="1200" dirty="0" smtClean="0"/>
            <a:t/>
          </a:r>
          <a:br>
            <a:rPr lang="en-US" sz="1600" kern="1200" dirty="0" smtClean="0"/>
          </a:br>
          <a:r>
            <a:rPr lang="en-US" sz="1600" kern="1200" dirty="0" smtClean="0"/>
            <a:t>“I know what I don’t know”</a:t>
          </a:r>
          <a:br>
            <a:rPr lang="en-US" sz="1600" kern="1200" dirty="0" smtClean="0"/>
          </a:br>
          <a:r>
            <a:rPr lang="en-US" sz="1600" i="1" kern="1200" dirty="0" smtClean="0"/>
            <a:t>Explore</a:t>
          </a:r>
          <a:endParaRPr lang="en-US" sz="1600" i="1" kern="1200" dirty="0"/>
        </a:p>
      </dsp:txBody>
      <dsp:txXfrm>
        <a:off x="2455217" y="1174194"/>
        <a:ext cx="2223840" cy="1005807"/>
      </dsp:txXfrm>
    </dsp:sp>
    <dsp:sp modelId="{091C388A-A899-B646-8354-4E14954D1820}">
      <dsp:nvSpPr>
        <dsp:cNvPr id="0" name=""/>
        <dsp:cNvSpPr/>
      </dsp:nvSpPr>
      <dsp:spPr>
        <a:xfrm>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8B3733-9C55-3146-89C9-59A94CC5F65D}">
      <dsp:nvSpPr>
        <dsp:cNvPr id="0" name=""/>
        <dsp:cNvSpPr/>
      </dsp:nvSpPr>
      <dsp:spPr>
        <a:xfrm>
          <a:off x="3550541" y="2345960"/>
          <a:ext cx="2223840" cy="1005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Amnesia</a:t>
          </a:r>
          <a:r>
            <a:rPr lang="en-US" sz="1600" kern="1200" dirty="0" smtClean="0"/>
            <a:t/>
          </a:r>
          <a:br>
            <a:rPr lang="en-US" sz="1600" kern="1200" dirty="0" smtClean="0"/>
          </a:br>
          <a:r>
            <a:rPr lang="en-US" sz="1600" kern="1200" dirty="0" smtClean="0"/>
            <a:t>“I don’t know what I know”</a:t>
          </a:r>
          <a:br>
            <a:rPr lang="en-US" sz="1600" kern="1200" dirty="0" smtClean="0"/>
          </a:br>
          <a:r>
            <a:rPr lang="en-US" sz="1600" i="1" kern="1200" dirty="0" smtClean="0"/>
            <a:t>Expose</a:t>
          </a:r>
          <a:endParaRPr lang="en-US" sz="1600" i="1" kern="1200" dirty="0"/>
        </a:p>
      </dsp:txBody>
      <dsp:txXfrm>
        <a:off x="3550541" y="2345960"/>
        <a:ext cx="2223840" cy="1005807"/>
      </dsp:txXfrm>
    </dsp:sp>
    <dsp:sp modelId="{D406594A-38BB-BB41-A184-44A5048D1FB2}">
      <dsp:nvSpPr>
        <dsp:cNvPr id="0" name=""/>
        <dsp:cNvSpPr/>
      </dsp:nvSpPr>
      <dsp:spPr>
        <a:xfrm>
          <a:off x="2455217" y="2345960"/>
          <a:ext cx="995749" cy="1005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F5BFD2-4226-C64B-904A-E3EF8B21BD5C}">
      <dsp:nvSpPr>
        <dsp:cNvPr id="0" name=""/>
        <dsp:cNvSpPr/>
      </dsp:nvSpPr>
      <dsp:spPr>
        <a:xfrm>
          <a:off x="2455217" y="3517726"/>
          <a:ext cx="2223840" cy="100580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Ignorance</a:t>
          </a:r>
          <a:br>
            <a:rPr lang="en-US" sz="1600" kern="1200" dirty="0" smtClean="0"/>
          </a:br>
          <a:r>
            <a:rPr lang="en-US" sz="1600" kern="1200" dirty="0" smtClean="0"/>
            <a:t>“I don’t know what I don’t know”</a:t>
          </a:r>
          <a:br>
            <a:rPr lang="en-US" sz="1600" kern="1200" dirty="0" smtClean="0"/>
          </a:br>
          <a:r>
            <a:rPr lang="en-US" sz="1600" i="1" kern="1200" dirty="0" smtClean="0"/>
            <a:t>Experiment</a:t>
          </a:r>
          <a:endParaRPr lang="en-US" sz="1600" i="1" kern="1200" dirty="0"/>
        </a:p>
      </dsp:txBody>
      <dsp:txXfrm>
        <a:off x="2455217" y="3517726"/>
        <a:ext cx="2223840" cy="1005807"/>
      </dsp:txXfrm>
    </dsp:sp>
    <dsp:sp modelId="{3774BABB-4714-FD4B-AAF4-B077360EAB73}">
      <dsp:nvSpPr>
        <dsp:cNvPr id="0" name=""/>
        <dsp:cNvSpPr/>
      </dsp:nvSpPr>
      <dsp:spPr>
        <a:xfrm>
          <a:off x="4778632" y="3517726"/>
          <a:ext cx="995749" cy="100580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0EF9-3FA0-4182-9335-518FE70FF5CB}">
      <dsp:nvSpPr>
        <dsp:cNvPr id="0" name=""/>
        <dsp:cNvSpPr/>
      </dsp:nvSpPr>
      <dsp:spPr>
        <a:xfrm rot="2695303">
          <a:off x="1022605" y="3005636"/>
          <a:ext cx="412461" cy="65214"/>
        </a:xfrm>
        <a:custGeom>
          <a:avLst/>
          <a:gdLst/>
          <a:ahLst/>
          <a:cxnLst/>
          <a:rect l="0" t="0" r="0" b="0"/>
          <a:pathLst>
            <a:path>
              <a:moveTo>
                <a:pt x="0" y="32607"/>
              </a:moveTo>
              <a:lnTo>
                <a:pt x="41246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40437-8746-4D54-B8DB-72086947971E}">
      <dsp:nvSpPr>
        <dsp:cNvPr id="0" name=""/>
        <dsp:cNvSpPr/>
      </dsp:nvSpPr>
      <dsp:spPr>
        <a:xfrm rot="41115">
          <a:off x="1082796" y="2240223"/>
          <a:ext cx="384301" cy="65214"/>
        </a:xfrm>
        <a:custGeom>
          <a:avLst/>
          <a:gdLst/>
          <a:ahLst/>
          <a:cxnLst/>
          <a:rect l="0" t="0" r="0" b="0"/>
          <a:pathLst>
            <a:path>
              <a:moveTo>
                <a:pt x="0" y="32607"/>
              </a:moveTo>
              <a:lnTo>
                <a:pt x="38430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C4C5-8E1D-4E4A-93BD-93523D4CF2E2}">
      <dsp:nvSpPr>
        <dsp:cNvPr id="0" name=""/>
        <dsp:cNvSpPr/>
      </dsp:nvSpPr>
      <dsp:spPr>
        <a:xfrm rot="18980688">
          <a:off x="1030365" y="1497042"/>
          <a:ext cx="379353" cy="65214"/>
        </a:xfrm>
        <a:custGeom>
          <a:avLst/>
          <a:gdLst/>
          <a:ahLst/>
          <a:cxnLst/>
          <a:rect l="0" t="0" r="0" b="0"/>
          <a:pathLst>
            <a:path>
              <a:moveTo>
                <a:pt x="0" y="32607"/>
              </a:moveTo>
              <a:lnTo>
                <a:pt x="379353"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B54AF-BE8F-4B15-B927-370782C7F2C5}">
      <dsp:nvSpPr>
        <dsp:cNvPr id="0" name=""/>
        <dsp:cNvSpPr/>
      </dsp:nvSpPr>
      <dsp:spPr>
        <a:xfrm>
          <a:off x="-51431" y="1400168"/>
          <a:ext cx="1005769" cy="1803877"/>
        </a:xfrm>
        <a:prstGeom prst="ellipse">
          <a:avLst/>
        </a:prstGeom>
        <a:blipFill rotWithShape="0">
          <a:blip xmlns:r="http://schemas.openxmlformats.org/officeDocument/2006/relationships" r:embed="rId1">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A585-A63C-4DEC-B243-C8A72E761A96}">
      <dsp:nvSpPr>
        <dsp:cNvPr id="0" name=""/>
        <dsp:cNvSpPr/>
      </dsp:nvSpPr>
      <dsp:spPr>
        <a:xfrm>
          <a:off x="868711" y="238332"/>
          <a:ext cx="2091963" cy="12570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Self-management</a:t>
          </a:r>
          <a:endParaRPr lang="en-US" sz="2000" kern="1200" dirty="0"/>
        </a:p>
      </dsp:txBody>
      <dsp:txXfrm>
        <a:off x="1175072" y="422425"/>
        <a:ext cx="1479241" cy="888882"/>
      </dsp:txXfrm>
    </dsp:sp>
    <dsp:sp modelId="{0A461D13-2860-4E5E-B1BB-76811662F012}">
      <dsp:nvSpPr>
        <dsp:cNvPr id="0" name=""/>
        <dsp:cNvSpPr/>
      </dsp:nvSpPr>
      <dsp:spPr>
        <a:xfrm>
          <a:off x="1466876" y="1659102"/>
          <a:ext cx="2091963" cy="12570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Developing ideas</a:t>
          </a:r>
          <a:endParaRPr lang="en-US" sz="2000" kern="1200" dirty="0"/>
        </a:p>
      </dsp:txBody>
      <dsp:txXfrm>
        <a:off x="1773237" y="1843195"/>
        <a:ext cx="1479241" cy="888882"/>
      </dsp:txXfrm>
    </dsp:sp>
    <dsp:sp modelId="{7C842F48-EDDA-431E-BB5B-8423BE94A5A2}">
      <dsp:nvSpPr>
        <dsp:cNvPr id="0" name=""/>
        <dsp:cNvSpPr/>
      </dsp:nvSpPr>
      <dsp:spPr>
        <a:xfrm>
          <a:off x="868711" y="3093694"/>
          <a:ext cx="2091963" cy="12570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Examining product</a:t>
          </a:r>
          <a:endParaRPr lang="fi-FI" sz="2000" kern="1200" dirty="0"/>
        </a:p>
      </dsp:txBody>
      <dsp:txXfrm>
        <a:off x="1175072" y="3277787"/>
        <a:ext cx="1479241" cy="8888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8D0B4-805C-4745-AB2E-3D7B50F3279A}" type="datetimeFigureOut">
              <a:rPr lang="en-US" smtClean="0"/>
              <a:t>3/8/16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652C-78DD-B140-8DA2-EC1A3893B8E0}" type="slidenum">
              <a:rPr lang="en-US" smtClean="0"/>
              <a:t>‹#›</a:t>
            </a:fld>
            <a:endParaRPr lang="en-US"/>
          </a:p>
        </p:txBody>
      </p:sp>
    </p:spTree>
    <p:extLst>
      <p:ext uri="{BB962C8B-B14F-4D97-AF65-F5344CB8AC3E}">
        <p14:creationId xmlns:p14="http://schemas.microsoft.com/office/powerpoint/2010/main" val="274164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a process of knowing” – learning</a:t>
            </a:r>
          </a:p>
          <a:p>
            <a:endParaRPr lang="en-US" dirty="0" smtClean="0"/>
          </a:p>
          <a:p>
            <a:endParaRPr lang="en-US" dirty="0" smtClean="0"/>
          </a:p>
          <a:p>
            <a:r>
              <a:rPr lang="en-US" dirty="0" smtClean="0"/>
              <a:t>Does not give as regression;</a:t>
            </a:r>
            <a:r>
              <a:rPr lang="en-US" baseline="0" dirty="0" smtClean="0"/>
              <a:t> serendipity (safety against things happening randomly) / unwanted serendipity events. </a:t>
            </a:r>
          </a:p>
          <a:p>
            <a:endParaRPr lang="en-US" baseline="0" dirty="0" smtClean="0"/>
          </a:p>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Safety.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HISTORY, Lessons learned, checklists. Modeling.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Uncovering things I cannot know, giving the application a change to reveal information for me. </a:t>
            </a:r>
          </a:p>
          <a:p>
            <a:endParaRPr lang="en-US" baseline="0" dirty="0" smtClean="0"/>
          </a:p>
          <a:p>
            <a:endParaRPr lang="en-US" baseline="0" dirty="0" smtClean="0"/>
          </a:p>
          <a:p>
            <a:r>
              <a:rPr lang="en-US" baseline="0" dirty="0" smtClean="0"/>
              <a:t>This allows you to know things. </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12</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testing focuses on what we know should exist.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B516CE-D814-CC47-9A3A-08F3D723435B}" type="slidenum">
              <a:rPr lang="en-US" smtClean="0"/>
              <a:t>15</a:t>
            </a:fld>
            <a:endParaRPr lang="en-US"/>
          </a:p>
        </p:txBody>
      </p:sp>
    </p:spTree>
    <p:extLst>
      <p:ext uri="{BB962C8B-B14F-4D97-AF65-F5344CB8AC3E}">
        <p14:creationId xmlns:p14="http://schemas.microsoft.com/office/powerpoint/2010/main" val="219049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AC78586B-2383-455D-9CE5-C5D34A08B2A8}" type="slidenum">
              <a:rPr lang="fi-FI" smtClean="0"/>
              <a:pPr/>
              <a:t>16</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CB3C8FEC-6B29-4D05-ABF2-B95F59EC172F}" type="slidenum">
              <a:rPr lang="fi-FI" smtClean="0"/>
              <a:pPr/>
              <a:t>17</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fld id="{C9C4ABBD-F665-47FC-BB70-872A5BF534E2}" type="slidenum">
              <a:rPr lang="fi-FI" smtClean="0"/>
              <a:pPr/>
              <a:t>32</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7772400" cy="1363133"/>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C19B0AE2-F9BF-A84C-8B7C-7819DE60C937}" type="datetimeFigureOut">
              <a:rPr lang="en-US" smtClean="0">
                <a:solidFill>
                  <a:srgbClr val="808080">
                    <a:tint val="75000"/>
                  </a:srgbClr>
                </a:solidFill>
              </a:rPr>
              <a:pPr/>
              <a:t>3/8/16</a:t>
            </a:fld>
            <a:endParaRPr lang="en-US">
              <a:solidFill>
                <a:srgbClr val="808080">
                  <a:tint val="75000"/>
                </a:srgbClr>
              </a:solidFill>
            </a:endParaRPr>
          </a:p>
        </p:txBody>
      </p:sp>
      <p:sp>
        <p:nvSpPr>
          <p:cNvPr id="5" name="Footer Placeholder 4"/>
          <p:cNvSpPr>
            <a:spLocks noGrp="1"/>
          </p:cNvSpPr>
          <p:nvPr>
            <p:ph type="ftr" sz="quarter" idx="11"/>
          </p:nvPr>
        </p:nvSpPr>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15309905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A0A11959-0A35-0947-9E1F-BCB5B4FA896A}" type="datetimeFigureOut">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A0A11959-0A35-0947-9E1F-BCB5B4FA896A}" type="datetimeFigureOut">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A0A11959-0A35-0947-9E1F-BCB5B4FA896A}" type="datetimeFigureOut">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1959-0A35-0947-9E1F-BCB5B4FA896A}" type="datetimeFigureOut">
              <a:rPr lang="en-US" smtClean="0"/>
              <a:t>3/8/16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1959-0A35-0947-9E1F-BCB5B4FA896A}" type="datetimeFigureOut">
              <a:rPr lang="en-US" smtClean="0"/>
              <a:t>3/8/16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438F3-ACB1-604A-8599-A8174780F1F9}"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 id="2147483677" r:id="rId13"/>
    <p:sldLayoutId id="2147483678" r:id="rId14"/>
    <p:sldLayoutId id="2147483679" r:id="rId15"/>
    <p:sldLayoutId id="2147483680"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4" Type="http://schemas.openxmlformats.org/officeDocument/2006/relationships/image" Target="../media/image13.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4" Type="http://schemas.openxmlformats.org/officeDocument/2006/relationships/image" Target="../media/image18.w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function.com/editor/" TargetMode="External"/><Relationship Id="rId3" Type="http://schemas.openxmlformats.org/officeDocument/2006/relationships/hyperlink" Target="http://lfal.co/DfExampl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Exploratory and Unit Testing</a:t>
            </a:r>
            <a:endParaRPr lang="en-US" dirty="0"/>
          </a:p>
        </p:txBody>
      </p:sp>
      <p:sp>
        <p:nvSpPr>
          <p:cNvPr id="3" name="Subtitle 2"/>
          <p:cNvSpPr>
            <a:spLocks noGrp="1"/>
          </p:cNvSpPr>
          <p:nvPr>
            <p:ph type="subTitle" idx="1"/>
          </p:nvPr>
        </p:nvSpPr>
        <p:spPr/>
        <p:txBody>
          <a:bodyPr/>
          <a:lstStyle/>
          <a:p>
            <a:pPr>
              <a:defRPr/>
            </a:pPr>
            <a:r>
              <a:rPr lang="fi-FI" sz="2800" b="1" dirty="0"/>
              <a:t>Maaret </a:t>
            </a:r>
            <a:r>
              <a:rPr lang="fi-FI" sz="2800" b="1" dirty="0" smtClean="0"/>
              <a:t>Pyhäjärvi &amp; </a:t>
            </a:r>
            <a:r>
              <a:rPr lang="fi-FI" sz="2800" b="1" dirty="0" err="1" smtClean="0"/>
              <a:t>Llewellyn</a:t>
            </a:r>
            <a:r>
              <a:rPr lang="fi-FI" sz="2800" b="1" dirty="0" smtClean="0"/>
              <a:t> </a:t>
            </a:r>
            <a:r>
              <a:rPr lang="fi-FI" sz="2800" b="1" dirty="0" err="1" smtClean="0"/>
              <a:t>Falco</a:t>
            </a:r>
            <a:endParaRPr lang="fi-FI" sz="2800" b="1" dirty="0" smtClean="0"/>
          </a:p>
          <a:p>
            <a:pPr>
              <a:defRPr/>
            </a:pPr>
            <a:r>
              <a:rPr lang="fi-FI" sz="2800" dirty="0" smtClean="0"/>
              <a:t>@</a:t>
            </a:r>
            <a:r>
              <a:rPr lang="fi-FI" sz="2800" dirty="0" err="1" smtClean="0"/>
              <a:t>maaretp</a:t>
            </a:r>
            <a:r>
              <a:rPr lang="fi-FI" sz="2800" dirty="0" smtClean="0"/>
              <a:t> &amp; @</a:t>
            </a:r>
            <a:r>
              <a:rPr lang="fi-FI" sz="2800" dirty="0" err="1" smtClean="0"/>
              <a:t>LlewellynFalco</a:t>
            </a:r>
            <a:endParaRPr lang="fi-FI" sz="2800" dirty="0"/>
          </a:p>
        </p:txBody>
      </p:sp>
    </p:spTree>
    <p:extLst>
      <p:ext uri="{BB962C8B-B14F-4D97-AF65-F5344CB8AC3E}">
        <p14:creationId xmlns:p14="http://schemas.microsoft.com/office/powerpoint/2010/main" val="251835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 Programming Rules</a:t>
            </a:r>
            <a:br>
              <a:rPr lang="en-US" dirty="0" smtClean="0"/>
            </a:br>
            <a:r>
              <a:rPr lang="en-US" dirty="0" smtClean="0"/>
              <a:t>for Exploratory Testing Activity</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No thinking as the driver</a:t>
            </a:r>
          </a:p>
          <a:p>
            <a:pPr algn="ctr"/>
            <a:r>
              <a:rPr lang="en-US" dirty="0" smtClean="0"/>
              <a:t>Yes, and…</a:t>
            </a:r>
          </a:p>
          <a:p>
            <a:pPr algn="ctr"/>
            <a:r>
              <a:rPr lang="en-US" dirty="0" smtClean="0"/>
              <a:t>Kindness, consideration and respect</a:t>
            </a:r>
            <a:endParaRPr lang="en-US" dirty="0"/>
          </a:p>
        </p:txBody>
      </p:sp>
    </p:spTree>
    <p:extLst>
      <p:ext uri="{BB962C8B-B14F-4D97-AF65-F5344CB8AC3E}">
        <p14:creationId xmlns:p14="http://schemas.microsoft.com/office/powerpoint/2010/main" val="4073454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Testing as Performance (Exploring) vs. Testing as Artifact Creation</a:t>
            </a:r>
            <a:endParaRPr lang="en-US" dirty="0"/>
          </a:p>
        </p:txBody>
      </p:sp>
      <p:pic>
        <p:nvPicPr>
          <p:cNvPr id="8" name="Picture 7" descr="SpiderP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10" y="1939156"/>
            <a:ext cx="4100462" cy="4118768"/>
          </a:xfrm>
          <a:prstGeom prst="rect">
            <a:avLst/>
          </a:prstGeom>
        </p:spPr>
      </p:pic>
    </p:spTree>
    <p:extLst>
      <p:ext uri="{BB962C8B-B14F-4D97-AF65-F5344CB8AC3E}">
        <p14:creationId xmlns:p14="http://schemas.microsoft.com/office/powerpoint/2010/main" val="327751426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MODELS</a:t>
            </a:r>
          </a:p>
          <a:p>
            <a:pPr algn="r"/>
            <a:r>
              <a:rPr lang="en-US" sz="2800" dirty="0" smtClean="0"/>
              <a:t>SERENDIPITY</a:t>
            </a:r>
          </a:p>
        </p:txBody>
      </p:sp>
      <p:sp>
        <p:nvSpPr>
          <p:cNvPr id="19" name="TextBox 18"/>
          <p:cNvSpPr txBox="1"/>
          <p:nvPr/>
        </p:nvSpPr>
        <p:spPr>
          <a:xfrm>
            <a:off x="759536" y="4856323"/>
            <a:ext cx="2154093" cy="1384995"/>
          </a:xfrm>
          <a:prstGeom prst="rect">
            <a:avLst/>
          </a:prstGeom>
          <a:noFill/>
        </p:spPr>
        <p:txBody>
          <a:bodyPr wrap="square" rtlCol="0">
            <a:spAutoFit/>
          </a:bodyPr>
          <a:lstStyle/>
          <a:p>
            <a:pPr algn="ctr"/>
            <a:r>
              <a:rPr lang="en-US" sz="2800" dirty="0" smtClean="0">
                <a:solidFill>
                  <a:schemeClr val="accent6"/>
                </a:solidFill>
              </a:rPr>
              <a:t>Testing as artifact creation</a:t>
            </a:r>
            <a:endParaRPr lang="en-US" sz="2800" dirty="0">
              <a:solidFill>
                <a:schemeClr val="accent6"/>
              </a:solidFill>
            </a:endParaRPr>
          </a:p>
        </p:txBody>
      </p:sp>
      <p:sp>
        <p:nvSpPr>
          <p:cNvPr id="20" name="TextBox 19"/>
          <p:cNvSpPr txBox="1"/>
          <p:nvPr/>
        </p:nvSpPr>
        <p:spPr>
          <a:xfrm>
            <a:off x="6178882" y="1470421"/>
            <a:ext cx="2154093" cy="954107"/>
          </a:xfrm>
          <a:prstGeom prst="rect">
            <a:avLst/>
          </a:prstGeom>
          <a:noFill/>
        </p:spPr>
        <p:txBody>
          <a:bodyPr wrap="square" rtlCol="0">
            <a:spAutoFit/>
          </a:bodyPr>
          <a:lstStyle/>
          <a:p>
            <a:pPr algn="ctr"/>
            <a:r>
              <a:rPr lang="en-US" sz="2800" dirty="0" smtClean="0">
                <a:solidFill>
                  <a:schemeClr val="accent6"/>
                </a:solidFill>
              </a:rPr>
              <a:t>Testing as performance</a:t>
            </a:r>
            <a:endParaRPr lang="en-US" sz="2800" dirty="0">
              <a:solidFill>
                <a:schemeClr val="accent6"/>
              </a:solidFill>
            </a:endParaRPr>
          </a:p>
        </p:txBody>
      </p:sp>
    </p:spTree>
    <p:extLst>
      <p:ext uri="{BB962C8B-B14F-4D97-AF65-F5344CB8AC3E}">
        <p14:creationId xmlns:p14="http://schemas.microsoft.com/office/powerpoint/2010/main" val="18235678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Intent</a:t>
            </a:r>
            <a:endParaRPr lang="en-US" dirty="0"/>
          </a:p>
        </p:txBody>
      </p:sp>
      <p:grpSp>
        <p:nvGrpSpPr>
          <p:cNvPr id="7" name="Group 6"/>
          <p:cNvGrpSpPr/>
          <p:nvPr/>
        </p:nvGrpSpPr>
        <p:grpSpPr>
          <a:xfrm>
            <a:off x="1215181" y="1850329"/>
            <a:ext cx="6897002" cy="4105768"/>
            <a:chOff x="1324661" y="1970768"/>
            <a:chExt cx="5867930" cy="3097604"/>
          </a:xfrm>
        </p:grpSpPr>
        <p:sp>
          <p:nvSpPr>
            <p:cNvPr id="3" name="Rectangle 2"/>
            <p:cNvSpPr/>
            <p:nvPr/>
          </p:nvSpPr>
          <p:spPr>
            <a:xfrm>
              <a:off x="1324661"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Mission</a:t>
              </a:r>
              <a:endParaRPr lang="en-US" sz="5400" dirty="0"/>
            </a:p>
          </p:txBody>
        </p:sp>
        <p:sp>
          <p:nvSpPr>
            <p:cNvPr id="4" name="Rectangle 3"/>
            <p:cNvSpPr/>
            <p:nvPr/>
          </p:nvSpPr>
          <p:spPr>
            <a:xfrm>
              <a:off x="4291470"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Charter</a:t>
              </a:r>
              <a:endParaRPr lang="en-US" sz="5400" dirty="0"/>
            </a:p>
          </p:txBody>
        </p:sp>
        <p:sp>
          <p:nvSpPr>
            <p:cNvPr id="5" name="Rectangle 4"/>
            <p:cNvSpPr/>
            <p:nvPr/>
          </p:nvSpPr>
          <p:spPr>
            <a:xfrm>
              <a:off x="1324661" y="3568398"/>
              <a:ext cx="2901121" cy="14999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5400" dirty="0" smtClean="0"/>
                <a:t>Other Charters</a:t>
              </a:r>
              <a:endParaRPr lang="en-US" sz="5400" dirty="0"/>
            </a:p>
          </p:txBody>
        </p:sp>
        <p:sp>
          <p:nvSpPr>
            <p:cNvPr id="6" name="Rectangle 5"/>
            <p:cNvSpPr/>
            <p:nvPr/>
          </p:nvSpPr>
          <p:spPr>
            <a:xfrm>
              <a:off x="4291470" y="3568398"/>
              <a:ext cx="2901121" cy="149997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smtClean="0"/>
                <a:t>Details</a:t>
              </a:r>
              <a:endParaRPr lang="en-US" sz="5400" dirty="0"/>
            </a:p>
          </p:txBody>
        </p:sp>
      </p:grpSp>
      <p:sp>
        <p:nvSpPr>
          <p:cNvPr id="8" name="TextBox 7"/>
          <p:cNvSpPr txBox="1"/>
          <p:nvPr/>
        </p:nvSpPr>
        <p:spPr>
          <a:xfrm rot="16200000">
            <a:off x="-132743" y="2594547"/>
            <a:ext cx="1654970" cy="523220"/>
          </a:xfrm>
          <a:prstGeom prst="rect">
            <a:avLst/>
          </a:prstGeom>
          <a:noFill/>
        </p:spPr>
        <p:txBody>
          <a:bodyPr wrap="none" rtlCol="0">
            <a:spAutoFit/>
          </a:bodyPr>
          <a:lstStyle/>
          <a:p>
            <a:r>
              <a:rPr lang="en-US" sz="2800" b="1" dirty="0" smtClean="0"/>
              <a:t>INTENT</a:t>
            </a:r>
            <a:endParaRPr lang="en-US" sz="2800" b="1" dirty="0"/>
          </a:p>
        </p:txBody>
      </p:sp>
      <p:sp>
        <p:nvSpPr>
          <p:cNvPr id="9" name="TextBox 8"/>
          <p:cNvSpPr txBox="1"/>
          <p:nvPr/>
        </p:nvSpPr>
        <p:spPr>
          <a:xfrm rot="5400000">
            <a:off x="7358507" y="4750562"/>
            <a:ext cx="2391525" cy="523220"/>
          </a:xfrm>
          <a:prstGeom prst="rect">
            <a:avLst/>
          </a:prstGeom>
          <a:noFill/>
        </p:spPr>
        <p:txBody>
          <a:bodyPr wrap="none" rtlCol="0">
            <a:spAutoFit/>
          </a:bodyPr>
          <a:lstStyle/>
          <a:p>
            <a:r>
              <a:rPr lang="en-US" sz="2800" b="1" dirty="0" smtClean="0"/>
              <a:t>LEARNINGS</a:t>
            </a:r>
            <a:endParaRPr lang="en-US" sz="2800" b="1" dirty="0"/>
          </a:p>
        </p:txBody>
      </p:sp>
    </p:spTree>
    <p:extLst>
      <p:ext uri="{BB962C8B-B14F-4D97-AF65-F5344CB8AC3E}">
        <p14:creationId xmlns:p14="http://schemas.microsoft.com/office/powerpoint/2010/main" val="245779777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16080"/>
          </a:xfrm>
        </p:spPr>
        <p:txBody>
          <a:bodyPr>
            <a:normAutofit/>
          </a:bodyPr>
          <a:lstStyle/>
          <a:p>
            <a:r>
              <a:rPr lang="en-US" dirty="0" smtClean="0">
                <a:solidFill>
                  <a:srgbClr val="FF0000"/>
                </a:solidFill>
              </a:rPr>
              <a:t>S</a:t>
            </a:r>
            <a:r>
              <a:rPr lang="en-US" dirty="0" smtClean="0"/>
              <a:t>tructure</a:t>
            </a:r>
            <a:br>
              <a:rPr lang="en-US" dirty="0" smtClean="0"/>
            </a:br>
            <a:r>
              <a:rPr lang="en-US" dirty="0" smtClean="0">
                <a:solidFill>
                  <a:srgbClr val="FF0000"/>
                </a:solidFill>
              </a:rPr>
              <a:t>F</a:t>
            </a:r>
            <a:r>
              <a:rPr lang="en-US" dirty="0" smtClean="0"/>
              <a:t>unction</a:t>
            </a:r>
            <a:br>
              <a:rPr lang="en-US" dirty="0" smtClean="0"/>
            </a:br>
            <a:r>
              <a:rPr lang="en-US" dirty="0" smtClean="0">
                <a:solidFill>
                  <a:srgbClr val="FF0000"/>
                </a:solidFill>
              </a:rPr>
              <a:t>D</a:t>
            </a:r>
            <a:r>
              <a:rPr lang="en-US" dirty="0" smtClean="0"/>
              <a:t>ata</a:t>
            </a:r>
            <a:br>
              <a:rPr lang="en-US" dirty="0" smtClean="0"/>
            </a:br>
            <a:r>
              <a:rPr lang="en-US" dirty="0" smtClean="0">
                <a:solidFill>
                  <a:srgbClr val="FF0000"/>
                </a:solidFill>
              </a:rPr>
              <a:t>P</a:t>
            </a:r>
            <a:r>
              <a:rPr lang="en-US" dirty="0" smtClean="0"/>
              <a:t>latform</a:t>
            </a:r>
            <a:br>
              <a:rPr lang="en-US" dirty="0" smtClean="0"/>
            </a:br>
            <a:r>
              <a:rPr lang="en-US" dirty="0" smtClean="0">
                <a:solidFill>
                  <a:srgbClr val="FF0000"/>
                </a:solidFill>
              </a:rPr>
              <a:t>O</a:t>
            </a:r>
            <a:r>
              <a:rPr lang="en-US" dirty="0" smtClean="0"/>
              <a:t>perations</a:t>
            </a:r>
            <a:br>
              <a:rPr lang="en-US" dirty="0" smtClean="0"/>
            </a:br>
            <a:r>
              <a:rPr lang="en-US" dirty="0" smtClean="0">
                <a:solidFill>
                  <a:srgbClr val="FF0000"/>
                </a:solidFill>
              </a:rPr>
              <a:t>T</a:t>
            </a:r>
            <a:r>
              <a:rPr lang="en-US" dirty="0" smtClean="0"/>
              <a:t>ime</a:t>
            </a:r>
            <a:endParaRPr lang="en-US" dirty="0"/>
          </a:p>
        </p:txBody>
      </p:sp>
    </p:spTree>
    <p:extLst>
      <p:ext uri="{BB962C8B-B14F-4D97-AF65-F5344CB8AC3E}">
        <p14:creationId xmlns:p14="http://schemas.microsoft.com/office/powerpoint/2010/main" val="10745258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0555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Up Arrow 8"/>
          <p:cNvSpPr/>
          <p:nvPr/>
        </p:nvSpPr>
        <p:spPr>
          <a:xfrm>
            <a:off x="1297407" y="1615628"/>
            <a:ext cx="1036969" cy="2456212"/>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358394" cy="1143000"/>
          </a:xfrm>
        </p:spPr>
        <p:txBody>
          <a:bodyPr>
            <a:normAutofit fontScale="90000"/>
          </a:bodyPr>
          <a:lstStyle/>
          <a:p>
            <a:r>
              <a:rPr lang="en-US" dirty="0" smtClean="0"/>
              <a:t>Looking at World from Different Angles</a:t>
            </a:r>
            <a:endParaRPr lang="en-US" dirty="0"/>
          </a:p>
        </p:txBody>
      </p:sp>
      <p:sp>
        <p:nvSpPr>
          <p:cNvPr id="6" name="TextBox 5"/>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7" name="Up Arrow 6"/>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3" name="Explosion 1 2"/>
          <p:cNvSpPr/>
          <p:nvPr/>
        </p:nvSpPr>
        <p:spPr>
          <a:xfrm>
            <a:off x="320945" y="3960715"/>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view</a:t>
            </a:r>
            <a:endParaRPr lang="en-US" dirty="0"/>
          </a:p>
        </p:txBody>
      </p:sp>
      <p:sp>
        <p:nvSpPr>
          <p:cNvPr id="10" name="Explosion 1 9"/>
          <p:cNvSpPr/>
          <p:nvPr/>
        </p:nvSpPr>
        <p:spPr>
          <a:xfrm>
            <a:off x="7420612" y="1600200"/>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Tester view</a:t>
            </a:r>
            <a:endParaRPr lang="en-US" dirty="0"/>
          </a:p>
        </p:txBody>
      </p:sp>
    </p:spTree>
    <p:extLst>
      <p:ext uri="{BB962C8B-B14F-4D97-AF65-F5344CB8AC3E}">
        <p14:creationId xmlns:p14="http://schemas.microsoft.com/office/powerpoint/2010/main" val="25151356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Exploration Skills</a:t>
            </a:r>
            <a:br>
              <a:rPr lang="fi-FI" dirty="0" smtClean="0"/>
            </a:br>
            <a:r>
              <a:rPr lang="fi-FI" sz="1800" dirty="0" smtClean="0"/>
              <a:t>Source: Adapted from James Bach, Jon Bach, Michael Bolton. Exploratory Testing Dynamics. v.2.2. 2009</a:t>
            </a:r>
            <a:endParaRPr lang="fi-FI"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959189"/>
              </p:ext>
            </p:extLst>
          </p:nvPr>
        </p:nvGraphicFramePr>
        <p:xfrm>
          <a:off x="472782" y="1600200"/>
          <a:ext cx="497889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44573" y="1800043"/>
            <a:ext cx="2467035" cy="1200329"/>
          </a:xfrm>
          <a:prstGeom prst="rect">
            <a:avLst/>
          </a:prstGeom>
          <a:noFill/>
        </p:spPr>
        <p:txBody>
          <a:bodyPr wrap="square" rtlCol="0">
            <a:spAutoFit/>
          </a:bodyPr>
          <a:lstStyle/>
          <a:p>
            <a:r>
              <a:rPr lang="fi-FI" dirty="0" smtClean="0">
                <a:latin typeface="+mn-lt"/>
              </a:rPr>
              <a:t>Done</a:t>
            </a:r>
          </a:p>
          <a:p>
            <a:r>
              <a:rPr lang="fi-FI" dirty="0" smtClean="0">
                <a:latin typeface="+mn-lt"/>
              </a:rPr>
              <a:t>To Do</a:t>
            </a:r>
          </a:p>
          <a:p>
            <a:r>
              <a:rPr lang="fi-FI" dirty="0" smtClean="0">
                <a:latin typeface="+mn-lt"/>
              </a:rPr>
              <a:t>Issues</a:t>
            </a:r>
          </a:p>
          <a:p>
            <a:r>
              <a:rPr lang="fi-FI" dirty="0" smtClean="0">
                <a:latin typeface="+mn-lt"/>
              </a:rPr>
              <a:t>Coverage</a:t>
            </a:r>
          </a:p>
        </p:txBody>
      </p:sp>
      <p:sp>
        <p:nvSpPr>
          <p:cNvPr id="11" name="TextBox 10"/>
          <p:cNvSpPr txBox="1"/>
          <p:nvPr/>
        </p:nvSpPr>
        <p:spPr>
          <a:xfrm>
            <a:off x="4087516" y="3425611"/>
            <a:ext cx="4849346" cy="923330"/>
          </a:xfrm>
          <a:prstGeom prst="rect">
            <a:avLst/>
          </a:prstGeom>
          <a:noFill/>
        </p:spPr>
        <p:txBody>
          <a:bodyPr wrap="square" rtlCol="0">
            <a:spAutoFit/>
          </a:bodyPr>
          <a:lstStyle/>
          <a:p>
            <a:r>
              <a:rPr lang="fi-FI" dirty="0" smtClean="0">
                <a:latin typeface="+mn-lt"/>
              </a:rPr>
              <a:t>All sources available </a:t>
            </a:r>
          </a:p>
          <a:p>
            <a:r>
              <a:rPr lang="fi-FI" dirty="0" smtClean="0">
                <a:latin typeface="+mn-lt"/>
              </a:rPr>
              <a:t>Best use of time – effective and efficient work</a:t>
            </a:r>
          </a:p>
        </p:txBody>
      </p:sp>
      <p:sp>
        <p:nvSpPr>
          <p:cNvPr id="12" name="TextBox 11"/>
          <p:cNvSpPr txBox="1"/>
          <p:nvPr/>
        </p:nvSpPr>
        <p:spPr>
          <a:xfrm>
            <a:off x="3516012" y="4929198"/>
            <a:ext cx="4849346" cy="1200329"/>
          </a:xfrm>
          <a:prstGeom prst="rect">
            <a:avLst/>
          </a:prstGeom>
          <a:noFill/>
        </p:spPr>
        <p:txBody>
          <a:bodyPr wrap="square" rtlCol="0">
            <a:spAutoFit/>
          </a:bodyPr>
          <a:lstStyle/>
          <a:p>
            <a:r>
              <a:rPr lang="fi-FI" dirty="0" smtClean="0">
                <a:latin typeface="+mn-lt"/>
              </a:rPr>
              <a:t>Making models</a:t>
            </a:r>
          </a:p>
          <a:p>
            <a:r>
              <a:rPr lang="fi-FI" dirty="0" smtClean="0">
                <a:latin typeface="+mn-lt"/>
              </a:rPr>
              <a:t>Tool support – creative solutions</a:t>
            </a:r>
          </a:p>
          <a:p>
            <a:r>
              <a:rPr lang="fi-FI" dirty="0" smtClean="0">
                <a:latin typeface="+mn-lt"/>
              </a:rPr>
              <a:t>Risk-based testing – scientific approach</a:t>
            </a:r>
          </a:p>
          <a:p>
            <a:r>
              <a:rPr lang="fi-FI" dirty="0" smtClean="0">
                <a:latin typeface="+mn-lt"/>
              </a:rPr>
              <a:t>Keeping one’s eyes open</a:t>
            </a:r>
          </a:p>
        </p:txBody>
      </p:sp>
      <p:sp>
        <p:nvSpPr>
          <p:cNvPr id="2" name="Slide Number Placeholder 1"/>
          <p:cNvSpPr>
            <a:spLocks noGrp="1"/>
          </p:cNvSpPr>
          <p:nvPr>
            <p:ph type="sldNum" sz="quarter" idx="12"/>
          </p:nvPr>
        </p:nvSpPr>
        <p:spPr/>
        <p:txBody>
          <a:bodyPr/>
          <a:lstStyle/>
          <a:p>
            <a:fld id="{37917B5B-4F5C-1943-9902-B3D1F12DCB41}" type="slidenum">
              <a:rPr lang="en-US" smtClean="0"/>
              <a:t>16</a:t>
            </a:fld>
            <a:endParaRPr lang="en-US"/>
          </a:p>
        </p:txBody>
      </p:sp>
    </p:spTree>
    <p:extLst>
      <p:ext uri="{BB962C8B-B14F-4D97-AF65-F5344CB8AC3E}">
        <p14:creationId xmlns:p14="http://schemas.microsoft.com/office/powerpoint/2010/main" val="3679778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err="1" smtClean="0">
                <a:latin typeface="+mn-lt"/>
              </a:rPr>
              <a:t>Exploratory</a:t>
            </a:r>
            <a:r>
              <a:rPr lang="fi-FI" sz="4000" dirty="0" smtClean="0">
                <a:latin typeface="+mn-lt"/>
              </a:rPr>
              <a:t> </a:t>
            </a:r>
            <a:r>
              <a:rPr lang="fi-FI" sz="4000" dirty="0" err="1" smtClean="0">
                <a:latin typeface="+mn-lt"/>
              </a:rPr>
              <a:t>Testing</a:t>
            </a:r>
            <a:r>
              <a:rPr lang="fi-FI" sz="4000" dirty="0" smtClean="0">
                <a:latin typeface="+mn-lt"/>
              </a:rPr>
              <a:t>: </a:t>
            </a:r>
            <a:br>
              <a:rPr lang="fi-FI" sz="4000" dirty="0" smtClean="0">
                <a:latin typeface="+mn-lt"/>
              </a:rPr>
            </a:br>
            <a:r>
              <a:rPr lang="fi-FI" sz="4000" dirty="0" err="1" smtClean="0">
                <a:latin typeface="+mn-lt"/>
              </a:rPr>
              <a:t>Frame</a:t>
            </a:r>
            <a:r>
              <a:rPr lang="fi-FI" sz="4000" dirty="0" smtClean="0">
                <a:latin typeface="+mn-lt"/>
              </a:rPr>
              <a:t> of Management</a:t>
            </a:r>
            <a:endParaRPr lang="fi-FI" sz="4000" dirty="0">
              <a:latin typeface="+mn-lt"/>
            </a:endParaRPr>
          </a:p>
        </p:txBody>
      </p:sp>
      <p:sp>
        <p:nvSpPr>
          <p:cNvPr id="4" name="TextBox 3"/>
          <p:cNvSpPr txBox="1"/>
          <p:nvPr/>
        </p:nvSpPr>
        <p:spPr>
          <a:xfrm>
            <a:off x="4567230" y="2438400"/>
            <a:ext cx="2643206" cy="523220"/>
          </a:xfrm>
          <a:prstGeom prst="rect">
            <a:avLst/>
          </a:prstGeom>
          <a:noFill/>
        </p:spPr>
        <p:txBody>
          <a:bodyPr wrap="square" rtlCol="0">
            <a:spAutoFit/>
          </a:bodyPr>
          <a:lstStyle/>
          <a:p>
            <a:r>
              <a:rPr lang="fi-FI" sz="2800" dirty="0" smtClean="0">
                <a:latin typeface="+mn-lt"/>
              </a:rPr>
              <a:t>”A day’s work”</a:t>
            </a:r>
            <a:endParaRPr lang="fi-FI" sz="2800" dirty="0">
              <a:latin typeface="+mn-lt"/>
            </a:endParaRPr>
          </a:p>
        </p:txBody>
      </p:sp>
      <p:grpSp>
        <p:nvGrpSpPr>
          <p:cNvPr id="3" name="Group 8"/>
          <p:cNvGrpSpPr>
            <a:grpSpLocks/>
          </p:cNvGrpSpPr>
          <p:nvPr/>
        </p:nvGrpSpPr>
        <p:grpSpPr bwMode="auto">
          <a:xfrm>
            <a:off x="4814886" y="2971800"/>
            <a:ext cx="4024314" cy="2143140"/>
            <a:chOff x="432" y="768"/>
            <a:chExt cx="5088" cy="3264"/>
          </a:xfrm>
        </p:grpSpPr>
        <p:sp>
          <p:nvSpPr>
            <p:cNvPr id="6" name="Rectangle 3"/>
            <p:cNvSpPr>
              <a:spLocks noChangeArrowheads="1"/>
            </p:cNvSpPr>
            <p:nvPr/>
          </p:nvSpPr>
          <p:spPr bwMode="auto">
            <a:xfrm>
              <a:off x="432" y="768"/>
              <a:ext cx="2496" cy="1584"/>
            </a:xfrm>
            <a:prstGeom prst="rect">
              <a:avLst/>
            </a:prstGeom>
            <a:solidFill>
              <a:schemeClr val="bg1"/>
            </a:solidFill>
            <a:ln w="57150">
              <a:solidFill>
                <a:schemeClr val="accent2"/>
              </a:solidFill>
              <a:miter lim="800000"/>
              <a:headEnd/>
              <a:tailEnd/>
            </a:ln>
            <a:effectLst/>
          </p:spPr>
          <p:txBody>
            <a:bodyPr wrap="none" lIns="90000" tIns="46800" rIns="90000" bIns="46800" anchor="ctr"/>
            <a:lstStyle/>
            <a:p>
              <a:pPr algn="ctr"/>
              <a:r>
                <a:rPr lang="en-GB" sz="1400" b="1" dirty="0" smtClean="0">
                  <a:latin typeface="+mn-lt"/>
                </a:rPr>
                <a:t>Vision (“Sandbox”)</a:t>
              </a:r>
              <a:endParaRPr lang="en-GB" sz="1400" b="1" dirty="0">
                <a:latin typeface="+mn-lt"/>
              </a:endParaRPr>
            </a:p>
          </p:txBody>
        </p:sp>
        <p:sp>
          <p:nvSpPr>
            <p:cNvPr id="7" name="Rectangle 5"/>
            <p:cNvSpPr>
              <a:spLocks noChangeArrowheads="1"/>
            </p:cNvSpPr>
            <p:nvPr/>
          </p:nvSpPr>
          <p:spPr bwMode="auto">
            <a:xfrm>
              <a:off x="3024" y="76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Current Charter</a:t>
              </a:r>
              <a:endParaRPr lang="en-GB" sz="1400" b="1" dirty="0">
                <a:latin typeface="+mn-lt"/>
              </a:endParaRPr>
            </a:p>
          </p:txBody>
        </p:sp>
        <p:sp>
          <p:nvSpPr>
            <p:cNvPr id="8" name="Rectangle 6"/>
            <p:cNvSpPr>
              <a:spLocks noChangeArrowheads="1"/>
            </p:cNvSpPr>
            <p:nvPr/>
          </p:nvSpPr>
          <p:spPr bwMode="auto">
            <a:xfrm>
              <a:off x="432" y="2448"/>
              <a:ext cx="2496" cy="1584"/>
            </a:xfrm>
            <a:prstGeom prst="rect">
              <a:avLst/>
            </a:prstGeom>
            <a:solidFill>
              <a:schemeClr val="bg1"/>
            </a:solidFill>
            <a:ln w="57150">
              <a:solidFill>
                <a:schemeClr val="folHlink"/>
              </a:solidFill>
              <a:miter lim="800000"/>
              <a:headEnd/>
              <a:tailEnd/>
            </a:ln>
            <a:effectLst/>
          </p:spPr>
          <p:txBody>
            <a:bodyPr wrap="none" lIns="90000" tIns="46800" rIns="90000" bIns="46800" anchor="ctr"/>
            <a:lstStyle/>
            <a:p>
              <a:pPr algn="ctr"/>
              <a:r>
                <a:rPr lang="en-GB" sz="1400" b="1" dirty="0" smtClean="0">
                  <a:latin typeface="+mn-lt"/>
                </a:rPr>
                <a:t>Other Charters</a:t>
              </a:r>
              <a:endParaRPr lang="en-GB" sz="1400" b="1" dirty="0">
                <a:latin typeface="+mn-lt"/>
              </a:endParaRPr>
            </a:p>
          </p:txBody>
        </p:sp>
        <p:sp>
          <p:nvSpPr>
            <p:cNvPr id="9" name="Rectangle 7"/>
            <p:cNvSpPr>
              <a:spLocks noChangeArrowheads="1"/>
            </p:cNvSpPr>
            <p:nvPr/>
          </p:nvSpPr>
          <p:spPr bwMode="auto">
            <a:xfrm>
              <a:off x="3024" y="244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Details</a:t>
              </a:r>
              <a:endParaRPr lang="en-GB" sz="1400" b="1" dirty="0">
                <a:latin typeface="+mn-lt"/>
              </a:endParaRPr>
            </a:p>
          </p:txBody>
        </p:sp>
      </p:grpSp>
      <p:sp>
        <p:nvSpPr>
          <p:cNvPr id="11" name="Folded Corner 10"/>
          <p:cNvSpPr/>
          <p:nvPr/>
        </p:nvSpPr>
        <p:spPr>
          <a:xfrm>
            <a:off x="7491402" y="5548315"/>
            <a:ext cx="1500198" cy="833013"/>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sz="2000" dirty="0" smtClean="0"/>
              <a:t>Bug </a:t>
            </a:r>
            <a:br>
              <a:rPr lang="fi-FI" sz="2000" dirty="0" smtClean="0"/>
            </a:br>
            <a:r>
              <a:rPr lang="fi-FI" sz="2000" dirty="0" smtClean="0"/>
              <a:t>Reports</a:t>
            </a:r>
            <a:endParaRPr lang="fi-FI" sz="2000" dirty="0"/>
          </a:p>
        </p:txBody>
      </p:sp>
      <p:sp>
        <p:nvSpPr>
          <p:cNvPr id="12" name="Cloud 11"/>
          <p:cNvSpPr/>
          <p:nvPr/>
        </p:nvSpPr>
        <p:spPr>
          <a:xfrm>
            <a:off x="3429000" y="1417638"/>
            <a:ext cx="2571760" cy="10826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Perception of quality and coverage</a:t>
            </a:r>
            <a:endParaRPr lang="fi-FI" dirty="0"/>
          </a:p>
        </p:txBody>
      </p:sp>
      <p:sp>
        <p:nvSpPr>
          <p:cNvPr id="13" name="Folded Corner 12"/>
          <p:cNvSpPr/>
          <p:nvPr/>
        </p:nvSpPr>
        <p:spPr>
          <a:xfrm>
            <a:off x="7010400" y="1381076"/>
            <a:ext cx="1600200" cy="1143000"/>
          </a:xfrm>
          <a:prstGeom prst="foldedCorne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sz="2000" dirty="0" smtClean="0"/>
              <a:t>Quality </a:t>
            </a:r>
            <a:br>
              <a:rPr lang="fi-FI" sz="2000" dirty="0" smtClean="0"/>
            </a:br>
            <a:r>
              <a:rPr lang="fi-FI" sz="2000" dirty="0" smtClean="0"/>
              <a:t>Report</a:t>
            </a:r>
            <a:endParaRPr lang="fi-FI" sz="2000" dirty="0"/>
          </a:p>
        </p:txBody>
      </p:sp>
      <p:sp>
        <p:nvSpPr>
          <p:cNvPr id="14" name="Rounded Rectangular Callout 13"/>
          <p:cNvSpPr/>
          <p:nvPr/>
        </p:nvSpPr>
        <p:spPr>
          <a:xfrm>
            <a:off x="1600200" y="1500174"/>
            <a:ext cx="1571636" cy="928694"/>
          </a:xfrm>
          <a:prstGeom prst="wedgeRoundRectCallout">
            <a:avLst>
              <a:gd name="adj1" fmla="val 48984"/>
              <a:gd name="adj2" fmla="val 8547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i-FI" sz="2000" dirty="0" smtClean="0"/>
              <a:t>Debriefing</a:t>
            </a:r>
            <a:endParaRPr lang="fi-FI" sz="2000" dirty="0"/>
          </a:p>
        </p:txBody>
      </p:sp>
      <p:grpSp>
        <p:nvGrpSpPr>
          <p:cNvPr id="5" name="Group 19"/>
          <p:cNvGrpSpPr/>
          <p:nvPr/>
        </p:nvGrpSpPr>
        <p:grpSpPr>
          <a:xfrm>
            <a:off x="3505200" y="2819400"/>
            <a:ext cx="1071570" cy="1266403"/>
            <a:chOff x="4071934" y="4746507"/>
            <a:chExt cx="1071570" cy="1266403"/>
          </a:xfrm>
        </p:grpSpPr>
        <p:pic>
          <p:nvPicPr>
            <p:cNvPr id="3076" name="Picture 4" descr="C:\Documents and Settings\Maaret\My Documents\My Pictures\Microsoft Clip Organizer\j0078753.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161898" y="4746507"/>
              <a:ext cx="838730" cy="891773"/>
            </a:xfrm>
            <a:prstGeom prst="rect">
              <a:avLst/>
            </a:prstGeom>
            <a:noFill/>
          </p:spPr>
        </p:pic>
        <p:sp>
          <p:nvSpPr>
            <p:cNvPr id="18" name="TextBox 17"/>
            <p:cNvSpPr txBox="1"/>
            <p:nvPr/>
          </p:nvSpPr>
          <p:spPr>
            <a:xfrm>
              <a:off x="4071934" y="5643578"/>
              <a:ext cx="1071570" cy="369332"/>
            </a:xfrm>
            <a:prstGeom prst="rect">
              <a:avLst/>
            </a:prstGeom>
            <a:noFill/>
          </p:spPr>
          <p:txBody>
            <a:bodyPr wrap="square" rtlCol="0">
              <a:spAutoFit/>
            </a:bodyPr>
            <a:lstStyle/>
            <a:p>
              <a:r>
                <a:rPr lang="fi-FI" dirty="0" smtClean="0">
                  <a:latin typeface="+mn-lt"/>
                </a:rPr>
                <a:t>Tester</a:t>
              </a:r>
              <a:endParaRPr lang="fi-FI" dirty="0">
                <a:latin typeface="+mn-lt"/>
              </a:endParaRPr>
            </a:p>
          </p:txBody>
        </p:sp>
      </p:grpSp>
      <p:grpSp>
        <p:nvGrpSpPr>
          <p:cNvPr id="10" name="Group 20"/>
          <p:cNvGrpSpPr/>
          <p:nvPr/>
        </p:nvGrpSpPr>
        <p:grpSpPr>
          <a:xfrm>
            <a:off x="-252394" y="1447800"/>
            <a:ext cx="1928794" cy="1983372"/>
            <a:chOff x="7000892" y="2449149"/>
            <a:chExt cx="1928794" cy="1983372"/>
          </a:xfrm>
        </p:grpSpPr>
        <p:pic>
          <p:nvPicPr>
            <p:cNvPr id="3077" name="Picture 5" descr="C:\Documents and Settings\Maaret\My Documents\My Pictures\Microsoft Clip Organizer\j0078713.wmf"/>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7641525" y="2449149"/>
              <a:ext cx="645251" cy="1376721"/>
            </a:xfrm>
            <a:prstGeom prst="rect">
              <a:avLst/>
            </a:prstGeom>
            <a:noFill/>
          </p:spPr>
        </p:pic>
        <p:sp>
          <p:nvSpPr>
            <p:cNvPr id="19" name="TextBox 18"/>
            <p:cNvSpPr txBox="1"/>
            <p:nvPr/>
          </p:nvSpPr>
          <p:spPr>
            <a:xfrm>
              <a:off x="7000892" y="3786190"/>
              <a:ext cx="1928794" cy="646331"/>
            </a:xfrm>
            <a:prstGeom prst="rect">
              <a:avLst/>
            </a:prstGeom>
            <a:noFill/>
          </p:spPr>
          <p:txBody>
            <a:bodyPr wrap="square" rtlCol="0">
              <a:spAutoFit/>
            </a:bodyPr>
            <a:lstStyle/>
            <a:p>
              <a:pPr algn="ctr"/>
              <a:r>
                <a:rPr lang="fi-FI" dirty="0" smtClean="0">
                  <a:latin typeface="+mn-lt"/>
                </a:rPr>
                <a:t>Test </a:t>
              </a:r>
              <a:br>
                <a:rPr lang="fi-FI" dirty="0" smtClean="0">
                  <a:latin typeface="+mn-lt"/>
                </a:rPr>
              </a:br>
              <a:r>
                <a:rPr lang="fi-FI" dirty="0" smtClean="0">
                  <a:latin typeface="+mn-lt"/>
                </a:rPr>
                <a:t>Manager</a:t>
              </a:r>
              <a:endParaRPr lang="fi-FI" dirty="0">
                <a:latin typeface="+mn-lt"/>
              </a:endParaRPr>
            </a:p>
          </p:txBody>
        </p:sp>
      </p:grpSp>
      <p:sp>
        <p:nvSpPr>
          <p:cNvPr id="22" name="TextBox 21"/>
          <p:cNvSpPr txBox="1"/>
          <p:nvPr/>
        </p:nvSpPr>
        <p:spPr>
          <a:xfrm>
            <a:off x="1604954" y="2438400"/>
            <a:ext cx="1382870" cy="1477328"/>
          </a:xfrm>
          <a:prstGeom prst="rect">
            <a:avLst/>
          </a:prstGeom>
          <a:noFill/>
        </p:spPr>
        <p:txBody>
          <a:bodyPr wrap="square" rtlCol="0">
            <a:spAutoFit/>
          </a:bodyPr>
          <a:lstStyle/>
          <a:p>
            <a:r>
              <a:rPr lang="fi-FI" b="1" dirty="0" smtClean="0">
                <a:solidFill>
                  <a:srgbClr val="FF0000"/>
                </a:solidFill>
                <a:latin typeface="+mn-lt"/>
              </a:rPr>
              <a:t>P</a:t>
            </a:r>
            <a:r>
              <a:rPr lang="fi-FI" dirty="0" smtClean="0">
                <a:latin typeface="+mn-lt"/>
              </a:rPr>
              <a:t>ast</a:t>
            </a:r>
          </a:p>
          <a:p>
            <a:r>
              <a:rPr lang="fi-FI" b="1" dirty="0" smtClean="0">
                <a:solidFill>
                  <a:srgbClr val="FF0000"/>
                </a:solidFill>
                <a:latin typeface="+mn-lt"/>
              </a:rPr>
              <a:t>R</a:t>
            </a:r>
            <a:r>
              <a:rPr lang="fi-FI" dirty="0" smtClean="0">
                <a:latin typeface="+mn-lt"/>
              </a:rPr>
              <a:t>esults</a:t>
            </a:r>
          </a:p>
          <a:p>
            <a:r>
              <a:rPr lang="fi-FI" b="1" dirty="0" smtClean="0">
                <a:solidFill>
                  <a:srgbClr val="FF0000"/>
                </a:solidFill>
                <a:latin typeface="+mn-lt"/>
              </a:rPr>
              <a:t>O</a:t>
            </a:r>
            <a:r>
              <a:rPr lang="fi-FI" dirty="0" smtClean="0">
                <a:latin typeface="+mn-lt"/>
              </a:rPr>
              <a:t>bstacles</a:t>
            </a:r>
          </a:p>
          <a:p>
            <a:r>
              <a:rPr lang="fi-FI" b="1" dirty="0" smtClean="0">
                <a:solidFill>
                  <a:srgbClr val="FF0000"/>
                </a:solidFill>
                <a:latin typeface="+mn-lt"/>
              </a:rPr>
              <a:t>O</a:t>
            </a:r>
            <a:r>
              <a:rPr lang="fi-FI" dirty="0" smtClean="0">
                <a:latin typeface="+mn-lt"/>
              </a:rPr>
              <a:t>utlook</a:t>
            </a:r>
          </a:p>
          <a:p>
            <a:r>
              <a:rPr lang="fi-FI" b="1" dirty="0" smtClean="0">
                <a:solidFill>
                  <a:srgbClr val="FF0000"/>
                </a:solidFill>
                <a:latin typeface="+mn-lt"/>
              </a:rPr>
              <a:t>F</a:t>
            </a:r>
            <a:r>
              <a:rPr lang="fi-FI" dirty="0" smtClean="0">
                <a:latin typeface="+mn-lt"/>
              </a:rPr>
              <a:t>eelings</a:t>
            </a:r>
            <a:endParaRPr lang="fi-FI" dirty="0">
              <a:latin typeface="+mn-lt"/>
            </a:endParaRPr>
          </a:p>
        </p:txBody>
      </p:sp>
      <p:sp>
        <p:nvSpPr>
          <p:cNvPr id="23" name="Right Arrow 22"/>
          <p:cNvSpPr/>
          <p:nvPr/>
        </p:nvSpPr>
        <p:spPr>
          <a:xfrm rot="2826998">
            <a:off x="7509485" y="4918687"/>
            <a:ext cx="571504" cy="5715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24" name="Right Arrow 23"/>
          <p:cNvSpPr/>
          <p:nvPr/>
        </p:nvSpPr>
        <p:spPr>
          <a:xfrm>
            <a:off x="6286512" y="1643050"/>
            <a:ext cx="500066" cy="5000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sp>
        <p:nvSpPr>
          <p:cNvPr id="25" name="Left Arrow 24"/>
          <p:cNvSpPr/>
          <p:nvPr/>
        </p:nvSpPr>
        <p:spPr>
          <a:xfrm rot="19350830">
            <a:off x="4991691" y="4915491"/>
            <a:ext cx="57150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p:cNvSpPr txBox="1"/>
          <p:nvPr/>
        </p:nvSpPr>
        <p:spPr>
          <a:xfrm>
            <a:off x="8458200" y="4419600"/>
            <a:ext cx="3048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7" name="TextBox 26"/>
          <p:cNvSpPr txBox="1"/>
          <p:nvPr/>
        </p:nvSpPr>
        <p:spPr>
          <a:xfrm>
            <a:off x="8382000" y="4114800"/>
            <a:ext cx="4572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8" name="TextBox 27"/>
          <p:cNvSpPr txBox="1"/>
          <p:nvPr/>
        </p:nvSpPr>
        <p:spPr>
          <a:xfrm>
            <a:off x="8382000" y="4724400"/>
            <a:ext cx="457200" cy="338554"/>
          </a:xfrm>
          <a:prstGeom prst="rect">
            <a:avLst/>
          </a:prstGeom>
          <a:noFill/>
        </p:spPr>
        <p:txBody>
          <a:bodyPr wrap="square" rtlCol="0">
            <a:spAutoFit/>
          </a:bodyPr>
          <a:lstStyle/>
          <a:p>
            <a:pPr algn="ctr"/>
            <a:r>
              <a:rPr lang="fi-FI" sz="1600" dirty="0" smtClean="0">
                <a:latin typeface="+mn-lt"/>
              </a:rPr>
              <a:t>x</a:t>
            </a:r>
            <a:endParaRPr lang="fi-FI" sz="1600" dirty="0">
              <a:latin typeface="+mn-lt"/>
            </a:endParaRPr>
          </a:p>
        </p:txBody>
      </p:sp>
      <p:grpSp>
        <p:nvGrpSpPr>
          <p:cNvPr id="15" name="Group 28"/>
          <p:cNvGrpSpPr/>
          <p:nvPr/>
        </p:nvGrpSpPr>
        <p:grpSpPr>
          <a:xfrm>
            <a:off x="1828800" y="4797152"/>
            <a:ext cx="3124200" cy="2104380"/>
            <a:chOff x="4648200" y="1436969"/>
            <a:chExt cx="4114800" cy="4261886"/>
          </a:xfrm>
        </p:grpSpPr>
        <p:sp>
          <p:nvSpPr>
            <p:cNvPr id="30" name="TextBox 29"/>
            <p:cNvSpPr txBox="1"/>
            <p:nvPr/>
          </p:nvSpPr>
          <p:spPr>
            <a:xfrm>
              <a:off x="4648200" y="1436969"/>
              <a:ext cx="4038599" cy="1059649"/>
            </a:xfrm>
            <a:prstGeom prst="rect">
              <a:avLst/>
            </a:prstGeom>
            <a:noFill/>
          </p:spPr>
          <p:txBody>
            <a:bodyPr wrap="square" rtlCol="0">
              <a:spAutoFit/>
            </a:bodyPr>
            <a:lstStyle/>
            <a:p>
              <a:pPr algn="ctr"/>
              <a:r>
                <a:rPr lang="fi-FI" sz="1400" b="1" dirty="0" smtClean="0">
                  <a:latin typeface="+mn-lt"/>
                </a:rPr>
                <a:t>Charter backlog of the future testing</a:t>
              </a:r>
              <a:endParaRPr lang="fi-FI" sz="1400" b="1" dirty="0">
                <a:latin typeface="+mn-lt"/>
              </a:endParaRPr>
            </a:p>
          </p:txBody>
        </p:sp>
        <p:sp>
          <p:nvSpPr>
            <p:cNvPr id="31" name="Rectangle 30"/>
            <p:cNvSpPr/>
            <p:nvPr/>
          </p:nvSpPr>
          <p:spPr>
            <a:xfrm>
              <a:off x="6248400" y="2590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2" name="Rectangle 31"/>
            <p:cNvSpPr/>
            <p:nvPr/>
          </p:nvSpPr>
          <p:spPr>
            <a:xfrm>
              <a:off x="6248400" y="2743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3" name="Rectangle 32"/>
            <p:cNvSpPr/>
            <p:nvPr/>
          </p:nvSpPr>
          <p:spPr>
            <a:xfrm>
              <a:off x="6248400" y="2895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4" name="Rectangle 33"/>
            <p:cNvSpPr/>
            <p:nvPr/>
          </p:nvSpPr>
          <p:spPr>
            <a:xfrm>
              <a:off x="6248400" y="30479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5" name="Rectangle 34"/>
            <p:cNvSpPr/>
            <p:nvPr/>
          </p:nvSpPr>
          <p:spPr>
            <a:xfrm>
              <a:off x="6248400" y="32003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6" name="Rectangle 35"/>
            <p:cNvSpPr/>
            <p:nvPr/>
          </p:nvSpPr>
          <p:spPr>
            <a:xfrm>
              <a:off x="6248400" y="3352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7" name="Rectangle 36"/>
            <p:cNvSpPr/>
            <p:nvPr/>
          </p:nvSpPr>
          <p:spPr>
            <a:xfrm>
              <a:off x="6248400" y="3505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8" name="Rectangle 37"/>
            <p:cNvSpPr/>
            <p:nvPr/>
          </p:nvSpPr>
          <p:spPr>
            <a:xfrm>
              <a:off x="6248400" y="3657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9" name="Rectangle 38"/>
            <p:cNvSpPr/>
            <p:nvPr/>
          </p:nvSpPr>
          <p:spPr>
            <a:xfrm>
              <a:off x="6248400" y="3810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0" name="Rectangle 39"/>
            <p:cNvSpPr/>
            <p:nvPr/>
          </p:nvSpPr>
          <p:spPr>
            <a:xfrm>
              <a:off x="6248400" y="3962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1" name="Rectangle 40"/>
            <p:cNvSpPr/>
            <p:nvPr/>
          </p:nvSpPr>
          <p:spPr>
            <a:xfrm>
              <a:off x="6248400" y="4114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2" name="Rectangle 41"/>
            <p:cNvSpPr/>
            <p:nvPr/>
          </p:nvSpPr>
          <p:spPr>
            <a:xfrm>
              <a:off x="6248400" y="4267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3" name="Rectangle 42"/>
            <p:cNvSpPr/>
            <p:nvPr/>
          </p:nvSpPr>
          <p:spPr>
            <a:xfrm>
              <a:off x="6248400" y="4419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4" name="Rectangle 43"/>
            <p:cNvSpPr/>
            <p:nvPr/>
          </p:nvSpPr>
          <p:spPr>
            <a:xfrm>
              <a:off x="6248400" y="4572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5" name="Rectangle 44"/>
            <p:cNvSpPr/>
            <p:nvPr/>
          </p:nvSpPr>
          <p:spPr>
            <a:xfrm>
              <a:off x="6248400" y="4800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6" name="Rectangle 45"/>
            <p:cNvSpPr/>
            <p:nvPr/>
          </p:nvSpPr>
          <p:spPr>
            <a:xfrm>
              <a:off x="6248400" y="4953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7" name="Rectangle 46"/>
            <p:cNvSpPr/>
            <p:nvPr/>
          </p:nvSpPr>
          <p:spPr>
            <a:xfrm>
              <a:off x="6248400" y="5105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8" name="Rectangle 47"/>
            <p:cNvSpPr/>
            <p:nvPr/>
          </p:nvSpPr>
          <p:spPr>
            <a:xfrm>
              <a:off x="6248400" y="5257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cxnSp>
          <p:nvCxnSpPr>
            <p:cNvPr id="49" name="Straight Connector 48"/>
            <p:cNvCxnSpPr/>
            <p:nvPr/>
          </p:nvCxnSpPr>
          <p:spPr>
            <a:xfrm>
              <a:off x="5334000" y="4724400"/>
              <a:ext cx="3429000" cy="0"/>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4863443" y="4763870"/>
              <a:ext cx="1384958" cy="934985"/>
            </a:xfrm>
            <a:prstGeom prst="rect">
              <a:avLst/>
            </a:prstGeom>
            <a:noFill/>
          </p:spPr>
          <p:txBody>
            <a:bodyPr wrap="square" rtlCol="0">
              <a:spAutoFit/>
            </a:bodyPr>
            <a:lstStyle/>
            <a:p>
              <a:pPr algn="ctr"/>
              <a:r>
                <a:rPr lang="fi-FI" sz="1200" dirty="0" smtClean="0">
                  <a:latin typeface="+mn-lt"/>
                </a:rPr>
                <a:t>Out of budget</a:t>
              </a:r>
              <a:endParaRPr lang="fi-FI" sz="1200" dirty="0">
                <a:latin typeface="+mn-lt"/>
              </a:endParaRPr>
            </a:p>
          </p:txBody>
        </p:sp>
        <p:sp>
          <p:nvSpPr>
            <p:cNvPr id="51" name="TextBox 50"/>
            <p:cNvSpPr txBox="1"/>
            <p:nvPr/>
          </p:nvSpPr>
          <p:spPr>
            <a:xfrm>
              <a:off x="4648200" y="2438400"/>
              <a:ext cx="1371600" cy="969497"/>
            </a:xfrm>
            <a:prstGeom prst="rect">
              <a:avLst/>
            </a:prstGeom>
            <a:noFill/>
          </p:spPr>
          <p:txBody>
            <a:bodyPr wrap="square" rtlCol="0">
              <a:spAutoFit/>
            </a:bodyPr>
            <a:lstStyle/>
            <a:p>
              <a:pPr algn="ctr"/>
              <a:r>
                <a:rPr lang="fi-FI" sz="1200" dirty="0" smtClean="0">
                  <a:latin typeface="+mn-lt"/>
                </a:rPr>
                <a:t>Next in importance!</a:t>
              </a:r>
              <a:endParaRPr lang="fi-FI" sz="1200" dirty="0">
                <a:latin typeface="+mn-lt"/>
              </a:endParaRPr>
            </a:p>
          </p:txBody>
        </p:sp>
        <p:cxnSp>
          <p:nvCxnSpPr>
            <p:cNvPr id="52" name="Straight Arrow Connector 51"/>
            <p:cNvCxnSpPr/>
            <p:nvPr/>
          </p:nvCxnSpPr>
          <p:spPr>
            <a:xfrm>
              <a:off x="5791200" y="25908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6" name="Group 61"/>
          <p:cNvGrpSpPr/>
          <p:nvPr/>
        </p:nvGrpSpPr>
        <p:grpSpPr>
          <a:xfrm>
            <a:off x="3448" y="4419600"/>
            <a:ext cx="3200400" cy="1526973"/>
            <a:chOff x="3432448" y="5254823"/>
            <a:chExt cx="3200400" cy="1526973"/>
          </a:xfrm>
        </p:grpSpPr>
        <p:grpSp>
          <p:nvGrpSpPr>
            <p:cNvPr id="17" name="Group 52"/>
            <p:cNvGrpSpPr/>
            <p:nvPr/>
          </p:nvGrpSpPr>
          <p:grpSpPr>
            <a:xfrm>
              <a:off x="3733800" y="5638797"/>
              <a:ext cx="1524000" cy="1142999"/>
              <a:chOff x="457200" y="4038600"/>
              <a:chExt cx="1981200" cy="1524000"/>
            </a:xfrm>
          </p:grpSpPr>
          <p:sp>
            <p:nvSpPr>
              <p:cNvPr id="54" name="Rectangle 53"/>
              <p:cNvSpPr/>
              <p:nvPr/>
            </p:nvSpPr>
            <p:spPr>
              <a:xfrm>
                <a:off x="9144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5" name="Rectangle 54"/>
              <p:cNvSpPr/>
              <p:nvPr/>
            </p:nvSpPr>
            <p:spPr>
              <a:xfrm>
                <a:off x="762000" y="4191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6" name="Rectangle 55"/>
              <p:cNvSpPr/>
              <p:nvPr/>
            </p:nvSpPr>
            <p:spPr>
              <a:xfrm>
                <a:off x="609600" y="43434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7" name="Rectangle 56"/>
              <p:cNvSpPr/>
              <p:nvPr/>
            </p:nvSpPr>
            <p:spPr>
              <a:xfrm>
                <a:off x="457200" y="44958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8" name="Rectangle 57"/>
              <p:cNvSpPr/>
              <p:nvPr/>
            </p:nvSpPr>
            <p:spPr>
              <a:xfrm>
                <a:off x="533400" y="4724400"/>
                <a:ext cx="1295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400"/>
              </a:p>
            </p:txBody>
          </p:sp>
          <p:sp>
            <p:nvSpPr>
              <p:cNvPr id="59" name="TextBox 58"/>
              <p:cNvSpPr txBox="1"/>
              <p:nvPr/>
            </p:nvSpPr>
            <p:spPr>
              <a:xfrm>
                <a:off x="685800" y="4800601"/>
                <a:ext cx="1480734" cy="369332"/>
              </a:xfrm>
              <a:prstGeom prst="rect">
                <a:avLst/>
              </a:prstGeom>
              <a:noFill/>
            </p:spPr>
            <p:txBody>
              <a:bodyPr wrap="square" rtlCol="0">
                <a:spAutoFit/>
              </a:bodyPr>
              <a:lstStyle/>
              <a:p>
                <a:r>
                  <a:rPr lang="fi-FI" sz="1200" dirty="0" smtClean="0">
                    <a:latin typeface="+mn-lt"/>
                  </a:rPr>
                  <a:t>#, ?, x, +</a:t>
                </a:r>
                <a:endParaRPr lang="fi-FI" sz="1200" dirty="0">
                  <a:latin typeface="+mn-lt"/>
                </a:endParaRPr>
              </a:p>
            </p:txBody>
          </p:sp>
          <p:sp>
            <p:nvSpPr>
              <p:cNvPr id="60" name="TextBox 59"/>
              <p:cNvSpPr txBox="1"/>
              <p:nvPr/>
            </p:nvSpPr>
            <p:spPr>
              <a:xfrm>
                <a:off x="685800" y="5105405"/>
                <a:ext cx="1480734" cy="369332"/>
              </a:xfrm>
              <a:prstGeom prst="rect">
                <a:avLst/>
              </a:prstGeom>
              <a:noFill/>
            </p:spPr>
            <p:txBody>
              <a:bodyPr wrap="square" rtlCol="0">
                <a:spAutoFit/>
              </a:bodyPr>
              <a:lstStyle/>
              <a:p>
                <a:r>
                  <a:rPr lang="fi-FI" sz="1200" dirty="0" smtClean="0">
                    <a:latin typeface="+mn-lt"/>
                  </a:rPr>
                  <a:t>20:20:60</a:t>
                </a:r>
                <a:endParaRPr lang="fi-FI" sz="1400" dirty="0">
                  <a:latin typeface="+mn-lt"/>
                </a:endParaRPr>
              </a:p>
            </p:txBody>
          </p:sp>
        </p:grpSp>
        <p:sp>
          <p:nvSpPr>
            <p:cNvPr id="61" name="TextBox 60"/>
            <p:cNvSpPr txBox="1"/>
            <p:nvPr/>
          </p:nvSpPr>
          <p:spPr>
            <a:xfrm>
              <a:off x="3432448" y="5254823"/>
              <a:ext cx="3200400" cy="307777"/>
            </a:xfrm>
            <a:prstGeom prst="rect">
              <a:avLst/>
            </a:prstGeom>
            <a:noFill/>
          </p:spPr>
          <p:txBody>
            <a:bodyPr wrap="square" rtlCol="0">
              <a:spAutoFit/>
            </a:bodyPr>
            <a:lstStyle/>
            <a:p>
              <a:pPr algn="ctr"/>
              <a:r>
                <a:rPr lang="fi-FI" sz="1400" b="1" dirty="0" smtClean="0">
                  <a:latin typeface="+mn-lt"/>
                </a:rPr>
                <a:t>Session sheets of the past testing</a:t>
              </a:r>
              <a:endParaRPr lang="fi-FI" sz="1400" b="1" dirty="0">
                <a:latin typeface="+mn-lt"/>
              </a:endParaRPr>
            </a:p>
          </p:txBody>
        </p:sp>
      </p:grpSp>
      <p:sp>
        <p:nvSpPr>
          <p:cNvPr id="63" name="Cloud 62"/>
          <p:cNvSpPr/>
          <p:nvPr/>
        </p:nvSpPr>
        <p:spPr>
          <a:xfrm>
            <a:off x="5181600" y="5638800"/>
            <a:ext cx="2126704" cy="8382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dirty="0" smtClean="0"/>
              <a:t>Idea of exploration</a:t>
            </a:r>
            <a:endParaRPr lang="fi-FI" dirty="0"/>
          </a:p>
        </p:txBody>
      </p:sp>
      <p:cxnSp>
        <p:nvCxnSpPr>
          <p:cNvPr id="64" name="Straight Arrow Connector 63"/>
          <p:cNvCxnSpPr/>
          <p:nvPr/>
        </p:nvCxnSpPr>
        <p:spPr>
          <a:xfrm rot="10800000">
            <a:off x="4953000" y="5410200"/>
            <a:ext cx="3810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rot="10800000" flipV="1">
            <a:off x="4953000" y="6477000"/>
            <a:ext cx="3810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Rounded Rectangle 67"/>
          <p:cNvSpPr/>
          <p:nvPr/>
        </p:nvSpPr>
        <p:spPr>
          <a:xfrm>
            <a:off x="76200" y="3810000"/>
            <a:ext cx="1399456"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Metrics summary</a:t>
            </a:r>
            <a:endParaRPr lang="fi-FI" dirty="0"/>
          </a:p>
        </p:txBody>
      </p:sp>
      <p:sp>
        <p:nvSpPr>
          <p:cNvPr id="66" name="Cloud Callout 65"/>
          <p:cNvSpPr/>
          <p:nvPr/>
        </p:nvSpPr>
        <p:spPr>
          <a:xfrm>
            <a:off x="63096" y="304800"/>
            <a:ext cx="1399456" cy="838200"/>
          </a:xfrm>
          <a:prstGeom prst="cloudCallout">
            <a:avLst>
              <a:gd name="adj1" fmla="val -29041"/>
              <a:gd name="adj2" fmla="val 95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sz="1400" dirty="0" smtClean="0"/>
              <a:t>Coaching</a:t>
            </a:r>
            <a:endParaRPr lang="fi-FI" sz="1400" dirty="0"/>
          </a:p>
        </p:txBody>
      </p:sp>
      <p:sp>
        <p:nvSpPr>
          <p:cNvPr id="67" name="Slide Number Placeholder 66"/>
          <p:cNvSpPr>
            <a:spLocks noGrp="1"/>
          </p:cNvSpPr>
          <p:nvPr>
            <p:ph type="sldNum" sz="quarter" idx="12"/>
          </p:nvPr>
        </p:nvSpPr>
        <p:spPr/>
        <p:txBody>
          <a:bodyPr/>
          <a:lstStyle/>
          <a:p>
            <a:fld id="{B6F15528-21DE-4FAA-801E-634DDDAF4B2B}" type="slidenum">
              <a:rPr lang="en-US" smtClean="0"/>
              <a:pPr/>
              <a:t>17</a:t>
            </a:fld>
            <a:endParaRPr lang="en-US"/>
          </a:p>
        </p:txBody>
      </p:sp>
      <p:sp>
        <p:nvSpPr>
          <p:cNvPr id="70" name="Folded Corner 69"/>
          <p:cNvSpPr/>
          <p:nvPr/>
        </p:nvSpPr>
        <p:spPr>
          <a:xfrm>
            <a:off x="323528" y="6021288"/>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600" dirty="0" smtClean="0"/>
              <a:t>Playbooks</a:t>
            </a:r>
            <a:endParaRPr lang="fi-FI" dirty="0"/>
          </a:p>
        </p:txBody>
      </p:sp>
      <p:sp>
        <p:nvSpPr>
          <p:cNvPr id="69" name="Folded Corner 69"/>
          <p:cNvSpPr/>
          <p:nvPr/>
        </p:nvSpPr>
        <p:spPr>
          <a:xfrm>
            <a:off x="323528" y="6453336"/>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200" dirty="0" err="1" smtClean="0"/>
              <a:t>Coverage</a:t>
            </a:r>
            <a:r>
              <a:rPr lang="fi-FI" sz="1200" dirty="0" smtClean="0"/>
              <a:t> </a:t>
            </a:r>
            <a:r>
              <a:rPr lang="fi-FI" sz="1200" dirty="0" err="1" smtClean="0"/>
              <a:t>outlines</a:t>
            </a:r>
            <a:endParaRPr lang="fi-FI" sz="1200" dirty="0"/>
          </a:p>
        </p:txBody>
      </p:sp>
    </p:spTree>
    <p:extLst>
      <p:ext uri="{BB962C8B-B14F-4D97-AF65-F5344CB8AC3E}">
        <p14:creationId xmlns:p14="http://schemas.microsoft.com/office/powerpoint/2010/main" val="21240306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34950" y="1035050"/>
            <a:ext cx="8712200" cy="4800600"/>
          </a:xfrm>
          <a:prstGeom prst="rect">
            <a:avLst/>
          </a:prstGeom>
        </p:spPr>
      </p:pic>
    </p:spTree>
    <p:extLst>
      <p:ext uri="{BB962C8B-B14F-4D97-AF65-F5344CB8AC3E}">
        <p14:creationId xmlns:p14="http://schemas.microsoft.com/office/powerpoint/2010/main" val="41707714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6858000"/>
          </a:xfrm>
        </p:spPr>
        <p:txBody>
          <a:bodyPr anchor="t">
            <a:noAutofit/>
          </a:bodyPr>
          <a:lstStyle/>
          <a:p>
            <a:pPr algn="r"/>
            <a:r>
              <a:rPr lang="en-US" sz="8000" dirty="0" smtClean="0"/>
              <a:t>Functional</a:t>
            </a:r>
            <a:endParaRPr lang="en-US" sz="8000" dirty="0"/>
          </a:p>
        </p:txBody>
      </p:sp>
      <p:sp>
        <p:nvSpPr>
          <p:cNvPr id="6" name="Rounded Rectangle 5"/>
          <p:cNvSpPr/>
          <p:nvPr/>
        </p:nvSpPr>
        <p:spPr>
          <a:xfrm>
            <a:off x="4191000" y="2006601"/>
            <a:ext cx="2945962" cy="3897745"/>
          </a:xfrm>
          <a:prstGeom prst="roundRect">
            <a:avLst/>
          </a:prstGeom>
          <a:solidFill>
            <a:srgbClr val="008000"/>
          </a:solidFill>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smtClean="0"/>
              <a:t>Deterministic</a:t>
            </a:r>
          </a:p>
          <a:p>
            <a:pPr algn="ctr"/>
            <a:endParaRPr lang="en-US" dirty="0"/>
          </a:p>
        </p:txBody>
      </p:sp>
      <p:cxnSp>
        <p:nvCxnSpPr>
          <p:cNvPr id="11" name="Straight Arrow Connector 10"/>
          <p:cNvCxnSpPr/>
          <p:nvPr/>
        </p:nvCxnSpPr>
        <p:spPr>
          <a:xfrm>
            <a:off x="2286000" y="2514603"/>
            <a:ext cx="1905000" cy="0"/>
          </a:xfrm>
          <a:prstGeom prst="straightConnector1">
            <a:avLst/>
          </a:prstGeom>
          <a:ln>
            <a:solidFill>
              <a:srgbClr val="FFFFFF"/>
            </a:solidFill>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2133601" y="1701800"/>
            <a:ext cx="1914456" cy="523220"/>
          </a:xfrm>
          <a:prstGeom prst="rect">
            <a:avLst/>
          </a:prstGeom>
          <a:noFill/>
        </p:spPr>
        <p:txBody>
          <a:bodyPr wrap="none" rtlCol="0">
            <a:spAutoFit/>
          </a:bodyPr>
          <a:lstStyle/>
          <a:p>
            <a:r>
              <a:rPr lang="en-US" sz="2800" dirty="0" smtClean="0">
                <a:solidFill>
                  <a:srgbClr val="FFFFFF"/>
                </a:solidFill>
              </a:rPr>
              <a:t>All </a:t>
            </a:r>
            <a:r>
              <a:rPr lang="en-US" sz="2800" dirty="0">
                <a:solidFill>
                  <a:srgbClr val="FFFFFF"/>
                </a:solidFill>
              </a:rPr>
              <a:t>i</a:t>
            </a:r>
            <a:r>
              <a:rPr lang="en-US" sz="2800" dirty="0" smtClean="0">
                <a:solidFill>
                  <a:srgbClr val="FFFFFF"/>
                </a:solidFill>
              </a:rPr>
              <a:t>nputs </a:t>
            </a:r>
            <a:r>
              <a:rPr lang="en-US" sz="2800" dirty="0">
                <a:solidFill>
                  <a:srgbClr val="FFFFFF"/>
                </a:solidFill>
              </a:rPr>
              <a:t>i</a:t>
            </a:r>
            <a:r>
              <a:rPr lang="en-US" sz="2800" dirty="0" smtClean="0">
                <a:solidFill>
                  <a:srgbClr val="FFFFFF"/>
                </a:solidFill>
              </a:rPr>
              <a:t>n</a:t>
            </a:r>
            <a:endParaRPr lang="en-US" sz="2800" dirty="0">
              <a:solidFill>
                <a:srgbClr val="FFFFFF"/>
              </a:solidFill>
            </a:endParaRPr>
          </a:p>
        </p:txBody>
      </p:sp>
      <p:cxnSp>
        <p:nvCxnSpPr>
          <p:cNvPr id="21" name="Straight Arrow Connector 20"/>
          <p:cNvCxnSpPr/>
          <p:nvPr/>
        </p:nvCxnSpPr>
        <p:spPr>
          <a:xfrm flipH="1">
            <a:off x="2286000" y="5461000"/>
            <a:ext cx="1905000" cy="0"/>
          </a:xfrm>
          <a:prstGeom prst="straightConnector1">
            <a:avLst/>
          </a:prstGeom>
          <a:ln>
            <a:solidFill>
              <a:srgbClr val="FFFFFF"/>
            </a:solidFill>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1981200" y="5562600"/>
            <a:ext cx="2239515" cy="523220"/>
          </a:xfrm>
          <a:prstGeom prst="rect">
            <a:avLst/>
          </a:prstGeom>
          <a:noFill/>
        </p:spPr>
        <p:txBody>
          <a:bodyPr wrap="none" rtlCol="0">
            <a:spAutoFit/>
          </a:bodyPr>
          <a:lstStyle/>
          <a:p>
            <a:r>
              <a:rPr lang="en-US" sz="2800" dirty="0" smtClean="0">
                <a:solidFill>
                  <a:srgbClr val="FFFFFF"/>
                </a:solidFill>
              </a:rPr>
              <a:t>All results out</a:t>
            </a:r>
            <a:endParaRPr lang="en-US" sz="2800" dirty="0">
              <a:solidFill>
                <a:srgbClr val="FFFFFF"/>
              </a:solidFill>
            </a:endParaRPr>
          </a:p>
        </p:txBody>
      </p:sp>
    </p:spTree>
    <p:extLst>
      <p:ext uri="{BB962C8B-B14F-4D97-AF65-F5344CB8AC3E}">
        <p14:creationId xmlns:p14="http://schemas.microsoft.com/office/powerpoint/2010/main" val="177691465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Outline</a:t>
            </a:r>
            <a:endParaRPr lang="en-US" dirty="0"/>
          </a:p>
        </p:txBody>
      </p:sp>
      <p:sp>
        <p:nvSpPr>
          <p:cNvPr id="3" name="Content Placeholder 2"/>
          <p:cNvSpPr>
            <a:spLocks noGrp="1"/>
          </p:cNvSpPr>
          <p:nvPr>
            <p:ph idx="1"/>
          </p:nvPr>
        </p:nvSpPr>
        <p:spPr/>
        <p:txBody>
          <a:bodyPr>
            <a:normAutofit fontScale="92500" lnSpcReduction="10000"/>
          </a:bodyPr>
          <a:lstStyle/>
          <a:p>
            <a:r>
              <a:rPr lang="en-US" sz="1400" dirty="0" smtClean="0"/>
              <a:t>Course Principles </a:t>
            </a:r>
          </a:p>
          <a:p>
            <a:pPr lvl="1"/>
            <a:r>
              <a:rPr lang="en-US" sz="1000" dirty="0" smtClean="0"/>
              <a:t>We go where they go</a:t>
            </a:r>
          </a:p>
          <a:p>
            <a:pPr lvl="1"/>
            <a:r>
              <a:rPr lang="en-US" sz="1000" dirty="0" smtClean="0"/>
              <a:t>We shepherd if they go crazy</a:t>
            </a:r>
          </a:p>
          <a:p>
            <a:endParaRPr lang="en-US" sz="1400" dirty="0" smtClean="0"/>
          </a:p>
          <a:p>
            <a:r>
              <a:rPr lang="en-US" sz="1400" dirty="0" smtClean="0"/>
              <a:t>Intro</a:t>
            </a:r>
          </a:p>
          <a:p>
            <a:pPr lvl="1"/>
            <a:r>
              <a:rPr lang="en-US" sz="1000" dirty="0" smtClean="0"/>
              <a:t>Lines (height, distance, name, testing, programming,</a:t>
            </a:r>
            <a:r>
              <a:rPr lang="en-US" sz="1000" dirty="0"/>
              <a:t> , exploratory testing, </a:t>
            </a:r>
            <a:r>
              <a:rPr lang="en-US" sz="1000" dirty="0" smtClean="0"/>
              <a:t> automated  testing, unit testing, Android &amp; iPhone)</a:t>
            </a:r>
            <a:endParaRPr lang="en-US" sz="1000" dirty="0"/>
          </a:p>
          <a:p>
            <a:pPr lvl="1"/>
            <a:r>
              <a:rPr lang="en-US" sz="1000" dirty="0" smtClean="0"/>
              <a:t>Strong Style Pairing </a:t>
            </a:r>
            <a:r>
              <a:rPr lang="en-US" sz="1000" dirty="0" smtClean="0"/>
              <a:t>Exercise Phone</a:t>
            </a:r>
          </a:p>
          <a:p>
            <a:pPr lvl="1"/>
            <a:r>
              <a:rPr lang="en-US" sz="1000" dirty="0" smtClean="0"/>
              <a:t>How to obverse Patterns</a:t>
            </a:r>
            <a:endParaRPr lang="en-US" sz="1000" dirty="0" smtClean="0"/>
          </a:p>
          <a:p>
            <a:pPr lvl="1"/>
            <a:r>
              <a:rPr lang="en-US" sz="1000" dirty="0" smtClean="0"/>
              <a:t>Intro Mobbing</a:t>
            </a:r>
          </a:p>
          <a:p>
            <a:r>
              <a:rPr lang="en-US" sz="1400" dirty="0" smtClean="0"/>
              <a:t>Exploratory Testing :</a:t>
            </a:r>
          </a:p>
          <a:p>
            <a:pPr lvl="1"/>
            <a:r>
              <a:rPr lang="en-US" sz="1000" dirty="0" smtClean="0"/>
              <a:t>Explore Space – Build Map  (very little guidance) </a:t>
            </a:r>
          </a:p>
          <a:p>
            <a:pPr lvl="1"/>
            <a:r>
              <a:rPr lang="en-US" sz="1000" dirty="0" smtClean="0"/>
              <a:t>Basic use case (add guide)</a:t>
            </a:r>
          </a:p>
          <a:p>
            <a:pPr lvl="1"/>
            <a:r>
              <a:rPr lang="en-US" sz="1000" dirty="0" smtClean="0"/>
              <a:t>Retro</a:t>
            </a:r>
            <a:endParaRPr lang="en-US" sz="600" dirty="0" smtClean="0"/>
          </a:p>
          <a:p>
            <a:pPr lvl="1"/>
            <a:r>
              <a:rPr lang="en-US" sz="1000" dirty="0" smtClean="0"/>
              <a:t>Test Specific Area (animations)</a:t>
            </a:r>
          </a:p>
          <a:p>
            <a:pPr lvl="1"/>
            <a:r>
              <a:rPr lang="en-US" sz="1000" dirty="0" smtClean="0"/>
              <a:t>(possible retro)</a:t>
            </a:r>
          </a:p>
          <a:p>
            <a:pPr lvl="1"/>
            <a:r>
              <a:rPr lang="en-US" sz="1000" dirty="0" smtClean="0"/>
              <a:t>Report a bug</a:t>
            </a:r>
          </a:p>
          <a:p>
            <a:pPr lvl="1"/>
            <a:r>
              <a:rPr lang="en-US" sz="1000" dirty="0" smtClean="0"/>
              <a:t>Retro</a:t>
            </a:r>
          </a:p>
          <a:p>
            <a:r>
              <a:rPr lang="en-US" sz="1400" dirty="0" smtClean="0"/>
              <a:t>Unit Testing</a:t>
            </a:r>
          </a:p>
          <a:p>
            <a:pPr lvl="1"/>
            <a:r>
              <a:rPr lang="en-US" sz="1000" dirty="0" smtClean="0"/>
              <a:t>Seams (Guided mob)</a:t>
            </a:r>
          </a:p>
          <a:p>
            <a:pPr lvl="1"/>
            <a:r>
              <a:rPr lang="en-US" sz="1000" dirty="0" smtClean="0"/>
              <a:t>Retro </a:t>
            </a:r>
          </a:p>
          <a:p>
            <a:pPr lvl="1"/>
            <a:r>
              <a:rPr lang="en-US" sz="1000" dirty="0" smtClean="0"/>
              <a:t>White board and multi-cases</a:t>
            </a:r>
          </a:p>
          <a:p>
            <a:pPr lvl="1"/>
            <a:r>
              <a:rPr lang="en-US" sz="1000" dirty="0" smtClean="0"/>
              <a:t>Retro</a:t>
            </a:r>
          </a:p>
          <a:p>
            <a:r>
              <a:rPr lang="en-US" sz="1400" dirty="0" smtClean="0"/>
              <a:t>Close</a:t>
            </a:r>
          </a:p>
          <a:p>
            <a:pPr lvl="1"/>
            <a:r>
              <a:rPr lang="en-US" sz="1000" dirty="0" smtClean="0"/>
              <a:t>Palette Cleansing</a:t>
            </a:r>
          </a:p>
          <a:p>
            <a:pPr lvl="1"/>
            <a:r>
              <a:rPr lang="en-US" sz="1000" dirty="0" smtClean="0"/>
              <a:t>Overall Retro</a:t>
            </a:r>
          </a:p>
          <a:p>
            <a:pPr lvl="1"/>
            <a:r>
              <a:rPr lang="en-US" sz="1000" dirty="0" smtClean="0"/>
              <a:t>Closing Summary</a:t>
            </a:r>
          </a:p>
          <a:p>
            <a:pPr lvl="1"/>
            <a:endParaRPr lang="en-US" sz="1000" dirty="0" smtClean="0"/>
          </a:p>
          <a:p>
            <a:pPr marL="0" indent="0">
              <a:buNone/>
            </a:pPr>
            <a:endParaRPr lang="en-US" sz="1400" dirty="0"/>
          </a:p>
        </p:txBody>
      </p:sp>
    </p:spTree>
    <p:extLst>
      <p:ext uri="{BB962C8B-B14F-4D97-AF65-F5344CB8AC3E}">
        <p14:creationId xmlns:p14="http://schemas.microsoft.com/office/powerpoint/2010/main" val="3092997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0"/>
            <a:ext cx="9144000" cy="6858000"/>
          </a:xfrm>
        </p:spPr>
        <p:txBody>
          <a:bodyPr anchor="t">
            <a:noAutofit/>
          </a:bodyPr>
          <a:lstStyle/>
          <a:p>
            <a:pPr algn="r"/>
            <a:r>
              <a:rPr lang="en-US" sz="8000" dirty="0" smtClean="0">
                <a:solidFill>
                  <a:schemeClr val="accent2"/>
                </a:solidFill>
              </a:rPr>
              <a:t>NON-</a:t>
            </a:r>
            <a:r>
              <a:rPr lang="en-US" sz="8000" dirty="0" smtClean="0"/>
              <a:t>Functional</a:t>
            </a:r>
            <a:endParaRPr lang="en-US" sz="8000" dirty="0"/>
          </a:p>
        </p:txBody>
      </p:sp>
      <p:sp>
        <p:nvSpPr>
          <p:cNvPr id="6" name="Rounded Rectangle 5"/>
          <p:cNvSpPr/>
          <p:nvPr/>
        </p:nvSpPr>
        <p:spPr>
          <a:xfrm>
            <a:off x="1905000" y="2006601"/>
            <a:ext cx="6858000" cy="3897745"/>
          </a:xfrm>
          <a:prstGeom prst="roundRect">
            <a:avLst/>
          </a:prstGeom>
          <a:solidFill>
            <a:srgbClr val="981415"/>
          </a:solidFill>
        </p:spPr>
        <p:style>
          <a:lnRef idx="3">
            <a:schemeClr val="lt1"/>
          </a:lnRef>
          <a:fillRef idx="1">
            <a:schemeClr val="dk1"/>
          </a:fillRef>
          <a:effectRef idx="1">
            <a:schemeClr val="dk1"/>
          </a:effectRef>
          <a:fontRef idx="minor">
            <a:schemeClr val="lt1"/>
          </a:fontRef>
        </p:style>
        <p:txBody>
          <a:bodyPr rtlCol="0" anchor="ctr"/>
          <a:lstStyle/>
          <a:p>
            <a:pPr algn="ctr"/>
            <a:endParaRPr lang="en-US" dirty="0"/>
          </a:p>
        </p:txBody>
      </p:sp>
      <p:cxnSp>
        <p:nvCxnSpPr>
          <p:cNvPr id="11" name="Straight Arrow Connector 10"/>
          <p:cNvCxnSpPr/>
          <p:nvPr/>
        </p:nvCxnSpPr>
        <p:spPr>
          <a:xfrm>
            <a:off x="685800" y="2514600"/>
            <a:ext cx="1143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1905000" y="2209801"/>
            <a:ext cx="6858000" cy="954107"/>
          </a:xfrm>
          <a:prstGeom prst="rect">
            <a:avLst/>
          </a:prstGeom>
          <a:noFill/>
        </p:spPr>
        <p:txBody>
          <a:bodyPr wrap="square" rtlCol="0">
            <a:spAutoFit/>
          </a:bodyPr>
          <a:lstStyle/>
          <a:p>
            <a:r>
              <a:rPr lang="en-US" sz="2800" dirty="0" smtClean="0">
                <a:solidFill>
                  <a:schemeClr val="lt1"/>
                </a:solidFill>
              </a:rPr>
              <a:t>Get inputs as needed (global state, file, database…)</a:t>
            </a:r>
            <a:endParaRPr lang="en-US" sz="2800" dirty="0">
              <a:solidFill>
                <a:schemeClr val="lt1"/>
              </a:solidFill>
            </a:endParaRPr>
          </a:p>
        </p:txBody>
      </p:sp>
      <p:sp>
        <p:nvSpPr>
          <p:cNvPr id="8" name="TextBox 7"/>
          <p:cNvSpPr txBox="1"/>
          <p:nvPr/>
        </p:nvSpPr>
        <p:spPr>
          <a:xfrm>
            <a:off x="1905000" y="3665458"/>
            <a:ext cx="6248400" cy="523220"/>
          </a:xfrm>
          <a:prstGeom prst="rect">
            <a:avLst/>
          </a:prstGeom>
          <a:noFill/>
        </p:spPr>
        <p:txBody>
          <a:bodyPr wrap="square" rtlCol="0">
            <a:spAutoFit/>
          </a:bodyPr>
          <a:lstStyle/>
          <a:p>
            <a:r>
              <a:rPr lang="en-US" sz="2800" dirty="0" smtClean="0">
                <a:solidFill>
                  <a:schemeClr val="lt1"/>
                </a:solidFill>
              </a:rPr>
              <a:t>Result vary (dates, random, environment)</a:t>
            </a:r>
            <a:endParaRPr lang="en-US" sz="2800" dirty="0">
              <a:solidFill>
                <a:schemeClr val="lt1"/>
              </a:solidFill>
            </a:endParaRPr>
          </a:p>
        </p:txBody>
      </p:sp>
      <p:sp>
        <p:nvSpPr>
          <p:cNvPr id="9" name="TextBox 8"/>
          <p:cNvSpPr txBox="1"/>
          <p:nvPr/>
        </p:nvSpPr>
        <p:spPr>
          <a:xfrm>
            <a:off x="1905000" y="4546600"/>
            <a:ext cx="7086600" cy="523220"/>
          </a:xfrm>
          <a:prstGeom prst="rect">
            <a:avLst/>
          </a:prstGeom>
          <a:noFill/>
        </p:spPr>
        <p:txBody>
          <a:bodyPr wrap="square" rtlCol="0">
            <a:spAutoFit/>
          </a:bodyPr>
          <a:lstStyle/>
          <a:p>
            <a:r>
              <a:rPr lang="en-US" sz="2800" dirty="0" smtClean="0">
                <a:solidFill>
                  <a:schemeClr val="lt1"/>
                </a:solidFill>
              </a:rPr>
              <a:t>Store results (global, disk, database, transient) </a:t>
            </a:r>
            <a:endParaRPr lang="en-US" sz="2800" dirty="0">
              <a:solidFill>
                <a:schemeClr val="lt1"/>
              </a:solidFill>
            </a:endParaRPr>
          </a:p>
        </p:txBody>
      </p:sp>
    </p:spTree>
    <p:extLst>
      <p:ext uri="{BB962C8B-B14F-4D97-AF65-F5344CB8AC3E}">
        <p14:creationId xmlns:p14="http://schemas.microsoft.com/office/powerpoint/2010/main" val="332131790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363133"/>
          </a:xfrm>
        </p:spPr>
        <p:txBody>
          <a:bodyPr>
            <a:normAutofit/>
          </a:bodyPr>
          <a:lstStyle/>
          <a:p>
            <a:r>
              <a:rPr lang="en-US" dirty="0" smtClean="0"/>
              <a:t>Why functional is easier for tests</a:t>
            </a:r>
            <a:endParaRPr lang="en-US" dirty="0"/>
          </a:p>
        </p:txBody>
      </p:sp>
      <p:sp>
        <p:nvSpPr>
          <p:cNvPr id="4" name="Rectangle 3"/>
          <p:cNvSpPr/>
          <p:nvPr/>
        </p:nvSpPr>
        <p:spPr>
          <a:xfrm>
            <a:off x="2362200" y="1295400"/>
            <a:ext cx="4495800" cy="4876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3022600"/>
            <a:ext cx="2895600" cy="21336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Production Code</a:t>
            </a:r>
          </a:p>
          <a:p>
            <a:pPr algn="ctr"/>
            <a:endParaRPr lang="en-US" sz="2000" b="1" dirty="0"/>
          </a:p>
          <a:p>
            <a:pPr algn="ctr"/>
            <a:r>
              <a:rPr lang="en-US" sz="2000" b="1" dirty="0" smtClean="0"/>
              <a:t>Do</a:t>
            </a:r>
          </a:p>
          <a:p>
            <a:pPr algn="ctr"/>
            <a:r>
              <a:rPr lang="en-US" sz="2000" b="1" dirty="0" smtClean="0"/>
              <a:t>Verify</a:t>
            </a:r>
            <a:endParaRPr lang="en-US" sz="2000" b="1" dirty="0"/>
          </a:p>
        </p:txBody>
      </p:sp>
    </p:spTree>
    <p:extLst>
      <p:ext uri="{BB962C8B-B14F-4D97-AF65-F5344CB8AC3E}">
        <p14:creationId xmlns:p14="http://schemas.microsoft.com/office/powerpoint/2010/main" val="67788796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363133"/>
          </a:xfrm>
        </p:spPr>
        <p:txBody>
          <a:bodyPr>
            <a:normAutofit/>
          </a:bodyPr>
          <a:lstStyle/>
          <a:p>
            <a:r>
              <a:rPr lang="en-US" dirty="0" smtClean="0"/>
              <a:t>Why functional is easier for tests</a:t>
            </a:r>
            <a:endParaRPr lang="en-US" dirty="0"/>
          </a:p>
        </p:txBody>
      </p:sp>
      <p:sp>
        <p:nvSpPr>
          <p:cNvPr id="4" name="Rectangle 3"/>
          <p:cNvSpPr/>
          <p:nvPr/>
        </p:nvSpPr>
        <p:spPr>
          <a:xfrm>
            <a:off x="2362200" y="1295400"/>
            <a:ext cx="4495800" cy="4876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a:t>Unit Test</a:t>
            </a:r>
          </a:p>
        </p:txBody>
      </p:sp>
      <p:sp>
        <p:nvSpPr>
          <p:cNvPr id="5" name="Rectangle 4"/>
          <p:cNvSpPr/>
          <p:nvPr/>
        </p:nvSpPr>
        <p:spPr>
          <a:xfrm>
            <a:off x="3200400" y="3022600"/>
            <a:ext cx="2895600" cy="21336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Production Code</a:t>
            </a:r>
          </a:p>
          <a:p>
            <a:pPr algn="ctr"/>
            <a:endParaRPr lang="en-US" sz="2000" b="1" dirty="0"/>
          </a:p>
          <a:p>
            <a:pPr algn="ctr"/>
            <a:r>
              <a:rPr lang="en-US" sz="2000" b="1" dirty="0" smtClean="0"/>
              <a:t>Do</a:t>
            </a:r>
          </a:p>
          <a:p>
            <a:pPr algn="ctr"/>
            <a:r>
              <a:rPr lang="en-US" sz="2000" b="1" dirty="0" smtClean="0"/>
              <a:t>Verify</a:t>
            </a:r>
            <a:endParaRPr lang="en-US" sz="2000" b="1" dirty="0"/>
          </a:p>
        </p:txBody>
      </p:sp>
      <p:sp>
        <p:nvSpPr>
          <p:cNvPr id="3" name="Oval 2"/>
          <p:cNvSpPr/>
          <p:nvPr/>
        </p:nvSpPr>
        <p:spPr>
          <a:xfrm>
            <a:off x="2667000" y="1905000"/>
            <a:ext cx="3886200" cy="3962400"/>
          </a:xfrm>
          <a:prstGeom prst="ellipse">
            <a:avLst/>
          </a:prstGeom>
          <a:solidFill>
            <a:srgbClr val="72BC5C">
              <a:alpha val="76000"/>
            </a:srgbClr>
          </a:solidFill>
          <a:ln w="76200" cmpd="sng">
            <a:prstDash val="dash"/>
          </a:ln>
        </p:spPr>
        <p:style>
          <a:lnRef idx="1">
            <a:schemeClr val="dk1"/>
          </a:lnRef>
          <a:fillRef idx="3">
            <a:schemeClr val="dk1"/>
          </a:fillRef>
          <a:effectRef idx="2">
            <a:schemeClr val="dk1"/>
          </a:effectRef>
          <a:fontRef idx="minor">
            <a:schemeClr val="lt1"/>
          </a:fontRef>
        </p:style>
        <p:txBody>
          <a:bodyPr rtlCol="0" anchor="t"/>
          <a:lstStyle/>
          <a:p>
            <a:pPr algn="ctr"/>
            <a:r>
              <a:rPr lang="en-US" sz="2000" b="1" dirty="0" smtClean="0"/>
              <a:t>Functional Harness</a:t>
            </a:r>
            <a:endParaRPr lang="en-US" sz="2000" b="1" dirty="0"/>
          </a:p>
        </p:txBody>
      </p:sp>
    </p:spTree>
    <p:extLst>
      <p:ext uri="{BB962C8B-B14F-4D97-AF65-F5344CB8AC3E}">
        <p14:creationId xmlns:p14="http://schemas.microsoft.com/office/powerpoint/2010/main" val="96602990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921001"/>
            <a:ext cx="9197688" cy="769441"/>
          </a:xfrm>
          <a:prstGeom prst="rect">
            <a:avLst/>
          </a:prstGeom>
        </p:spPr>
        <p:txBody>
          <a:bodyPr wrap="square">
            <a:spAutoFit/>
          </a:bodyPr>
          <a:lstStyle/>
          <a:p>
            <a:r>
              <a:rPr lang="en-US" sz="4400" b="1" dirty="0">
                <a:solidFill>
                  <a:schemeClr val="accent2"/>
                </a:solidFill>
              </a:rPr>
              <a:t>p</a:t>
            </a:r>
            <a:r>
              <a:rPr lang="en-US" sz="4400" b="1" dirty="0" smtClean="0">
                <a:solidFill>
                  <a:schemeClr val="accent2"/>
                </a:solidFill>
              </a:rPr>
              <a:t>ublic</a:t>
            </a:r>
            <a:r>
              <a:rPr lang="en-US" sz="4400" dirty="0" smtClean="0">
                <a:solidFill>
                  <a:schemeClr val="accent2"/>
                </a:solidFill>
              </a:rPr>
              <a:t> </a:t>
            </a:r>
            <a:r>
              <a:rPr lang="en-US" sz="4400" b="1" dirty="0" smtClean="0">
                <a:solidFill>
                  <a:schemeClr val="accent2"/>
                </a:solidFill>
              </a:rPr>
              <a:t>static</a:t>
            </a:r>
            <a:r>
              <a:rPr lang="en-US" sz="4400" dirty="0" smtClean="0">
                <a:solidFill>
                  <a:schemeClr val="accent2"/>
                </a:solidFill>
              </a:rPr>
              <a:t> </a:t>
            </a:r>
            <a:r>
              <a:rPr lang="en-US" sz="4400" dirty="0" smtClean="0">
                <a:solidFill>
                  <a:srgbClr val="AB05B6"/>
                </a:solidFill>
              </a:rPr>
              <a:t>Output </a:t>
            </a:r>
            <a:r>
              <a:rPr lang="en-US" sz="4400" dirty="0" smtClean="0"/>
              <a:t>function</a:t>
            </a:r>
            <a:r>
              <a:rPr lang="en-US" sz="4400" b="1" dirty="0" smtClean="0">
                <a:solidFill>
                  <a:srgbClr val="95B3D7"/>
                </a:solidFill>
              </a:rPr>
              <a:t>(</a:t>
            </a:r>
            <a:r>
              <a:rPr lang="en-US" sz="4400" dirty="0">
                <a:solidFill>
                  <a:srgbClr val="AB05B6"/>
                </a:solidFill>
              </a:rPr>
              <a:t>inputs</a:t>
            </a:r>
            <a:r>
              <a:rPr lang="en-US" sz="4400" b="1" dirty="0" smtClean="0">
                <a:solidFill>
                  <a:schemeClr val="accent1">
                    <a:lumMod val="60000"/>
                    <a:lumOff val="40000"/>
                  </a:schemeClr>
                </a:solidFill>
              </a:rPr>
              <a:t>)</a:t>
            </a:r>
            <a:endParaRPr lang="en-US" sz="4400" dirty="0">
              <a:solidFill>
                <a:schemeClr val="accent1">
                  <a:lumMod val="60000"/>
                  <a:lumOff val="40000"/>
                </a:schemeClr>
              </a:solidFill>
            </a:endParaRPr>
          </a:p>
        </p:txBody>
      </p:sp>
    </p:spTree>
    <p:extLst>
      <p:ext uri="{BB962C8B-B14F-4D97-AF65-F5344CB8AC3E}">
        <p14:creationId xmlns:p14="http://schemas.microsoft.com/office/powerpoint/2010/main" val="20702759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7772400" cy="1363133"/>
          </a:xfrm>
        </p:spPr>
        <p:txBody>
          <a:bodyPr/>
          <a:lstStyle/>
          <a:p>
            <a:r>
              <a:rPr lang="en-US" dirty="0" smtClean="0"/>
              <a:t>Separating functional Pieces</a:t>
            </a:r>
            <a:endParaRPr lang="en-US" dirty="0"/>
          </a:p>
        </p:txBody>
      </p:sp>
      <p:sp>
        <p:nvSpPr>
          <p:cNvPr id="5" name="Curved Down Arrow 4"/>
          <p:cNvSpPr/>
          <p:nvPr/>
        </p:nvSpPr>
        <p:spPr>
          <a:xfrm rot="16200000">
            <a:off x="12700" y="3238500"/>
            <a:ext cx="3251200" cy="9906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7" name="Rectangle 6"/>
          <p:cNvSpPr/>
          <p:nvPr/>
        </p:nvSpPr>
        <p:spPr>
          <a:xfrm>
            <a:off x="2286000" y="2616200"/>
            <a:ext cx="2895600" cy="8128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Non-Functional</a:t>
            </a:r>
          </a:p>
        </p:txBody>
      </p:sp>
      <p:sp>
        <p:nvSpPr>
          <p:cNvPr id="8" name="Rectangle 7"/>
          <p:cNvSpPr/>
          <p:nvPr/>
        </p:nvSpPr>
        <p:spPr>
          <a:xfrm>
            <a:off x="2286000" y="3937000"/>
            <a:ext cx="2895600" cy="812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Functional</a:t>
            </a:r>
          </a:p>
        </p:txBody>
      </p:sp>
      <p:sp>
        <p:nvSpPr>
          <p:cNvPr id="9" name="Rectangle 8"/>
          <p:cNvSpPr/>
          <p:nvPr/>
        </p:nvSpPr>
        <p:spPr>
          <a:xfrm>
            <a:off x="2057401" y="1295400"/>
            <a:ext cx="889987" cy="584776"/>
          </a:xfrm>
          <a:prstGeom prst="rect">
            <a:avLst/>
          </a:prstGeom>
        </p:spPr>
        <p:txBody>
          <a:bodyPr wrap="none">
            <a:spAutoFit/>
          </a:bodyPr>
          <a:lstStyle/>
          <a:p>
            <a:r>
              <a:rPr lang="en-US" sz="3200" b="1" dirty="0" smtClean="0">
                <a:solidFill>
                  <a:schemeClr val="accent2"/>
                </a:solidFill>
              </a:rPr>
              <a:t>List</a:t>
            </a:r>
            <a:endParaRPr lang="en-US" sz="3200" dirty="0"/>
          </a:p>
        </p:txBody>
      </p:sp>
    </p:spTree>
    <p:extLst>
      <p:ext uri="{BB962C8B-B14F-4D97-AF65-F5344CB8AC3E}">
        <p14:creationId xmlns:p14="http://schemas.microsoft.com/office/powerpoint/2010/main" val="33992978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800"/>
            <a:ext cx="7772400" cy="1363133"/>
          </a:xfrm>
        </p:spPr>
        <p:txBody>
          <a:bodyPr/>
          <a:lstStyle/>
          <a:p>
            <a:r>
              <a:rPr lang="en-US" dirty="0" smtClean="0"/>
              <a:t>Separating functional Pieces</a:t>
            </a:r>
            <a:endParaRPr lang="en-US" dirty="0"/>
          </a:p>
        </p:txBody>
      </p:sp>
      <p:sp>
        <p:nvSpPr>
          <p:cNvPr id="5" name="Curved Down Arrow 4"/>
          <p:cNvSpPr/>
          <p:nvPr/>
        </p:nvSpPr>
        <p:spPr>
          <a:xfrm rot="16200000">
            <a:off x="736600" y="2514600"/>
            <a:ext cx="1727200" cy="914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7" name="Rectangle 6"/>
          <p:cNvSpPr/>
          <p:nvPr/>
        </p:nvSpPr>
        <p:spPr>
          <a:xfrm>
            <a:off x="2286000" y="2616200"/>
            <a:ext cx="2895600" cy="812800"/>
          </a:xfrm>
          <a:prstGeom prst="rect">
            <a:avLst/>
          </a:prstGeom>
          <a:solidFill>
            <a:srgbClr val="9A312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Non-Functional</a:t>
            </a:r>
          </a:p>
        </p:txBody>
      </p:sp>
      <p:sp>
        <p:nvSpPr>
          <p:cNvPr id="8" name="Rectangle 7"/>
          <p:cNvSpPr/>
          <p:nvPr/>
        </p:nvSpPr>
        <p:spPr>
          <a:xfrm>
            <a:off x="2209800" y="5054600"/>
            <a:ext cx="2895600" cy="812800"/>
          </a:xfrm>
          <a:prstGeom prst="rect">
            <a:avLst/>
          </a:prstGeom>
          <a:solidFill>
            <a:srgbClr val="72BC5C"/>
          </a:solidFill>
          <a:ln w="76200" cmpd="sng">
            <a:prstDash val="dash"/>
          </a:ln>
        </p:spPr>
        <p:style>
          <a:lnRef idx="1">
            <a:schemeClr val="dk1"/>
          </a:lnRef>
          <a:fillRef idx="3">
            <a:schemeClr val="dk1"/>
          </a:fillRef>
          <a:effectRef idx="2">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dirty="0" smtClean="0"/>
              <a:t>Functional</a:t>
            </a:r>
          </a:p>
        </p:txBody>
      </p:sp>
      <p:sp>
        <p:nvSpPr>
          <p:cNvPr id="6" name="Curved Down Arrow 5"/>
          <p:cNvSpPr/>
          <p:nvPr/>
        </p:nvSpPr>
        <p:spPr>
          <a:xfrm rot="16200000">
            <a:off x="812800" y="4953000"/>
            <a:ext cx="1727200" cy="914400"/>
          </a:xfrm>
          <a:prstGeom prst="curved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AC2214"/>
              </a:solidFill>
            </a:endParaRPr>
          </a:p>
        </p:txBody>
      </p:sp>
      <p:sp>
        <p:nvSpPr>
          <p:cNvPr id="9" name="Rectangle 8"/>
          <p:cNvSpPr/>
          <p:nvPr/>
        </p:nvSpPr>
        <p:spPr>
          <a:xfrm>
            <a:off x="2057401" y="1295400"/>
            <a:ext cx="889987" cy="584776"/>
          </a:xfrm>
          <a:prstGeom prst="rect">
            <a:avLst/>
          </a:prstGeom>
        </p:spPr>
        <p:txBody>
          <a:bodyPr wrap="none">
            <a:spAutoFit/>
          </a:bodyPr>
          <a:lstStyle/>
          <a:p>
            <a:r>
              <a:rPr lang="en-US" sz="3200" b="1" dirty="0" smtClean="0">
                <a:solidFill>
                  <a:schemeClr val="accent2"/>
                </a:solidFill>
              </a:rPr>
              <a:t>List</a:t>
            </a:r>
            <a:endParaRPr lang="en-US" sz="3200" dirty="0"/>
          </a:p>
        </p:txBody>
      </p:sp>
      <p:sp>
        <p:nvSpPr>
          <p:cNvPr id="10" name="Rectangle 9"/>
          <p:cNvSpPr/>
          <p:nvPr/>
        </p:nvSpPr>
        <p:spPr>
          <a:xfrm>
            <a:off x="2133601" y="3937000"/>
            <a:ext cx="1116411" cy="584776"/>
          </a:xfrm>
          <a:prstGeom prst="rect">
            <a:avLst/>
          </a:prstGeom>
        </p:spPr>
        <p:txBody>
          <a:bodyPr wrap="none">
            <a:spAutoFit/>
          </a:bodyPr>
          <a:lstStyle/>
          <a:p>
            <a:r>
              <a:rPr lang="en-US" sz="3200" b="1" dirty="0" smtClean="0">
                <a:solidFill>
                  <a:schemeClr val="accent2"/>
                </a:solidFill>
              </a:rPr>
              <a:t>List2</a:t>
            </a:r>
            <a:endParaRPr lang="en-US" sz="3200" dirty="0"/>
          </a:p>
        </p:txBody>
      </p:sp>
    </p:spTree>
    <p:extLst>
      <p:ext uri="{BB962C8B-B14F-4D97-AF65-F5344CB8AC3E}">
        <p14:creationId xmlns:p14="http://schemas.microsoft.com/office/powerpoint/2010/main" val="137122910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9"/>
          <p:cNvSpPr>
            <a:spLocks/>
          </p:cNvSpPr>
          <p:nvPr/>
        </p:nvSpPr>
        <p:spPr bwMode="auto">
          <a:xfrm>
            <a:off x="5416154" y="1323578"/>
            <a:ext cx="1741289" cy="3661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0" tIns="0" rIns="0" bIns="0"/>
          <a:lstStyle/>
          <a:p>
            <a:endParaRPr lang="en-US"/>
          </a:p>
        </p:txBody>
      </p:sp>
      <p:sp>
        <p:nvSpPr>
          <p:cNvPr id="8" name="TextBox 7"/>
          <p:cNvSpPr txBox="1"/>
          <p:nvPr/>
        </p:nvSpPr>
        <p:spPr>
          <a:xfrm>
            <a:off x="533400" y="4546601"/>
            <a:ext cx="8305800" cy="769441"/>
          </a:xfrm>
          <a:prstGeom prst="rect">
            <a:avLst/>
          </a:prstGeom>
          <a:noFill/>
        </p:spPr>
        <p:txBody>
          <a:bodyPr wrap="square" rtlCol="0">
            <a:spAutoFit/>
          </a:bodyPr>
          <a:lstStyle/>
          <a:p>
            <a:pPr lvl="0" algn="ctr"/>
            <a:r>
              <a:rPr lang="en-US" sz="4400" b="1" cap="all" dirty="0" smtClean="0">
                <a:solidFill>
                  <a:srgbClr val="FFFFFF"/>
                </a:solidFill>
                <a:effectLst>
                  <a:outerShdw blurRad="38100" dist="38100" dir="2700000" algn="tl">
                    <a:srgbClr val="000000">
                      <a:alpha val="43137"/>
                    </a:srgbClr>
                  </a:outerShdw>
                </a:effectLst>
                <a:latin typeface="+mj-lt"/>
                <a:ea typeface="+mj-ea"/>
                <a:cs typeface="+mj-cs"/>
              </a:rPr>
              <a:t>Peel</a:t>
            </a:r>
            <a:endParaRPr lang="en-US" sz="4400" b="1" cap="all" dirty="0">
              <a:solidFill>
                <a:srgbClr val="FFFFFF"/>
              </a:solidFill>
              <a:effectLst>
                <a:outerShdw blurRad="38100" dist="38100" dir="2700000" algn="tl">
                  <a:srgbClr val="000000">
                    <a:alpha val="43137"/>
                  </a:srgbClr>
                </a:outerShdw>
              </a:effectLst>
              <a:latin typeface="+mj-lt"/>
              <a:ea typeface="+mj-ea"/>
              <a:cs typeface="+mj-cs"/>
            </a:endParaRPr>
          </a:p>
        </p:txBody>
      </p:sp>
      <p:sp>
        <p:nvSpPr>
          <p:cNvPr id="3" name="Rectangle 1"/>
          <p:cNvSpPr>
            <a:spLocks/>
          </p:cNvSpPr>
          <p:nvPr/>
        </p:nvSpPr>
        <p:spPr bwMode="auto">
          <a:xfrm>
            <a:off x="1960365" y="1359297"/>
            <a:ext cx="1741289" cy="210740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4" name="Rectangle 2"/>
          <p:cNvSpPr>
            <a:spLocks/>
          </p:cNvSpPr>
          <p:nvPr/>
        </p:nvSpPr>
        <p:spPr bwMode="auto">
          <a:xfrm>
            <a:off x="2138959" y="1716484"/>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 name="Rectangle 3"/>
          <p:cNvSpPr>
            <a:spLocks/>
          </p:cNvSpPr>
          <p:nvPr/>
        </p:nvSpPr>
        <p:spPr bwMode="auto">
          <a:xfrm>
            <a:off x="2138959" y="2020093"/>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6" name="Rectangle 4"/>
          <p:cNvSpPr>
            <a:spLocks/>
          </p:cNvSpPr>
          <p:nvPr/>
        </p:nvSpPr>
        <p:spPr bwMode="auto">
          <a:xfrm>
            <a:off x="2335412" y="2323703"/>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7" name="Rectangle 5"/>
          <p:cNvSpPr>
            <a:spLocks/>
          </p:cNvSpPr>
          <p:nvPr/>
        </p:nvSpPr>
        <p:spPr bwMode="auto">
          <a:xfrm>
            <a:off x="2335412" y="255587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9" name="Rectangle 6"/>
          <p:cNvSpPr>
            <a:spLocks/>
          </p:cNvSpPr>
          <p:nvPr/>
        </p:nvSpPr>
        <p:spPr bwMode="auto">
          <a:xfrm>
            <a:off x="2138959" y="3047008"/>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 name="Rectangle 7"/>
          <p:cNvSpPr>
            <a:spLocks/>
          </p:cNvSpPr>
          <p:nvPr/>
        </p:nvSpPr>
        <p:spPr bwMode="auto">
          <a:xfrm>
            <a:off x="2335412" y="281483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1" name="Rectangle 8"/>
          <p:cNvSpPr>
            <a:spLocks/>
          </p:cNvSpPr>
          <p:nvPr/>
        </p:nvSpPr>
        <p:spPr bwMode="auto">
          <a:xfrm>
            <a:off x="5416154" y="1921867"/>
            <a:ext cx="1741289" cy="151804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2" name="Rectangle 9"/>
          <p:cNvSpPr>
            <a:spLocks/>
          </p:cNvSpPr>
          <p:nvPr/>
        </p:nvSpPr>
        <p:spPr bwMode="auto">
          <a:xfrm>
            <a:off x="5594748" y="210939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3" name="Rectangle 10"/>
          <p:cNvSpPr>
            <a:spLocks/>
          </p:cNvSpPr>
          <p:nvPr/>
        </p:nvSpPr>
        <p:spPr bwMode="auto">
          <a:xfrm>
            <a:off x="5791201" y="2413000"/>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4" name="Rectangle 11"/>
          <p:cNvSpPr>
            <a:spLocks/>
          </p:cNvSpPr>
          <p:nvPr/>
        </p:nvSpPr>
        <p:spPr bwMode="auto">
          <a:xfrm>
            <a:off x="5791201" y="2645172"/>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5" name="Rectangle 12"/>
          <p:cNvSpPr>
            <a:spLocks/>
          </p:cNvSpPr>
          <p:nvPr/>
        </p:nvSpPr>
        <p:spPr bwMode="auto">
          <a:xfrm>
            <a:off x="5594748" y="3136304"/>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6" name="Rectangle 13"/>
          <p:cNvSpPr>
            <a:spLocks/>
          </p:cNvSpPr>
          <p:nvPr/>
        </p:nvSpPr>
        <p:spPr bwMode="auto">
          <a:xfrm>
            <a:off x="5791201" y="2904132"/>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7" name="Rectangle 14"/>
          <p:cNvSpPr>
            <a:spLocks/>
          </p:cNvSpPr>
          <p:nvPr/>
        </p:nvSpPr>
        <p:spPr bwMode="auto">
          <a:xfrm>
            <a:off x="5407224" y="1323578"/>
            <a:ext cx="1741289" cy="366117"/>
          </a:xfrm>
          <a:prstGeom prst="rect">
            <a:avLst/>
          </a:prstGeom>
          <a:solidFill>
            <a:schemeClr val="bg1">
              <a:lumMod val="75000"/>
              <a:lumOff val="25000"/>
            </a:schemeClr>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8" name="Rectangle 15"/>
          <p:cNvSpPr>
            <a:spLocks/>
          </p:cNvSpPr>
          <p:nvPr/>
        </p:nvSpPr>
        <p:spPr bwMode="auto">
          <a:xfrm>
            <a:off x="5594748" y="1448593"/>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19" name="Line 16"/>
          <p:cNvSpPr>
            <a:spLocks noChangeShapeType="1"/>
          </p:cNvSpPr>
          <p:nvPr/>
        </p:nvSpPr>
        <p:spPr bwMode="auto">
          <a:xfrm rot="10800000" flipH="1">
            <a:off x="6275635" y="1677418"/>
            <a:ext cx="0" cy="247799"/>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AutoShape 17"/>
          <p:cNvSpPr>
            <a:spLocks/>
          </p:cNvSpPr>
          <p:nvPr/>
        </p:nvSpPr>
        <p:spPr bwMode="auto">
          <a:xfrm>
            <a:off x="4112419" y="1948657"/>
            <a:ext cx="892969" cy="892969"/>
          </a:xfrm>
          <a:prstGeom prst="rightArrow">
            <a:avLst>
              <a:gd name="adj1" fmla="val 32000"/>
              <a:gd name="adj2" fmla="val 4400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2" name="Rectangle 1"/>
          <p:cNvSpPr/>
          <p:nvPr/>
        </p:nvSpPr>
        <p:spPr>
          <a:xfrm>
            <a:off x="152400" y="6172200"/>
            <a:ext cx="2636359" cy="369332"/>
          </a:xfrm>
          <a:prstGeom prst="rect">
            <a:avLst/>
          </a:prstGeom>
        </p:spPr>
        <p:txBody>
          <a:bodyPr wrap="none">
            <a:spAutoFit/>
          </a:bodyPr>
          <a:lstStyle/>
          <a:p>
            <a:r>
              <a:rPr lang="en-US" dirty="0" smtClean="0"/>
              <a:t>*http://</a:t>
            </a:r>
            <a:r>
              <a:rPr lang="en-US" dirty="0" err="1" smtClean="0"/>
              <a:t>lfal.co</a:t>
            </a:r>
            <a:r>
              <a:rPr lang="en-US" dirty="0"/>
              <a:t>/</a:t>
            </a:r>
            <a:r>
              <a:rPr lang="en-US" dirty="0" err="1"/>
              <a:t>PeelAndSlice</a:t>
            </a:r>
            <a:endParaRPr lang="en-US" dirty="0"/>
          </a:p>
        </p:txBody>
      </p:sp>
    </p:spTree>
    <p:extLst>
      <p:ext uri="{BB962C8B-B14F-4D97-AF65-F5344CB8AC3E}">
        <p14:creationId xmlns:p14="http://schemas.microsoft.com/office/powerpoint/2010/main" val="20054389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4546601"/>
            <a:ext cx="8305800" cy="769441"/>
          </a:xfrm>
          <a:prstGeom prst="rect">
            <a:avLst/>
          </a:prstGeom>
          <a:noFill/>
        </p:spPr>
        <p:txBody>
          <a:bodyPr wrap="square" rtlCol="0">
            <a:spAutoFit/>
          </a:bodyPr>
          <a:lstStyle/>
          <a:p>
            <a:pPr lvl="0" algn="ctr"/>
            <a:r>
              <a:rPr lang="en-US" sz="4400" b="1" cap="all" dirty="0" smtClean="0">
                <a:effectLst>
                  <a:outerShdw blurRad="38100" dist="38100" dir="2700000" algn="tl">
                    <a:srgbClr val="000000">
                      <a:alpha val="43137"/>
                    </a:srgbClr>
                  </a:outerShdw>
                </a:effectLst>
                <a:latin typeface="+mj-lt"/>
                <a:ea typeface="+mj-ea"/>
                <a:cs typeface="+mj-cs"/>
              </a:rPr>
              <a:t>SLICE</a:t>
            </a:r>
            <a:endParaRPr lang="en-US" sz="4400" b="1" cap="all" dirty="0">
              <a:effectLst>
                <a:outerShdw blurRad="38100" dist="38100" dir="2700000" algn="tl">
                  <a:srgbClr val="000000">
                    <a:alpha val="43137"/>
                  </a:srgbClr>
                </a:outerShdw>
              </a:effectLst>
              <a:latin typeface="+mj-lt"/>
              <a:ea typeface="+mj-ea"/>
              <a:cs typeface="+mj-cs"/>
            </a:endParaRPr>
          </a:p>
        </p:txBody>
      </p:sp>
      <p:sp>
        <p:nvSpPr>
          <p:cNvPr id="3" name="Rectangle 1"/>
          <p:cNvSpPr>
            <a:spLocks/>
          </p:cNvSpPr>
          <p:nvPr/>
        </p:nvSpPr>
        <p:spPr bwMode="auto">
          <a:xfrm>
            <a:off x="1718668" y="1600201"/>
            <a:ext cx="1741289" cy="18395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4" name="Rectangle 2"/>
          <p:cNvSpPr>
            <a:spLocks/>
          </p:cNvSpPr>
          <p:nvPr/>
        </p:nvSpPr>
        <p:spPr bwMode="auto">
          <a:xfrm>
            <a:off x="2093715" y="2528888"/>
            <a:ext cx="1116211" cy="125016"/>
          </a:xfrm>
          <a:prstGeom prst="rect">
            <a:avLst/>
          </a:prstGeom>
          <a:solidFill>
            <a:srgbClr val="D90B00"/>
          </a:solidFill>
          <a:ln w="12700" cap="flat">
            <a:solidFill>
              <a:schemeClr val="tx1"/>
            </a:solidFill>
            <a:prstDash val="solid"/>
            <a:round/>
            <a:headEnd type="none" w="med" len="med"/>
            <a:tailEnd type="none" w="med" len="med"/>
          </a:ln>
        </p:spPr>
        <p:txBody>
          <a:bodyPr lIns="0" tIns="0" rIns="0" bIns="0"/>
          <a:lstStyle/>
          <a:p>
            <a:endParaRPr lang="en-US"/>
          </a:p>
        </p:txBody>
      </p:sp>
      <p:sp>
        <p:nvSpPr>
          <p:cNvPr id="5" name="Rectangle 3"/>
          <p:cNvSpPr>
            <a:spLocks/>
          </p:cNvSpPr>
          <p:nvPr/>
        </p:nvSpPr>
        <p:spPr bwMode="auto">
          <a:xfrm>
            <a:off x="1897260" y="1993107"/>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6" name="Rectangle 4"/>
          <p:cNvSpPr>
            <a:spLocks/>
          </p:cNvSpPr>
          <p:nvPr/>
        </p:nvSpPr>
        <p:spPr bwMode="auto">
          <a:xfrm>
            <a:off x="2093715" y="229671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7" name="Rectangle 5"/>
          <p:cNvSpPr>
            <a:spLocks/>
          </p:cNvSpPr>
          <p:nvPr/>
        </p:nvSpPr>
        <p:spPr bwMode="auto">
          <a:xfrm>
            <a:off x="1897260" y="176093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9" name="Rectangle 6"/>
          <p:cNvSpPr>
            <a:spLocks/>
          </p:cNvSpPr>
          <p:nvPr/>
        </p:nvSpPr>
        <p:spPr bwMode="auto">
          <a:xfrm>
            <a:off x="1897260" y="302002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0" name="Rectangle 7"/>
          <p:cNvSpPr>
            <a:spLocks/>
          </p:cNvSpPr>
          <p:nvPr/>
        </p:nvSpPr>
        <p:spPr bwMode="auto">
          <a:xfrm>
            <a:off x="2093715" y="2787849"/>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1" name="AutoShape 8"/>
          <p:cNvSpPr>
            <a:spLocks/>
          </p:cNvSpPr>
          <p:nvPr/>
        </p:nvSpPr>
        <p:spPr bwMode="auto">
          <a:xfrm>
            <a:off x="3549254" y="1921670"/>
            <a:ext cx="892969" cy="892969"/>
          </a:xfrm>
          <a:prstGeom prst="rightArrow">
            <a:avLst>
              <a:gd name="adj1" fmla="val 32000"/>
              <a:gd name="adj2" fmla="val 44000"/>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2" name="Rectangle 10"/>
          <p:cNvSpPr>
            <a:spLocks/>
          </p:cNvSpPr>
          <p:nvPr/>
        </p:nvSpPr>
        <p:spPr bwMode="auto">
          <a:xfrm>
            <a:off x="4495801" y="1600201"/>
            <a:ext cx="1741289" cy="183951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72000" tIns="45718" rIns="72000" bIns="45718" numCol="1" rtlCol="0" anchor="ctr" anchorCtr="0" compatLnSpc="1">
            <a:prstTxWarp prst="textNoShape">
              <a:avLst/>
            </a:prstTxWarp>
          </a:bodyPr>
          <a:lstStyle/>
          <a:p>
            <a:pPr algn="ctr" defTabSz="914099" fontAlgn="base">
              <a:spcBef>
                <a:spcPct val="0"/>
              </a:spcBef>
              <a:spcAft>
                <a:spcPct val="0"/>
              </a:spcAft>
            </a:pPr>
            <a:endParaRPr lang="en-US" sz="2000">
              <a:solidFill>
                <a:srgbClr val="000000"/>
              </a:solidFill>
              <a:latin typeface="Calibri" pitchFamily="34" charset="0"/>
            </a:endParaRPr>
          </a:p>
        </p:txBody>
      </p:sp>
      <p:sp>
        <p:nvSpPr>
          <p:cNvPr id="13" name="Rectangle 11"/>
          <p:cNvSpPr>
            <a:spLocks/>
          </p:cNvSpPr>
          <p:nvPr/>
        </p:nvSpPr>
        <p:spPr bwMode="auto">
          <a:xfrm>
            <a:off x="4674394" y="1993107"/>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4" name="Rectangle 12"/>
          <p:cNvSpPr>
            <a:spLocks/>
          </p:cNvSpPr>
          <p:nvPr/>
        </p:nvSpPr>
        <p:spPr bwMode="auto">
          <a:xfrm>
            <a:off x="4870847" y="2296716"/>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5" name="Rectangle 13"/>
          <p:cNvSpPr>
            <a:spLocks/>
          </p:cNvSpPr>
          <p:nvPr/>
        </p:nvSpPr>
        <p:spPr bwMode="auto">
          <a:xfrm>
            <a:off x="4674394" y="1760935"/>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6" name="Rectangle 14"/>
          <p:cNvSpPr>
            <a:spLocks/>
          </p:cNvSpPr>
          <p:nvPr/>
        </p:nvSpPr>
        <p:spPr bwMode="auto">
          <a:xfrm>
            <a:off x="4674394" y="3020021"/>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7" name="Rectangle 15"/>
          <p:cNvSpPr>
            <a:spLocks/>
          </p:cNvSpPr>
          <p:nvPr/>
        </p:nvSpPr>
        <p:spPr bwMode="auto">
          <a:xfrm>
            <a:off x="4870847" y="2787849"/>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8" name="Rectangle 16"/>
          <p:cNvSpPr>
            <a:spLocks/>
          </p:cNvSpPr>
          <p:nvPr/>
        </p:nvSpPr>
        <p:spPr bwMode="auto">
          <a:xfrm>
            <a:off x="4870847" y="2528888"/>
            <a:ext cx="1116211" cy="125016"/>
          </a:xfrm>
          <a:prstGeom prst="rect">
            <a:avLst/>
          </a:prstGeom>
          <a:solidFill>
            <a:srgbClr val="66B132"/>
          </a:solidFill>
          <a:ln w="12700" cap="flat">
            <a:solidFill>
              <a:schemeClr val="tx1"/>
            </a:solidFill>
            <a:prstDash val="solid"/>
            <a:round/>
            <a:headEnd type="none" w="med" len="med"/>
            <a:tailEnd type="none" w="med" len="med"/>
          </a:ln>
        </p:spPr>
        <p:txBody>
          <a:bodyPr lIns="0" tIns="0" rIns="0" bIns="0"/>
          <a:lstStyle/>
          <a:p>
            <a:endParaRPr lang="en-US"/>
          </a:p>
        </p:txBody>
      </p:sp>
      <p:sp>
        <p:nvSpPr>
          <p:cNvPr id="19" name="Line 17"/>
          <p:cNvSpPr>
            <a:spLocks noChangeShapeType="1"/>
          </p:cNvSpPr>
          <p:nvPr/>
        </p:nvSpPr>
        <p:spPr bwMode="auto">
          <a:xfrm rot="10800000" flipH="1">
            <a:off x="6073007" y="2584699"/>
            <a:ext cx="714375" cy="11163"/>
          </a:xfrm>
          <a:prstGeom prst="line">
            <a:avLst/>
          </a:prstGeom>
          <a:noFill/>
          <a:ln w="25400" cap="flat">
            <a:solidFill>
              <a:schemeClr val="tx1"/>
            </a:solidFill>
            <a:prstDash val="solid"/>
            <a:round/>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0" name="Rectangle 18"/>
          <p:cNvSpPr>
            <a:spLocks/>
          </p:cNvSpPr>
          <p:nvPr/>
        </p:nvSpPr>
        <p:spPr bwMode="auto">
          <a:xfrm>
            <a:off x="6843146" y="2415312"/>
            <a:ext cx="13391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36280" bIns="0">
            <a:spAutoFit/>
          </a:bodyPr>
          <a:lstStyle/>
          <a:p>
            <a:pPr marL="35873"/>
            <a:r>
              <a:rPr lang="en-US" dirty="0">
                <a:solidFill>
                  <a:schemeClr val="tx1"/>
                </a:solidFill>
                <a:cs typeface="Arial" charset="0"/>
              </a:rPr>
              <a:t>return sample</a:t>
            </a:r>
          </a:p>
        </p:txBody>
      </p:sp>
      <p:sp>
        <p:nvSpPr>
          <p:cNvPr id="21" name="Line 19"/>
          <p:cNvSpPr>
            <a:spLocks noChangeShapeType="1"/>
          </p:cNvSpPr>
          <p:nvPr/>
        </p:nvSpPr>
        <p:spPr bwMode="auto">
          <a:xfrm flipH="1">
            <a:off x="6743849" y="2422849"/>
            <a:ext cx="66973" cy="376163"/>
          </a:xfrm>
          <a:prstGeom prst="line">
            <a:avLst/>
          </a:prstGeom>
          <a:noFill/>
          <a:ln w="50800" cap="flat">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2" name="Rectangle 21"/>
          <p:cNvSpPr/>
          <p:nvPr/>
        </p:nvSpPr>
        <p:spPr>
          <a:xfrm>
            <a:off x="152400" y="6172200"/>
            <a:ext cx="2636359" cy="369332"/>
          </a:xfrm>
          <a:prstGeom prst="rect">
            <a:avLst/>
          </a:prstGeom>
        </p:spPr>
        <p:txBody>
          <a:bodyPr wrap="none">
            <a:spAutoFit/>
          </a:bodyPr>
          <a:lstStyle/>
          <a:p>
            <a:r>
              <a:rPr lang="en-US" dirty="0" smtClean="0"/>
              <a:t>*http://</a:t>
            </a:r>
            <a:r>
              <a:rPr lang="en-US" dirty="0" err="1" smtClean="0"/>
              <a:t>lfal.co</a:t>
            </a:r>
            <a:r>
              <a:rPr lang="en-US" dirty="0"/>
              <a:t>/</a:t>
            </a:r>
            <a:r>
              <a:rPr lang="en-US" dirty="0" err="1"/>
              <a:t>PeelAndSlice</a:t>
            </a:r>
            <a:endParaRPr lang="en-US" dirty="0"/>
          </a:p>
        </p:txBody>
      </p:sp>
    </p:spTree>
    <p:extLst>
      <p:ext uri="{BB962C8B-B14F-4D97-AF65-F5344CB8AC3E}">
        <p14:creationId xmlns:p14="http://schemas.microsoft.com/office/powerpoint/2010/main" val="1901447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utoUpdateAnimBg="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Why is Testing Hard?</a:t>
            </a:r>
            <a:endParaRPr lang="en-US" dirty="0"/>
          </a:p>
        </p:txBody>
      </p:sp>
      <p:sp>
        <p:nvSpPr>
          <p:cNvPr id="8" name="Content Placeholder 7"/>
          <p:cNvSpPr>
            <a:spLocks noGrp="1"/>
          </p:cNvSpPr>
          <p:nvPr>
            <p:ph idx="1"/>
          </p:nvPr>
        </p:nvSpPr>
        <p:spPr>
          <a:xfrm>
            <a:off x="0" y="1600202"/>
            <a:ext cx="9144000" cy="5181599"/>
          </a:xfrm>
        </p:spPr>
        <p:txBody>
          <a:bodyPr numCol="3">
            <a:normAutofit/>
          </a:bodyPr>
          <a:lstStyle/>
          <a:p>
            <a:pPr marL="514350" indent="-514350">
              <a:buFont typeface="+mj-lt"/>
              <a:buAutoNum type="arabicPeriod"/>
            </a:pPr>
            <a:r>
              <a:rPr lang="en-US" dirty="0" err="1" smtClean="0">
                <a:solidFill>
                  <a:schemeClr val="bg2">
                    <a:lumMod val="65000"/>
                    <a:lumOff val="35000"/>
                  </a:schemeClr>
                </a:solidFill>
              </a:rPr>
              <a:t>XPath</a:t>
            </a:r>
            <a:endParaRPr lang="en-US" dirty="0" smtClean="0">
              <a:solidFill>
                <a:schemeClr val="bg2">
                  <a:lumMod val="65000"/>
                  <a:lumOff val="35000"/>
                </a:schemeClr>
              </a:solidFill>
            </a:endParaRPr>
          </a:p>
          <a:p>
            <a:pPr marL="514350" indent="-514350">
              <a:buFont typeface="+mj-lt"/>
              <a:buAutoNum type="arabicPeriod"/>
            </a:pPr>
            <a:r>
              <a:rPr lang="en-US" dirty="0">
                <a:solidFill>
                  <a:schemeClr val="bg2">
                    <a:lumMod val="65000"/>
                    <a:lumOff val="35000"/>
                  </a:schemeClr>
                </a:solidFill>
              </a:rPr>
              <a:t>Finding </a:t>
            </a:r>
            <a:r>
              <a:rPr lang="en-US" dirty="0" smtClean="0">
                <a:solidFill>
                  <a:schemeClr val="bg2">
                    <a:lumMod val="65000"/>
                    <a:lumOff val="35000"/>
                  </a:schemeClr>
                </a:solidFill>
              </a:rPr>
              <a:t>Elements</a:t>
            </a:r>
          </a:p>
          <a:p>
            <a:pPr marL="514350" indent="-514350">
              <a:buFont typeface="+mj-lt"/>
              <a:buAutoNum type="arabicPeriod"/>
            </a:pPr>
            <a:r>
              <a:rPr lang="en-US" dirty="0">
                <a:solidFill>
                  <a:schemeClr val="bg2">
                    <a:lumMod val="65000"/>
                    <a:lumOff val="35000"/>
                  </a:schemeClr>
                </a:solidFill>
              </a:rPr>
              <a:t>Global </a:t>
            </a:r>
            <a:r>
              <a:rPr lang="en-US" dirty="0" smtClean="0">
                <a:solidFill>
                  <a:schemeClr val="bg2">
                    <a:lumMod val="65000"/>
                    <a:lumOff val="35000"/>
                  </a:schemeClr>
                </a:solidFill>
              </a:rPr>
              <a:t>state</a:t>
            </a:r>
          </a:p>
          <a:p>
            <a:pPr marL="514350" indent="-514350">
              <a:buFont typeface="+mj-lt"/>
              <a:buAutoNum type="arabicPeriod"/>
            </a:pPr>
            <a:r>
              <a:rPr lang="en-US" dirty="0" smtClean="0">
                <a:solidFill>
                  <a:schemeClr val="bg2">
                    <a:lumMod val="65000"/>
                    <a:lumOff val="35000"/>
                  </a:schemeClr>
                </a:solidFill>
              </a:rPr>
              <a:t>Dates</a:t>
            </a:r>
          </a:p>
          <a:p>
            <a:pPr marL="514350" indent="-514350">
              <a:buFont typeface="+mj-lt"/>
              <a:buAutoNum type="arabicPeriod"/>
            </a:pPr>
            <a:r>
              <a:rPr lang="en-US" dirty="0">
                <a:solidFill>
                  <a:schemeClr val="bg2">
                    <a:lumMod val="65000"/>
                    <a:lumOff val="35000"/>
                  </a:schemeClr>
                </a:solidFill>
              </a:rPr>
              <a:t>Failure </a:t>
            </a:r>
            <a:r>
              <a:rPr lang="en-US" dirty="0" smtClean="0">
                <a:solidFill>
                  <a:schemeClr val="bg2">
                    <a:lumMod val="65000"/>
                    <a:lumOff val="35000"/>
                  </a:schemeClr>
                </a:solidFill>
              </a:rPr>
              <a:t>cases</a:t>
            </a:r>
          </a:p>
          <a:p>
            <a:pPr marL="514350" indent="-514350">
              <a:buFont typeface="+mj-lt"/>
              <a:buAutoNum type="arabicPeriod"/>
            </a:pPr>
            <a:r>
              <a:rPr lang="en-US" dirty="0">
                <a:solidFill>
                  <a:schemeClr val="bg2">
                    <a:lumMod val="65000"/>
                    <a:lumOff val="35000"/>
                  </a:schemeClr>
                </a:solidFill>
              </a:rPr>
              <a:t>Wait </a:t>
            </a:r>
            <a:r>
              <a:rPr lang="en-US" dirty="0" smtClean="0">
                <a:solidFill>
                  <a:schemeClr val="bg2">
                    <a:lumMod val="65000"/>
                    <a:lumOff val="35000"/>
                  </a:schemeClr>
                </a:solidFill>
              </a:rPr>
              <a:t>Times</a:t>
            </a:r>
          </a:p>
          <a:p>
            <a:pPr marL="514350" indent="-514350">
              <a:buFont typeface="+mj-lt"/>
              <a:buAutoNum type="arabicPeriod"/>
            </a:pPr>
            <a:r>
              <a:rPr lang="en-US" dirty="0" smtClean="0">
                <a:solidFill>
                  <a:schemeClr val="bg2">
                    <a:lumMod val="65000"/>
                    <a:lumOff val="35000"/>
                  </a:schemeClr>
                </a:solidFill>
              </a:rPr>
              <a:t>Mobile</a:t>
            </a:r>
          </a:p>
          <a:p>
            <a:pPr marL="514350" indent="-514350">
              <a:buFont typeface="+mj-lt"/>
              <a:buAutoNum type="arabicPeriod"/>
            </a:pPr>
            <a:r>
              <a:rPr lang="en-US" dirty="0" smtClean="0">
                <a:solidFill>
                  <a:schemeClr val="bg2">
                    <a:lumMod val="65000"/>
                    <a:lumOff val="35000"/>
                  </a:schemeClr>
                </a:solidFill>
              </a:rPr>
              <a:t>Setup</a:t>
            </a:r>
          </a:p>
          <a:p>
            <a:pPr marL="514350" indent="-514350">
              <a:buFont typeface="+mj-lt"/>
              <a:buAutoNum type="arabicPeriod"/>
            </a:pPr>
            <a:r>
              <a:rPr lang="en-US" dirty="0" smtClean="0">
                <a:solidFill>
                  <a:schemeClr val="bg2">
                    <a:lumMod val="65000"/>
                    <a:lumOff val="35000"/>
                  </a:schemeClr>
                </a:solidFill>
              </a:rPr>
              <a:t>Lot’s of paths</a:t>
            </a:r>
          </a:p>
          <a:p>
            <a:pPr marL="514350" indent="-514350">
              <a:buFont typeface="+mj-lt"/>
              <a:buAutoNum type="arabicPeriod"/>
            </a:pPr>
            <a:r>
              <a:rPr lang="en-US" dirty="0" smtClean="0">
                <a:solidFill>
                  <a:schemeClr val="bg2">
                    <a:lumMod val="65000"/>
                    <a:lumOff val="35000"/>
                  </a:schemeClr>
                </a:solidFill>
              </a:rPr>
              <a:t>Environment</a:t>
            </a:r>
          </a:p>
          <a:p>
            <a:pPr marL="514350" indent="-514350">
              <a:buFont typeface="+mj-lt"/>
              <a:buAutoNum type="arabicPeriod"/>
            </a:pPr>
            <a:r>
              <a:rPr lang="en-US" dirty="0" smtClean="0">
                <a:solidFill>
                  <a:schemeClr val="bg2">
                    <a:lumMod val="65000"/>
                    <a:lumOff val="35000"/>
                  </a:schemeClr>
                </a:solidFill>
              </a:rPr>
              <a:t>Uncontrollable Variables</a:t>
            </a:r>
          </a:p>
          <a:p>
            <a:pPr marL="514350" indent="-514350">
              <a:buFont typeface="+mj-lt"/>
              <a:buAutoNum type="arabicPeriod"/>
            </a:pPr>
            <a:r>
              <a:rPr lang="en-US" dirty="0" smtClean="0">
                <a:solidFill>
                  <a:schemeClr val="bg2">
                    <a:lumMod val="65000"/>
                    <a:lumOff val="35000"/>
                  </a:schemeClr>
                </a:solidFill>
              </a:rPr>
              <a:t>UI</a:t>
            </a:r>
          </a:p>
          <a:p>
            <a:pPr marL="514350" indent="-514350">
              <a:buFont typeface="+mj-lt"/>
              <a:buAutoNum type="arabicPeriod"/>
            </a:pPr>
            <a:r>
              <a:rPr lang="en-US" dirty="0" smtClean="0">
                <a:solidFill>
                  <a:schemeClr val="bg2">
                    <a:lumMod val="65000"/>
                    <a:lumOff val="35000"/>
                  </a:schemeClr>
                </a:solidFill>
              </a:rPr>
              <a:t>Money</a:t>
            </a:r>
          </a:p>
          <a:p>
            <a:pPr marL="514350" indent="-514350">
              <a:buFont typeface="+mj-lt"/>
              <a:buAutoNum type="arabicPeriod"/>
            </a:pPr>
            <a:r>
              <a:rPr lang="en-US" dirty="0" smtClean="0">
                <a:solidFill>
                  <a:schemeClr val="bg2">
                    <a:lumMod val="65000"/>
                    <a:lumOff val="35000"/>
                  </a:schemeClr>
                </a:solidFill>
              </a:rPr>
              <a:t>Dates</a:t>
            </a:r>
          </a:p>
          <a:p>
            <a:pPr marL="514350" indent="-514350">
              <a:buFont typeface="+mj-lt"/>
              <a:buAutoNum type="arabicPeriod"/>
            </a:pPr>
            <a:r>
              <a:rPr lang="en-US" dirty="0" smtClean="0">
                <a:solidFill>
                  <a:schemeClr val="bg2">
                    <a:lumMod val="65000"/>
                    <a:lumOff val="35000"/>
                  </a:schemeClr>
                </a:solidFill>
              </a:rPr>
              <a:t>Database</a:t>
            </a:r>
          </a:p>
          <a:p>
            <a:pPr marL="514350" indent="-514350">
              <a:buFont typeface="+mj-lt"/>
              <a:buAutoNum type="arabicPeriod"/>
            </a:pPr>
            <a:r>
              <a:rPr lang="en-US" dirty="0" smtClean="0">
                <a:solidFill>
                  <a:schemeClr val="bg2">
                    <a:lumMod val="65000"/>
                    <a:lumOff val="35000"/>
                  </a:schemeClr>
                </a:solidFill>
              </a:rPr>
              <a:t>Integration</a:t>
            </a:r>
          </a:p>
          <a:p>
            <a:pPr marL="514350" indent="-514350">
              <a:buFont typeface="+mj-lt"/>
              <a:buAutoNum type="arabicPeriod"/>
            </a:pPr>
            <a:r>
              <a:rPr lang="en-US" dirty="0" smtClean="0">
                <a:solidFill>
                  <a:schemeClr val="bg2">
                    <a:lumMod val="65000"/>
                    <a:lumOff val="35000"/>
                  </a:schemeClr>
                </a:solidFill>
              </a:rPr>
              <a:t>Finding Elements</a:t>
            </a:r>
          </a:p>
          <a:p>
            <a:pPr marL="514350" indent="-514350">
              <a:buFont typeface="+mj-lt"/>
              <a:buAutoNum type="arabicPeriod"/>
            </a:pPr>
            <a:r>
              <a:rPr lang="en-US" dirty="0" smtClean="0">
                <a:solidFill>
                  <a:schemeClr val="bg2">
                    <a:lumMod val="65000"/>
                    <a:lumOff val="35000"/>
                  </a:schemeClr>
                </a:solidFill>
              </a:rPr>
              <a:t>Timing</a:t>
            </a:r>
          </a:p>
          <a:p>
            <a:pPr marL="0" indent="0">
              <a:buNone/>
            </a:pPr>
            <a:endParaRPr lang="en-US" dirty="0" smtClean="0">
              <a:solidFill>
                <a:schemeClr val="bg2">
                  <a:lumMod val="65000"/>
                  <a:lumOff val="35000"/>
                </a:schemeClr>
              </a:solidFill>
            </a:endParaRPr>
          </a:p>
        </p:txBody>
      </p:sp>
    </p:spTree>
    <p:extLst>
      <p:ext uri="{BB962C8B-B14F-4D97-AF65-F5344CB8AC3E}">
        <p14:creationId xmlns:p14="http://schemas.microsoft.com/office/powerpoint/2010/main" val="39558418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MobTimer</a:t>
            </a:r>
            <a:endParaRPr lang="en-US" dirty="0"/>
          </a:p>
        </p:txBody>
      </p:sp>
      <p:pic>
        <p:nvPicPr>
          <p:cNvPr id="3" name="Picture 2" descr="MobTimer - MobTime.Over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0488"/>
            <a:ext cx="9144000" cy="3349625"/>
          </a:xfrm>
          <a:prstGeom prst="rect">
            <a:avLst/>
          </a:prstGeom>
        </p:spPr>
      </p:pic>
    </p:spTree>
    <p:extLst>
      <p:ext uri="{BB962C8B-B14F-4D97-AF65-F5344CB8AC3E}">
        <p14:creationId xmlns:p14="http://schemas.microsoft.com/office/powerpoint/2010/main" val="32350962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946" y="377774"/>
            <a:ext cx="7772400" cy="1362075"/>
          </a:xfrm>
        </p:spPr>
        <p:txBody>
          <a:bodyPr>
            <a:noAutofit/>
          </a:bodyPr>
          <a:lstStyle/>
          <a:p>
            <a:pPr algn="ctr"/>
            <a:r>
              <a:rPr lang="en-US" sz="5400" dirty="0" smtClean="0"/>
              <a:t>Course Vision</a:t>
            </a:r>
            <a:br>
              <a:rPr lang="en-US" sz="5400" dirty="0" smtClean="0"/>
            </a:br>
            <a:endParaRPr lang="en-US" sz="5400" dirty="0"/>
          </a:p>
        </p:txBody>
      </p:sp>
      <p:pic>
        <p:nvPicPr>
          <p:cNvPr id="7" name="Picture 6"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523" y="2220485"/>
            <a:ext cx="2343025" cy="234302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5530" y="4926921"/>
            <a:ext cx="2486228" cy="461665"/>
          </a:xfrm>
          <a:prstGeom prst="rect">
            <a:avLst/>
          </a:prstGeom>
          <a:noFill/>
        </p:spPr>
        <p:txBody>
          <a:bodyPr wrap="none" rtlCol="0">
            <a:spAutoFit/>
          </a:bodyPr>
          <a:lstStyle/>
          <a:p>
            <a:pPr algn="ctr"/>
            <a:r>
              <a:rPr lang="en-US" sz="2400" dirty="0" smtClean="0"/>
              <a:t>Exploratory Tester</a:t>
            </a:r>
            <a:endParaRPr lang="en-US" sz="2400" dirty="0"/>
          </a:p>
        </p:txBody>
      </p:sp>
      <p:sp>
        <p:nvSpPr>
          <p:cNvPr id="9" name="TextBox 8"/>
          <p:cNvSpPr txBox="1"/>
          <p:nvPr/>
        </p:nvSpPr>
        <p:spPr>
          <a:xfrm>
            <a:off x="5274906" y="4926921"/>
            <a:ext cx="2880716" cy="461665"/>
          </a:xfrm>
          <a:prstGeom prst="rect">
            <a:avLst/>
          </a:prstGeom>
          <a:noFill/>
        </p:spPr>
        <p:txBody>
          <a:bodyPr wrap="none" rtlCol="0">
            <a:spAutoFit/>
          </a:bodyPr>
          <a:lstStyle/>
          <a:p>
            <a:pPr algn="ctr"/>
            <a:r>
              <a:rPr lang="en-US" sz="2400" dirty="0" smtClean="0"/>
              <a:t>Extreme Programmer</a:t>
            </a:r>
            <a:endParaRPr lang="en-US" sz="2400" dirty="0"/>
          </a:p>
        </p:txBody>
      </p:sp>
      <p:sp>
        <p:nvSpPr>
          <p:cNvPr id="2" name="TextBox 1"/>
          <p:cNvSpPr txBox="1"/>
          <p:nvPr/>
        </p:nvSpPr>
        <p:spPr>
          <a:xfrm>
            <a:off x="2023264" y="5629101"/>
            <a:ext cx="5243818" cy="646331"/>
          </a:xfrm>
          <a:prstGeom prst="rect">
            <a:avLst/>
          </a:prstGeom>
          <a:noFill/>
        </p:spPr>
        <p:txBody>
          <a:bodyPr wrap="none" rtlCol="0">
            <a:spAutoFit/>
          </a:bodyPr>
          <a:lstStyle/>
          <a:p>
            <a:pPr algn="ctr"/>
            <a:r>
              <a:rPr lang="en-US" sz="3600" b="1" dirty="0" smtClean="0">
                <a:solidFill>
                  <a:schemeClr val="accent3"/>
                </a:solidFill>
              </a:rPr>
              <a:t>MOB PROGRAMMING</a:t>
            </a:r>
            <a:endParaRPr lang="en-US" sz="3600" b="1" dirty="0">
              <a:solidFill>
                <a:schemeClr val="accent3"/>
              </a:solidFill>
            </a:endParaRPr>
          </a:p>
        </p:txBody>
      </p:sp>
      <p:pic>
        <p:nvPicPr>
          <p:cNvPr id="3" name="Picture 2"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9" y="2273721"/>
            <a:ext cx="2343025" cy="2343025"/>
          </a:xfrm>
          <a:prstGeom prst="rect">
            <a:avLst/>
          </a:prstGeom>
        </p:spPr>
      </p:pic>
    </p:spTree>
    <p:extLst>
      <p:ext uri="{BB962C8B-B14F-4D97-AF65-F5344CB8AC3E}">
        <p14:creationId xmlns:p14="http://schemas.microsoft.com/office/powerpoint/2010/main" val="130355701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35765"/>
            <a:ext cx="9144000" cy="461665"/>
          </a:xfrm>
          <a:prstGeom prst="rect">
            <a:avLst/>
          </a:prstGeom>
          <a:noFill/>
        </p:spPr>
        <p:txBody>
          <a:bodyPr wrap="square" rtlCol="0">
            <a:spAutoFit/>
          </a:bodyPr>
          <a:lstStyle/>
          <a:p>
            <a:pPr algn="ctr"/>
            <a:r>
              <a:rPr lang="en-US" sz="2400" dirty="0" smtClean="0"/>
              <a:t>#</a:t>
            </a:r>
            <a:r>
              <a:rPr lang="en-US" sz="2400" dirty="0" err="1" smtClean="0"/>
              <a:t>MobProgrammingGuidebook</a:t>
            </a:r>
            <a:endParaRPr lang="en-US" sz="2400" dirty="0"/>
          </a:p>
        </p:txBody>
      </p:sp>
      <p:pic>
        <p:nvPicPr>
          <p:cNvPr id="26" name="Picture 25" descr="Screen Shot 2015-11-05 at 8.12.2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1" y="366257"/>
            <a:ext cx="6197600" cy="5336158"/>
          </a:xfrm>
          <a:prstGeom prst="rect">
            <a:avLst/>
          </a:prstGeom>
        </p:spPr>
      </p:pic>
    </p:spTree>
    <p:extLst>
      <p:ext uri="{BB962C8B-B14F-4D97-AF65-F5344CB8AC3E}">
        <p14:creationId xmlns:p14="http://schemas.microsoft.com/office/powerpoint/2010/main" val="10080147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2040" y="1575099"/>
            <a:ext cx="5793335" cy="2554545"/>
          </a:xfrm>
          <a:prstGeom prst="rect">
            <a:avLst/>
          </a:prstGeom>
          <a:noFill/>
        </p:spPr>
        <p:txBody>
          <a:bodyPr wrap="square" rtlCol="0">
            <a:spAutoFit/>
          </a:bodyPr>
          <a:lstStyle/>
          <a:p>
            <a:r>
              <a:rPr lang="en-US" sz="3200" b="1" dirty="0" smtClean="0"/>
              <a:t>Maaret Pyhäjärvi</a:t>
            </a:r>
          </a:p>
          <a:p>
            <a:r>
              <a:rPr lang="en-US" sz="3200" dirty="0" smtClean="0"/>
              <a:t>Email: maaret@iki.fi</a:t>
            </a:r>
          </a:p>
          <a:p>
            <a:r>
              <a:rPr lang="en-US" sz="3200" dirty="0" smtClean="0"/>
              <a:t>Twitter: @</a:t>
            </a:r>
            <a:r>
              <a:rPr lang="en-US" sz="3200" dirty="0" err="1" smtClean="0"/>
              <a:t>maaretp</a:t>
            </a:r>
            <a:endParaRPr lang="en-US" sz="3200" dirty="0" smtClean="0"/>
          </a:p>
          <a:p>
            <a:r>
              <a:rPr lang="en-US" sz="3200" dirty="0" smtClean="0"/>
              <a:t>Blog: visible-</a:t>
            </a:r>
            <a:r>
              <a:rPr lang="en-US" sz="3200" dirty="0" err="1" smtClean="0"/>
              <a:t>quality.blogspot.fi</a:t>
            </a:r>
            <a:endParaRPr lang="en-US" sz="3200" dirty="0" smtClean="0"/>
          </a:p>
          <a:p>
            <a:endParaRPr lang="en-US" sz="3200" dirty="0" smtClean="0"/>
          </a:p>
        </p:txBody>
      </p:sp>
      <p:sp>
        <p:nvSpPr>
          <p:cNvPr id="5" name="Title 4"/>
          <p:cNvSpPr>
            <a:spLocks noGrp="1"/>
          </p:cNvSpPr>
          <p:nvPr>
            <p:ph type="title"/>
          </p:nvPr>
        </p:nvSpPr>
        <p:spPr/>
        <p:txBody>
          <a:bodyPr/>
          <a:lstStyle/>
          <a:p>
            <a:r>
              <a:rPr lang="en-US" dirty="0" smtClean="0"/>
              <a:t>Get in Touch</a:t>
            </a:r>
            <a:endParaRPr lang="en-US" dirty="0"/>
          </a:p>
        </p:txBody>
      </p:sp>
      <p:pic>
        <p:nvPicPr>
          <p:cNvPr id="6" name="Picture 5"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7" y="4129644"/>
            <a:ext cx="2406218" cy="2406218"/>
          </a:xfrm>
          <a:prstGeom prst="rect">
            <a:avLst/>
          </a:prstGeom>
          <a:solidFill>
            <a:srgbClr val="FFFFFF">
              <a:shade val="85000"/>
            </a:srgbClr>
          </a:solidFill>
          <a:ln w="381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7" name="TextBox 6"/>
          <p:cNvSpPr txBox="1"/>
          <p:nvPr/>
        </p:nvSpPr>
        <p:spPr>
          <a:xfrm>
            <a:off x="3242040" y="4160202"/>
            <a:ext cx="5793335" cy="2554545"/>
          </a:xfrm>
          <a:prstGeom prst="rect">
            <a:avLst/>
          </a:prstGeom>
          <a:noFill/>
        </p:spPr>
        <p:txBody>
          <a:bodyPr wrap="square" rtlCol="0">
            <a:spAutoFit/>
          </a:bodyPr>
          <a:lstStyle/>
          <a:p>
            <a:r>
              <a:rPr lang="en-US" sz="3200" b="1" dirty="0" smtClean="0"/>
              <a:t>Llewellyn Falco</a:t>
            </a:r>
          </a:p>
          <a:p>
            <a:r>
              <a:rPr lang="en-US" sz="3200" dirty="0" smtClean="0"/>
              <a:t>Email: </a:t>
            </a:r>
            <a:r>
              <a:rPr lang="en-US" sz="3200" dirty="0" err="1" smtClean="0"/>
              <a:t>isidore@setgame.com</a:t>
            </a:r>
            <a:endParaRPr lang="en-US" sz="3200" dirty="0" smtClean="0"/>
          </a:p>
          <a:p>
            <a:r>
              <a:rPr lang="en-US" sz="3200" dirty="0" smtClean="0"/>
              <a:t>Twitter: @</a:t>
            </a:r>
            <a:r>
              <a:rPr lang="en-US" sz="3200" dirty="0" err="1" smtClean="0"/>
              <a:t>LlewellynFalco</a:t>
            </a:r>
            <a:endParaRPr lang="en-US" sz="3200" dirty="0" smtClean="0"/>
          </a:p>
          <a:p>
            <a:r>
              <a:rPr lang="en-US" sz="3200" dirty="0" smtClean="0"/>
              <a:t>Blog: </a:t>
            </a:r>
            <a:r>
              <a:rPr lang="en-US" sz="3200" dirty="0" err="1" smtClean="0"/>
              <a:t>llewellynfalco.blogspot.com</a:t>
            </a:r>
            <a:endParaRPr lang="en-US" sz="3200" dirty="0" smtClean="0"/>
          </a:p>
          <a:p>
            <a:endParaRPr lang="en-US" sz="3200" dirty="0" smtClean="0"/>
          </a:p>
        </p:txBody>
      </p:sp>
      <p:pic>
        <p:nvPicPr>
          <p:cNvPr id="8" name="Picture 7"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70" y="1703102"/>
            <a:ext cx="2343025" cy="2343025"/>
          </a:xfrm>
          <a:prstGeom prst="rect">
            <a:avLst/>
          </a:prstGeom>
          <a:solidFill>
            <a:srgbClr val="FFFFFF">
              <a:shade val="85000"/>
            </a:srgbClr>
          </a:solidFill>
          <a:ln w="381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992412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i-FI" dirty="0" smtClean="0"/>
              <a:t>Question, Thoughts?</a:t>
            </a:r>
            <a:br>
              <a:rPr lang="fi-FI" dirty="0" smtClean="0"/>
            </a:br>
            <a:r>
              <a:rPr lang="fi-FI" dirty="0" smtClean="0"/>
              <a:t>Feedback?</a:t>
            </a:r>
            <a:endParaRPr lang="fi-FI" dirty="0"/>
          </a:p>
        </p:txBody>
      </p:sp>
      <p:pic>
        <p:nvPicPr>
          <p:cNvPr id="9" name="Picture 8" descr="C:\Documents and Settings\mpyhajar.CONFORMIQ\Application Data\Microsoft\Media Catalog\Downloaded Clips\cl1f\j0078711.wmf"/>
          <p:cNvPicPr>
            <a:picLocks noChangeAspect="1" noChangeArrowheads="1"/>
          </p:cNvPicPr>
          <p:nvPr/>
        </p:nvPicPr>
        <p:blipFill>
          <a:blip r:embed="rId3" cstate="print"/>
          <a:srcRect/>
          <a:stretch>
            <a:fillRect/>
          </a:stretch>
        </p:blipFill>
        <p:spPr bwMode="auto">
          <a:xfrm>
            <a:off x="2714612" y="1714488"/>
            <a:ext cx="1622425" cy="3933825"/>
          </a:xfrm>
          <a:prstGeom prst="rect">
            <a:avLst/>
          </a:prstGeom>
          <a:noFill/>
        </p:spPr>
      </p:pic>
      <p:pic>
        <p:nvPicPr>
          <p:cNvPr id="10" name="Picture 9" descr="C:\Documents and Settings\mpyhajar.CONFORMIQ\Application Data\Microsoft\Media Catalog\Downloaded Clips\cl1f\j0078625.wmf"/>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4286248" y="2428868"/>
            <a:ext cx="1295400" cy="3933825"/>
          </a:xfrm>
          <a:prstGeom prst="rect">
            <a:avLst/>
          </a:prstGeom>
          <a:noFill/>
        </p:spPr>
      </p:pic>
    </p:spTree>
    <p:extLst>
      <p:ext uri="{BB962C8B-B14F-4D97-AF65-F5344CB8AC3E}">
        <p14:creationId xmlns:p14="http://schemas.microsoft.com/office/powerpoint/2010/main" val="326657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 to Test</a:t>
            </a:r>
            <a:endParaRPr lang="en-US" dirty="0"/>
          </a:p>
        </p:txBody>
      </p:sp>
      <p:sp>
        <p:nvSpPr>
          <p:cNvPr id="3" name="Content Placeholder 2"/>
          <p:cNvSpPr>
            <a:spLocks noGrp="1"/>
          </p:cNvSpPr>
          <p:nvPr>
            <p:ph idx="1"/>
          </p:nvPr>
        </p:nvSpPr>
        <p:spPr/>
        <p:txBody>
          <a:bodyPr/>
          <a:lstStyle/>
          <a:p>
            <a:r>
              <a:rPr lang="en-US" dirty="0">
                <a:hlinkClick r:id="rId2"/>
              </a:rPr>
              <a:t>http://darkfunction.com/editor</a:t>
            </a:r>
            <a:r>
              <a:rPr lang="en-US" dirty="0" smtClean="0">
                <a:hlinkClick r:id="rId2"/>
              </a:rPr>
              <a:t>/</a:t>
            </a:r>
            <a:endParaRPr lang="en-US" dirty="0" smtClean="0"/>
          </a:p>
          <a:p>
            <a:pPr marL="0" indent="0">
              <a:buNone/>
            </a:pPr>
            <a:r>
              <a:rPr lang="en-US" dirty="0" smtClean="0">
                <a:sym typeface="Wingdings"/>
              </a:rPr>
              <a:t> Download the jar</a:t>
            </a:r>
          </a:p>
          <a:p>
            <a:r>
              <a:rPr lang="en-US" dirty="0">
                <a:hlinkClick r:id="rId3"/>
              </a:rPr>
              <a:t>http://lfal.co/</a:t>
            </a:r>
            <a:r>
              <a:rPr lang="en-US" dirty="0" smtClean="0">
                <a:hlinkClick r:id="rId3"/>
              </a:rPr>
              <a:t>DfExamples</a:t>
            </a:r>
            <a:endParaRPr lang="en-US" dirty="0" smtClean="0"/>
          </a:p>
          <a:p>
            <a:r>
              <a:rPr lang="en-US" dirty="0" smtClean="0">
                <a:sym typeface="Wingdings"/>
              </a:rPr>
              <a:t> Download as zip</a:t>
            </a:r>
            <a:endParaRPr lang="en-US" dirty="0"/>
          </a:p>
        </p:txBody>
      </p:sp>
    </p:spTree>
    <p:extLst>
      <p:ext uri="{BB962C8B-B14F-4D97-AF65-F5344CB8AC3E}">
        <p14:creationId xmlns:p14="http://schemas.microsoft.com/office/powerpoint/2010/main" val="88578162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App: Dark Function Editor</a:t>
            </a:r>
            <a:endParaRPr lang="en-US" dirty="0"/>
          </a:p>
        </p:txBody>
      </p:sp>
      <p:sp>
        <p:nvSpPr>
          <p:cNvPr id="5" name="Content Placeholder 4"/>
          <p:cNvSpPr>
            <a:spLocks noGrp="1"/>
          </p:cNvSpPr>
          <p:nvPr>
            <p:ph idx="1"/>
          </p:nvPr>
        </p:nvSpPr>
        <p:spPr/>
        <p:txBody>
          <a:bodyPr>
            <a:normAutofit fontScale="70000" lnSpcReduction="20000"/>
          </a:bodyPr>
          <a:lstStyle/>
          <a:p>
            <a:r>
              <a:rPr lang="en-US" sz="3600" dirty="0" smtClean="0"/>
              <a:t>Eclipse: </a:t>
            </a:r>
          </a:p>
          <a:p>
            <a:pPr lvl="1"/>
            <a:r>
              <a:rPr lang="en-US" sz="3600" dirty="0" smtClean="0"/>
              <a:t>Open </a:t>
            </a:r>
            <a:r>
              <a:rPr lang="en-US" sz="3600" dirty="0" err="1" smtClean="0"/>
              <a:t>dfEditorApp</a:t>
            </a:r>
            <a:r>
              <a:rPr lang="en-US" sz="3600" dirty="0" smtClean="0"/>
              <a:t> (</a:t>
            </a:r>
            <a:r>
              <a:rPr lang="en-US" sz="3600" dirty="0" err="1" smtClean="0"/>
              <a:t>Ctrl+Shift+T</a:t>
            </a:r>
            <a:r>
              <a:rPr lang="en-US" sz="3600" dirty="0" smtClean="0"/>
              <a:t>)</a:t>
            </a:r>
          </a:p>
          <a:p>
            <a:pPr lvl="1"/>
            <a:r>
              <a:rPr lang="en-US" sz="3600" dirty="0" smtClean="0"/>
              <a:t>Run (Ctrl+F11)</a:t>
            </a:r>
          </a:p>
          <a:p>
            <a:endParaRPr lang="en-US" dirty="0"/>
          </a:p>
          <a:p>
            <a:r>
              <a:rPr lang="en-US" sz="3400" b="1" dirty="0" smtClean="0"/>
              <a:t>A 2D sprite and animation tool for </a:t>
            </a:r>
            <a:br>
              <a:rPr lang="en-US" sz="3400" b="1" dirty="0" smtClean="0"/>
            </a:br>
            <a:r>
              <a:rPr lang="en-US" sz="3400" b="1" dirty="0" smtClean="0"/>
              <a:t>game developer</a:t>
            </a:r>
          </a:p>
          <a:p>
            <a:r>
              <a:rPr lang="en-US" dirty="0" smtClean="0"/>
              <a:t>Two main uses:</a:t>
            </a:r>
          </a:p>
          <a:p>
            <a:pPr lvl="1"/>
            <a:r>
              <a:rPr lang="en-US" b="1" dirty="0" smtClean="0"/>
              <a:t>Sprite sheet </a:t>
            </a:r>
            <a:r>
              <a:rPr lang="en-US" b="1" dirty="0"/>
              <a:t>c</a:t>
            </a:r>
            <a:r>
              <a:rPr lang="en-US" b="1" dirty="0" smtClean="0"/>
              <a:t>reator</a:t>
            </a:r>
            <a:r>
              <a:rPr lang="en-US" dirty="0" smtClean="0"/>
              <a:t>: Create sprite sheets by adding coordinates or by putting together individual sprites (</a:t>
            </a:r>
            <a:r>
              <a:rPr lang="en-US" i="1" dirty="0" smtClean="0"/>
              <a:t>New / Sprite sheet</a:t>
            </a:r>
            <a:r>
              <a:rPr lang="en-US" dirty="0" smtClean="0"/>
              <a:t>)</a:t>
            </a:r>
          </a:p>
          <a:p>
            <a:pPr lvl="1"/>
            <a:r>
              <a:rPr lang="en-US" b="1" dirty="0" smtClean="0"/>
              <a:t>Image animator</a:t>
            </a:r>
            <a:r>
              <a:rPr lang="en-US" dirty="0" smtClean="0"/>
              <a:t>: Create animations from sprite sheets</a:t>
            </a:r>
            <a:r>
              <a:rPr lang="en-US" dirty="0"/>
              <a:t> </a:t>
            </a:r>
            <a:r>
              <a:rPr lang="en-US" dirty="0" smtClean="0"/>
              <a:t>(</a:t>
            </a:r>
            <a:r>
              <a:rPr lang="en-US" i="1" dirty="0"/>
              <a:t>New / Animation </a:t>
            </a:r>
            <a:r>
              <a:rPr lang="en-US" i="1" dirty="0" smtClean="0"/>
              <a:t>set</a:t>
            </a:r>
            <a:r>
              <a:rPr lang="en-US" dirty="0" smtClean="0"/>
              <a:t>)</a:t>
            </a:r>
          </a:p>
          <a:p>
            <a:r>
              <a:rPr lang="en-US" dirty="0" smtClean="0"/>
              <a:t>Test data to start from:</a:t>
            </a:r>
            <a:endParaRPr lang="en-US" dirty="0"/>
          </a:p>
          <a:p>
            <a:pPr lvl="1"/>
            <a:r>
              <a:rPr lang="en-US" dirty="0" smtClean="0"/>
              <a:t>In </a:t>
            </a:r>
            <a:r>
              <a:rPr lang="en-US" dirty="0" err="1" smtClean="0"/>
              <a:t>darkFunction</a:t>
            </a:r>
            <a:r>
              <a:rPr lang="en-US" dirty="0" smtClean="0"/>
              <a:t>-Editor/</a:t>
            </a:r>
            <a:r>
              <a:rPr lang="en-US" dirty="0" err="1" smtClean="0"/>
              <a:t>TestingResources</a:t>
            </a:r>
            <a:r>
              <a:rPr lang="en-US" dirty="0" smtClean="0"/>
              <a:t>/</a:t>
            </a:r>
            <a:r>
              <a:rPr lang="en-US" dirty="0" err="1" smtClean="0"/>
              <a:t>StarWarsImages</a:t>
            </a:r>
            <a:r>
              <a:rPr lang="en-US" dirty="0" smtClean="0"/>
              <a:t>/</a:t>
            </a:r>
            <a:r>
              <a:rPr lang="en-US" dirty="0" err="1" smtClean="0"/>
              <a:t>SWAll.sprites</a:t>
            </a:r>
            <a:endParaRPr lang="en-US" dirty="0" smtClean="0"/>
          </a:p>
        </p:txBody>
      </p:sp>
      <p:pic>
        <p:nvPicPr>
          <p:cNvPr id="2" name="Picture 1" descr="Screen Shot 2015-05-24 at 19.4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94" y="2103157"/>
            <a:ext cx="2794000" cy="1968500"/>
          </a:xfrm>
          <a:prstGeom prst="rect">
            <a:avLst/>
          </a:prstGeom>
        </p:spPr>
      </p:pic>
    </p:spTree>
    <p:extLst>
      <p:ext uri="{BB962C8B-B14F-4D97-AF65-F5344CB8AC3E}">
        <p14:creationId xmlns:p14="http://schemas.microsoft.com/office/powerpoint/2010/main" val="35038663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37282104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567517"/>
            <a:ext cx="7772400" cy="1362075"/>
          </a:xfrm>
        </p:spPr>
        <p:txBody>
          <a:bodyPr/>
          <a:lstStyle/>
          <a:p>
            <a:pPr algn="ctr"/>
            <a:r>
              <a:rPr lang="en-US" dirty="0" smtClean="0"/>
              <a:t>THINGS TO LEARN TODAY</a:t>
            </a:r>
            <a:endParaRPr lang="en-US" dirty="0"/>
          </a:p>
        </p:txBody>
      </p:sp>
      <p:sp>
        <p:nvSpPr>
          <p:cNvPr id="2" name="TextBox 1"/>
          <p:cNvSpPr txBox="1"/>
          <p:nvPr/>
        </p:nvSpPr>
        <p:spPr>
          <a:xfrm>
            <a:off x="292276" y="302469"/>
            <a:ext cx="2704887" cy="830997"/>
          </a:xfrm>
          <a:prstGeom prst="rect">
            <a:avLst/>
          </a:prstGeom>
          <a:noFill/>
        </p:spPr>
        <p:txBody>
          <a:bodyPr wrap="none" rtlCol="0">
            <a:spAutoFit/>
          </a:bodyPr>
          <a:lstStyle/>
          <a:p>
            <a:r>
              <a:rPr lang="en-US" sz="2400" dirty="0" smtClean="0"/>
              <a:t>What is Unit Testing </a:t>
            </a:r>
            <a:br>
              <a:rPr lang="en-US" sz="2400" dirty="0" smtClean="0"/>
            </a:br>
            <a:r>
              <a:rPr lang="en-US" sz="2400" dirty="0" smtClean="0"/>
              <a:t>(Llewellyn way)</a:t>
            </a:r>
            <a:endParaRPr lang="en-US" sz="2400" dirty="0"/>
          </a:p>
        </p:txBody>
      </p:sp>
      <p:sp>
        <p:nvSpPr>
          <p:cNvPr id="6" name="TextBox 5"/>
          <p:cNvSpPr txBox="1"/>
          <p:nvPr/>
        </p:nvSpPr>
        <p:spPr>
          <a:xfrm>
            <a:off x="910187" y="1362680"/>
            <a:ext cx="3616946" cy="830997"/>
          </a:xfrm>
          <a:prstGeom prst="rect">
            <a:avLst/>
          </a:prstGeom>
          <a:noFill/>
        </p:spPr>
        <p:txBody>
          <a:bodyPr wrap="none" rtlCol="0">
            <a:spAutoFit/>
          </a:bodyPr>
          <a:lstStyle/>
          <a:p>
            <a:r>
              <a:rPr lang="en-US" sz="2400" dirty="0" smtClean="0"/>
              <a:t>What is Exploratory Testing </a:t>
            </a:r>
            <a:br>
              <a:rPr lang="en-US" sz="2400" dirty="0" smtClean="0"/>
            </a:br>
            <a:r>
              <a:rPr lang="en-US" sz="2400" dirty="0" smtClean="0"/>
              <a:t>(Maaret way)</a:t>
            </a:r>
            <a:endParaRPr lang="en-US" sz="2400" dirty="0"/>
          </a:p>
        </p:txBody>
      </p:sp>
      <p:sp>
        <p:nvSpPr>
          <p:cNvPr id="3" name="TextBox 2"/>
          <p:cNvSpPr txBox="1"/>
          <p:nvPr/>
        </p:nvSpPr>
        <p:spPr>
          <a:xfrm>
            <a:off x="5408489" y="554416"/>
            <a:ext cx="2754780" cy="830997"/>
          </a:xfrm>
          <a:prstGeom prst="rect">
            <a:avLst/>
          </a:prstGeom>
          <a:noFill/>
        </p:spPr>
        <p:txBody>
          <a:bodyPr wrap="none" rtlCol="0">
            <a:spAutoFit/>
          </a:bodyPr>
          <a:lstStyle/>
          <a:p>
            <a:r>
              <a:rPr lang="en-US" sz="2400" dirty="0" smtClean="0"/>
              <a:t>Collaboration of two </a:t>
            </a:r>
            <a:br>
              <a:rPr lang="en-US" sz="2400" dirty="0" smtClean="0"/>
            </a:br>
            <a:r>
              <a:rPr lang="en-US" sz="2400" dirty="0" smtClean="0"/>
              <a:t>different skill sets</a:t>
            </a:r>
            <a:endParaRPr lang="en-US" sz="2400" dirty="0"/>
          </a:p>
        </p:txBody>
      </p:sp>
      <p:sp>
        <p:nvSpPr>
          <p:cNvPr id="8" name="TextBox 7"/>
          <p:cNvSpPr txBox="1"/>
          <p:nvPr/>
        </p:nvSpPr>
        <p:spPr>
          <a:xfrm>
            <a:off x="469806" y="3929592"/>
            <a:ext cx="2264863" cy="461665"/>
          </a:xfrm>
          <a:prstGeom prst="rect">
            <a:avLst/>
          </a:prstGeom>
          <a:noFill/>
        </p:spPr>
        <p:txBody>
          <a:bodyPr wrap="none" rtlCol="0">
            <a:spAutoFit/>
          </a:bodyPr>
          <a:lstStyle/>
          <a:p>
            <a:r>
              <a:rPr lang="en-US" sz="2400" dirty="0" smtClean="0"/>
              <a:t>Types of Insights</a:t>
            </a:r>
            <a:endParaRPr lang="en-US" sz="2400" dirty="0"/>
          </a:p>
        </p:txBody>
      </p:sp>
      <p:sp>
        <p:nvSpPr>
          <p:cNvPr id="9" name="TextBox 8"/>
          <p:cNvSpPr txBox="1"/>
          <p:nvPr/>
        </p:nvSpPr>
        <p:spPr>
          <a:xfrm>
            <a:off x="4128647" y="3851159"/>
            <a:ext cx="3399188" cy="461665"/>
          </a:xfrm>
          <a:prstGeom prst="rect">
            <a:avLst/>
          </a:prstGeom>
          <a:noFill/>
        </p:spPr>
        <p:txBody>
          <a:bodyPr wrap="none" rtlCol="0">
            <a:spAutoFit/>
          </a:bodyPr>
          <a:lstStyle/>
          <a:p>
            <a:r>
              <a:rPr lang="en-US" sz="2400" dirty="0" smtClean="0"/>
              <a:t>Doing Exploratory Testing</a:t>
            </a:r>
          </a:p>
        </p:txBody>
      </p:sp>
      <p:sp>
        <p:nvSpPr>
          <p:cNvPr id="10" name="TextBox 9"/>
          <p:cNvSpPr txBox="1"/>
          <p:nvPr/>
        </p:nvSpPr>
        <p:spPr>
          <a:xfrm>
            <a:off x="5040706" y="4750201"/>
            <a:ext cx="2487129" cy="461665"/>
          </a:xfrm>
          <a:prstGeom prst="rect">
            <a:avLst/>
          </a:prstGeom>
          <a:noFill/>
        </p:spPr>
        <p:txBody>
          <a:bodyPr wrap="none" rtlCol="0">
            <a:spAutoFit/>
          </a:bodyPr>
          <a:lstStyle/>
          <a:p>
            <a:r>
              <a:rPr lang="en-US" sz="2400" dirty="0" smtClean="0"/>
              <a:t>Doing Unit Testing</a:t>
            </a:r>
          </a:p>
        </p:txBody>
      </p:sp>
      <p:sp>
        <p:nvSpPr>
          <p:cNvPr id="11" name="TextBox 10"/>
          <p:cNvSpPr txBox="1"/>
          <p:nvPr/>
        </p:nvSpPr>
        <p:spPr>
          <a:xfrm>
            <a:off x="821525" y="5517866"/>
            <a:ext cx="3826288" cy="461665"/>
          </a:xfrm>
          <a:prstGeom prst="rect">
            <a:avLst/>
          </a:prstGeom>
          <a:noFill/>
        </p:spPr>
        <p:txBody>
          <a:bodyPr wrap="none" rtlCol="0">
            <a:spAutoFit/>
          </a:bodyPr>
          <a:lstStyle/>
          <a:p>
            <a:r>
              <a:rPr lang="en-US" sz="2400" dirty="0" smtClean="0"/>
              <a:t>Tools: </a:t>
            </a:r>
            <a:r>
              <a:rPr lang="en-US" sz="2400" dirty="0" err="1" smtClean="0"/>
              <a:t>Mindmup</a:t>
            </a:r>
            <a:r>
              <a:rPr lang="en-US" sz="2400" dirty="0" smtClean="0"/>
              <a:t> &amp; Approvals</a:t>
            </a:r>
            <a:endParaRPr lang="en-US" sz="2400" dirty="0"/>
          </a:p>
        </p:txBody>
      </p:sp>
    </p:spTree>
    <p:extLst>
      <p:ext uri="{BB962C8B-B14F-4D97-AF65-F5344CB8AC3E}">
        <p14:creationId xmlns:p14="http://schemas.microsoft.com/office/powerpoint/2010/main" val="197001222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Exploratory Testing</a:t>
            </a:r>
            <a:endParaRPr lang="en-US" dirty="0"/>
          </a:p>
        </p:txBody>
      </p:sp>
      <p:pic>
        <p:nvPicPr>
          <p:cNvPr id="4" name="Picture 3" descr="Screen Shot 2015-05-24 at 22.13.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9" y="1310709"/>
            <a:ext cx="6200400" cy="5221389"/>
          </a:xfrm>
          <a:prstGeom prst="rect">
            <a:avLst/>
          </a:prstGeom>
        </p:spPr>
      </p:pic>
    </p:spTree>
    <p:extLst>
      <p:ext uri="{BB962C8B-B14F-4D97-AF65-F5344CB8AC3E}">
        <p14:creationId xmlns:p14="http://schemas.microsoft.com/office/powerpoint/2010/main" val="3321070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Unit Testing</a:t>
            </a:r>
            <a:endParaRPr lang="en-US" dirty="0"/>
          </a:p>
        </p:txBody>
      </p:sp>
      <p:pic>
        <p:nvPicPr>
          <p:cNvPr id="3" name="Picture 2" descr="Screen Shot 2015-05-24 at 22.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33" y="1263136"/>
            <a:ext cx="3436853" cy="5504959"/>
          </a:xfrm>
          <a:prstGeom prst="rect">
            <a:avLst/>
          </a:prstGeom>
        </p:spPr>
      </p:pic>
    </p:spTree>
    <p:extLst>
      <p:ext uri="{BB962C8B-B14F-4D97-AF65-F5344CB8AC3E}">
        <p14:creationId xmlns:p14="http://schemas.microsoft.com/office/powerpoint/2010/main" val="219427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9" name="Title 1"/>
          <p:cNvSpPr txBox="1">
            <a:spLocks/>
          </p:cNvSpPr>
          <p:nvPr/>
        </p:nvSpPr>
        <p:spPr>
          <a:xfrm>
            <a:off x="5406570" y="1497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Tree>
    <p:extLst>
      <p:ext uri="{BB962C8B-B14F-4D97-AF65-F5344CB8AC3E}">
        <p14:creationId xmlns:p14="http://schemas.microsoft.com/office/powerpoint/2010/main" val="4173619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 name="Rectangle 1"/>
          <p:cNvSpPr/>
          <p:nvPr/>
        </p:nvSpPr>
        <p:spPr>
          <a:xfrm>
            <a:off x="1536701" y="1397000"/>
            <a:ext cx="3657600" cy="2940050"/>
          </a:xfrm>
          <a:prstGeom prst="rect">
            <a:avLst/>
          </a:prstGeom>
          <a:gradFill flip="none" rotWithShape="1">
            <a:gsLst>
              <a:gs pos="0">
                <a:schemeClr val="dk1">
                  <a:shade val="51000"/>
                  <a:satMod val="130000"/>
                  <a:alpha val="65000"/>
                </a:schemeClr>
              </a:gs>
              <a:gs pos="80000">
                <a:schemeClr val="dk1">
                  <a:shade val="93000"/>
                  <a:satMod val="130000"/>
                  <a:alpha val="65000"/>
                </a:schemeClr>
              </a:gs>
              <a:gs pos="100000">
                <a:schemeClr val="dk1">
                  <a:shade val="94000"/>
                  <a:satMod val="135000"/>
                  <a:alpha val="65000"/>
                </a:schemeClr>
              </a:gs>
            </a:gsLst>
            <a:lin ang="16200000" scaled="0"/>
            <a:tileRect/>
          </a:gra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101600" cmpd="sng">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11" name="Title 1"/>
          <p:cNvSpPr txBox="1">
            <a:spLocks/>
          </p:cNvSpPr>
          <p:nvPr/>
        </p:nvSpPr>
        <p:spPr>
          <a:xfrm>
            <a:off x="5558970" y="3021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
        <p:nvSpPr>
          <p:cNvPr id="12" name="Subtitle 2"/>
          <p:cNvSpPr txBox="1">
            <a:spLocks/>
          </p:cNvSpPr>
          <p:nvPr/>
        </p:nvSpPr>
        <p:spPr>
          <a:xfrm>
            <a:off x="5085209" y="3000271"/>
            <a:ext cx="3974816" cy="17410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out of everyone”</a:t>
            </a:r>
            <a:endParaRPr lang="en-US" dirty="0"/>
          </a:p>
        </p:txBody>
      </p:sp>
    </p:spTree>
    <p:extLst>
      <p:ext uri="{BB962C8B-B14F-4D97-AF65-F5344CB8AC3E}">
        <p14:creationId xmlns:p14="http://schemas.microsoft.com/office/powerpoint/2010/main" val="403993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0" grpId="0" animBg="1"/>
    </p:bldLst>
  </p:timing>
</p:sld>
</file>

<file path=ppt/theme/theme1.xml><?xml version="1.0" encoding="utf-8"?>
<a:theme xmlns:a="http://schemas.openxmlformats.org/drawingml/2006/main" name="Maaret'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Maaret's Theme.thmx</Template>
  <TotalTime>1745</TotalTime>
  <Words>889</Words>
  <Application>Microsoft Macintosh PowerPoint</Application>
  <PresentationFormat>On-screen Show (4:3)</PresentationFormat>
  <Paragraphs>247</Paragraphs>
  <Slides>34</Slides>
  <Notes>5</Notes>
  <HiddenSlides>3</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Maaret's Theme</vt:lpstr>
      <vt:lpstr>Collaborative Exploratory and Unit Testing</vt:lpstr>
      <vt:lpstr>Today’s Outline</vt:lpstr>
      <vt:lpstr>Course Vision </vt:lpstr>
      <vt:lpstr>Strong Style Pairing</vt:lpstr>
      <vt:lpstr>THINGS TO LEARN TODAY</vt:lpstr>
      <vt:lpstr>The Specifics of Exploratory Testing</vt:lpstr>
      <vt:lpstr>The Specifics of Unit Testing</vt:lpstr>
      <vt:lpstr>PowerPoint Presentation</vt:lpstr>
      <vt:lpstr>PowerPoint Presentation</vt:lpstr>
      <vt:lpstr>Mob Programming Rules for Exploratory Testing Activity</vt:lpstr>
      <vt:lpstr>Testing as Performance (Exploring) vs. Testing as Artifact Creation</vt:lpstr>
      <vt:lpstr>What Testing Gives Us</vt:lpstr>
      <vt:lpstr>Explore with Intent</vt:lpstr>
      <vt:lpstr>Structure Function Data Platform Operations Time</vt:lpstr>
      <vt:lpstr>Looking at World from Different Angles</vt:lpstr>
      <vt:lpstr>Exploration Skills Source: Adapted from James Bach, Jon Bach, Michael Bolton. Exploratory Testing Dynamics. v.2.2. 2009</vt:lpstr>
      <vt:lpstr>Exploratory Testing:  Frame of Management</vt:lpstr>
      <vt:lpstr>PowerPoint Presentation</vt:lpstr>
      <vt:lpstr>Functional</vt:lpstr>
      <vt:lpstr>NON-Functional</vt:lpstr>
      <vt:lpstr>Why functional is easier for tests</vt:lpstr>
      <vt:lpstr>Why functional is easier for tests</vt:lpstr>
      <vt:lpstr>PowerPoint Presentation</vt:lpstr>
      <vt:lpstr>Separating functional Pieces</vt:lpstr>
      <vt:lpstr>Separating functional Pieces</vt:lpstr>
      <vt:lpstr>PowerPoint Presentation</vt:lpstr>
      <vt:lpstr>PowerPoint Presentation</vt:lpstr>
      <vt:lpstr>Why is Testing Hard?</vt:lpstr>
      <vt:lpstr>MobTimer</vt:lpstr>
      <vt:lpstr>PowerPoint Presentation</vt:lpstr>
      <vt:lpstr>Get in Touch</vt:lpstr>
      <vt:lpstr>Question, Thoughts? Feedback?</vt:lpstr>
      <vt:lpstr>Getting the Software to Test</vt:lpstr>
      <vt:lpstr>The App: Dark Function Editor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Maaret Pyhäjärvi</dc:creator>
  <cp:lastModifiedBy>LLEWELLYN FALCO</cp:lastModifiedBy>
  <cp:revision>44</cp:revision>
  <dcterms:created xsi:type="dcterms:W3CDTF">2015-10-22T04:27:42Z</dcterms:created>
  <dcterms:modified xsi:type="dcterms:W3CDTF">2016-03-08T16:09:59Z</dcterms:modified>
</cp:coreProperties>
</file>