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6.jpg" ContentType="image/png"/>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8.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256" r:id="rId2"/>
    <p:sldId id="287" r:id="rId3"/>
    <p:sldId id="278" r:id="rId4"/>
    <p:sldId id="271" r:id="rId5"/>
    <p:sldId id="279" r:id="rId6"/>
    <p:sldId id="280" r:id="rId7"/>
    <p:sldId id="281" r:id="rId8"/>
    <p:sldId id="273" r:id="rId9"/>
    <p:sldId id="274" r:id="rId10"/>
    <p:sldId id="257" r:id="rId11"/>
    <p:sldId id="258" r:id="rId12"/>
    <p:sldId id="259" r:id="rId13"/>
    <p:sldId id="272" r:id="rId14"/>
    <p:sldId id="286" r:id="rId15"/>
    <p:sldId id="276" r:id="rId16"/>
    <p:sldId id="277" r:id="rId17"/>
    <p:sldId id="261" r:id="rId18"/>
    <p:sldId id="260" r:id="rId19"/>
    <p:sldId id="289" r:id="rId20"/>
    <p:sldId id="290" r:id="rId21"/>
    <p:sldId id="295" r:id="rId22"/>
    <p:sldId id="296" r:id="rId23"/>
    <p:sldId id="297" r:id="rId24"/>
    <p:sldId id="298" r:id="rId25"/>
    <p:sldId id="299" r:id="rId26"/>
    <p:sldId id="300" r:id="rId27"/>
    <p:sldId id="301" r:id="rId28"/>
    <p:sldId id="302" r:id="rId29"/>
    <p:sldId id="288" r:id="rId30"/>
    <p:sldId id="275" r:id="rId31"/>
    <p:sldId id="285" r:id="rId32"/>
    <p:sldId id="262" r:id="rId33"/>
    <p:sldId id="283" r:id="rId34"/>
    <p:sldId id="284"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71" d="100"/>
          <a:sy n="171" d="100"/>
        </p:scale>
        <p:origin x="-1896" y="-120"/>
      </p:cViewPr>
      <p:guideLst>
        <p:guide orient="horz" pos="2160"/>
        <p:guide pos="2880"/>
      </p:guideLst>
    </p:cSldViewPr>
  </p:slideViewPr>
  <p:notesTextViewPr>
    <p:cViewPr>
      <p:scale>
        <a:sx n="100" d="100"/>
        <a:sy n="100" d="100"/>
      </p:scale>
      <p:origin x="0" y="0"/>
    </p:cViewPr>
  </p:notesTextViewPr>
  <p:sorterViewPr>
    <p:cViewPr>
      <p:scale>
        <a:sx n="145" d="100"/>
        <a:sy n="145" d="100"/>
      </p:scale>
      <p:origin x="0" y="1536"/>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jpg"/><Relationship Id="rId1" Type="http://schemas.openxmlformats.org/officeDocument/2006/relationships/image" Target="../media/image8.jpg"/><Relationship Id="rId2" Type="http://schemas.openxmlformats.org/officeDocument/2006/relationships/image" Target="../media/image9.jpg"/></Relationships>
</file>

<file path=ppt/diagrams/_rels/data2.xml.rels><?xml version="1.0" encoding="UTF-8" standalone="yes"?>
<Relationships xmlns="http://schemas.openxmlformats.org/package/2006/relationships"><Relationship Id="rId1" Type="http://schemas.openxmlformats.org/officeDocument/2006/relationships/image" Target="../media/image12.wmf"/></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jpg"/><Relationship Id="rId1" Type="http://schemas.openxmlformats.org/officeDocument/2006/relationships/image" Target="../media/image8.jpg"/><Relationship Id="rId2" Type="http://schemas.openxmlformats.org/officeDocument/2006/relationships/image" Target="../media/image9.jpg"/></Relationships>
</file>

<file path=ppt/diagrams/_rels/drawing2.xml.rels><?xml version="1.0" encoding="UTF-8" standalone="yes"?>
<Relationships xmlns="http://schemas.openxmlformats.org/package/2006/relationships"><Relationship Id="rId1" Type="http://schemas.openxmlformats.org/officeDocument/2006/relationships/image" Target="../media/image12.wmf"/></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F5E107-AFF1-BA49-B081-5CA76AF32F26}" type="doc">
      <dgm:prSet loTypeId="urn:microsoft.com/office/officeart/2008/layout/AlternatingPictureBlocks" loCatId="" qsTypeId="urn:microsoft.com/office/officeart/2005/8/quickstyle/simple4" qsCatId="simple" csTypeId="urn:microsoft.com/office/officeart/2005/8/colors/colorful1" csCatId="colorful" phldr="1"/>
      <dgm:spPr/>
      <dgm:t>
        <a:bodyPr/>
        <a:lstStyle/>
        <a:p>
          <a:endParaRPr lang="en-US"/>
        </a:p>
      </dgm:t>
    </dgm:pt>
    <dgm:pt modelId="{89D271C3-2950-9741-9C49-EA3A28699868}">
      <dgm:prSet/>
      <dgm:spPr/>
      <dgm:t>
        <a:bodyPr/>
        <a:lstStyle/>
        <a:p>
          <a:pPr rtl="0"/>
          <a:r>
            <a:rPr lang="en-US" b="1" dirty="0" smtClean="0"/>
            <a:t>Certainty</a:t>
          </a:r>
          <a:r>
            <a:rPr lang="en-US" dirty="0" smtClean="0"/>
            <a:t/>
          </a:r>
          <a:br>
            <a:rPr lang="en-US" dirty="0" smtClean="0"/>
          </a:br>
          <a:r>
            <a:rPr lang="en-US" dirty="0" smtClean="0"/>
            <a:t>“I know what I know”</a:t>
          </a:r>
          <a:br>
            <a:rPr lang="en-US" dirty="0" smtClean="0"/>
          </a:br>
          <a:r>
            <a:rPr lang="en-US" i="1" dirty="0" smtClean="0"/>
            <a:t>Exploit</a:t>
          </a:r>
          <a:endParaRPr lang="en-US" i="1" dirty="0"/>
        </a:p>
      </dgm:t>
    </dgm:pt>
    <dgm:pt modelId="{56FAAD3E-D77C-8440-8EF1-BBABCB44DF3A}" type="parTrans" cxnId="{4DE13F1B-C75C-B444-BF41-894539D6D986}">
      <dgm:prSet/>
      <dgm:spPr/>
      <dgm:t>
        <a:bodyPr/>
        <a:lstStyle/>
        <a:p>
          <a:endParaRPr lang="en-US"/>
        </a:p>
      </dgm:t>
    </dgm:pt>
    <dgm:pt modelId="{536F2449-1D58-EA4A-95D5-E130C847AC57}" type="sibTrans" cxnId="{4DE13F1B-C75C-B444-BF41-894539D6D986}">
      <dgm:prSet/>
      <dgm:spPr/>
      <dgm:t>
        <a:bodyPr/>
        <a:lstStyle/>
        <a:p>
          <a:endParaRPr lang="en-US"/>
        </a:p>
      </dgm:t>
    </dgm:pt>
    <dgm:pt modelId="{CDE580D8-286B-8643-8F4A-CF85F205F70A}">
      <dgm:prSet/>
      <dgm:spPr/>
      <dgm:t>
        <a:bodyPr/>
        <a:lstStyle/>
        <a:p>
          <a:pPr rtl="0"/>
          <a:r>
            <a:rPr lang="en-US" b="1" dirty="0" smtClean="0"/>
            <a:t>Caution</a:t>
          </a:r>
          <a:r>
            <a:rPr lang="en-US" dirty="0" smtClean="0"/>
            <a:t/>
          </a:r>
          <a:br>
            <a:rPr lang="en-US" dirty="0" smtClean="0"/>
          </a:br>
          <a:r>
            <a:rPr lang="en-US" dirty="0" smtClean="0"/>
            <a:t>“I know what I don’t know”</a:t>
          </a:r>
          <a:br>
            <a:rPr lang="en-US" dirty="0" smtClean="0"/>
          </a:br>
          <a:r>
            <a:rPr lang="en-US" i="1" dirty="0" smtClean="0"/>
            <a:t>Explore</a:t>
          </a:r>
          <a:endParaRPr lang="en-US" i="1" dirty="0"/>
        </a:p>
      </dgm:t>
    </dgm:pt>
    <dgm:pt modelId="{ED5442AF-7E25-D045-BFCC-A79C0C5483EA}" type="parTrans" cxnId="{C52AB0E8-15CE-8848-8073-4DFAF5063264}">
      <dgm:prSet/>
      <dgm:spPr/>
      <dgm:t>
        <a:bodyPr/>
        <a:lstStyle/>
        <a:p>
          <a:endParaRPr lang="en-US"/>
        </a:p>
      </dgm:t>
    </dgm:pt>
    <dgm:pt modelId="{378423C7-8A69-D746-8A46-E9C8412931B4}" type="sibTrans" cxnId="{C52AB0E8-15CE-8848-8073-4DFAF5063264}">
      <dgm:prSet/>
      <dgm:spPr/>
      <dgm:t>
        <a:bodyPr/>
        <a:lstStyle/>
        <a:p>
          <a:endParaRPr lang="en-US"/>
        </a:p>
      </dgm:t>
    </dgm:pt>
    <dgm:pt modelId="{2EEE271E-DA39-6D4F-B32B-1D8EE34B84D1}">
      <dgm:prSet/>
      <dgm:spPr/>
      <dgm:t>
        <a:bodyPr/>
        <a:lstStyle/>
        <a:p>
          <a:pPr rtl="0"/>
          <a:r>
            <a:rPr lang="en-US" b="1" dirty="0" smtClean="0"/>
            <a:t>Amnesia</a:t>
          </a:r>
          <a:r>
            <a:rPr lang="en-US" dirty="0" smtClean="0"/>
            <a:t/>
          </a:r>
          <a:br>
            <a:rPr lang="en-US" dirty="0" smtClean="0"/>
          </a:br>
          <a:r>
            <a:rPr lang="en-US" dirty="0" smtClean="0"/>
            <a:t>“I don’t know what I know”</a:t>
          </a:r>
          <a:br>
            <a:rPr lang="en-US" dirty="0" smtClean="0"/>
          </a:br>
          <a:r>
            <a:rPr lang="en-US" i="1" dirty="0" smtClean="0"/>
            <a:t>Expose</a:t>
          </a:r>
          <a:endParaRPr lang="en-US" i="1" dirty="0"/>
        </a:p>
      </dgm:t>
    </dgm:pt>
    <dgm:pt modelId="{95F23C4F-0EC7-5C45-9A21-EF70E9D5D037}" type="parTrans" cxnId="{3DF5CB5C-B991-3549-B3F2-352695F173A3}">
      <dgm:prSet/>
      <dgm:spPr/>
      <dgm:t>
        <a:bodyPr/>
        <a:lstStyle/>
        <a:p>
          <a:endParaRPr lang="en-US"/>
        </a:p>
      </dgm:t>
    </dgm:pt>
    <dgm:pt modelId="{B254AC66-608D-BE4E-8166-B60F9CF34BC2}" type="sibTrans" cxnId="{3DF5CB5C-B991-3549-B3F2-352695F173A3}">
      <dgm:prSet/>
      <dgm:spPr/>
      <dgm:t>
        <a:bodyPr/>
        <a:lstStyle/>
        <a:p>
          <a:endParaRPr lang="en-US"/>
        </a:p>
      </dgm:t>
    </dgm:pt>
    <dgm:pt modelId="{DEFEE9E6-DE41-1840-8814-5B33B7AD9E2C}">
      <dgm:prSet/>
      <dgm:spPr/>
      <dgm:t>
        <a:bodyPr/>
        <a:lstStyle/>
        <a:p>
          <a:pPr rtl="0"/>
          <a:r>
            <a:rPr lang="en-US" dirty="0" smtClean="0"/>
            <a:t>Ignorance</a:t>
          </a:r>
          <a:br>
            <a:rPr lang="en-US" dirty="0" smtClean="0"/>
          </a:br>
          <a:r>
            <a:rPr lang="en-US" dirty="0" smtClean="0"/>
            <a:t>“I don’t know what I don’t know”</a:t>
          </a:r>
          <a:br>
            <a:rPr lang="en-US" dirty="0" smtClean="0"/>
          </a:br>
          <a:r>
            <a:rPr lang="en-US" i="1" dirty="0" smtClean="0"/>
            <a:t>Experiment</a:t>
          </a:r>
          <a:endParaRPr lang="en-US" i="1" dirty="0"/>
        </a:p>
      </dgm:t>
    </dgm:pt>
    <dgm:pt modelId="{8239AE76-5192-974F-8613-76CE4742FC43}" type="parTrans" cxnId="{F046A146-8FC3-A641-BB4F-89244D1EB90B}">
      <dgm:prSet/>
      <dgm:spPr/>
      <dgm:t>
        <a:bodyPr/>
        <a:lstStyle/>
        <a:p>
          <a:endParaRPr lang="en-US"/>
        </a:p>
      </dgm:t>
    </dgm:pt>
    <dgm:pt modelId="{364A1896-AA0F-E644-BC97-511230111B00}" type="sibTrans" cxnId="{F046A146-8FC3-A641-BB4F-89244D1EB90B}">
      <dgm:prSet/>
      <dgm:spPr/>
      <dgm:t>
        <a:bodyPr/>
        <a:lstStyle/>
        <a:p>
          <a:endParaRPr lang="en-US"/>
        </a:p>
      </dgm:t>
    </dgm:pt>
    <dgm:pt modelId="{93C1E8D1-4B92-BA42-A443-0A7E0F2A80FD}" type="pres">
      <dgm:prSet presAssocID="{95F5E107-AFF1-BA49-B081-5CA76AF32F26}" presName="linearFlow" presStyleCnt="0">
        <dgm:presLayoutVars>
          <dgm:dir/>
          <dgm:resizeHandles val="exact"/>
        </dgm:presLayoutVars>
      </dgm:prSet>
      <dgm:spPr/>
      <dgm:t>
        <a:bodyPr/>
        <a:lstStyle/>
        <a:p>
          <a:endParaRPr lang="en-US"/>
        </a:p>
      </dgm:t>
    </dgm:pt>
    <dgm:pt modelId="{77BDB5FE-1353-974B-8378-236BB267AE6F}" type="pres">
      <dgm:prSet presAssocID="{89D271C3-2950-9741-9C49-EA3A28699868}" presName="comp" presStyleCnt="0"/>
      <dgm:spPr/>
    </dgm:pt>
    <dgm:pt modelId="{DA50F426-8575-A34E-807B-7E6F22770BDB}" type="pres">
      <dgm:prSet presAssocID="{89D271C3-2950-9741-9C49-EA3A28699868}" presName="rect2" presStyleLbl="node1" presStyleIdx="0" presStyleCnt="4">
        <dgm:presLayoutVars>
          <dgm:bulletEnabled val="1"/>
        </dgm:presLayoutVars>
      </dgm:prSet>
      <dgm:spPr/>
      <dgm:t>
        <a:bodyPr/>
        <a:lstStyle/>
        <a:p>
          <a:endParaRPr lang="en-US"/>
        </a:p>
      </dgm:t>
    </dgm:pt>
    <dgm:pt modelId="{7230B150-84F1-7547-91B2-F7F29B330D18}" type="pres">
      <dgm:prSet presAssocID="{89D271C3-2950-9741-9C49-EA3A28699868}" presName="rect1" presStyleLbl="ln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8B7C0063-FEEB-404D-B49A-6CBFFAD5313C}" type="pres">
      <dgm:prSet presAssocID="{536F2449-1D58-EA4A-95D5-E130C847AC57}" presName="sibTrans" presStyleCnt="0"/>
      <dgm:spPr/>
    </dgm:pt>
    <dgm:pt modelId="{EED65BE5-BE23-144D-8834-A15EA71AAF50}" type="pres">
      <dgm:prSet presAssocID="{CDE580D8-286B-8643-8F4A-CF85F205F70A}" presName="comp" presStyleCnt="0"/>
      <dgm:spPr/>
    </dgm:pt>
    <dgm:pt modelId="{48F6E976-35B3-E94A-AA10-ADE5B2B8F8ED}" type="pres">
      <dgm:prSet presAssocID="{CDE580D8-286B-8643-8F4A-CF85F205F70A}" presName="rect2" presStyleLbl="node1" presStyleIdx="1" presStyleCnt="4">
        <dgm:presLayoutVars>
          <dgm:bulletEnabled val="1"/>
        </dgm:presLayoutVars>
      </dgm:prSet>
      <dgm:spPr/>
      <dgm:t>
        <a:bodyPr/>
        <a:lstStyle/>
        <a:p>
          <a:endParaRPr lang="en-US"/>
        </a:p>
      </dgm:t>
    </dgm:pt>
    <dgm:pt modelId="{091C388A-A899-B646-8354-4E14954D1820}" type="pres">
      <dgm:prSet presAssocID="{CDE580D8-286B-8643-8F4A-CF85F205F70A}" presName="rect1" presStyleLbl="ln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dgm:spPr>
    </dgm:pt>
    <dgm:pt modelId="{CF883C98-B45C-144A-BC46-18B2F27DA522}" type="pres">
      <dgm:prSet presAssocID="{378423C7-8A69-D746-8A46-E9C8412931B4}" presName="sibTrans" presStyleCnt="0"/>
      <dgm:spPr/>
    </dgm:pt>
    <dgm:pt modelId="{C23F9D31-9BA8-474F-ABD5-67F2182D0497}" type="pres">
      <dgm:prSet presAssocID="{2EEE271E-DA39-6D4F-B32B-1D8EE34B84D1}" presName="comp" presStyleCnt="0"/>
      <dgm:spPr/>
    </dgm:pt>
    <dgm:pt modelId="{048B3733-9C55-3146-89C9-59A94CC5F65D}" type="pres">
      <dgm:prSet presAssocID="{2EEE271E-DA39-6D4F-B32B-1D8EE34B84D1}" presName="rect2" presStyleLbl="node1" presStyleIdx="2" presStyleCnt="4">
        <dgm:presLayoutVars>
          <dgm:bulletEnabled val="1"/>
        </dgm:presLayoutVars>
      </dgm:prSet>
      <dgm:spPr/>
      <dgm:t>
        <a:bodyPr/>
        <a:lstStyle/>
        <a:p>
          <a:endParaRPr lang="en-US"/>
        </a:p>
      </dgm:t>
    </dgm:pt>
    <dgm:pt modelId="{D406594A-38BB-BB41-A184-44A5048D1FB2}" type="pres">
      <dgm:prSet presAssocID="{2EEE271E-DA39-6D4F-B32B-1D8EE34B84D1}" presName="rect1" presStyleLbl="ln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dgm:spPr>
    </dgm:pt>
    <dgm:pt modelId="{63A4B445-AC5D-7049-9E6B-8236C88E615D}" type="pres">
      <dgm:prSet presAssocID="{B254AC66-608D-BE4E-8166-B60F9CF34BC2}" presName="sibTrans" presStyleCnt="0"/>
      <dgm:spPr/>
    </dgm:pt>
    <dgm:pt modelId="{C99793E5-4CFE-C44F-BEE8-DEB256E94928}" type="pres">
      <dgm:prSet presAssocID="{DEFEE9E6-DE41-1840-8814-5B33B7AD9E2C}" presName="comp" presStyleCnt="0"/>
      <dgm:spPr/>
    </dgm:pt>
    <dgm:pt modelId="{23F5BFD2-4226-C64B-904A-E3EF8B21BD5C}" type="pres">
      <dgm:prSet presAssocID="{DEFEE9E6-DE41-1840-8814-5B33B7AD9E2C}" presName="rect2" presStyleLbl="node1" presStyleIdx="3" presStyleCnt="4">
        <dgm:presLayoutVars>
          <dgm:bulletEnabled val="1"/>
        </dgm:presLayoutVars>
      </dgm:prSet>
      <dgm:spPr/>
      <dgm:t>
        <a:bodyPr/>
        <a:lstStyle/>
        <a:p>
          <a:endParaRPr lang="en-US"/>
        </a:p>
      </dgm:t>
    </dgm:pt>
    <dgm:pt modelId="{3774BABB-4714-FD4B-AAF4-B077360EAB73}" type="pres">
      <dgm:prSet presAssocID="{DEFEE9E6-DE41-1840-8814-5B33B7AD9E2C}" presName="rect1" presStyleLbl="ln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26000" r="-26000"/>
          </a:stretch>
        </a:blipFill>
      </dgm:spPr>
    </dgm:pt>
  </dgm:ptLst>
  <dgm:cxnLst>
    <dgm:cxn modelId="{ADDCC4D0-4CDC-C241-9E02-37254A969AF3}" type="presOf" srcId="{2EEE271E-DA39-6D4F-B32B-1D8EE34B84D1}" destId="{048B3733-9C55-3146-89C9-59A94CC5F65D}" srcOrd="0" destOrd="0" presId="urn:microsoft.com/office/officeart/2008/layout/AlternatingPictureBlocks"/>
    <dgm:cxn modelId="{F046A146-8FC3-A641-BB4F-89244D1EB90B}" srcId="{95F5E107-AFF1-BA49-B081-5CA76AF32F26}" destId="{DEFEE9E6-DE41-1840-8814-5B33B7AD9E2C}" srcOrd="3" destOrd="0" parTransId="{8239AE76-5192-974F-8613-76CE4742FC43}" sibTransId="{364A1896-AA0F-E644-BC97-511230111B00}"/>
    <dgm:cxn modelId="{3DF5CB5C-B991-3549-B3F2-352695F173A3}" srcId="{95F5E107-AFF1-BA49-B081-5CA76AF32F26}" destId="{2EEE271E-DA39-6D4F-B32B-1D8EE34B84D1}" srcOrd="2" destOrd="0" parTransId="{95F23C4F-0EC7-5C45-9A21-EF70E9D5D037}" sibTransId="{B254AC66-608D-BE4E-8166-B60F9CF34BC2}"/>
    <dgm:cxn modelId="{901D20D1-7445-AC43-BCBE-FD08E9EE43B7}" type="presOf" srcId="{DEFEE9E6-DE41-1840-8814-5B33B7AD9E2C}" destId="{23F5BFD2-4226-C64B-904A-E3EF8B21BD5C}" srcOrd="0" destOrd="0" presId="urn:microsoft.com/office/officeart/2008/layout/AlternatingPictureBlocks"/>
    <dgm:cxn modelId="{4DE13F1B-C75C-B444-BF41-894539D6D986}" srcId="{95F5E107-AFF1-BA49-B081-5CA76AF32F26}" destId="{89D271C3-2950-9741-9C49-EA3A28699868}" srcOrd="0" destOrd="0" parTransId="{56FAAD3E-D77C-8440-8EF1-BBABCB44DF3A}" sibTransId="{536F2449-1D58-EA4A-95D5-E130C847AC57}"/>
    <dgm:cxn modelId="{FE15B582-2E05-C042-BAEC-D0318FFC8D61}" type="presOf" srcId="{89D271C3-2950-9741-9C49-EA3A28699868}" destId="{DA50F426-8575-A34E-807B-7E6F22770BDB}" srcOrd="0" destOrd="0" presId="urn:microsoft.com/office/officeart/2008/layout/AlternatingPictureBlocks"/>
    <dgm:cxn modelId="{C52AB0E8-15CE-8848-8073-4DFAF5063264}" srcId="{95F5E107-AFF1-BA49-B081-5CA76AF32F26}" destId="{CDE580D8-286B-8643-8F4A-CF85F205F70A}" srcOrd="1" destOrd="0" parTransId="{ED5442AF-7E25-D045-BFCC-A79C0C5483EA}" sibTransId="{378423C7-8A69-D746-8A46-E9C8412931B4}"/>
    <dgm:cxn modelId="{B6BDD8FA-8573-E74A-99A1-E6366D39DCAF}" type="presOf" srcId="{CDE580D8-286B-8643-8F4A-CF85F205F70A}" destId="{48F6E976-35B3-E94A-AA10-ADE5B2B8F8ED}" srcOrd="0" destOrd="0" presId="urn:microsoft.com/office/officeart/2008/layout/AlternatingPictureBlocks"/>
    <dgm:cxn modelId="{8C05A503-7002-C64E-86FB-33D20DDAD2CA}" type="presOf" srcId="{95F5E107-AFF1-BA49-B081-5CA76AF32F26}" destId="{93C1E8D1-4B92-BA42-A443-0A7E0F2A80FD}" srcOrd="0" destOrd="0" presId="urn:microsoft.com/office/officeart/2008/layout/AlternatingPictureBlocks"/>
    <dgm:cxn modelId="{D1541C53-235F-F644-9EB1-ECC1F3863903}" type="presParOf" srcId="{93C1E8D1-4B92-BA42-A443-0A7E0F2A80FD}" destId="{77BDB5FE-1353-974B-8378-236BB267AE6F}" srcOrd="0" destOrd="0" presId="urn:microsoft.com/office/officeart/2008/layout/AlternatingPictureBlocks"/>
    <dgm:cxn modelId="{D654B860-222F-F346-8522-1381F175E118}" type="presParOf" srcId="{77BDB5FE-1353-974B-8378-236BB267AE6F}" destId="{DA50F426-8575-A34E-807B-7E6F22770BDB}" srcOrd="0" destOrd="0" presId="urn:microsoft.com/office/officeart/2008/layout/AlternatingPictureBlocks"/>
    <dgm:cxn modelId="{8FFE54B5-D62C-2B42-90BF-0EF721A919CB}" type="presParOf" srcId="{77BDB5FE-1353-974B-8378-236BB267AE6F}" destId="{7230B150-84F1-7547-91B2-F7F29B330D18}" srcOrd="1" destOrd="0" presId="urn:microsoft.com/office/officeart/2008/layout/AlternatingPictureBlocks"/>
    <dgm:cxn modelId="{381FF2D0-AA03-8B45-83C6-564FA8C1AD02}" type="presParOf" srcId="{93C1E8D1-4B92-BA42-A443-0A7E0F2A80FD}" destId="{8B7C0063-FEEB-404D-B49A-6CBFFAD5313C}" srcOrd="1" destOrd="0" presId="urn:microsoft.com/office/officeart/2008/layout/AlternatingPictureBlocks"/>
    <dgm:cxn modelId="{BB048A66-2C28-3849-8E88-38195B577DAA}" type="presParOf" srcId="{93C1E8D1-4B92-BA42-A443-0A7E0F2A80FD}" destId="{EED65BE5-BE23-144D-8834-A15EA71AAF50}" srcOrd="2" destOrd="0" presId="urn:microsoft.com/office/officeart/2008/layout/AlternatingPictureBlocks"/>
    <dgm:cxn modelId="{4AEEE421-531F-5143-AC3E-EA7D3DBB7803}" type="presParOf" srcId="{EED65BE5-BE23-144D-8834-A15EA71AAF50}" destId="{48F6E976-35B3-E94A-AA10-ADE5B2B8F8ED}" srcOrd="0" destOrd="0" presId="urn:microsoft.com/office/officeart/2008/layout/AlternatingPictureBlocks"/>
    <dgm:cxn modelId="{E05C03AD-B755-0E41-928E-F14E53C1D9E5}" type="presParOf" srcId="{EED65BE5-BE23-144D-8834-A15EA71AAF50}" destId="{091C388A-A899-B646-8354-4E14954D1820}" srcOrd="1" destOrd="0" presId="urn:microsoft.com/office/officeart/2008/layout/AlternatingPictureBlocks"/>
    <dgm:cxn modelId="{2935798B-024A-8D40-9ED8-C62640F66EB2}" type="presParOf" srcId="{93C1E8D1-4B92-BA42-A443-0A7E0F2A80FD}" destId="{CF883C98-B45C-144A-BC46-18B2F27DA522}" srcOrd="3" destOrd="0" presId="urn:microsoft.com/office/officeart/2008/layout/AlternatingPictureBlocks"/>
    <dgm:cxn modelId="{B4A8748A-7E30-D041-809F-DE637238ACBC}" type="presParOf" srcId="{93C1E8D1-4B92-BA42-A443-0A7E0F2A80FD}" destId="{C23F9D31-9BA8-474F-ABD5-67F2182D0497}" srcOrd="4" destOrd="0" presId="urn:microsoft.com/office/officeart/2008/layout/AlternatingPictureBlocks"/>
    <dgm:cxn modelId="{3CC0E23B-ED75-294C-A9AC-ABF76ED1CAF7}" type="presParOf" srcId="{C23F9D31-9BA8-474F-ABD5-67F2182D0497}" destId="{048B3733-9C55-3146-89C9-59A94CC5F65D}" srcOrd="0" destOrd="0" presId="urn:microsoft.com/office/officeart/2008/layout/AlternatingPictureBlocks"/>
    <dgm:cxn modelId="{F375CA1D-E4E2-5C4E-A3F8-14683A9F1776}" type="presParOf" srcId="{C23F9D31-9BA8-474F-ABD5-67F2182D0497}" destId="{D406594A-38BB-BB41-A184-44A5048D1FB2}" srcOrd="1" destOrd="0" presId="urn:microsoft.com/office/officeart/2008/layout/AlternatingPictureBlocks"/>
    <dgm:cxn modelId="{C68AA18E-1E6C-C741-B70B-76DDD0919C6C}" type="presParOf" srcId="{93C1E8D1-4B92-BA42-A443-0A7E0F2A80FD}" destId="{63A4B445-AC5D-7049-9E6B-8236C88E615D}" srcOrd="5" destOrd="0" presId="urn:microsoft.com/office/officeart/2008/layout/AlternatingPictureBlocks"/>
    <dgm:cxn modelId="{534ED01C-4BFC-934C-8E4B-D601A50045AD}" type="presParOf" srcId="{93C1E8D1-4B92-BA42-A443-0A7E0F2A80FD}" destId="{C99793E5-4CFE-C44F-BEE8-DEB256E94928}" srcOrd="6" destOrd="0" presId="urn:microsoft.com/office/officeart/2008/layout/AlternatingPictureBlocks"/>
    <dgm:cxn modelId="{2FDC673D-C2BB-9B4D-ABC4-D7A0CAECDA62}" type="presParOf" srcId="{C99793E5-4CFE-C44F-BEE8-DEB256E94928}" destId="{23F5BFD2-4226-C64B-904A-E3EF8B21BD5C}" srcOrd="0" destOrd="0" presId="urn:microsoft.com/office/officeart/2008/layout/AlternatingPictureBlocks"/>
    <dgm:cxn modelId="{9FAC954D-3DED-6F4F-89F3-F9F353D6CF5B}" type="presParOf" srcId="{C99793E5-4CFE-C44F-BEE8-DEB256E94928}" destId="{3774BABB-4714-FD4B-AAF4-B077360EAB73}"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98A164-7150-4827-97D4-E7BBF2CEAE97}" type="doc">
      <dgm:prSet loTypeId="urn:microsoft.com/office/officeart/2005/8/layout/radial2" loCatId="relationship" qsTypeId="urn:microsoft.com/office/officeart/2005/8/quickstyle/simple1" qsCatId="simple" csTypeId="urn:microsoft.com/office/officeart/2005/8/colors/colorful1#5" csCatId="colorful" phldr="1"/>
      <dgm:spPr/>
      <dgm:t>
        <a:bodyPr/>
        <a:lstStyle/>
        <a:p>
          <a:endParaRPr lang="fi-FI"/>
        </a:p>
      </dgm:t>
    </dgm:pt>
    <dgm:pt modelId="{4BBC8500-B64B-4150-9709-3CB04C292EA6}">
      <dgm:prSet custT="1"/>
      <dgm:spPr/>
      <dgm:t>
        <a:bodyPr/>
        <a:lstStyle/>
        <a:p>
          <a:pPr rtl="0"/>
          <a:r>
            <a:rPr lang="fi-FI" sz="2000" dirty="0" smtClean="0"/>
            <a:t>Self-management</a:t>
          </a:r>
          <a:endParaRPr lang="en-US" sz="2000" dirty="0"/>
        </a:p>
      </dgm:t>
    </dgm:pt>
    <dgm:pt modelId="{0EDE736D-95BA-4900-99D1-AEA5D20666B7}" type="parTrans" cxnId="{3FF48D3A-0685-42E1-85D3-D93C30AA6CAB}">
      <dgm:prSet/>
      <dgm:spPr/>
      <dgm:t>
        <a:bodyPr/>
        <a:lstStyle/>
        <a:p>
          <a:endParaRPr lang="fi-FI"/>
        </a:p>
      </dgm:t>
    </dgm:pt>
    <dgm:pt modelId="{2660B158-41C0-474D-8B15-BCE6664D486B}" type="sibTrans" cxnId="{3FF48D3A-0685-42E1-85D3-D93C30AA6CAB}">
      <dgm:prSet/>
      <dgm:spPr/>
      <dgm:t>
        <a:bodyPr/>
        <a:lstStyle/>
        <a:p>
          <a:endParaRPr lang="fi-FI"/>
        </a:p>
      </dgm:t>
    </dgm:pt>
    <dgm:pt modelId="{8F3193AD-BC31-4A17-99A2-BFAAE490E139}">
      <dgm:prSet custT="1"/>
      <dgm:spPr/>
      <dgm:t>
        <a:bodyPr/>
        <a:lstStyle/>
        <a:p>
          <a:pPr rtl="0"/>
          <a:r>
            <a:rPr lang="fi-FI" sz="2000" dirty="0" smtClean="0"/>
            <a:t>Developing ideas</a:t>
          </a:r>
          <a:endParaRPr lang="en-US" sz="2000" dirty="0"/>
        </a:p>
      </dgm:t>
    </dgm:pt>
    <dgm:pt modelId="{66CAA914-44E1-4230-B552-4D92211F2AE0}" type="parTrans" cxnId="{D9BCC1C9-7DE7-4EC9-936B-18C619389DE6}">
      <dgm:prSet/>
      <dgm:spPr/>
      <dgm:t>
        <a:bodyPr/>
        <a:lstStyle/>
        <a:p>
          <a:endParaRPr lang="fi-FI"/>
        </a:p>
      </dgm:t>
    </dgm:pt>
    <dgm:pt modelId="{72CA129F-7F9B-48E1-A719-3D6B786867AA}" type="sibTrans" cxnId="{D9BCC1C9-7DE7-4EC9-936B-18C619389DE6}">
      <dgm:prSet/>
      <dgm:spPr/>
      <dgm:t>
        <a:bodyPr/>
        <a:lstStyle/>
        <a:p>
          <a:endParaRPr lang="fi-FI"/>
        </a:p>
      </dgm:t>
    </dgm:pt>
    <dgm:pt modelId="{5AA964A3-EAA4-44A6-844B-F1BC3688E5B4}">
      <dgm:prSet custT="1"/>
      <dgm:spPr/>
      <dgm:t>
        <a:bodyPr/>
        <a:lstStyle/>
        <a:p>
          <a:pPr rtl="0"/>
          <a:r>
            <a:rPr lang="fi-FI" sz="2000" dirty="0" smtClean="0"/>
            <a:t>Examining product</a:t>
          </a:r>
          <a:endParaRPr lang="fi-FI" sz="2000" dirty="0"/>
        </a:p>
      </dgm:t>
    </dgm:pt>
    <dgm:pt modelId="{BEDE0DDD-C5EF-40BD-BC4D-62C4B24B0790}" type="parTrans" cxnId="{7CA3D64A-5288-4AF6-9008-785BBBB94933}">
      <dgm:prSet/>
      <dgm:spPr/>
      <dgm:t>
        <a:bodyPr/>
        <a:lstStyle/>
        <a:p>
          <a:endParaRPr lang="fi-FI"/>
        </a:p>
      </dgm:t>
    </dgm:pt>
    <dgm:pt modelId="{C5A8EB0B-0FF1-4DBB-A49F-04899546CD73}" type="sibTrans" cxnId="{7CA3D64A-5288-4AF6-9008-785BBBB94933}">
      <dgm:prSet/>
      <dgm:spPr/>
      <dgm:t>
        <a:bodyPr/>
        <a:lstStyle/>
        <a:p>
          <a:endParaRPr lang="fi-FI"/>
        </a:p>
      </dgm:t>
    </dgm:pt>
    <dgm:pt modelId="{3B71BE5C-2F7C-47F6-8AA9-9A8F013A8F79}" type="pres">
      <dgm:prSet presAssocID="{1098A164-7150-4827-97D4-E7BBF2CEAE97}" presName="composite" presStyleCnt="0">
        <dgm:presLayoutVars>
          <dgm:chMax val="5"/>
          <dgm:dir/>
          <dgm:animLvl val="ctr"/>
          <dgm:resizeHandles val="exact"/>
        </dgm:presLayoutVars>
      </dgm:prSet>
      <dgm:spPr/>
      <dgm:t>
        <a:bodyPr/>
        <a:lstStyle/>
        <a:p>
          <a:endParaRPr lang="fi-FI"/>
        </a:p>
      </dgm:t>
    </dgm:pt>
    <dgm:pt modelId="{27D7CF71-18AB-48CE-9038-E6FAC9A3E0F3}" type="pres">
      <dgm:prSet presAssocID="{1098A164-7150-4827-97D4-E7BBF2CEAE97}" presName="cycle" presStyleCnt="0"/>
      <dgm:spPr/>
      <dgm:t>
        <a:bodyPr/>
        <a:lstStyle/>
        <a:p>
          <a:endParaRPr lang="en-US"/>
        </a:p>
      </dgm:t>
    </dgm:pt>
    <dgm:pt modelId="{5257A393-E687-48CC-994C-0726A014F66F}" type="pres">
      <dgm:prSet presAssocID="{1098A164-7150-4827-97D4-E7BBF2CEAE97}" presName="centerShape" presStyleCnt="0"/>
      <dgm:spPr/>
      <dgm:t>
        <a:bodyPr/>
        <a:lstStyle/>
        <a:p>
          <a:endParaRPr lang="en-US"/>
        </a:p>
      </dgm:t>
    </dgm:pt>
    <dgm:pt modelId="{9950585F-BDF1-488A-A868-CF968895ABC5}" type="pres">
      <dgm:prSet presAssocID="{1098A164-7150-4827-97D4-E7BBF2CEAE97}" presName="connSite" presStyleLbl="node1" presStyleIdx="0" presStyleCnt="4"/>
      <dgm:spPr/>
      <dgm:t>
        <a:bodyPr/>
        <a:lstStyle/>
        <a:p>
          <a:endParaRPr lang="en-US"/>
        </a:p>
      </dgm:t>
    </dgm:pt>
    <dgm:pt modelId="{B26B54AF-BE8F-4B15-B927-370782C7F2C5}" type="pres">
      <dgm:prSet presAssocID="{1098A164-7150-4827-97D4-E7BBF2CEAE97}" presName="visible" presStyleLbl="node1" presStyleIdx="0" presStyleCnt="4" custScaleX="55756" custLinFactNeighborX="-1728" custLinFactNeighborY="2169"/>
      <dgm:spPr>
        <a:blipFill rotWithShape="0">
          <a:blip xmlns:r="http://schemas.openxmlformats.org/officeDocument/2006/relationships" r:embed="rId1">
            <a:duotone>
              <a:schemeClr val="accent3">
                <a:shade val="45000"/>
                <a:satMod val="135000"/>
              </a:schemeClr>
              <a:prstClr val="white"/>
            </a:duotone>
          </a:blip>
          <a:stretch>
            <a:fillRect/>
          </a:stretch>
        </a:blipFill>
      </dgm:spPr>
      <dgm:t>
        <a:bodyPr/>
        <a:lstStyle/>
        <a:p>
          <a:endParaRPr lang="en-US"/>
        </a:p>
      </dgm:t>
    </dgm:pt>
    <dgm:pt modelId="{E0EBC4C5-8E1D-4E4A-93BD-93523D4CF2E2}" type="pres">
      <dgm:prSet presAssocID="{0EDE736D-95BA-4900-99D1-AEA5D20666B7}" presName="Name25" presStyleLbl="parChTrans1D1" presStyleIdx="0" presStyleCnt="3"/>
      <dgm:spPr/>
      <dgm:t>
        <a:bodyPr/>
        <a:lstStyle/>
        <a:p>
          <a:endParaRPr lang="fi-FI"/>
        </a:p>
      </dgm:t>
    </dgm:pt>
    <dgm:pt modelId="{35B804A0-84B4-40BD-8F0E-92082275DC89}" type="pres">
      <dgm:prSet presAssocID="{4BBC8500-B64B-4150-9709-3CB04C292EA6}" presName="node" presStyleCnt="0"/>
      <dgm:spPr/>
      <dgm:t>
        <a:bodyPr/>
        <a:lstStyle/>
        <a:p>
          <a:endParaRPr lang="en-US"/>
        </a:p>
      </dgm:t>
    </dgm:pt>
    <dgm:pt modelId="{AB37A585-A63C-4DEC-B243-C8A72E761A96}" type="pres">
      <dgm:prSet presAssocID="{4BBC8500-B64B-4150-9709-3CB04C292EA6}" presName="parentNode" presStyleLbl="node1" presStyleIdx="1" presStyleCnt="4" custScaleX="193284" custScaleY="116145" custLinFactNeighborX="13270" custLinFactNeighborY="-5679">
        <dgm:presLayoutVars>
          <dgm:chMax val="1"/>
          <dgm:bulletEnabled val="1"/>
        </dgm:presLayoutVars>
      </dgm:prSet>
      <dgm:spPr/>
      <dgm:t>
        <a:bodyPr/>
        <a:lstStyle/>
        <a:p>
          <a:endParaRPr lang="fi-FI"/>
        </a:p>
      </dgm:t>
    </dgm:pt>
    <dgm:pt modelId="{273173C6-85E3-40FF-8F90-2C16B626ED99}" type="pres">
      <dgm:prSet presAssocID="{4BBC8500-B64B-4150-9709-3CB04C292EA6}" presName="childNode" presStyleLbl="revTx" presStyleIdx="0" presStyleCnt="0">
        <dgm:presLayoutVars>
          <dgm:bulletEnabled val="1"/>
        </dgm:presLayoutVars>
      </dgm:prSet>
      <dgm:spPr/>
      <dgm:t>
        <a:bodyPr/>
        <a:lstStyle/>
        <a:p>
          <a:endParaRPr lang="en-US"/>
        </a:p>
      </dgm:t>
    </dgm:pt>
    <dgm:pt modelId="{17C40437-8746-4D54-B8DB-72086947971E}" type="pres">
      <dgm:prSet presAssocID="{66CAA914-44E1-4230-B552-4D92211F2AE0}" presName="Name25" presStyleLbl="parChTrans1D1" presStyleIdx="1" presStyleCnt="3"/>
      <dgm:spPr/>
      <dgm:t>
        <a:bodyPr/>
        <a:lstStyle/>
        <a:p>
          <a:endParaRPr lang="fi-FI"/>
        </a:p>
      </dgm:t>
    </dgm:pt>
    <dgm:pt modelId="{CBC55E23-8413-47C9-8DE5-305C73044E57}" type="pres">
      <dgm:prSet presAssocID="{8F3193AD-BC31-4A17-99A2-BFAAE490E139}" presName="node" presStyleCnt="0"/>
      <dgm:spPr/>
      <dgm:t>
        <a:bodyPr/>
        <a:lstStyle/>
        <a:p>
          <a:endParaRPr lang="en-US"/>
        </a:p>
      </dgm:t>
    </dgm:pt>
    <dgm:pt modelId="{0A461D13-2860-4E5E-B1BB-76811662F012}" type="pres">
      <dgm:prSet presAssocID="{8F3193AD-BC31-4A17-99A2-BFAAE490E139}" presName="parentNode" presStyleLbl="node1" presStyleIdx="2" presStyleCnt="4" custScaleX="193284" custScaleY="116145" custLinFactNeighborX="35495" custLinFactNeighborY="2278">
        <dgm:presLayoutVars>
          <dgm:chMax val="1"/>
          <dgm:bulletEnabled val="1"/>
        </dgm:presLayoutVars>
      </dgm:prSet>
      <dgm:spPr/>
      <dgm:t>
        <a:bodyPr/>
        <a:lstStyle/>
        <a:p>
          <a:endParaRPr lang="fi-FI"/>
        </a:p>
      </dgm:t>
    </dgm:pt>
    <dgm:pt modelId="{013336F4-E390-4089-AFBE-7455662BA559}" type="pres">
      <dgm:prSet presAssocID="{8F3193AD-BC31-4A17-99A2-BFAAE490E139}" presName="childNode" presStyleLbl="revTx" presStyleIdx="0" presStyleCnt="0">
        <dgm:presLayoutVars>
          <dgm:bulletEnabled val="1"/>
        </dgm:presLayoutVars>
      </dgm:prSet>
      <dgm:spPr/>
      <dgm:t>
        <a:bodyPr/>
        <a:lstStyle/>
        <a:p>
          <a:endParaRPr lang="en-US"/>
        </a:p>
      </dgm:t>
    </dgm:pt>
    <dgm:pt modelId="{E2360EF9-3FA0-4182-9335-518FE70FF5CB}" type="pres">
      <dgm:prSet presAssocID="{BEDE0DDD-C5EF-40BD-BC4D-62C4B24B0790}" presName="Name25" presStyleLbl="parChTrans1D1" presStyleIdx="2" presStyleCnt="3"/>
      <dgm:spPr/>
      <dgm:t>
        <a:bodyPr/>
        <a:lstStyle/>
        <a:p>
          <a:endParaRPr lang="fi-FI"/>
        </a:p>
      </dgm:t>
    </dgm:pt>
    <dgm:pt modelId="{C6D3F735-09E4-4946-B420-1AE9979D918E}" type="pres">
      <dgm:prSet presAssocID="{5AA964A3-EAA4-44A6-844B-F1BC3688E5B4}" presName="node" presStyleCnt="0"/>
      <dgm:spPr/>
      <dgm:t>
        <a:bodyPr/>
        <a:lstStyle/>
        <a:p>
          <a:endParaRPr lang="en-US"/>
        </a:p>
      </dgm:t>
    </dgm:pt>
    <dgm:pt modelId="{7C842F48-EDDA-431E-BB5B-8423BE94A5A2}" type="pres">
      <dgm:prSet presAssocID="{5AA964A3-EAA4-44A6-844B-F1BC3688E5B4}" presName="parentNode" presStyleLbl="node1" presStyleIdx="3" presStyleCnt="4" custScaleX="193284" custScaleY="116145" custLinFactNeighborX="13270" custLinFactNeighborY="11512">
        <dgm:presLayoutVars>
          <dgm:chMax val="1"/>
          <dgm:bulletEnabled val="1"/>
        </dgm:presLayoutVars>
      </dgm:prSet>
      <dgm:spPr/>
      <dgm:t>
        <a:bodyPr/>
        <a:lstStyle/>
        <a:p>
          <a:endParaRPr lang="fi-FI"/>
        </a:p>
      </dgm:t>
    </dgm:pt>
    <dgm:pt modelId="{86460431-6F5B-4630-8282-BF3584CED536}" type="pres">
      <dgm:prSet presAssocID="{5AA964A3-EAA4-44A6-844B-F1BC3688E5B4}" presName="childNode" presStyleLbl="revTx" presStyleIdx="0" presStyleCnt="0">
        <dgm:presLayoutVars>
          <dgm:bulletEnabled val="1"/>
        </dgm:presLayoutVars>
      </dgm:prSet>
      <dgm:spPr/>
      <dgm:t>
        <a:bodyPr/>
        <a:lstStyle/>
        <a:p>
          <a:endParaRPr lang="en-US"/>
        </a:p>
      </dgm:t>
    </dgm:pt>
  </dgm:ptLst>
  <dgm:cxnLst>
    <dgm:cxn modelId="{F0DBF953-2E0A-E541-B7D8-EDA009231529}" type="presOf" srcId="{8F3193AD-BC31-4A17-99A2-BFAAE490E139}" destId="{0A461D13-2860-4E5E-B1BB-76811662F012}" srcOrd="0" destOrd="0" presId="urn:microsoft.com/office/officeart/2005/8/layout/radial2"/>
    <dgm:cxn modelId="{5C6D0B99-8858-A640-8999-6300EB200437}" type="presOf" srcId="{BEDE0DDD-C5EF-40BD-BC4D-62C4B24B0790}" destId="{E2360EF9-3FA0-4182-9335-518FE70FF5CB}" srcOrd="0" destOrd="0" presId="urn:microsoft.com/office/officeart/2005/8/layout/radial2"/>
    <dgm:cxn modelId="{D0D54E26-1DF7-0E4F-9E2C-DB21E510AAEE}" type="presOf" srcId="{4BBC8500-B64B-4150-9709-3CB04C292EA6}" destId="{AB37A585-A63C-4DEC-B243-C8A72E761A96}" srcOrd="0" destOrd="0" presId="urn:microsoft.com/office/officeart/2005/8/layout/radial2"/>
    <dgm:cxn modelId="{9FA7B177-7BDF-5C47-A30B-426D4FF65198}" type="presOf" srcId="{0EDE736D-95BA-4900-99D1-AEA5D20666B7}" destId="{E0EBC4C5-8E1D-4E4A-93BD-93523D4CF2E2}" srcOrd="0" destOrd="0" presId="urn:microsoft.com/office/officeart/2005/8/layout/radial2"/>
    <dgm:cxn modelId="{3FF48D3A-0685-42E1-85D3-D93C30AA6CAB}" srcId="{1098A164-7150-4827-97D4-E7BBF2CEAE97}" destId="{4BBC8500-B64B-4150-9709-3CB04C292EA6}" srcOrd="0" destOrd="0" parTransId="{0EDE736D-95BA-4900-99D1-AEA5D20666B7}" sibTransId="{2660B158-41C0-474D-8B15-BCE6664D486B}"/>
    <dgm:cxn modelId="{D9BCC1C9-7DE7-4EC9-936B-18C619389DE6}" srcId="{1098A164-7150-4827-97D4-E7BBF2CEAE97}" destId="{8F3193AD-BC31-4A17-99A2-BFAAE490E139}" srcOrd="1" destOrd="0" parTransId="{66CAA914-44E1-4230-B552-4D92211F2AE0}" sibTransId="{72CA129F-7F9B-48E1-A719-3D6B786867AA}"/>
    <dgm:cxn modelId="{7CA3D64A-5288-4AF6-9008-785BBBB94933}" srcId="{1098A164-7150-4827-97D4-E7BBF2CEAE97}" destId="{5AA964A3-EAA4-44A6-844B-F1BC3688E5B4}" srcOrd="2" destOrd="0" parTransId="{BEDE0DDD-C5EF-40BD-BC4D-62C4B24B0790}" sibTransId="{C5A8EB0B-0FF1-4DBB-A49F-04899546CD73}"/>
    <dgm:cxn modelId="{C8E7AC71-2754-A844-B295-E72D204CC4D7}" type="presOf" srcId="{5AA964A3-EAA4-44A6-844B-F1BC3688E5B4}" destId="{7C842F48-EDDA-431E-BB5B-8423BE94A5A2}" srcOrd="0" destOrd="0" presId="urn:microsoft.com/office/officeart/2005/8/layout/radial2"/>
    <dgm:cxn modelId="{7A826C17-D6B4-5B42-923C-FA57A2778061}" type="presOf" srcId="{1098A164-7150-4827-97D4-E7BBF2CEAE97}" destId="{3B71BE5C-2F7C-47F6-8AA9-9A8F013A8F79}" srcOrd="0" destOrd="0" presId="urn:microsoft.com/office/officeart/2005/8/layout/radial2"/>
    <dgm:cxn modelId="{86F32FC1-1940-A942-9408-319153906199}" type="presOf" srcId="{66CAA914-44E1-4230-B552-4D92211F2AE0}" destId="{17C40437-8746-4D54-B8DB-72086947971E}" srcOrd="0" destOrd="0" presId="urn:microsoft.com/office/officeart/2005/8/layout/radial2"/>
    <dgm:cxn modelId="{C67FC451-35CB-5C4C-AB00-2883E45F4743}" type="presParOf" srcId="{3B71BE5C-2F7C-47F6-8AA9-9A8F013A8F79}" destId="{27D7CF71-18AB-48CE-9038-E6FAC9A3E0F3}" srcOrd="0" destOrd="0" presId="urn:microsoft.com/office/officeart/2005/8/layout/radial2"/>
    <dgm:cxn modelId="{FECCB580-4B68-934C-9830-B4726248BBFD}" type="presParOf" srcId="{27D7CF71-18AB-48CE-9038-E6FAC9A3E0F3}" destId="{5257A393-E687-48CC-994C-0726A014F66F}" srcOrd="0" destOrd="0" presId="urn:microsoft.com/office/officeart/2005/8/layout/radial2"/>
    <dgm:cxn modelId="{B3D72F03-597F-B94D-8B95-9B003F615B17}" type="presParOf" srcId="{5257A393-E687-48CC-994C-0726A014F66F}" destId="{9950585F-BDF1-488A-A868-CF968895ABC5}" srcOrd="0" destOrd="0" presId="urn:microsoft.com/office/officeart/2005/8/layout/radial2"/>
    <dgm:cxn modelId="{0CF003A2-5FB6-9642-8475-39E09ABC4846}" type="presParOf" srcId="{5257A393-E687-48CC-994C-0726A014F66F}" destId="{B26B54AF-BE8F-4B15-B927-370782C7F2C5}" srcOrd="1" destOrd="0" presId="urn:microsoft.com/office/officeart/2005/8/layout/radial2"/>
    <dgm:cxn modelId="{38366A0B-7FD6-4F42-A56C-736C09308E46}" type="presParOf" srcId="{27D7CF71-18AB-48CE-9038-E6FAC9A3E0F3}" destId="{E0EBC4C5-8E1D-4E4A-93BD-93523D4CF2E2}" srcOrd="1" destOrd="0" presId="urn:microsoft.com/office/officeart/2005/8/layout/radial2"/>
    <dgm:cxn modelId="{5F52497D-BB29-EE4C-A972-20C0CE214BE1}" type="presParOf" srcId="{27D7CF71-18AB-48CE-9038-E6FAC9A3E0F3}" destId="{35B804A0-84B4-40BD-8F0E-92082275DC89}" srcOrd="2" destOrd="0" presId="urn:microsoft.com/office/officeart/2005/8/layout/radial2"/>
    <dgm:cxn modelId="{D93EF3C9-718A-0E45-A3EC-685AD31568FB}" type="presParOf" srcId="{35B804A0-84B4-40BD-8F0E-92082275DC89}" destId="{AB37A585-A63C-4DEC-B243-C8A72E761A96}" srcOrd="0" destOrd="0" presId="urn:microsoft.com/office/officeart/2005/8/layout/radial2"/>
    <dgm:cxn modelId="{BA798015-8260-D741-ABB4-B883C52C72FF}" type="presParOf" srcId="{35B804A0-84B4-40BD-8F0E-92082275DC89}" destId="{273173C6-85E3-40FF-8F90-2C16B626ED99}" srcOrd="1" destOrd="0" presId="urn:microsoft.com/office/officeart/2005/8/layout/radial2"/>
    <dgm:cxn modelId="{F89890DB-925C-5C48-B281-175D868CB9E9}" type="presParOf" srcId="{27D7CF71-18AB-48CE-9038-E6FAC9A3E0F3}" destId="{17C40437-8746-4D54-B8DB-72086947971E}" srcOrd="3" destOrd="0" presId="urn:microsoft.com/office/officeart/2005/8/layout/radial2"/>
    <dgm:cxn modelId="{385F7313-5C4B-9A42-907E-8A6628AE9FB4}" type="presParOf" srcId="{27D7CF71-18AB-48CE-9038-E6FAC9A3E0F3}" destId="{CBC55E23-8413-47C9-8DE5-305C73044E57}" srcOrd="4" destOrd="0" presId="urn:microsoft.com/office/officeart/2005/8/layout/radial2"/>
    <dgm:cxn modelId="{78651010-1ECA-AE4A-9DFD-88C1060B652D}" type="presParOf" srcId="{CBC55E23-8413-47C9-8DE5-305C73044E57}" destId="{0A461D13-2860-4E5E-B1BB-76811662F012}" srcOrd="0" destOrd="0" presId="urn:microsoft.com/office/officeart/2005/8/layout/radial2"/>
    <dgm:cxn modelId="{3570E37B-ADE3-954D-8130-E6C1F0E700A1}" type="presParOf" srcId="{CBC55E23-8413-47C9-8DE5-305C73044E57}" destId="{013336F4-E390-4089-AFBE-7455662BA559}" srcOrd="1" destOrd="0" presId="urn:microsoft.com/office/officeart/2005/8/layout/radial2"/>
    <dgm:cxn modelId="{6A71A4EA-08A0-6242-BFE1-7D9D649DD188}" type="presParOf" srcId="{27D7CF71-18AB-48CE-9038-E6FAC9A3E0F3}" destId="{E2360EF9-3FA0-4182-9335-518FE70FF5CB}" srcOrd="5" destOrd="0" presId="urn:microsoft.com/office/officeart/2005/8/layout/radial2"/>
    <dgm:cxn modelId="{5C523C50-AC16-694B-BC67-AA57CB3A7494}" type="presParOf" srcId="{27D7CF71-18AB-48CE-9038-E6FAC9A3E0F3}" destId="{C6D3F735-09E4-4946-B420-1AE9979D918E}" srcOrd="6" destOrd="0" presId="urn:microsoft.com/office/officeart/2005/8/layout/radial2"/>
    <dgm:cxn modelId="{0282695B-09FE-C348-8C37-741F96A29526}" type="presParOf" srcId="{C6D3F735-09E4-4946-B420-1AE9979D918E}" destId="{7C842F48-EDDA-431E-BB5B-8423BE94A5A2}" srcOrd="0" destOrd="0" presId="urn:microsoft.com/office/officeart/2005/8/layout/radial2"/>
    <dgm:cxn modelId="{5F05E0BC-29D4-AC41-B1FA-D9B67F9CED82}" type="presParOf" srcId="{C6D3F735-09E4-4946-B420-1AE9979D918E}" destId="{86460431-6F5B-4630-8282-BF3584CED536}"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0F426-8575-A34E-807B-7E6F22770BDB}">
      <dsp:nvSpPr>
        <dsp:cNvPr id="0" name=""/>
        <dsp:cNvSpPr/>
      </dsp:nvSpPr>
      <dsp:spPr>
        <a:xfrm>
          <a:off x="3550541" y="2429"/>
          <a:ext cx="2223840" cy="100580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t>Certainty</a:t>
          </a:r>
          <a:r>
            <a:rPr lang="en-US" sz="1600" kern="1200" dirty="0" smtClean="0"/>
            <a:t/>
          </a:r>
          <a:br>
            <a:rPr lang="en-US" sz="1600" kern="1200" dirty="0" smtClean="0"/>
          </a:br>
          <a:r>
            <a:rPr lang="en-US" sz="1600" kern="1200" dirty="0" smtClean="0"/>
            <a:t>“I know what I know”</a:t>
          </a:r>
          <a:br>
            <a:rPr lang="en-US" sz="1600" kern="1200" dirty="0" smtClean="0"/>
          </a:br>
          <a:r>
            <a:rPr lang="en-US" sz="1600" i="1" kern="1200" dirty="0" smtClean="0"/>
            <a:t>Exploit</a:t>
          </a:r>
          <a:endParaRPr lang="en-US" sz="1600" i="1" kern="1200" dirty="0"/>
        </a:p>
      </dsp:txBody>
      <dsp:txXfrm>
        <a:off x="3550541" y="2429"/>
        <a:ext cx="2223840" cy="1005807"/>
      </dsp:txXfrm>
    </dsp:sp>
    <dsp:sp modelId="{7230B150-84F1-7547-91B2-F7F29B330D18}">
      <dsp:nvSpPr>
        <dsp:cNvPr id="0" name=""/>
        <dsp:cNvSpPr/>
      </dsp:nvSpPr>
      <dsp:spPr>
        <a:xfrm>
          <a:off x="2455217" y="2429"/>
          <a:ext cx="995749" cy="100580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8F6E976-35B3-E94A-AA10-ADE5B2B8F8ED}">
      <dsp:nvSpPr>
        <dsp:cNvPr id="0" name=""/>
        <dsp:cNvSpPr/>
      </dsp:nvSpPr>
      <dsp:spPr>
        <a:xfrm>
          <a:off x="2455217" y="1174194"/>
          <a:ext cx="2223840" cy="1005807"/>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t>Caution</a:t>
          </a:r>
          <a:r>
            <a:rPr lang="en-US" sz="1600" kern="1200" dirty="0" smtClean="0"/>
            <a:t/>
          </a:r>
          <a:br>
            <a:rPr lang="en-US" sz="1600" kern="1200" dirty="0" smtClean="0"/>
          </a:br>
          <a:r>
            <a:rPr lang="en-US" sz="1600" kern="1200" dirty="0" smtClean="0"/>
            <a:t>“I know what I don’t know”</a:t>
          </a:r>
          <a:br>
            <a:rPr lang="en-US" sz="1600" kern="1200" dirty="0" smtClean="0"/>
          </a:br>
          <a:r>
            <a:rPr lang="en-US" sz="1600" i="1" kern="1200" dirty="0" smtClean="0"/>
            <a:t>Explore</a:t>
          </a:r>
          <a:endParaRPr lang="en-US" sz="1600" i="1" kern="1200" dirty="0"/>
        </a:p>
      </dsp:txBody>
      <dsp:txXfrm>
        <a:off x="2455217" y="1174194"/>
        <a:ext cx="2223840" cy="1005807"/>
      </dsp:txXfrm>
    </dsp:sp>
    <dsp:sp modelId="{091C388A-A899-B646-8354-4E14954D1820}">
      <dsp:nvSpPr>
        <dsp:cNvPr id="0" name=""/>
        <dsp:cNvSpPr/>
      </dsp:nvSpPr>
      <dsp:spPr>
        <a:xfrm>
          <a:off x="4778632" y="1174194"/>
          <a:ext cx="995749" cy="100580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48B3733-9C55-3146-89C9-59A94CC5F65D}">
      <dsp:nvSpPr>
        <dsp:cNvPr id="0" name=""/>
        <dsp:cNvSpPr/>
      </dsp:nvSpPr>
      <dsp:spPr>
        <a:xfrm>
          <a:off x="3550541" y="2345960"/>
          <a:ext cx="2223840" cy="1005807"/>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t>Amnesia</a:t>
          </a:r>
          <a:r>
            <a:rPr lang="en-US" sz="1600" kern="1200" dirty="0" smtClean="0"/>
            <a:t/>
          </a:r>
          <a:br>
            <a:rPr lang="en-US" sz="1600" kern="1200" dirty="0" smtClean="0"/>
          </a:br>
          <a:r>
            <a:rPr lang="en-US" sz="1600" kern="1200" dirty="0" smtClean="0"/>
            <a:t>“I don’t know what I know”</a:t>
          </a:r>
          <a:br>
            <a:rPr lang="en-US" sz="1600" kern="1200" dirty="0" smtClean="0"/>
          </a:br>
          <a:r>
            <a:rPr lang="en-US" sz="1600" i="1" kern="1200" dirty="0" smtClean="0"/>
            <a:t>Expose</a:t>
          </a:r>
          <a:endParaRPr lang="en-US" sz="1600" i="1" kern="1200" dirty="0"/>
        </a:p>
      </dsp:txBody>
      <dsp:txXfrm>
        <a:off x="3550541" y="2345960"/>
        <a:ext cx="2223840" cy="1005807"/>
      </dsp:txXfrm>
    </dsp:sp>
    <dsp:sp modelId="{D406594A-38BB-BB41-A184-44A5048D1FB2}">
      <dsp:nvSpPr>
        <dsp:cNvPr id="0" name=""/>
        <dsp:cNvSpPr/>
      </dsp:nvSpPr>
      <dsp:spPr>
        <a:xfrm>
          <a:off x="2455217" y="2345960"/>
          <a:ext cx="995749" cy="100580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3F5BFD2-4226-C64B-904A-E3EF8B21BD5C}">
      <dsp:nvSpPr>
        <dsp:cNvPr id="0" name=""/>
        <dsp:cNvSpPr/>
      </dsp:nvSpPr>
      <dsp:spPr>
        <a:xfrm>
          <a:off x="2455217" y="3517726"/>
          <a:ext cx="2223840" cy="1005807"/>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Ignorance</a:t>
          </a:r>
          <a:br>
            <a:rPr lang="en-US" sz="1600" kern="1200" dirty="0" smtClean="0"/>
          </a:br>
          <a:r>
            <a:rPr lang="en-US" sz="1600" kern="1200" dirty="0" smtClean="0"/>
            <a:t>“I don’t know what I don’t know”</a:t>
          </a:r>
          <a:br>
            <a:rPr lang="en-US" sz="1600" kern="1200" dirty="0" smtClean="0"/>
          </a:br>
          <a:r>
            <a:rPr lang="en-US" sz="1600" i="1" kern="1200" dirty="0" smtClean="0"/>
            <a:t>Experiment</a:t>
          </a:r>
          <a:endParaRPr lang="en-US" sz="1600" i="1" kern="1200" dirty="0"/>
        </a:p>
      </dsp:txBody>
      <dsp:txXfrm>
        <a:off x="2455217" y="3517726"/>
        <a:ext cx="2223840" cy="1005807"/>
      </dsp:txXfrm>
    </dsp:sp>
    <dsp:sp modelId="{3774BABB-4714-FD4B-AAF4-B077360EAB73}">
      <dsp:nvSpPr>
        <dsp:cNvPr id="0" name=""/>
        <dsp:cNvSpPr/>
      </dsp:nvSpPr>
      <dsp:spPr>
        <a:xfrm>
          <a:off x="4778632" y="3517726"/>
          <a:ext cx="995749" cy="1005807"/>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6000" r="-26000"/>
          </a:stretch>
        </a:blip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60EF9-3FA0-4182-9335-518FE70FF5CB}">
      <dsp:nvSpPr>
        <dsp:cNvPr id="0" name=""/>
        <dsp:cNvSpPr/>
      </dsp:nvSpPr>
      <dsp:spPr>
        <a:xfrm rot="2695303">
          <a:off x="1022605" y="3005636"/>
          <a:ext cx="412461" cy="65214"/>
        </a:xfrm>
        <a:custGeom>
          <a:avLst/>
          <a:gdLst/>
          <a:ahLst/>
          <a:cxnLst/>
          <a:rect l="0" t="0" r="0" b="0"/>
          <a:pathLst>
            <a:path>
              <a:moveTo>
                <a:pt x="0" y="32607"/>
              </a:moveTo>
              <a:lnTo>
                <a:pt x="412461" y="3260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C40437-8746-4D54-B8DB-72086947971E}">
      <dsp:nvSpPr>
        <dsp:cNvPr id="0" name=""/>
        <dsp:cNvSpPr/>
      </dsp:nvSpPr>
      <dsp:spPr>
        <a:xfrm rot="41115">
          <a:off x="1082796" y="2240223"/>
          <a:ext cx="384301" cy="65214"/>
        </a:xfrm>
        <a:custGeom>
          <a:avLst/>
          <a:gdLst/>
          <a:ahLst/>
          <a:cxnLst/>
          <a:rect l="0" t="0" r="0" b="0"/>
          <a:pathLst>
            <a:path>
              <a:moveTo>
                <a:pt x="0" y="32607"/>
              </a:moveTo>
              <a:lnTo>
                <a:pt x="384301" y="3260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EBC4C5-8E1D-4E4A-93BD-93523D4CF2E2}">
      <dsp:nvSpPr>
        <dsp:cNvPr id="0" name=""/>
        <dsp:cNvSpPr/>
      </dsp:nvSpPr>
      <dsp:spPr>
        <a:xfrm rot="18980688">
          <a:off x="1030365" y="1497042"/>
          <a:ext cx="379353" cy="65214"/>
        </a:xfrm>
        <a:custGeom>
          <a:avLst/>
          <a:gdLst/>
          <a:ahLst/>
          <a:cxnLst/>
          <a:rect l="0" t="0" r="0" b="0"/>
          <a:pathLst>
            <a:path>
              <a:moveTo>
                <a:pt x="0" y="32607"/>
              </a:moveTo>
              <a:lnTo>
                <a:pt x="379353" y="3260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6B54AF-BE8F-4B15-B927-370782C7F2C5}">
      <dsp:nvSpPr>
        <dsp:cNvPr id="0" name=""/>
        <dsp:cNvSpPr/>
      </dsp:nvSpPr>
      <dsp:spPr>
        <a:xfrm>
          <a:off x="-51431" y="1400168"/>
          <a:ext cx="1005769" cy="1803877"/>
        </a:xfrm>
        <a:prstGeom prst="ellipse">
          <a:avLst/>
        </a:prstGeom>
        <a:blipFill rotWithShape="0">
          <a:blip xmlns:r="http://schemas.openxmlformats.org/officeDocument/2006/relationships" r:embed="rId1">
            <a:duotone>
              <a:schemeClr val="accent3">
                <a:shade val="45000"/>
                <a:satMod val="135000"/>
              </a:schemeClr>
              <a:prstClr val="white"/>
            </a:duotone>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37A585-A63C-4DEC-B243-C8A72E761A96}">
      <dsp:nvSpPr>
        <dsp:cNvPr id="0" name=""/>
        <dsp:cNvSpPr/>
      </dsp:nvSpPr>
      <dsp:spPr>
        <a:xfrm>
          <a:off x="868711" y="238332"/>
          <a:ext cx="2091963" cy="125706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fi-FI" sz="2000" kern="1200" dirty="0" smtClean="0"/>
            <a:t>Self-management</a:t>
          </a:r>
          <a:endParaRPr lang="en-US" sz="2000" kern="1200" dirty="0"/>
        </a:p>
      </dsp:txBody>
      <dsp:txXfrm>
        <a:off x="1175072" y="422425"/>
        <a:ext cx="1479241" cy="888882"/>
      </dsp:txXfrm>
    </dsp:sp>
    <dsp:sp modelId="{0A461D13-2860-4E5E-B1BB-76811662F012}">
      <dsp:nvSpPr>
        <dsp:cNvPr id="0" name=""/>
        <dsp:cNvSpPr/>
      </dsp:nvSpPr>
      <dsp:spPr>
        <a:xfrm>
          <a:off x="1466876" y="1659102"/>
          <a:ext cx="2091963" cy="125706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fi-FI" sz="2000" kern="1200" dirty="0" smtClean="0"/>
            <a:t>Developing ideas</a:t>
          </a:r>
          <a:endParaRPr lang="en-US" sz="2000" kern="1200" dirty="0"/>
        </a:p>
      </dsp:txBody>
      <dsp:txXfrm>
        <a:off x="1773237" y="1843195"/>
        <a:ext cx="1479241" cy="888882"/>
      </dsp:txXfrm>
    </dsp:sp>
    <dsp:sp modelId="{7C842F48-EDDA-431E-BB5B-8423BE94A5A2}">
      <dsp:nvSpPr>
        <dsp:cNvPr id="0" name=""/>
        <dsp:cNvSpPr/>
      </dsp:nvSpPr>
      <dsp:spPr>
        <a:xfrm>
          <a:off x="868711" y="3093694"/>
          <a:ext cx="2091963" cy="125706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fi-FI" sz="2000" kern="1200" dirty="0" smtClean="0"/>
            <a:t>Examining product</a:t>
          </a:r>
          <a:endParaRPr lang="fi-FI" sz="2000" kern="1200" dirty="0"/>
        </a:p>
      </dsp:txBody>
      <dsp:txXfrm>
        <a:off x="1175072" y="3277787"/>
        <a:ext cx="1479241" cy="88888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28D0B4-805C-4745-AB2E-3D7B50F3279A}" type="datetimeFigureOut">
              <a:rPr lang="en-US" smtClean="0"/>
              <a:t>3/8/16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AB652C-78DD-B140-8DA2-EC1A3893B8E0}" type="slidenum">
              <a:rPr lang="en-US" smtClean="0"/>
              <a:t>‹#›</a:t>
            </a:fld>
            <a:endParaRPr lang="en-US"/>
          </a:p>
        </p:txBody>
      </p:sp>
    </p:spTree>
    <p:extLst>
      <p:ext uri="{BB962C8B-B14F-4D97-AF65-F5344CB8AC3E}">
        <p14:creationId xmlns:p14="http://schemas.microsoft.com/office/powerpoint/2010/main" val="27416468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Unit</a:t>
            </a:r>
            <a:r>
              <a:rPr lang="en-US" baseline="0" dirty="0" smtClean="0"/>
              <a:t> testing focuses on what we know should exist.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DB516CE-D814-CC47-9A3A-08F3D723435B}" type="slidenum">
              <a:rPr lang="en-US" smtClean="0"/>
              <a:t>15</a:t>
            </a:fld>
            <a:endParaRPr lang="en-US"/>
          </a:p>
        </p:txBody>
      </p:sp>
    </p:spTree>
    <p:extLst>
      <p:ext uri="{BB962C8B-B14F-4D97-AF65-F5344CB8AC3E}">
        <p14:creationId xmlns:p14="http://schemas.microsoft.com/office/powerpoint/2010/main" val="2190497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“there’s a process of knowing” – learning</a:t>
            </a:r>
          </a:p>
          <a:p>
            <a:endParaRPr lang="en-US" dirty="0" smtClean="0"/>
          </a:p>
          <a:p>
            <a:endParaRPr lang="en-US" dirty="0" smtClean="0"/>
          </a:p>
          <a:p>
            <a:r>
              <a:rPr lang="en-US" dirty="0" smtClean="0"/>
              <a:t>Does not give as regression;</a:t>
            </a:r>
            <a:r>
              <a:rPr lang="en-US" baseline="0" dirty="0" smtClean="0"/>
              <a:t> serendipity (safety against things happening randomly) / unwanted serendipity events. </a:t>
            </a:r>
          </a:p>
          <a:p>
            <a:endParaRPr lang="en-US" baseline="0" dirty="0" smtClean="0"/>
          </a:p>
          <a:p>
            <a:r>
              <a:rPr lang="en-US" dirty="0" smtClean="0"/>
              <a:t>This is what it</a:t>
            </a:r>
            <a:r>
              <a:rPr lang="en-US" baseline="0" dirty="0" smtClean="0"/>
              <a:t> is and what it could  be. There’s a direction to it, not just statement of what it is. </a:t>
            </a:r>
          </a:p>
          <a:p>
            <a:r>
              <a:rPr lang="en-US" baseline="0" dirty="0" smtClean="0"/>
              <a:t>Coaching is not just feedback, it’s pointing them to the right way. </a:t>
            </a:r>
          </a:p>
          <a:p>
            <a:endParaRPr lang="en-US" baseline="0" dirty="0" smtClean="0"/>
          </a:p>
          <a:p>
            <a:r>
              <a:rPr lang="en-US" baseline="0" dirty="0" smtClean="0"/>
              <a:t>Safety. </a:t>
            </a:r>
          </a:p>
          <a:p>
            <a:endParaRPr lang="en-US" baseline="0" dirty="0" smtClean="0"/>
          </a:p>
          <a:p>
            <a:r>
              <a:rPr lang="en-US" baseline="0" dirty="0" smtClean="0"/>
              <a:t>EXPERIENCE (the verb) rather than facts ; emotions over facts. REACTIONS. </a:t>
            </a:r>
          </a:p>
          <a:p>
            <a:endParaRPr lang="en-US" baseline="0" dirty="0" smtClean="0"/>
          </a:p>
          <a:p>
            <a:r>
              <a:rPr lang="en-US" baseline="0" dirty="0" smtClean="0"/>
              <a:t>HISTORY, Lessons learned, checklists. Modeling. </a:t>
            </a:r>
          </a:p>
          <a:p>
            <a:endParaRPr lang="en-US" baseline="0" dirty="0" smtClean="0"/>
          </a:p>
          <a:p>
            <a:r>
              <a:rPr lang="en-US" baseline="0" dirty="0" smtClean="0"/>
              <a:t>UNDERSTANDING – where you start (knowing the thing (code &amp; environment), knowing the user, knowing the problems, knowing the developers (how to help them and what they do so that you can efficiently test), knowing the hackers (weird use cases outside common ‘have you tried reading it upside down’) , knowing all stakeholders, knowing the business priorities)</a:t>
            </a:r>
          </a:p>
          <a:p>
            <a:endParaRPr lang="en-US" baseline="0" dirty="0" smtClean="0"/>
          </a:p>
          <a:p>
            <a:r>
              <a:rPr lang="en-US" baseline="0" dirty="0" smtClean="0"/>
              <a:t>Uncovering things I cannot know, giving the application a change to reveal information for me. </a:t>
            </a:r>
          </a:p>
          <a:p>
            <a:endParaRPr lang="en-US" baseline="0" dirty="0" smtClean="0"/>
          </a:p>
          <a:p>
            <a:endParaRPr lang="en-US" baseline="0" dirty="0" smtClean="0"/>
          </a:p>
          <a:p>
            <a:r>
              <a:rPr lang="en-US" baseline="0" dirty="0" smtClean="0"/>
              <a:t>This allows you to know things. </a:t>
            </a:r>
          </a:p>
          <a:p>
            <a:endParaRPr lang="en-US" baseline="0" dirty="0" smtClean="0"/>
          </a:p>
          <a:p>
            <a:r>
              <a:rPr lang="en-US" baseline="0" dirty="0" smtClean="0"/>
              <a:t> </a:t>
            </a:r>
          </a:p>
        </p:txBody>
      </p:sp>
      <p:sp>
        <p:nvSpPr>
          <p:cNvPr id="4" name="Slide Number Placeholder 3"/>
          <p:cNvSpPr>
            <a:spLocks noGrp="1"/>
          </p:cNvSpPr>
          <p:nvPr>
            <p:ph type="sldNum" sz="quarter" idx="10"/>
          </p:nvPr>
        </p:nvSpPr>
        <p:spPr/>
        <p:txBody>
          <a:bodyPr/>
          <a:lstStyle/>
          <a:p>
            <a:fld id="{DDB516CE-D814-CC47-9A3A-08F3D723435B}" type="slidenum">
              <a:rPr lang="en-US" smtClean="0"/>
              <a:t>16</a:t>
            </a:fld>
            <a:endParaRPr lang="en-US"/>
          </a:p>
        </p:txBody>
      </p:sp>
    </p:spTree>
    <p:extLst>
      <p:ext uri="{BB962C8B-B14F-4D97-AF65-F5344CB8AC3E}">
        <p14:creationId xmlns:p14="http://schemas.microsoft.com/office/powerpoint/2010/main" val="3738914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i-FI" dirty="0"/>
          </a:p>
        </p:txBody>
      </p:sp>
      <p:sp>
        <p:nvSpPr>
          <p:cNvPr id="4" name="Slide Number Placeholder 3"/>
          <p:cNvSpPr>
            <a:spLocks noGrp="1"/>
          </p:cNvSpPr>
          <p:nvPr>
            <p:ph type="sldNum" sz="quarter" idx="10"/>
          </p:nvPr>
        </p:nvSpPr>
        <p:spPr/>
        <p:txBody>
          <a:bodyPr/>
          <a:lstStyle/>
          <a:p>
            <a:fld id="{AC78586B-2383-455D-9CE5-C5D34A08B2A8}" type="slidenum">
              <a:rPr lang="fi-FI" smtClean="0"/>
              <a:pPr/>
              <a:t>17</a:t>
            </a:fld>
            <a:endParaRPr lang="fi-FI"/>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i-FI" dirty="0"/>
          </a:p>
        </p:txBody>
      </p:sp>
      <p:sp>
        <p:nvSpPr>
          <p:cNvPr id="4" name="Slide Number Placeholder 3"/>
          <p:cNvSpPr>
            <a:spLocks noGrp="1"/>
          </p:cNvSpPr>
          <p:nvPr>
            <p:ph type="sldNum" sz="quarter" idx="10"/>
          </p:nvPr>
        </p:nvSpPr>
        <p:spPr/>
        <p:txBody>
          <a:bodyPr/>
          <a:lstStyle/>
          <a:p>
            <a:fld id="{CB3C8FEC-6B29-4D05-ABF2-B95F59EC172F}" type="slidenum">
              <a:rPr lang="fi-FI" smtClean="0"/>
              <a:pPr/>
              <a:t>18</a:t>
            </a:fld>
            <a:endParaRPr lang="fi-FI"/>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smtClean="0"/>
          </a:p>
        </p:txBody>
      </p:sp>
      <p:sp>
        <p:nvSpPr>
          <p:cNvPr id="4" name="Slide Number Placeholder 3"/>
          <p:cNvSpPr>
            <a:spLocks noGrp="1"/>
          </p:cNvSpPr>
          <p:nvPr>
            <p:ph type="sldNum" sz="quarter" idx="10"/>
          </p:nvPr>
        </p:nvSpPr>
        <p:spPr/>
        <p:txBody>
          <a:bodyPr/>
          <a:lstStyle/>
          <a:p>
            <a:fld id="{C9C4ABBD-F665-47FC-BB70-872A5BF534E2}" type="slidenum">
              <a:rPr lang="fi-FI" smtClean="0"/>
              <a:pPr/>
              <a:t>32</a:t>
            </a:fld>
            <a:endParaRPr lang="fi-FI"/>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fi-FI"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Click to edit Master subtitle style</a:t>
            </a:r>
            <a:endParaRPr lang="en-US"/>
          </a:p>
        </p:txBody>
      </p:sp>
      <p:sp>
        <p:nvSpPr>
          <p:cNvPr id="4" name="Date Placeholder 3"/>
          <p:cNvSpPr>
            <a:spLocks noGrp="1"/>
          </p:cNvSpPr>
          <p:nvPr>
            <p:ph type="dt" sz="half" idx="10"/>
          </p:nvPr>
        </p:nvSpPr>
        <p:spPr/>
        <p:txBody>
          <a:bodyPr/>
          <a:lstStyle/>
          <a:p>
            <a:fld id="{A0A11959-0A35-0947-9E1F-BCB5B4FA896A}"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A0A11959-0A35-0947-9E1F-BCB5B4FA896A}"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i-FI"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A0A11959-0A35-0947-9E1F-BCB5B4FA896A}"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514600"/>
            <a:ext cx="7772400" cy="1363133"/>
          </a:xfrm>
        </p:spPr>
        <p:txBody>
          <a:bodyPr anchor="t"/>
          <a:lstStyle>
            <a:lvl1pPr algn="l">
              <a:defRPr sz="4000" b="1" cap="all"/>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3/8/16</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1530990511"/>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514600"/>
            <a:ext cx="7772400" cy="1363133"/>
          </a:xfrm>
        </p:spPr>
        <p:txBody>
          <a:bodyPr anchor="t"/>
          <a:lstStyle>
            <a:lvl1pPr algn="l">
              <a:defRPr sz="4000" b="1" cap="all"/>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3/8/16</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1530990511"/>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514600"/>
            <a:ext cx="7772400" cy="1363133"/>
          </a:xfrm>
        </p:spPr>
        <p:txBody>
          <a:bodyPr anchor="t"/>
          <a:lstStyle>
            <a:lvl1pPr algn="l">
              <a:defRPr sz="4000" b="1" cap="all"/>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3/8/16</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1530990511"/>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514600"/>
            <a:ext cx="7772400" cy="1363133"/>
          </a:xfrm>
        </p:spPr>
        <p:txBody>
          <a:bodyPr anchor="t"/>
          <a:lstStyle>
            <a:lvl1pPr algn="l">
              <a:defRPr sz="4000" b="1" cap="all"/>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3/8/16</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1530990511"/>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514600"/>
            <a:ext cx="7772400" cy="1363133"/>
          </a:xfrm>
        </p:spPr>
        <p:txBody>
          <a:bodyPr anchor="t"/>
          <a:lstStyle>
            <a:lvl1pPr algn="l">
              <a:defRPr sz="4000" b="1" cap="all"/>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3/8/16</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153099051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Content Placeholder 2"/>
          <p:cNvSpPr>
            <a:spLocks noGrp="1"/>
          </p:cNvSpPr>
          <p:nvPr>
            <p:ph idx="1"/>
          </p:nvPr>
        </p:nvSpPr>
        <p:spPr/>
        <p:txBody>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A0A11959-0A35-0947-9E1F-BCB5B4FA896A}"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i-FI"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Click to edit Master text styles</a:t>
            </a:r>
          </a:p>
        </p:txBody>
      </p:sp>
      <p:sp>
        <p:nvSpPr>
          <p:cNvPr id="4" name="Date Placeholder 3"/>
          <p:cNvSpPr>
            <a:spLocks noGrp="1"/>
          </p:cNvSpPr>
          <p:nvPr>
            <p:ph type="dt" sz="half" idx="10"/>
          </p:nvPr>
        </p:nvSpPr>
        <p:spPr/>
        <p:txBody>
          <a:bodyPr/>
          <a:lstStyle/>
          <a:p>
            <a:fld id="{A0A11959-0A35-0947-9E1F-BCB5B4FA896A}"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5" name="Date Placeholder 4"/>
          <p:cNvSpPr>
            <a:spLocks noGrp="1"/>
          </p:cNvSpPr>
          <p:nvPr>
            <p:ph type="dt" sz="half" idx="10"/>
          </p:nvPr>
        </p:nvSpPr>
        <p:spPr/>
        <p:txBody>
          <a:bodyPr/>
          <a:lstStyle/>
          <a:p>
            <a:fld id="{A0A11959-0A35-0947-9E1F-BCB5B4FA896A}" type="datetimeFigureOut">
              <a:rPr lang="en-US" smtClean="0"/>
              <a:t>3/8/16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i-FI"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7" name="Date Placeholder 6"/>
          <p:cNvSpPr>
            <a:spLocks noGrp="1"/>
          </p:cNvSpPr>
          <p:nvPr>
            <p:ph type="dt" sz="half" idx="10"/>
          </p:nvPr>
        </p:nvSpPr>
        <p:spPr/>
        <p:txBody>
          <a:bodyPr/>
          <a:lstStyle/>
          <a:p>
            <a:fld id="{A0A11959-0A35-0947-9E1F-BCB5B4FA896A}" type="datetimeFigureOut">
              <a:rPr lang="en-US" smtClean="0"/>
              <a:t>3/8/16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Date Placeholder 2"/>
          <p:cNvSpPr>
            <a:spLocks noGrp="1"/>
          </p:cNvSpPr>
          <p:nvPr>
            <p:ph type="dt" sz="half" idx="10"/>
          </p:nvPr>
        </p:nvSpPr>
        <p:spPr/>
        <p:txBody>
          <a:bodyPr/>
          <a:lstStyle/>
          <a:p>
            <a:fld id="{A0A11959-0A35-0947-9E1F-BCB5B4FA896A}" type="datetimeFigureOut">
              <a:rPr lang="en-US" smtClean="0"/>
              <a:t>3/8/16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11959-0A35-0947-9E1F-BCB5B4FA896A}" type="datetimeFigureOut">
              <a:rPr lang="en-US" smtClean="0"/>
              <a:t>3/8/16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i-FI"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Click to edit Master text styles</a:t>
            </a:r>
          </a:p>
        </p:txBody>
      </p:sp>
      <p:sp>
        <p:nvSpPr>
          <p:cNvPr id="5" name="Date Placeholder 4"/>
          <p:cNvSpPr>
            <a:spLocks noGrp="1"/>
          </p:cNvSpPr>
          <p:nvPr>
            <p:ph type="dt" sz="half" idx="10"/>
          </p:nvPr>
        </p:nvSpPr>
        <p:spPr/>
        <p:txBody>
          <a:bodyPr/>
          <a:lstStyle/>
          <a:p>
            <a:fld id="{A0A11959-0A35-0947-9E1F-BCB5B4FA896A}" type="datetimeFigureOut">
              <a:rPr lang="en-US" smtClean="0"/>
              <a:t>3/8/16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i-FI"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Click to edit Master text styles</a:t>
            </a:r>
          </a:p>
        </p:txBody>
      </p:sp>
      <p:sp>
        <p:nvSpPr>
          <p:cNvPr id="5" name="Date Placeholder 4"/>
          <p:cNvSpPr>
            <a:spLocks noGrp="1"/>
          </p:cNvSpPr>
          <p:nvPr>
            <p:ph type="dt" sz="half" idx="10"/>
          </p:nvPr>
        </p:nvSpPr>
        <p:spPr/>
        <p:txBody>
          <a:bodyPr/>
          <a:lstStyle/>
          <a:p>
            <a:fld id="{A0A11959-0A35-0947-9E1F-BCB5B4FA896A}" type="datetimeFigureOut">
              <a:rPr lang="en-US" smtClean="0"/>
              <a:t>3/8/16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i-FI"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11959-0A35-0947-9E1F-BCB5B4FA896A}" type="datetimeFigureOut">
              <a:rPr lang="en-US" smtClean="0"/>
              <a:t>3/8/16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438F3-ACB1-604A-8599-A8174780F1F9}"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6" r:id="rId12"/>
    <p:sldLayoutId id="2147483677" r:id="rId13"/>
    <p:sldLayoutId id="2147483678" r:id="rId14"/>
    <p:sldLayoutId id="2147483679" r:id="rId15"/>
    <p:sldLayoutId id="2147483680"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4.wmf"/><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3" Type="http://schemas.openxmlformats.org/officeDocument/2006/relationships/image" Target="../media/image17.wmf"/><Relationship Id="rId4" Type="http://schemas.openxmlformats.org/officeDocument/2006/relationships/image" Target="../media/image18.wmf"/><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arkfunction.com/editor/" TargetMode="External"/><Relationship Id="rId3" Type="http://schemas.openxmlformats.org/officeDocument/2006/relationships/hyperlink" Target="http://lfal.co/DfExample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Collaborative Exploratory and Unit Testing</a:t>
            </a:r>
            <a:endParaRPr lang="en-US" dirty="0"/>
          </a:p>
        </p:txBody>
      </p:sp>
      <p:sp>
        <p:nvSpPr>
          <p:cNvPr id="3" name="Subtitle 2"/>
          <p:cNvSpPr>
            <a:spLocks noGrp="1"/>
          </p:cNvSpPr>
          <p:nvPr>
            <p:ph type="subTitle" idx="1"/>
          </p:nvPr>
        </p:nvSpPr>
        <p:spPr/>
        <p:txBody>
          <a:bodyPr/>
          <a:lstStyle/>
          <a:p>
            <a:pPr>
              <a:defRPr/>
            </a:pPr>
            <a:r>
              <a:rPr lang="fi-FI" sz="2800" b="1" dirty="0"/>
              <a:t>Maaret </a:t>
            </a:r>
            <a:r>
              <a:rPr lang="fi-FI" sz="2800" b="1" dirty="0" smtClean="0"/>
              <a:t>Pyhäjärvi &amp; </a:t>
            </a:r>
            <a:r>
              <a:rPr lang="fi-FI" sz="2800" b="1" dirty="0" err="1" smtClean="0"/>
              <a:t>Llewellyn</a:t>
            </a:r>
            <a:r>
              <a:rPr lang="fi-FI" sz="2800" b="1" dirty="0" smtClean="0"/>
              <a:t> </a:t>
            </a:r>
            <a:r>
              <a:rPr lang="fi-FI" sz="2800" b="1" dirty="0" err="1" smtClean="0"/>
              <a:t>Falco</a:t>
            </a:r>
            <a:endParaRPr lang="fi-FI" sz="2800" b="1" dirty="0" smtClean="0"/>
          </a:p>
          <a:p>
            <a:pPr>
              <a:defRPr/>
            </a:pPr>
            <a:r>
              <a:rPr lang="fi-FI" sz="2800" dirty="0" smtClean="0"/>
              <a:t>@</a:t>
            </a:r>
            <a:r>
              <a:rPr lang="fi-FI" sz="2800" dirty="0" err="1" smtClean="0"/>
              <a:t>maaretp</a:t>
            </a:r>
            <a:r>
              <a:rPr lang="fi-FI" sz="2800" dirty="0" smtClean="0"/>
              <a:t> &amp; @</a:t>
            </a:r>
            <a:r>
              <a:rPr lang="fi-FI" sz="2800" dirty="0" err="1" smtClean="0"/>
              <a:t>LlewellynFalco</a:t>
            </a:r>
            <a:endParaRPr lang="fi-FI" sz="2800" dirty="0"/>
          </a:p>
        </p:txBody>
      </p:sp>
    </p:spTree>
    <p:extLst>
      <p:ext uri="{BB962C8B-B14F-4D97-AF65-F5344CB8AC3E}">
        <p14:creationId xmlns:p14="http://schemas.microsoft.com/office/powerpoint/2010/main" val="25183511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Mob Programming Rules</a:t>
            </a:r>
            <a:br>
              <a:rPr lang="en-US" dirty="0" smtClean="0"/>
            </a:br>
            <a:r>
              <a:rPr lang="en-US" dirty="0" smtClean="0"/>
              <a:t>for Exploratory Testing Activity</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a:p>
          <a:p>
            <a:pPr algn="ctr"/>
            <a:r>
              <a:rPr lang="en-US" dirty="0" smtClean="0"/>
              <a:t>No thinking as the driver</a:t>
            </a:r>
          </a:p>
          <a:p>
            <a:pPr algn="ctr"/>
            <a:r>
              <a:rPr lang="en-US" dirty="0" smtClean="0"/>
              <a:t>Yes, and…</a:t>
            </a:r>
          </a:p>
          <a:p>
            <a:pPr algn="ctr"/>
            <a:r>
              <a:rPr lang="en-US" dirty="0" smtClean="0"/>
              <a:t>Kindness, consideration and respect</a:t>
            </a:r>
            <a:endParaRPr lang="en-US" dirty="0"/>
          </a:p>
        </p:txBody>
      </p:sp>
    </p:spTree>
    <p:extLst>
      <p:ext uri="{BB962C8B-B14F-4D97-AF65-F5344CB8AC3E}">
        <p14:creationId xmlns:p14="http://schemas.microsoft.com/office/powerpoint/2010/main" val="40734544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Testing as Performance (Exploring) vs. Testing as Artifact Creation</a:t>
            </a:r>
            <a:endParaRPr lang="en-US" dirty="0"/>
          </a:p>
        </p:txBody>
      </p:sp>
      <p:pic>
        <p:nvPicPr>
          <p:cNvPr id="8" name="Picture 7" descr="SpiderPic.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110" y="1939156"/>
            <a:ext cx="4100462" cy="4118768"/>
          </a:xfrm>
          <a:prstGeom prst="rect">
            <a:avLst/>
          </a:prstGeom>
        </p:spPr>
      </p:pic>
    </p:spTree>
    <p:extLst>
      <p:ext uri="{BB962C8B-B14F-4D97-AF65-F5344CB8AC3E}">
        <p14:creationId xmlns:p14="http://schemas.microsoft.com/office/powerpoint/2010/main" val="327751426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Explore with Intent</a:t>
            </a:r>
            <a:endParaRPr lang="en-US" dirty="0"/>
          </a:p>
        </p:txBody>
      </p:sp>
      <p:grpSp>
        <p:nvGrpSpPr>
          <p:cNvPr id="7" name="Group 6"/>
          <p:cNvGrpSpPr/>
          <p:nvPr/>
        </p:nvGrpSpPr>
        <p:grpSpPr>
          <a:xfrm>
            <a:off x="1215181" y="1850329"/>
            <a:ext cx="6897002" cy="4105768"/>
            <a:chOff x="1324661" y="1970768"/>
            <a:chExt cx="5867930" cy="3097604"/>
          </a:xfrm>
        </p:grpSpPr>
        <p:sp>
          <p:nvSpPr>
            <p:cNvPr id="3" name="Rectangle 2"/>
            <p:cNvSpPr/>
            <p:nvPr/>
          </p:nvSpPr>
          <p:spPr>
            <a:xfrm>
              <a:off x="1324661" y="1970768"/>
              <a:ext cx="2901121" cy="1499974"/>
            </a:xfrm>
            <a:prstGeom prst="rec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t>Mission</a:t>
              </a:r>
              <a:endParaRPr lang="en-US" sz="5400" dirty="0"/>
            </a:p>
          </p:txBody>
        </p:sp>
        <p:sp>
          <p:nvSpPr>
            <p:cNvPr id="4" name="Rectangle 3"/>
            <p:cNvSpPr/>
            <p:nvPr/>
          </p:nvSpPr>
          <p:spPr>
            <a:xfrm>
              <a:off x="4291470" y="1970768"/>
              <a:ext cx="2901121" cy="1499974"/>
            </a:xfrm>
            <a:prstGeom prst="rec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t>Charter</a:t>
              </a:r>
              <a:endParaRPr lang="en-US" sz="5400" dirty="0"/>
            </a:p>
          </p:txBody>
        </p:sp>
        <p:sp>
          <p:nvSpPr>
            <p:cNvPr id="5" name="Rectangle 4"/>
            <p:cNvSpPr/>
            <p:nvPr/>
          </p:nvSpPr>
          <p:spPr>
            <a:xfrm>
              <a:off x="1324661" y="3568398"/>
              <a:ext cx="2901121" cy="14999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5400" dirty="0" smtClean="0"/>
                <a:t>Other Charters</a:t>
              </a:r>
              <a:endParaRPr lang="en-US" sz="5400" dirty="0"/>
            </a:p>
          </p:txBody>
        </p:sp>
        <p:sp>
          <p:nvSpPr>
            <p:cNvPr id="6" name="Rectangle 5"/>
            <p:cNvSpPr/>
            <p:nvPr/>
          </p:nvSpPr>
          <p:spPr>
            <a:xfrm>
              <a:off x="4291470" y="3568398"/>
              <a:ext cx="2901121" cy="149997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400" dirty="0" smtClean="0"/>
                <a:t>Details</a:t>
              </a:r>
              <a:endParaRPr lang="en-US" sz="5400" dirty="0"/>
            </a:p>
          </p:txBody>
        </p:sp>
      </p:grpSp>
      <p:sp>
        <p:nvSpPr>
          <p:cNvPr id="8" name="TextBox 7"/>
          <p:cNvSpPr txBox="1"/>
          <p:nvPr/>
        </p:nvSpPr>
        <p:spPr>
          <a:xfrm rot="16200000">
            <a:off x="-132743" y="2594547"/>
            <a:ext cx="1654970" cy="523220"/>
          </a:xfrm>
          <a:prstGeom prst="rect">
            <a:avLst/>
          </a:prstGeom>
          <a:noFill/>
        </p:spPr>
        <p:txBody>
          <a:bodyPr wrap="none" rtlCol="0">
            <a:spAutoFit/>
          </a:bodyPr>
          <a:lstStyle/>
          <a:p>
            <a:r>
              <a:rPr lang="en-US" sz="2800" b="1" dirty="0" smtClean="0"/>
              <a:t>INTENT</a:t>
            </a:r>
            <a:endParaRPr lang="en-US" sz="2800" b="1" dirty="0"/>
          </a:p>
        </p:txBody>
      </p:sp>
      <p:sp>
        <p:nvSpPr>
          <p:cNvPr id="9" name="TextBox 8"/>
          <p:cNvSpPr txBox="1"/>
          <p:nvPr/>
        </p:nvSpPr>
        <p:spPr>
          <a:xfrm rot="5400000">
            <a:off x="7358507" y="4750562"/>
            <a:ext cx="2391525" cy="523220"/>
          </a:xfrm>
          <a:prstGeom prst="rect">
            <a:avLst/>
          </a:prstGeom>
          <a:noFill/>
        </p:spPr>
        <p:txBody>
          <a:bodyPr wrap="none" rtlCol="0">
            <a:spAutoFit/>
          </a:bodyPr>
          <a:lstStyle/>
          <a:p>
            <a:r>
              <a:rPr lang="en-US" sz="2800" b="1" dirty="0" smtClean="0"/>
              <a:t>LEARNINGS</a:t>
            </a:r>
            <a:endParaRPr lang="en-US" sz="2800" b="1" dirty="0"/>
          </a:p>
        </p:txBody>
      </p:sp>
    </p:spTree>
    <p:extLst>
      <p:ext uri="{BB962C8B-B14F-4D97-AF65-F5344CB8AC3E}">
        <p14:creationId xmlns:p14="http://schemas.microsoft.com/office/powerpoint/2010/main" val="245779777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16080"/>
          </a:xfrm>
        </p:spPr>
        <p:txBody>
          <a:bodyPr>
            <a:normAutofit/>
          </a:bodyPr>
          <a:lstStyle/>
          <a:p>
            <a:r>
              <a:rPr lang="en-US" dirty="0" smtClean="0">
                <a:solidFill>
                  <a:srgbClr val="FF0000"/>
                </a:solidFill>
              </a:rPr>
              <a:t>S</a:t>
            </a:r>
            <a:r>
              <a:rPr lang="en-US" dirty="0" smtClean="0"/>
              <a:t>tructure</a:t>
            </a:r>
            <a:br>
              <a:rPr lang="en-US" dirty="0" smtClean="0"/>
            </a:br>
            <a:r>
              <a:rPr lang="en-US" dirty="0" smtClean="0">
                <a:solidFill>
                  <a:srgbClr val="FF0000"/>
                </a:solidFill>
              </a:rPr>
              <a:t>F</a:t>
            </a:r>
            <a:r>
              <a:rPr lang="en-US" dirty="0" smtClean="0"/>
              <a:t>unction</a:t>
            </a:r>
            <a:br>
              <a:rPr lang="en-US" dirty="0" smtClean="0"/>
            </a:br>
            <a:r>
              <a:rPr lang="en-US" dirty="0" smtClean="0">
                <a:solidFill>
                  <a:srgbClr val="FF0000"/>
                </a:solidFill>
              </a:rPr>
              <a:t>D</a:t>
            </a:r>
            <a:r>
              <a:rPr lang="en-US" dirty="0" smtClean="0"/>
              <a:t>ata</a:t>
            </a:r>
            <a:br>
              <a:rPr lang="en-US" dirty="0" smtClean="0"/>
            </a:br>
            <a:r>
              <a:rPr lang="en-US" dirty="0" smtClean="0">
                <a:solidFill>
                  <a:srgbClr val="FF0000"/>
                </a:solidFill>
              </a:rPr>
              <a:t>P</a:t>
            </a:r>
            <a:r>
              <a:rPr lang="en-US" dirty="0" smtClean="0"/>
              <a:t>latform</a:t>
            </a:r>
            <a:br>
              <a:rPr lang="en-US" dirty="0" smtClean="0"/>
            </a:br>
            <a:r>
              <a:rPr lang="en-US" dirty="0" smtClean="0">
                <a:solidFill>
                  <a:srgbClr val="FF0000"/>
                </a:solidFill>
              </a:rPr>
              <a:t>O</a:t>
            </a:r>
            <a:r>
              <a:rPr lang="en-US" dirty="0" smtClean="0"/>
              <a:t>perations</a:t>
            </a:r>
            <a:br>
              <a:rPr lang="en-US" dirty="0" smtClean="0"/>
            </a:br>
            <a:r>
              <a:rPr lang="en-US" dirty="0" smtClean="0">
                <a:solidFill>
                  <a:srgbClr val="FF0000"/>
                </a:solidFill>
              </a:rPr>
              <a:t>T</a:t>
            </a:r>
            <a:r>
              <a:rPr lang="en-US" dirty="0" smtClean="0"/>
              <a:t>ime</a:t>
            </a:r>
            <a:endParaRPr lang="en-US" dirty="0"/>
          </a:p>
        </p:txBody>
      </p:sp>
    </p:spTree>
    <p:extLst>
      <p:ext uri="{BB962C8B-B14F-4D97-AF65-F5344CB8AC3E}">
        <p14:creationId xmlns:p14="http://schemas.microsoft.com/office/powerpoint/2010/main" val="10745258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34950" y="1035050"/>
            <a:ext cx="8712200" cy="4800600"/>
          </a:xfrm>
          <a:prstGeom prst="rect">
            <a:avLst/>
          </a:prstGeom>
        </p:spPr>
      </p:pic>
    </p:spTree>
    <p:extLst>
      <p:ext uri="{BB962C8B-B14F-4D97-AF65-F5344CB8AC3E}">
        <p14:creationId xmlns:p14="http://schemas.microsoft.com/office/powerpoint/2010/main" val="417077149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6705550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Up Arrow 8"/>
          <p:cNvSpPr/>
          <p:nvPr/>
        </p:nvSpPr>
        <p:spPr>
          <a:xfrm>
            <a:off x="1297407" y="1615628"/>
            <a:ext cx="1036969" cy="2456212"/>
          </a:xfrm>
          <a:prstGeom prst="upArrow">
            <a:avLst/>
          </a:prstGeom>
          <a:gradFill>
            <a:gsLst>
              <a:gs pos="99000">
                <a:schemeClr val="accent1">
                  <a:shade val="51000"/>
                  <a:satMod val="130000"/>
                </a:schemeClr>
              </a:gs>
              <a:gs pos="100000">
                <a:schemeClr val="accent1">
                  <a:shade val="93000"/>
                  <a:satMod val="130000"/>
                </a:schemeClr>
              </a:gs>
              <a:gs pos="53000">
                <a:schemeClr val="accent1">
                  <a:shade val="94000"/>
                  <a:satMod val="135000"/>
                </a:schemeClr>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274638"/>
            <a:ext cx="8358394" cy="1143000"/>
          </a:xfrm>
        </p:spPr>
        <p:txBody>
          <a:bodyPr>
            <a:normAutofit fontScale="90000"/>
          </a:bodyPr>
          <a:lstStyle/>
          <a:p>
            <a:r>
              <a:rPr lang="en-US" dirty="0" smtClean="0"/>
              <a:t>Looking at World from Different Angles</a:t>
            </a:r>
            <a:endParaRPr lang="en-US" dirty="0"/>
          </a:p>
        </p:txBody>
      </p:sp>
      <p:sp>
        <p:nvSpPr>
          <p:cNvPr id="6" name="TextBox 5"/>
          <p:cNvSpPr txBox="1"/>
          <p:nvPr/>
        </p:nvSpPr>
        <p:spPr>
          <a:xfrm rot="16200000">
            <a:off x="990646" y="2556325"/>
            <a:ext cx="1634282" cy="461665"/>
          </a:xfrm>
          <a:prstGeom prst="rect">
            <a:avLst/>
          </a:prstGeom>
          <a:noFill/>
        </p:spPr>
        <p:txBody>
          <a:bodyPr wrap="none" rtlCol="0">
            <a:spAutoFit/>
          </a:bodyPr>
          <a:lstStyle/>
          <a:p>
            <a:r>
              <a:rPr lang="en-US" sz="2400" dirty="0" smtClean="0"/>
              <a:t>Unit Testing</a:t>
            </a:r>
            <a:endParaRPr lang="en-US" sz="2400" dirty="0"/>
          </a:p>
        </p:txBody>
      </p:sp>
      <p:sp>
        <p:nvSpPr>
          <p:cNvPr id="7" name="Up Arrow 6"/>
          <p:cNvSpPr/>
          <p:nvPr/>
        </p:nvSpPr>
        <p:spPr>
          <a:xfrm rot="10800000">
            <a:off x="6710787" y="1600200"/>
            <a:ext cx="1036969" cy="4525963"/>
          </a:xfrm>
          <a:prstGeom prst="upArrow">
            <a:avLst/>
          </a:prstGeom>
          <a:gradFill>
            <a:gsLst>
              <a:gs pos="99000">
                <a:schemeClr val="accent1">
                  <a:shade val="51000"/>
                  <a:satMod val="130000"/>
                </a:schemeClr>
              </a:gs>
              <a:gs pos="100000">
                <a:schemeClr val="accent1">
                  <a:shade val="93000"/>
                  <a:satMod val="130000"/>
                </a:schemeClr>
              </a:gs>
              <a:gs pos="53000">
                <a:schemeClr val="accent1">
                  <a:shade val="94000"/>
                  <a:satMod val="135000"/>
                </a:schemeClr>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rot="16200000">
            <a:off x="5898350" y="4215436"/>
            <a:ext cx="2582859" cy="461665"/>
          </a:xfrm>
          <a:prstGeom prst="rect">
            <a:avLst/>
          </a:prstGeom>
          <a:noFill/>
        </p:spPr>
        <p:txBody>
          <a:bodyPr wrap="none" rtlCol="0">
            <a:spAutoFit/>
          </a:bodyPr>
          <a:lstStyle/>
          <a:p>
            <a:r>
              <a:rPr lang="en-US" sz="2400" dirty="0" smtClean="0"/>
              <a:t>Exploratory Testing</a:t>
            </a:r>
            <a:endParaRPr lang="en-US" sz="2400" dirty="0"/>
          </a:p>
        </p:txBody>
      </p:sp>
      <p:sp>
        <p:nvSpPr>
          <p:cNvPr id="3" name="Explosion 1 2"/>
          <p:cNvSpPr/>
          <p:nvPr/>
        </p:nvSpPr>
        <p:spPr>
          <a:xfrm>
            <a:off x="320945" y="3960715"/>
            <a:ext cx="1717675" cy="1356198"/>
          </a:xfrm>
          <a:prstGeom prst="irregularSeal1">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Builder view</a:t>
            </a:r>
            <a:endParaRPr lang="en-US" dirty="0"/>
          </a:p>
        </p:txBody>
      </p:sp>
      <p:sp>
        <p:nvSpPr>
          <p:cNvPr id="10" name="Explosion 1 9"/>
          <p:cNvSpPr/>
          <p:nvPr/>
        </p:nvSpPr>
        <p:spPr>
          <a:xfrm>
            <a:off x="7420612" y="1600200"/>
            <a:ext cx="1717675" cy="1356198"/>
          </a:xfrm>
          <a:prstGeom prst="irregularSeal1">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Tester view</a:t>
            </a:r>
            <a:endParaRPr lang="en-US" dirty="0"/>
          </a:p>
        </p:txBody>
      </p:sp>
    </p:spTree>
    <p:extLst>
      <p:ext uri="{BB962C8B-B14F-4D97-AF65-F5344CB8AC3E}">
        <p14:creationId xmlns:p14="http://schemas.microsoft.com/office/powerpoint/2010/main" val="251513565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p Arrow 6"/>
          <p:cNvSpPr/>
          <p:nvPr/>
        </p:nvSpPr>
        <p:spPr>
          <a:xfrm>
            <a:off x="1297407" y="1615628"/>
            <a:ext cx="1036969" cy="3539546"/>
          </a:xfrm>
          <a:prstGeom prst="upArrow">
            <a:avLst/>
          </a:prstGeom>
          <a:gradFill>
            <a:gsLst>
              <a:gs pos="99000">
                <a:schemeClr val="accent1">
                  <a:shade val="51000"/>
                  <a:satMod val="130000"/>
                </a:schemeClr>
              </a:gs>
              <a:gs pos="100000">
                <a:schemeClr val="accent1">
                  <a:shade val="93000"/>
                  <a:satMod val="130000"/>
                </a:schemeClr>
              </a:gs>
              <a:gs pos="53000">
                <a:schemeClr val="accent1">
                  <a:shade val="94000"/>
                  <a:satMod val="135000"/>
                </a:schemeClr>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Up Arrow 7"/>
          <p:cNvSpPr/>
          <p:nvPr/>
        </p:nvSpPr>
        <p:spPr>
          <a:xfrm rot="10800000">
            <a:off x="6710787" y="1600200"/>
            <a:ext cx="1036969" cy="4525963"/>
          </a:xfrm>
          <a:prstGeom prst="upArrow">
            <a:avLst/>
          </a:prstGeom>
          <a:gradFill>
            <a:gsLst>
              <a:gs pos="99000">
                <a:schemeClr val="accent1">
                  <a:shade val="51000"/>
                  <a:satMod val="130000"/>
                </a:schemeClr>
              </a:gs>
              <a:gs pos="100000">
                <a:schemeClr val="accent1">
                  <a:shade val="93000"/>
                  <a:satMod val="130000"/>
                </a:schemeClr>
              </a:gs>
              <a:gs pos="53000">
                <a:schemeClr val="accent1">
                  <a:shade val="94000"/>
                  <a:satMod val="135000"/>
                </a:schemeClr>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p:txBody>
          <a:bodyPr/>
          <a:lstStyle/>
          <a:p>
            <a:r>
              <a:rPr lang="en-US" dirty="0" smtClean="0"/>
              <a:t>What Testing Gives Us</a:t>
            </a:r>
            <a:endParaRPr lang="en-US" dirty="0"/>
          </a:p>
        </p:txBody>
      </p:sp>
      <p:sp>
        <p:nvSpPr>
          <p:cNvPr id="5" name="TextBox 4"/>
          <p:cNvSpPr txBox="1"/>
          <p:nvPr/>
        </p:nvSpPr>
        <p:spPr>
          <a:xfrm rot="16200000">
            <a:off x="990646" y="2556325"/>
            <a:ext cx="1634282" cy="461665"/>
          </a:xfrm>
          <a:prstGeom prst="rect">
            <a:avLst/>
          </a:prstGeom>
          <a:noFill/>
        </p:spPr>
        <p:txBody>
          <a:bodyPr wrap="none" rtlCol="0">
            <a:spAutoFit/>
          </a:bodyPr>
          <a:lstStyle/>
          <a:p>
            <a:r>
              <a:rPr lang="en-US" sz="2400" dirty="0" smtClean="0"/>
              <a:t>Unit Testing</a:t>
            </a:r>
            <a:endParaRPr lang="en-US" sz="2400" dirty="0"/>
          </a:p>
        </p:txBody>
      </p:sp>
      <p:sp>
        <p:nvSpPr>
          <p:cNvPr id="6" name="TextBox 5"/>
          <p:cNvSpPr txBox="1"/>
          <p:nvPr/>
        </p:nvSpPr>
        <p:spPr>
          <a:xfrm rot="16200000">
            <a:off x="5898350" y="4215436"/>
            <a:ext cx="2582859" cy="461665"/>
          </a:xfrm>
          <a:prstGeom prst="rect">
            <a:avLst/>
          </a:prstGeom>
          <a:noFill/>
        </p:spPr>
        <p:txBody>
          <a:bodyPr wrap="none" rtlCol="0">
            <a:spAutoFit/>
          </a:bodyPr>
          <a:lstStyle/>
          <a:p>
            <a:r>
              <a:rPr lang="en-US" sz="2400" dirty="0" smtClean="0"/>
              <a:t>Exploratory Testing</a:t>
            </a:r>
            <a:endParaRPr lang="en-US" sz="2400" dirty="0"/>
          </a:p>
        </p:txBody>
      </p:sp>
      <p:sp>
        <p:nvSpPr>
          <p:cNvPr id="17" name="TextBox 16"/>
          <p:cNvSpPr txBox="1"/>
          <p:nvPr/>
        </p:nvSpPr>
        <p:spPr>
          <a:xfrm>
            <a:off x="2154094" y="2147282"/>
            <a:ext cx="2597361" cy="1815882"/>
          </a:xfrm>
          <a:prstGeom prst="rect">
            <a:avLst/>
          </a:prstGeom>
          <a:noFill/>
        </p:spPr>
        <p:txBody>
          <a:bodyPr wrap="none" rtlCol="0">
            <a:spAutoFit/>
          </a:bodyPr>
          <a:lstStyle/>
          <a:p>
            <a:r>
              <a:rPr lang="en-US" sz="2800" dirty="0" smtClean="0"/>
              <a:t>SPEC</a:t>
            </a:r>
          </a:p>
          <a:p>
            <a:r>
              <a:rPr lang="en-US" sz="2800" dirty="0" smtClean="0"/>
              <a:t>FEEDBACK</a:t>
            </a:r>
          </a:p>
          <a:p>
            <a:r>
              <a:rPr lang="en-US" sz="2800" dirty="0" smtClean="0"/>
              <a:t>REGRESSION</a:t>
            </a:r>
          </a:p>
          <a:p>
            <a:r>
              <a:rPr lang="en-US" sz="2800" dirty="0" smtClean="0"/>
              <a:t>GRANULARITY</a:t>
            </a:r>
            <a:endParaRPr lang="en-US" sz="2800" dirty="0"/>
          </a:p>
        </p:txBody>
      </p:sp>
      <p:sp>
        <p:nvSpPr>
          <p:cNvPr id="18" name="TextBox 17"/>
          <p:cNvSpPr txBox="1"/>
          <p:nvPr/>
        </p:nvSpPr>
        <p:spPr>
          <a:xfrm>
            <a:off x="3174859" y="3829387"/>
            <a:ext cx="3749878" cy="1815882"/>
          </a:xfrm>
          <a:prstGeom prst="rect">
            <a:avLst/>
          </a:prstGeom>
          <a:noFill/>
        </p:spPr>
        <p:txBody>
          <a:bodyPr wrap="square" rtlCol="0">
            <a:spAutoFit/>
          </a:bodyPr>
          <a:lstStyle/>
          <a:p>
            <a:pPr algn="r"/>
            <a:r>
              <a:rPr lang="en-US" sz="2800" dirty="0" smtClean="0"/>
              <a:t>GUIDANCE</a:t>
            </a:r>
          </a:p>
          <a:p>
            <a:pPr algn="r"/>
            <a:r>
              <a:rPr lang="en-US" sz="2800" dirty="0" smtClean="0"/>
              <a:t>UNDERSTANDING</a:t>
            </a:r>
          </a:p>
          <a:p>
            <a:pPr algn="r"/>
            <a:r>
              <a:rPr lang="en-US" sz="2800" dirty="0" smtClean="0"/>
              <a:t>MODELS</a:t>
            </a:r>
          </a:p>
          <a:p>
            <a:pPr algn="r"/>
            <a:r>
              <a:rPr lang="en-US" sz="2800" dirty="0" smtClean="0"/>
              <a:t>SERENDIPITY</a:t>
            </a:r>
          </a:p>
        </p:txBody>
      </p:sp>
      <p:sp>
        <p:nvSpPr>
          <p:cNvPr id="19" name="TextBox 18"/>
          <p:cNvSpPr txBox="1"/>
          <p:nvPr/>
        </p:nvSpPr>
        <p:spPr>
          <a:xfrm>
            <a:off x="759536" y="4856323"/>
            <a:ext cx="2154093" cy="1384995"/>
          </a:xfrm>
          <a:prstGeom prst="rect">
            <a:avLst/>
          </a:prstGeom>
          <a:noFill/>
        </p:spPr>
        <p:txBody>
          <a:bodyPr wrap="square" rtlCol="0">
            <a:spAutoFit/>
          </a:bodyPr>
          <a:lstStyle/>
          <a:p>
            <a:pPr algn="ctr"/>
            <a:r>
              <a:rPr lang="en-US" sz="2800" dirty="0" smtClean="0">
                <a:solidFill>
                  <a:schemeClr val="accent6"/>
                </a:solidFill>
              </a:rPr>
              <a:t>Testing as artifact creation</a:t>
            </a:r>
            <a:endParaRPr lang="en-US" sz="2800" dirty="0">
              <a:solidFill>
                <a:schemeClr val="accent6"/>
              </a:solidFill>
            </a:endParaRPr>
          </a:p>
        </p:txBody>
      </p:sp>
      <p:sp>
        <p:nvSpPr>
          <p:cNvPr id="20" name="TextBox 19"/>
          <p:cNvSpPr txBox="1"/>
          <p:nvPr/>
        </p:nvSpPr>
        <p:spPr>
          <a:xfrm>
            <a:off x="6178882" y="1470421"/>
            <a:ext cx="2154093" cy="954107"/>
          </a:xfrm>
          <a:prstGeom prst="rect">
            <a:avLst/>
          </a:prstGeom>
          <a:noFill/>
        </p:spPr>
        <p:txBody>
          <a:bodyPr wrap="square" rtlCol="0">
            <a:spAutoFit/>
          </a:bodyPr>
          <a:lstStyle/>
          <a:p>
            <a:pPr algn="ctr"/>
            <a:r>
              <a:rPr lang="en-US" sz="2800" dirty="0" smtClean="0">
                <a:solidFill>
                  <a:schemeClr val="accent6"/>
                </a:solidFill>
              </a:rPr>
              <a:t>Testing as performance</a:t>
            </a:r>
            <a:endParaRPr lang="en-US" sz="2800" dirty="0">
              <a:solidFill>
                <a:schemeClr val="accent6"/>
              </a:solidFill>
            </a:endParaRPr>
          </a:p>
        </p:txBody>
      </p:sp>
    </p:spTree>
    <p:extLst>
      <p:ext uri="{BB962C8B-B14F-4D97-AF65-F5344CB8AC3E}">
        <p14:creationId xmlns:p14="http://schemas.microsoft.com/office/powerpoint/2010/main" val="182356788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fi-FI" dirty="0" smtClean="0"/>
              <a:t>Exploration Skills</a:t>
            </a:r>
            <a:br>
              <a:rPr lang="fi-FI" dirty="0" smtClean="0"/>
            </a:br>
            <a:r>
              <a:rPr lang="fi-FI" sz="1800" dirty="0" smtClean="0"/>
              <a:t>Source: Adapted from James Bach, Jon Bach, Michael Bolton. Exploratory Testing Dynamics. v.2.2. 2009</a:t>
            </a:r>
            <a:endParaRPr lang="fi-FI" sz="18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6959189"/>
              </p:ext>
            </p:extLst>
          </p:nvPr>
        </p:nvGraphicFramePr>
        <p:xfrm>
          <a:off x="472782" y="1600200"/>
          <a:ext cx="4978896"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3444573" y="1800043"/>
            <a:ext cx="2467035" cy="1200329"/>
          </a:xfrm>
          <a:prstGeom prst="rect">
            <a:avLst/>
          </a:prstGeom>
          <a:noFill/>
        </p:spPr>
        <p:txBody>
          <a:bodyPr wrap="square" rtlCol="0">
            <a:spAutoFit/>
          </a:bodyPr>
          <a:lstStyle/>
          <a:p>
            <a:r>
              <a:rPr lang="fi-FI" dirty="0" smtClean="0">
                <a:latin typeface="+mn-lt"/>
              </a:rPr>
              <a:t>Done</a:t>
            </a:r>
          </a:p>
          <a:p>
            <a:r>
              <a:rPr lang="fi-FI" dirty="0" smtClean="0">
                <a:latin typeface="+mn-lt"/>
              </a:rPr>
              <a:t>To Do</a:t>
            </a:r>
          </a:p>
          <a:p>
            <a:r>
              <a:rPr lang="fi-FI" dirty="0" smtClean="0">
                <a:latin typeface="+mn-lt"/>
              </a:rPr>
              <a:t>Issues</a:t>
            </a:r>
          </a:p>
          <a:p>
            <a:r>
              <a:rPr lang="fi-FI" dirty="0" smtClean="0">
                <a:latin typeface="+mn-lt"/>
              </a:rPr>
              <a:t>Coverage</a:t>
            </a:r>
          </a:p>
        </p:txBody>
      </p:sp>
      <p:sp>
        <p:nvSpPr>
          <p:cNvPr id="11" name="TextBox 10"/>
          <p:cNvSpPr txBox="1"/>
          <p:nvPr/>
        </p:nvSpPr>
        <p:spPr>
          <a:xfrm>
            <a:off x="4087516" y="3425611"/>
            <a:ext cx="4849346" cy="923330"/>
          </a:xfrm>
          <a:prstGeom prst="rect">
            <a:avLst/>
          </a:prstGeom>
          <a:noFill/>
        </p:spPr>
        <p:txBody>
          <a:bodyPr wrap="square" rtlCol="0">
            <a:spAutoFit/>
          </a:bodyPr>
          <a:lstStyle/>
          <a:p>
            <a:r>
              <a:rPr lang="fi-FI" dirty="0" smtClean="0">
                <a:latin typeface="+mn-lt"/>
              </a:rPr>
              <a:t>All sources available </a:t>
            </a:r>
          </a:p>
          <a:p>
            <a:r>
              <a:rPr lang="fi-FI" dirty="0" smtClean="0">
                <a:latin typeface="+mn-lt"/>
              </a:rPr>
              <a:t>Best use of time – effective and efficient work</a:t>
            </a:r>
          </a:p>
        </p:txBody>
      </p:sp>
      <p:sp>
        <p:nvSpPr>
          <p:cNvPr id="12" name="TextBox 11"/>
          <p:cNvSpPr txBox="1"/>
          <p:nvPr/>
        </p:nvSpPr>
        <p:spPr>
          <a:xfrm>
            <a:off x="3516012" y="4929198"/>
            <a:ext cx="4849346" cy="1200329"/>
          </a:xfrm>
          <a:prstGeom prst="rect">
            <a:avLst/>
          </a:prstGeom>
          <a:noFill/>
        </p:spPr>
        <p:txBody>
          <a:bodyPr wrap="square" rtlCol="0">
            <a:spAutoFit/>
          </a:bodyPr>
          <a:lstStyle/>
          <a:p>
            <a:r>
              <a:rPr lang="fi-FI" dirty="0" smtClean="0">
                <a:latin typeface="+mn-lt"/>
              </a:rPr>
              <a:t>Making models</a:t>
            </a:r>
          </a:p>
          <a:p>
            <a:r>
              <a:rPr lang="fi-FI" dirty="0" smtClean="0">
                <a:latin typeface="+mn-lt"/>
              </a:rPr>
              <a:t>Tool support – creative solutions</a:t>
            </a:r>
          </a:p>
          <a:p>
            <a:r>
              <a:rPr lang="fi-FI" dirty="0" smtClean="0">
                <a:latin typeface="+mn-lt"/>
              </a:rPr>
              <a:t>Risk-based testing – scientific approach</a:t>
            </a:r>
          </a:p>
          <a:p>
            <a:r>
              <a:rPr lang="fi-FI" dirty="0" smtClean="0">
                <a:latin typeface="+mn-lt"/>
              </a:rPr>
              <a:t>Keeping one’s eyes open</a:t>
            </a:r>
          </a:p>
        </p:txBody>
      </p:sp>
      <p:sp>
        <p:nvSpPr>
          <p:cNvPr id="2" name="Slide Number Placeholder 1"/>
          <p:cNvSpPr>
            <a:spLocks noGrp="1"/>
          </p:cNvSpPr>
          <p:nvPr>
            <p:ph type="sldNum" sz="quarter" idx="12"/>
          </p:nvPr>
        </p:nvSpPr>
        <p:spPr/>
        <p:txBody>
          <a:bodyPr/>
          <a:lstStyle/>
          <a:p>
            <a:fld id="{37917B5B-4F5C-1943-9902-B3D1F12DCB41}" type="slidenum">
              <a:rPr lang="en-US" smtClean="0"/>
              <a:t>17</a:t>
            </a:fld>
            <a:endParaRPr lang="en-US"/>
          </a:p>
        </p:txBody>
      </p:sp>
    </p:spTree>
    <p:extLst>
      <p:ext uri="{BB962C8B-B14F-4D97-AF65-F5344CB8AC3E}">
        <p14:creationId xmlns:p14="http://schemas.microsoft.com/office/powerpoint/2010/main" val="367977825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sz="4000" dirty="0" err="1" smtClean="0">
                <a:latin typeface="+mn-lt"/>
              </a:rPr>
              <a:t>Exploratory</a:t>
            </a:r>
            <a:r>
              <a:rPr lang="fi-FI" sz="4000" dirty="0" smtClean="0">
                <a:latin typeface="+mn-lt"/>
              </a:rPr>
              <a:t> </a:t>
            </a:r>
            <a:r>
              <a:rPr lang="fi-FI" sz="4000" dirty="0" err="1" smtClean="0">
                <a:latin typeface="+mn-lt"/>
              </a:rPr>
              <a:t>Testing</a:t>
            </a:r>
            <a:r>
              <a:rPr lang="fi-FI" sz="4000" dirty="0" smtClean="0">
                <a:latin typeface="+mn-lt"/>
              </a:rPr>
              <a:t>: </a:t>
            </a:r>
            <a:br>
              <a:rPr lang="fi-FI" sz="4000" dirty="0" smtClean="0">
                <a:latin typeface="+mn-lt"/>
              </a:rPr>
            </a:br>
            <a:r>
              <a:rPr lang="fi-FI" sz="4000" dirty="0" err="1" smtClean="0">
                <a:latin typeface="+mn-lt"/>
              </a:rPr>
              <a:t>Frame</a:t>
            </a:r>
            <a:r>
              <a:rPr lang="fi-FI" sz="4000" dirty="0" smtClean="0">
                <a:latin typeface="+mn-lt"/>
              </a:rPr>
              <a:t> of Management</a:t>
            </a:r>
            <a:endParaRPr lang="fi-FI" sz="4000" dirty="0">
              <a:latin typeface="+mn-lt"/>
            </a:endParaRPr>
          </a:p>
        </p:txBody>
      </p:sp>
      <p:sp>
        <p:nvSpPr>
          <p:cNvPr id="4" name="TextBox 3"/>
          <p:cNvSpPr txBox="1"/>
          <p:nvPr/>
        </p:nvSpPr>
        <p:spPr>
          <a:xfrm>
            <a:off x="4567230" y="2438400"/>
            <a:ext cx="2643206" cy="523220"/>
          </a:xfrm>
          <a:prstGeom prst="rect">
            <a:avLst/>
          </a:prstGeom>
          <a:noFill/>
        </p:spPr>
        <p:txBody>
          <a:bodyPr wrap="square" rtlCol="0">
            <a:spAutoFit/>
          </a:bodyPr>
          <a:lstStyle/>
          <a:p>
            <a:r>
              <a:rPr lang="fi-FI" sz="2800" dirty="0" smtClean="0">
                <a:latin typeface="+mn-lt"/>
              </a:rPr>
              <a:t>”A day’s work”</a:t>
            </a:r>
            <a:endParaRPr lang="fi-FI" sz="2800" dirty="0">
              <a:latin typeface="+mn-lt"/>
            </a:endParaRPr>
          </a:p>
        </p:txBody>
      </p:sp>
      <p:grpSp>
        <p:nvGrpSpPr>
          <p:cNvPr id="3" name="Group 8"/>
          <p:cNvGrpSpPr>
            <a:grpSpLocks/>
          </p:cNvGrpSpPr>
          <p:nvPr/>
        </p:nvGrpSpPr>
        <p:grpSpPr bwMode="auto">
          <a:xfrm>
            <a:off x="4814886" y="2971800"/>
            <a:ext cx="4024314" cy="2143140"/>
            <a:chOff x="432" y="768"/>
            <a:chExt cx="5088" cy="3264"/>
          </a:xfrm>
        </p:grpSpPr>
        <p:sp>
          <p:nvSpPr>
            <p:cNvPr id="6" name="Rectangle 3"/>
            <p:cNvSpPr>
              <a:spLocks noChangeArrowheads="1"/>
            </p:cNvSpPr>
            <p:nvPr/>
          </p:nvSpPr>
          <p:spPr bwMode="auto">
            <a:xfrm>
              <a:off x="432" y="768"/>
              <a:ext cx="2496" cy="1584"/>
            </a:xfrm>
            <a:prstGeom prst="rect">
              <a:avLst/>
            </a:prstGeom>
            <a:solidFill>
              <a:schemeClr val="bg1"/>
            </a:solidFill>
            <a:ln w="57150">
              <a:solidFill>
                <a:schemeClr val="accent2"/>
              </a:solidFill>
              <a:miter lim="800000"/>
              <a:headEnd/>
              <a:tailEnd/>
            </a:ln>
            <a:effectLst/>
          </p:spPr>
          <p:txBody>
            <a:bodyPr wrap="none" lIns="90000" tIns="46800" rIns="90000" bIns="46800" anchor="ctr"/>
            <a:lstStyle/>
            <a:p>
              <a:pPr algn="ctr"/>
              <a:r>
                <a:rPr lang="en-GB" sz="1400" b="1" dirty="0" smtClean="0">
                  <a:latin typeface="+mn-lt"/>
                </a:rPr>
                <a:t>Vision (“Sandbox”)</a:t>
              </a:r>
              <a:endParaRPr lang="en-GB" sz="1400" b="1" dirty="0">
                <a:latin typeface="+mn-lt"/>
              </a:endParaRPr>
            </a:p>
          </p:txBody>
        </p:sp>
        <p:sp>
          <p:nvSpPr>
            <p:cNvPr id="7" name="Rectangle 5"/>
            <p:cNvSpPr>
              <a:spLocks noChangeArrowheads="1"/>
            </p:cNvSpPr>
            <p:nvPr/>
          </p:nvSpPr>
          <p:spPr bwMode="auto">
            <a:xfrm>
              <a:off x="3024" y="768"/>
              <a:ext cx="2496" cy="1584"/>
            </a:xfrm>
            <a:prstGeom prst="rect">
              <a:avLst/>
            </a:prstGeom>
            <a:solidFill>
              <a:schemeClr val="bg1"/>
            </a:solidFill>
            <a:ln w="57150">
              <a:solidFill>
                <a:schemeClr val="accent1"/>
              </a:solidFill>
              <a:miter lim="800000"/>
              <a:headEnd/>
              <a:tailEnd/>
            </a:ln>
            <a:effectLst/>
          </p:spPr>
          <p:txBody>
            <a:bodyPr wrap="none" lIns="90000" tIns="46800" rIns="90000" bIns="46800" anchor="ctr"/>
            <a:lstStyle/>
            <a:p>
              <a:pPr algn="ctr"/>
              <a:r>
                <a:rPr lang="en-GB" sz="1400" b="1" dirty="0" smtClean="0">
                  <a:latin typeface="+mn-lt"/>
                </a:rPr>
                <a:t>Current Charter</a:t>
              </a:r>
              <a:endParaRPr lang="en-GB" sz="1400" b="1" dirty="0">
                <a:latin typeface="+mn-lt"/>
              </a:endParaRPr>
            </a:p>
          </p:txBody>
        </p:sp>
        <p:sp>
          <p:nvSpPr>
            <p:cNvPr id="8" name="Rectangle 6"/>
            <p:cNvSpPr>
              <a:spLocks noChangeArrowheads="1"/>
            </p:cNvSpPr>
            <p:nvPr/>
          </p:nvSpPr>
          <p:spPr bwMode="auto">
            <a:xfrm>
              <a:off x="432" y="2448"/>
              <a:ext cx="2496" cy="1584"/>
            </a:xfrm>
            <a:prstGeom prst="rect">
              <a:avLst/>
            </a:prstGeom>
            <a:solidFill>
              <a:schemeClr val="bg1"/>
            </a:solidFill>
            <a:ln w="57150">
              <a:solidFill>
                <a:schemeClr val="folHlink"/>
              </a:solidFill>
              <a:miter lim="800000"/>
              <a:headEnd/>
              <a:tailEnd/>
            </a:ln>
            <a:effectLst/>
          </p:spPr>
          <p:txBody>
            <a:bodyPr wrap="none" lIns="90000" tIns="46800" rIns="90000" bIns="46800" anchor="ctr"/>
            <a:lstStyle/>
            <a:p>
              <a:pPr algn="ctr"/>
              <a:r>
                <a:rPr lang="en-GB" sz="1400" b="1" dirty="0" smtClean="0">
                  <a:latin typeface="+mn-lt"/>
                </a:rPr>
                <a:t>Other Charters</a:t>
              </a:r>
              <a:endParaRPr lang="en-GB" sz="1400" b="1" dirty="0">
                <a:latin typeface="+mn-lt"/>
              </a:endParaRPr>
            </a:p>
          </p:txBody>
        </p:sp>
        <p:sp>
          <p:nvSpPr>
            <p:cNvPr id="9" name="Rectangle 7"/>
            <p:cNvSpPr>
              <a:spLocks noChangeArrowheads="1"/>
            </p:cNvSpPr>
            <p:nvPr/>
          </p:nvSpPr>
          <p:spPr bwMode="auto">
            <a:xfrm>
              <a:off x="3024" y="2448"/>
              <a:ext cx="2496" cy="1584"/>
            </a:xfrm>
            <a:prstGeom prst="rect">
              <a:avLst/>
            </a:prstGeom>
            <a:solidFill>
              <a:schemeClr val="bg1"/>
            </a:solidFill>
            <a:ln w="57150">
              <a:solidFill>
                <a:schemeClr val="accent1"/>
              </a:solidFill>
              <a:miter lim="800000"/>
              <a:headEnd/>
              <a:tailEnd/>
            </a:ln>
            <a:effectLst/>
          </p:spPr>
          <p:txBody>
            <a:bodyPr wrap="none" lIns="90000" tIns="46800" rIns="90000" bIns="46800" anchor="ctr"/>
            <a:lstStyle/>
            <a:p>
              <a:pPr algn="ctr"/>
              <a:r>
                <a:rPr lang="en-GB" sz="1400" b="1" dirty="0" smtClean="0">
                  <a:latin typeface="+mn-lt"/>
                </a:rPr>
                <a:t>Details</a:t>
              </a:r>
              <a:endParaRPr lang="en-GB" sz="1400" b="1" dirty="0">
                <a:latin typeface="+mn-lt"/>
              </a:endParaRPr>
            </a:p>
          </p:txBody>
        </p:sp>
      </p:grpSp>
      <p:sp>
        <p:nvSpPr>
          <p:cNvPr id="11" name="Folded Corner 10"/>
          <p:cNvSpPr/>
          <p:nvPr/>
        </p:nvSpPr>
        <p:spPr>
          <a:xfrm>
            <a:off x="7491402" y="5548315"/>
            <a:ext cx="1500198" cy="833013"/>
          </a:xfrm>
          <a:prstGeom prst="foldedCorner">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i-FI" sz="2000" dirty="0" smtClean="0"/>
              <a:t>Bug </a:t>
            </a:r>
            <a:br>
              <a:rPr lang="fi-FI" sz="2000" dirty="0" smtClean="0"/>
            </a:br>
            <a:r>
              <a:rPr lang="fi-FI" sz="2000" dirty="0" smtClean="0"/>
              <a:t>Reports</a:t>
            </a:r>
            <a:endParaRPr lang="fi-FI" sz="2000" dirty="0"/>
          </a:p>
        </p:txBody>
      </p:sp>
      <p:sp>
        <p:nvSpPr>
          <p:cNvPr id="12" name="Cloud 11"/>
          <p:cNvSpPr/>
          <p:nvPr/>
        </p:nvSpPr>
        <p:spPr>
          <a:xfrm>
            <a:off x="3429000" y="1417638"/>
            <a:ext cx="2571760" cy="1082668"/>
          </a:xfrm>
          <a:prstGeom prst="clou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i-FI" dirty="0" smtClean="0"/>
              <a:t>Perception of quality and coverage</a:t>
            </a:r>
            <a:endParaRPr lang="fi-FI" dirty="0"/>
          </a:p>
        </p:txBody>
      </p:sp>
      <p:sp>
        <p:nvSpPr>
          <p:cNvPr id="13" name="Folded Corner 12"/>
          <p:cNvSpPr/>
          <p:nvPr/>
        </p:nvSpPr>
        <p:spPr>
          <a:xfrm>
            <a:off x="7010400" y="1381076"/>
            <a:ext cx="1600200" cy="1143000"/>
          </a:xfrm>
          <a:prstGeom prst="foldedCorner">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i-FI" sz="2000" dirty="0" smtClean="0"/>
              <a:t>Quality </a:t>
            </a:r>
            <a:br>
              <a:rPr lang="fi-FI" sz="2000" dirty="0" smtClean="0"/>
            </a:br>
            <a:r>
              <a:rPr lang="fi-FI" sz="2000" dirty="0" smtClean="0"/>
              <a:t>Report</a:t>
            </a:r>
            <a:endParaRPr lang="fi-FI" sz="2000" dirty="0"/>
          </a:p>
        </p:txBody>
      </p:sp>
      <p:sp>
        <p:nvSpPr>
          <p:cNvPr id="14" name="Rounded Rectangular Callout 13"/>
          <p:cNvSpPr/>
          <p:nvPr/>
        </p:nvSpPr>
        <p:spPr>
          <a:xfrm>
            <a:off x="1600200" y="1500174"/>
            <a:ext cx="1571636" cy="928694"/>
          </a:xfrm>
          <a:prstGeom prst="wedgeRoundRectCallout">
            <a:avLst>
              <a:gd name="adj1" fmla="val 48984"/>
              <a:gd name="adj2" fmla="val 85474"/>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i-FI" sz="2000" dirty="0" smtClean="0"/>
              <a:t>Debriefing</a:t>
            </a:r>
            <a:endParaRPr lang="fi-FI" sz="2000" dirty="0"/>
          </a:p>
        </p:txBody>
      </p:sp>
      <p:grpSp>
        <p:nvGrpSpPr>
          <p:cNvPr id="5" name="Group 19"/>
          <p:cNvGrpSpPr/>
          <p:nvPr/>
        </p:nvGrpSpPr>
        <p:grpSpPr>
          <a:xfrm>
            <a:off x="3505200" y="2819400"/>
            <a:ext cx="1071570" cy="1266403"/>
            <a:chOff x="4071934" y="4746507"/>
            <a:chExt cx="1071570" cy="1266403"/>
          </a:xfrm>
        </p:grpSpPr>
        <p:pic>
          <p:nvPicPr>
            <p:cNvPr id="3076" name="Picture 4" descr="C:\Documents and Settings\Maaret\My Documents\My Pictures\Microsoft Clip Organizer\j0078753.wmf"/>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4161898" y="4746507"/>
              <a:ext cx="838730" cy="891773"/>
            </a:xfrm>
            <a:prstGeom prst="rect">
              <a:avLst/>
            </a:prstGeom>
            <a:noFill/>
          </p:spPr>
        </p:pic>
        <p:sp>
          <p:nvSpPr>
            <p:cNvPr id="18" name="TextBox 17"/>
            <p:cNvSpPr txBox="1"/>
            <p:nvPr/>
          </p:nvSpPr>
          <p:spPr>
            <a:xfrm>
              <a:off x="4071934" y="5643578"/>
              <a:ext cx="1071570" cy="369332"/>
            </a:xfrm>
            <a:prstGeom prst="rect">
              <a:avLst/>
            </a:prstGeom>
            <a:noFill/>
          </p:spPr>
          <p:txBody>
            <a:bodyPr wrap="square" rtlCol="0">
              <a:spAutoFit/>
            </a:bodyPr>
            <a:lstStyle/>
            <a:p>
              <a:r>
                <a:rPr lang="fi-FI" dirty="0" smtClean="0">
                  <a:latin typeface="+mn-lt"/>
                </a:rPr>
                <a:t>Tester</a:t>
              </a:r>
              <a:endParaRPr lang="fi-FI" dirty="0">
                <a:latin typeface="+mn-lt"/>
              </a:endParaRPr>
            </a:p>
          </p:txBody>
        </p:sp>
      </p:grpSp>
      <p:grpSp>
        <p:nvGrpSpPr>
          <p:cNvPr id="10" name="Group 20"/>
          <p:cNvGrpSpPr/>
          <p:nvPr/>
        </p:nvGrpSpPr>
        <p:grpSpPr>
          <a:xfrm>
            <a:off x="-252394" y="1447800"/>
            <a:ext cx="1928794" cy="1983372"/>
            <a:chOff x="7000892" y="2449149"/>
            <a:chExt cx="1928794" cy="1983372"/>
          </a:xfrm>
        </p:grpSpPr>
        <p:pic>
          <p:nvPicPr>
            <p:cNvPr id="3077" name="Picture 5" descr="C:\Documents and Settings\Maaret\My Documents\My Pictures\Microsoft Clip Organizer\j0078713.wmf"/>
            <p:cNvPicPr>
              <a:picLocks noChangeAspect="1" noChangeArrowheads="1"/>
            </p:cNvPicPr>
            <p:nvPr/>
          </p:nvPicPr>
          <p:blipFill>
            <a:blip r:embed="rId4" cstate="print">
              <a:duotone>
                <a:schemeClr val="accent3">
                  <a:shade val="45000"/>
                  <a:satMod val="135000"/>
                </a:schemeClr>
                <a:prstClr val="white"/>
              </a:duotone>
            </a:blip>
            <a:srcRect/>
            <a:stretch>
              <a:fillRect/>
            </a:stretch>
          </p:blipFill>
          <p:spPr bwMode="auto">
            <a:xfrm>
              <a:off x="7641525" y="2449149"/>
              <a:ext cx="645251" cy="1376721"/>
            </a:xfrm>
            <a:prstGeom prst="rect">
              <a:avLst/>
            </a:prstGeom>
            <a:noFill/>
          </p:spPr>
        </p:pic>
        <p:sp>
          <p:nvSpPr>
            <p:cNvPr id="19" name="TextBox 18"/>
            <p:cNvSpPr txBox="1"/>
            <p:nvPr/>
          </p:nvSpPr>
          <p:spPr>
            <a:xfrm>
              <a:off x="7000892" y="3786190"/>
              <a:ext cx="1928794" cy="646331"/>
            </a:xfrm>
            <a:prstGeom prst="rect">
              <a:avLst/>
            </a:prstGeom>
            <a:noFill/>
          </p:spPr>
          <p:txBody>
            <a:bodyPr wrap="square" rtlCol="0">
              <a:spAutoFit/>
            </a:bodyPr>
            <a:lstStyle/>
            <a:p>
              <a:pPr algn="ctr"/>
              <a:r>
                <a:rPr lang="fi-FI" dirty="0" smtClean="0">
                  <a:latin typeface="+mn-lt"/>
                </a:rPr>
                <a:t>Test </a:t>
              </a:r>
              <a:br>
                <a:rPr lang="fi-FI" dirty="0" smtClean="0">
                  <a:latin typeface="+mn-lt"/>
                </a:rPr>
              </a:br>
              <a:r>
                <a:rPr lang="fi-FI" dirty="0" smtClean="0">
                  <a:latin typeface="+mn-lt"/>
                </a:rPr>
                <a:t>Manager</a:t>
              </a:r>
              <a:endParaRPr lang="fi-FI" dirty="0">
                <a:latin typeface="+mn-lt"/>
              </a:endParaRPr>
            </a:p>
          </p:txBody>
        </p:sp>
      </p:grpSp>
      <p:sp>
        <p:nvSpPr>
          <p:cNvPr id="22" name="TextBox 21"/>
          <p:cNvSpPr txBox="1"/>
          <p:nvPr/>
        </p:nvSpPr>
        <p:spPr>
          <a:xfrm>
            <a:off x="1604954" y="2438400"/>
            <a:ext cx="1382870" cy="1477328"/>
          </a:xfrm>
          <a:prstGeom prst="rect">
            <a:avLst/>
          </a:prstGeom>
          <a:noFill/>
        </p:spPr>
        <p:txBody>
          <a:bodyPr wrap="square" rtlCol="0">
            <a:spAutoFit/>
          </a:bodyPr>
          <a:lstStyle/>
          <a:p>
            <a:r>
              <a:rPr lang="fi-FI" b="1" dirty="0" smtClean="0">
                <a:solidFill>
                  <a:srgbClr val="FF0000"/>
                </a:solidFill>
                <a:latin typeface="+mn-lt"/>
              </a:rPr>
              <a:t>P</a:t>
            </a:r>
            <a:r>
              <a:rPr lang="fi-FI" dirty="0" smtClean="0">
                <a:latin typeface="+mn-lt"/>
              </a:rPr>
              <a:t>ast</a:t>
            </a:r>
          </a:p>
          <a:p>
            <a:r>
              <a:rPr lang="fi-FI" b="1" dirty="0" smtClean="0">
                <a:solidFill>
                  <a:srgbClr val="FF0000"/>
                </a:solidFill>
                <a:latin typeface="+mn-lt"/>
              </a:rPr>
              <a:t>R</a:t>
            </a:r>
            <a:r>
              <a:rPr lang="fi-FI" dirty="0" smtClean="0">
                <a:latin typeface="+mn-lt"/>
              </a:rPr>
              <a:t>esults</a:t>
            </a:r>
          </a:p>
          <a:p>
            <a:r>
              <a:rPr lang="fi-FI" b="1" dirty="0" smtClean="0">
                <a:solidFill>
                  <a:srgbClr val="FF0000"/>
                </a:solidFill>
                <a:latin typeface="+mn-lt"/>
              </a:rPr>
              <a:t>O</a:t>
            </a:r>
            <a:r>
              <a:rPr lang="fi-FI" dirty="0" smtClean="0">
                <a:latin typeface="+mn-lt"/>
              </a:rPr>
              <a:t>bstacles</a:t>
            </a:r>
          </a:p>
          <a:p>
            <a:r>
              <a:rPr lang="fi-FI" b="1" dirty="0" smtClean="0">
                <a:solidFill>
                  <a:srgbClr val="FF0000"/>
                </a:solidFill>
                <a:latin typeface="+mn-lt"/>
              </a:rPr>
              <a:t>O</a:t>
            </a:r>
            <a:r>
              <a:rPr lang="fi-FI" dirty="0" smtClean="0">
                <a:latin typeface="+mn-lt"/>
              </a:rPr>
              <a:t>utlook</a:t>
            </a:r>
          </a:p>
          <a:p>
            <a:r>
              <a:rPr lang="fi-FI" b="1" dirty="0" smtClean="0">
                <a:solidFill>
                  <a:srgbClr val="FF0000"/>
                </a:solidFill>
                <a:latin typeface="+mn-lt"/>
              </a:rPr>
              <a:t>F</a:t>
            </a:r>
            <a:r>
              <a:rPr lang="fi-FI" dirty="0" smtClean="0">
                <a:latin typeface="+mn-lt"/>
              </a:rPr>
              <a:t>eelings</a:t>
            </a:r>
            <a:endParaRPr lang="fi-FI" dirty="0">
              <a:latin typeface="+mn-lt"/>
            </a:endParaRPr>
          </a:p>
        </p:txBody>
      </p:sp>
      <p:sp>
        <p:nvSpPr>
          <p:cNvPr id="23" name="Right Arrow 22"/>
          <p:cNvSpPr/>
          <p:nvPr/>
        </p:nvSpPr>
        <p:spPr>
          <a:xfrm rot="2826998">
            <a:off x="7509485" y="4918687"/>
            <a:ext cx="571504" cy="57150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24" name="Right Arrow 23"/>
          <p:cNvSpPr/>
          <p:nvPr/>
        </p:nvSpPr>
        <p:spPr>
          <a:xfrm>
            <a:off x="6286512" y="1643050"/>
            <a:ext cx="500066" cy="50006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sp>
        <p:nvSpPr>
          <p:cNvPr id="25" name="Left Arrow 24"/>
          <p:cNvSpPr/>
          <p:nvPr/>
        </p:nvSpPr>
        <p:spPr>
          <a:xfrm rot="19350830">
            <a:off x="4991691" y="4915491"/>
            <a:ext cx="571504" cy="5715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6" name="TextBox 25"/>
          <p:cNvSpPr txBox="1"/>
          <p:nvPr/>
        </p:nvSpPr>
        <p:spPr>
          <a:xfrm>
            <a:off x="8458200" y="4419600"/>
            <a:ext cx="304800" cy="338554"/>
          </a:xfrm>
          <a:prstGeom prst="rect">
            <a:avLst/>
          </a:prstGeom>
          <a:noFill/>
        </p:spPr>
        <p:txBody>
          <a:bodyPr wrap="square" rtlCol="0">
            <a:spAutoFit/>
          </a:bodyPr>
          <a:lstStyle/>
          <a:p>
            <a:pPr algn="ctr"/>
            <a:r>
              <a:rPr lang="fi-FI" sz="1600" dirty="0" smtClean="0">
                <a:latin typeface="+mn-lt"/>
              </a:rPr>
              <a:t>?</a:t>
            </a:r>
            <a:endParaRPr lang="fi-FI" sz="1600" dirty="0">
              <a:latin typeface="+mn-lt"/>
            </a:endParaRPr>
          </a:p>
        </p:txBody>
      </p:sp>
      <p:sp>
        <p:nvSpPr>
          <p:cNvPr id="27" name="TextBox 26"/>
          <p:cNvSpPr txBox="1"/>
          <p:nvPr/>
        </p:nvSpPr>
        <p:spPr>
          <a:xfrm>
            <a:off x="8382000" y="4114800"/>
            <a:ext cx="457200" cy="338554"/>
          </a:xfrm>
          <a:prstGeom prst="rect">
            <a:avLst/>
          </a:prstGeom>
          <a:noFill/>
        </p:spPr>
        <p:txBody>
          <a:bodyPr wrap="square" rtlCol="0">
            <a:spAutoFit/>
          </a:bodyPr>
          <a:lstStyle/>
          <a:p>
            <a:pPr algn="ctr"/>
            <a:r>
              <a:rPr lang="fi-FI" sz="1600" dirty="0" smtClean="0">
                <a:latin typeface="+mn-lt"/>
              </a:rPr>
              <a:t>#</a:t>
            </a:r>
            <a:endParaRPr lang="fi-FI" sz="1600" dirty="0">
              <a:latin typeface="+mn-lt"/>
            </a:endParaRPr>
          </a:p>
        </p:txBody>
      </p:sp>
      <p:sp>
        <p:nvSpPr>
          <p:cNvPr id="28" name="TextBox 27"/>
          <p:cNvSpPr txBox="1"/>
          <p:nvPr/>
        </p:nvSpPr>
        <p:spPr>
          <a:xfrm>
            <a:off x="8382000" y="4724400"/>
            <a:ext cx="457200" cy="338554"/>
          </a:xfrm>
          <a:prstGeom prst="rect">
            <a:avLst/>
          </a:prstGeom>
          <a:noFill/>
        </p:spPr>
        <p:txBody>
          <a:bodyPr wrap="square" rtlCol="0">
            <a:spAutoFit/>
          </a:bodyPr>
          <a:lstStyle/>
          <a:p>
            <a:pPr algn="ctr"/>
            <a:r>
              <a:rPr lang="fi-FI" sz="1600" dirty="0" smtClean="0">
                <a:latin typeface="+mn-lt"/>
              </a:rPr>
              <a:t>x</a:t>
            </a:r>
            <a:endParaRPr lang="fi-FI" sz="1600" dirty="0">
              <a:latin typeface="+mn-lt"/>
            </a:endParaRPr>
          </a:p>
        </p:txBody>
      </p:sp>
      <p:grpSp>
        <p:nvGrpSpPr>
          <p:cNvPr id="15" name="Group 28"/>
          <p:cNvGrpSpPr/>
          <p:nvPr/>
        </p:nvGrpSpPr>
        <p:grpSpPr>
          <a:xfrm>
            <a:off x="1828800" y="4797152"/>
            <a:ext cx="3124200" cy="2104380"/>
            <a:chOff x="4648200" y="1436969"/>
            <a:chExt cx="4114800" cy="4261886"/>
          </a:xfrm>
        </p:grpSpPr>
        <p:sp>
          <p:nvSpPr>
            <p:cNvPr id="30" name="TextBox 29"/>
            <p:cNvSpPr txBox="1"/>
            <p:nvPr/>
          </p:nvSpPr>
          <p:spPr>
            <a:xfrm>
              <a:off x="4648200" y="1436969"/>
              <a:ext cx="4038599" cy="1059649"/>
            </a:xfrm>
            <a:prstGeom prst="rect">
              <a:avLst/>
            </a:prstGeom>
            <a:noFill/>
          </p:spPr>
          <p:txBody>
            <a:bodyPr wrap="square" rtlCol="0">
              <a:spAutoFit/>
            </a:bodyPr>
            <a:lstStyle/>
            <a:p>
              <a:pPr algn="ctr"/>
              <a:r>
                <a:rPr lang="fi-FI" sz="1400" b="1" dirty="0" smtClean="0">
                  <a:latin typeface="+mn-lt"/>
                </a:rPr>
                <a:t>Charter backlog of the future testing</a:t>
              </a:r>
              <a:endParaRPr lang="fi-FI" sz="1400" b="1" dirty="0">
                <a:latin typeface="+mn-lt"/>
              </a:endParaRPr>
            </a:p>
          </p:txBody>
        </p:sp>
        <p:sp>
          <p:nvSpPr>
            <p:cNvPr id="31" name="Rectangle 30"/>
            <p:cNvSpPr/>
            <p:nvPr/>
          </p:nvSpPr>
          <p:spPr>
            <a:xfrm>
              <a:off x="6248400" y="25908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2" name="Rectangle 31"/>
            <p:cNvSpPr/>
            <p:nvPr/>
          </p:nvSpPr>
          <p:spPr>
            <a:xfrm>
              <a:off x="6248400" y="27432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3" name="Rectangle 32"/>
            <p:cNvSpPr/>
            <p:nvPr/>
          </p:nvSpPr>
          <p:spPr>
            <a:xfrm>
              <a:off x="6248400" y="28956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4" name="Rectangle 33"/>
            <p:cNvSpPr/>
            <p:nvPr/>
          </p:nvSpPr>
          <p:spPr>
            <a:xfrm>
              <a:off x="6248400" y="3047999"/>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5" name="Rectangle 34"/>
            <p:cNvSpPr/>
            <p:nvPr/>
          </p:nvSpPr>
          <p:spPr>
            <a:xfrm>
              <a:off x="6248400" y="3200399"/>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6" name="Rectangle 35"/>
            <p:cNvSpPr/>
            <p:nvPr/>
          </p:nvSpPr>
          <p:spPr>
            <a:xfrm>
              <a:off x="6248400" y="33528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7" name="Rectangle 36"/>
            <p:cNvSpPr/>
            <p:nvPr/>
          </p:nvSpPr>
          <p:spPr>
            <a:xfrm>
              <a:off x="6248400" y="35052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8" name="Rectangle 37"/>
            <p:cNvSpPr/>
            <p:nvPr/>
          </p:nvSpPr>
          <p:spPr>
            <a:xfrm>
              <a:off x="6248400" y="36576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9" name="Rectangle 38"/>
            <p:cNvSpPr/>
            <p:nvPr/>
          </p:nvSpPr>
          <p:spPr>
            <a:xfrm>
              <a:off x="6248400" y="38100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0" name="Rectangle 39"/>
            <p:cNvSpPr/>
            <p:nvPr/>
          </p:nvSpPr>
          <p:spPr>
            <a:xfrm>
              <a:off x="6248400" y="39624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1" name="Rectangle 40"/>
            <p:cNvSpPr/>
            <p:nvPr/>
          </p:nvSpPr>
          <p:spPr>
            <a:xfrm>
              <a:off x="6248400" y="41148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2" name="Rectangle 41"/>
            <p:cNvSpPr/>
            <p:nvPr/>
          </p:nvSpPr>
          <p:spPr>
            <a:xfrm>
              <a:off x="6248400" y="42672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3" name="Rectangle 42"/>
            <p:cNvSpPr/>
            <p:nvPr/>
          </p:nvSpPr>
          <p:spPr>
            <a:xfrm>
              <a:off x="6248400" y="44196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4" name="Rectangle 43"/>
            <p:cNvSpPr/>
            <p:nvPr/>
          </p:nvSpPr>
          <p:spPr>
            <a:xfrm>
              <a:off x="6248400" y="45720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5" name="Rectangle 44"/>
            <p:cNvSpPr/>
            <p:nvPr/>
          </p:nvSpPr>
          <p:spPr>
            <a:xfrm>
              <a:off x="6248400" y="48006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6" name="Rectangle 45"/>
            <p:cNvSpPr/>
            <p:nvPr/>
          </p:nvSpPr>
          <p:spPr>
            <a:xfrm>
              <a:off x="6248400" y="49530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7" name="Rectangle 46"/>
            <p:cNvSpPr/>
            <p:nvPr/>
          </p:nvSpPr>
          <p:spPr>
            <a:xfrm>
              <a:off x="6248400" y="51054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8" name="Rectangle 47"/>
            <p:cNvSpPr/>
            <p:nvPr/>
          </p:nvSpPr>
          <p:spPr>
            <a:xfrm>
              <a:off x="6248400" y="52578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cxnSp>
          <p:nvCxnSpPr>
            <p:cNvPr id="49" name="Straight Connector 48"/>
            <p:cNvCxnSpPr/>
            <p:nvPr/>
          </p:nvCxnSpPr>
          <p:spPr>
            <a:xfrm>
              <a:off x="5334000" y="4724400"/>
              <a:ext cx="3429000" cy="0"/>
            </a:xfrm>
            <a:prstGeom prst="line">
              <a:avLst/>
            </a:prstGeom>
          </p:spPr>
          <p:style>
            <a:lnRef idx="3">
              <a:schemeClr val="accent3"/>
            </a:lnRef>
            <a:fillRef idx="0">
              <a:schemeClr val="accent3"/>
            </a:fillRef>
            <a:effectRef idx="2">
              <a:schemeClr val="accent3"/>
            </a:effectRef>
            <a:fontRef idx="minor">
              <a:schemeClr val="tx1"/>
            </a:fontRef>
          </p:style>
        </p:cxnSp>
        <p:sp>
          <p:nvSpPr>
            <p:cNvPr id="50" name="TextBox 49"/>
            <p:cNvSpPr txBox="1"/>
            <p:nvPr/>
          </p:nvSpPr>
          <p:spPr>
            <a:xfrm>
              <a:off x="4863443" y="4763870"/>
              <a:ext cx="1384958" cy="934985"/>
            </a:xfrm>
            <a:prstGeom prst="rect">
              <a:avLst/>
            </a:prstGeom>
            <a:noFill/>
          </p:spPr>
          <p:txBody>
            <a:bodyPr wrap="square" rtlCol="0">
              <a:spAutoFit/>
            </a:bodyPr>
            <a:lstStyle/>
            <a:p>
              <a:pPr algn="ctr"/>
              <a:r>
                <a:rPr lang="fi-FI" sz="1200" dirty="0" smtClean="0">
                  <a:latin typeface="+mn-lt"/>
                </a:rPr>
                <a:t>Out of budget</a:t>
              </a:r>
              <a:endParaRPr lang="fi-FI" sz="1200" dirty="0">
                <a:latin typeface="+mn-lt"/>
              </a:endParaRPr>
            </a:p>
          </p:txBody>
        </p:sp>
        <p:sp>
          <p:nvSpPr>
            <p:cNvPr id="51" name="TextBox 50"/>
            <p:cNvSpPr txBox="1"/>
            <p:nvPr/>
          </p:nvSpPr>
          <p:spPr>
            <a:xfrm>
              <a:off x="4648200" y="2438400"/>
              <a:ext cx="1371600" cy="969497"/>
            </a:xfrm>
            <a:prstGeom prst="rect">
              <a:avLst/>
            </a:prstGeom>
            <a:noFill/>
          </p:spPr>
          <p:txBody>
            <a:bodyPr wrap="square" rtlCol="0">
              <a:spAutoFit/>
            </a:bodyPr>
            <a:lstStyle/>
            <a:p>
              <a:pPr algn="ctr"/>
              <a:r>
                <a:rPr lang="fi-FI" sz="1200" dirty="0" smtClean="0">
                  <a:latin typeface="+mn-lt"/>
                </a:rPr>
                <a:t>Next in importance!</a:t>
              </a:r>
              <a:endParaRPr lang="fi-FI" sz="1200" dirty="0">
                <a:latin typeface="+mn-lt"/>
              </a:endParaRPr>
            </a:p>
          </p:txBody>
        </p:sp>
        <p:cxnSp>
          <p:nvCxnSpPr>
            <p:cNvPr id="52" name="Straight Arrow Connector 51"/>
            <p:cNvCxnSpPr/>
            <p:nvPr/>
          </p:nvCxnSpPr>
          <p:spPr>
            <a:xfrm>
              <a:off x="5791200" y="2590800"/>
              <a:ext cx="3810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grpSp>
        <p:nvGrpSpPr>
          <p:cNvPr id="16" name="Group 61"/>
          <p:cNvGrpSpPr/>
          <p:nvPr/>
        </p:nvGrpSpPr>
        <p:grpSpPr>
          <a:xfrm>
            <a:off x="3448" y="4419600"/>
            <a:ext cx="3200400" cy="1526973"/>
            <a:chOff x="3432448" y="5254823"/>
            <a:chExt cx="3200400" cy="1526973"/>
          </a:xfrm>
        </p:grpSpPr>
        <p:grpSp>
          <p:nvGrpSpPr>
            <p:cNvPr id="17" name="Group 52"/>
            <p:cNvGrpSpPr/>
            <p:nvPr/>
          </p:nvGrpSpPr>
          <p:grpSpPr>
            <a:xfrm>
              <a:off x="3733800" y="5638797"/>
              <a:ext cx="1524000" cy="1142999"/>
              <a:chOff x="457200" y="4038600"/>
              <a:chExt cx="1981200" cy="1524000"/>
            </a:xfrm>
          </p:grpSpPr>
          <p:sp>
            <p:nvSpPr>
              <p:cNvPr id="54" name="Rectangle 53"/>
              <p:cNvSpPr/>
              <p:nvPr/>
            </p:nvSpPr>
            <p:spPr>
              <a:xfrm>
                <a:off x="914400" y="40386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400"/>
              </a:p>
            </p:txBody>
          </p:sp>
          <p:sp>
            <p:nvSpPr>
              <p:cNvPr id="55" name="Rectangle 54"/>
              <p:cNvSpPr/>
              <p:nvPr/>
            </p:nvSpPr>
            <p:spPr>
              <a:xfrm>
                <a:off x="762000" y="41910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400"/>
              </a:p>
            </p:txBody>
          </p:sp>
          <p:sp>
            <p:nvSpPr>
              <p:cNvPr id="56" name="Rectangle 55"/>
              <p:cNvSpPr/>
              <p:nvPr/>
            </p:nvSpPr>
            <p:spPr>
              <a:xfrm>
                <a:off x="609600" y="43434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400"/>
              </a:p>
            </p:txBody>
          </p:sp>
          <p:sp>
            <p:nvSpPr>
              <p:cNvPr id="57" name="Rectangle 56"/>
              <p:cNvSpPr/>
              <p:nvPr/>
            </p:nvSpPr>
            <p:spPr>
              <a:xfrm>
                <a:off x="457200" y="44958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400"/>
              </a:p>
            </p:txBody>
          </p:sp>
          <p:sp>
            <p:nvSpPr>
              <p:cNvPr id="58" name="Rectangle 57"/>
              <p:cNvSpPr/>
              <p:nvPr/>
            </p:nvSpPr>
            <p:spPr>
              <a:xfrm>
                <a:off x="533400" y="4724400"/>
                <a:ext cx="1295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400"/>
              </a:p>
            </p:txBody>
          </p:sp>
          <p:sp>
            <p:nvSpPr>
              <p:cNvPr id="59" name="TextBox 58"/>
              <p:cNvSpPr txBox="1"/>
              <p:nvPr/>
            </p:nvSpPr>
            <p:spPr>
              <a:xfrm>
                <a:off x="685800" y="4800601"/>
                <a:ext cx="1480734" cy="369332"/>
              </a:xfrm>
              <a:prstGeom prst="rect">
                <a:avLst/>
              </a:prstGeom>
              <a:noFill/>
            </p:spPr>
            <p:txBody>
              <a:bodyPr wrap="square" rtlCol="0">
                <a:spAutoFit/>
              </a:bodyPr>
              <a:lstStyle/>
              <a:p>
                <a:r>
                  <a:rPr lang="fi-FI" sz="1200" dirty="0" smtClean="0">
                    <a:latin typeface="+mn-lt"/>
                  </a:rPr>
                  <a:t>#, ?, x, +</a:t>
                </a:r>
                <a:endParaRPr lang="fi-FI" sz="1200" dirty="0">
                  <a:latin typeface="+mn-lt"/>
                </a:endParaRPr>
              </a:p>
            </p:txBody>
          </p:sp>
          <p:sp>
            <p:nvSpPr>
              <p:cNvPr id="60" name="TextBox 59"/>
              <p:cNvSpPr txBox="1"/>
              <p:nvPr/>
            </p:nvSpPr>
            <p:spPr>
              <a:xfrm>
                <a:off x="685800" y="5105405"/>
                <a:ext cx="1480734" cy="369332"/>
              </a:xfrm>
              <a:prstGeom prst="rect">
                <a:avLst/>
              </a:prstGeom>
              <a:noFill/>
            </p:spPr>
            <p:txBody>
              <a:bodyPr wrap="square" rtlCol="0">
                <a:spAutoFit/>
              </a:bodyPr>
              <a:lstStyle/>
              <a:p>
                <a:r>
                  <a:rPr lang="fi-FI" sz="1200" dirty="0" smtClean="0">
                    <a:latin typeface="+mn-lt"/>
                  </a:rPr>
                  <a:t>20:20:60</a:t>
                </a:r>
                <a:endParaRPr lang="fi-FI" sz="1400" dirty="0">
                  <a:latin typeface="+mn-lt"/>
                </a:endParaRPr>
              </a:p>
            </p:txBody>
          </p:sp>
        </p:grpSp>
        <p:sp>
          <p:nvSpPr>
            <p:cNvPr id="61" name="TextBox 60"/>
            <p:cNvSpPr txBox="1"/>
            <p:nvPr/>
          </p:nvSpPr>
          <p:spPr>
            <a:xfrm>
              <a:off x="3432448" y="5254823"/>
              <a:ext cx="3200400" cy="307777"/>
            </a:xfrm>
            <a:prstGeom prst="rect">
              <a:avLst/>
            </a:prstGeom>
            <a:noFill/>
          </p:spPr>
          <p:txBody>
            <a:bodyPr wrap="square" rtlCol="0">
              <a:spAutoFit/>
            </a:bodyPr>
            <a:lstStyle/>
            <a:p>
              <a:pPr algn="ctr"/>
              <a:r>
                <a:rPr lang="fi-FI" sz="1400" b="1" dirty="0" smtClean="0">
                  <a:latin typeface="+mn-lt"/>
                </a:rPr>
                <a:t>Session sheets of the past testing</a:t>
              </a:r>
              <a:endParaRPr lang="fi-FI" sz="1400" b="1" dirty="0">
                <a:latin typeface="+mn-lt"/>
              </a:endParaRPr>
            </a:p>
          </p:txBody>
        </p:sp>
      </p:grpSp>
      <p:sp>
        <p:nvSpPr>
          <p:cNvPr id="63" name="Cloud 62"/>
          <p:cNvSpPr/>
          <p:nvPr/>
        </p:nvSpPr>
        <p:spPr>
          <a:xfrm>
            <a:off x="5181600" y="5638800"/>
            <a:ext cx="2126704" cy="838200"/>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i-FI" dirty="0" smtClean="0"/>
              <a:t>Idea of exploration</a:t>
            </a:r>
            <a:endParaRPr lang="fi-FI" dirty="0"/>
          </a:p>
        </p:txBody>
      </p:sp>
      <p:cxnSp>
        <p:nvCxnSpPr>
          <p:cNvPr id="64" name="Straight Arrow Connector 63"/>
          <p:cNvCxnSpPr/>
          <p:nvPr/>
        </p:nvCxnSpPr>
        <p:spPr>
          <a:xfrm rot="10800000">
            <a:off x="4953000" y="5410200"/>
            <a:ext cx="381000" cy="304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5" name="Straight Arrow Connector 64"/>
          <p:cNvCxnSpPr/>
          <p:nvPr/>
        </p:nvCxnSpPr>
        <p:spPr>
          <a:xfrm rot="10800000" flipV="1">
            <a:off x="4953000" y="6477000"/>
            <a:ext cx="381000" cy="152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8" name="Rounded Rectangle 67"/>
          <p:cNvSpPr/>
          <p:nvPr/>
        </p:nvSpPr>
        <p:spPr>
          <a:xfrm>
            <a:off x="76200" y="3810000"/>
            <a:ext cx="1399456"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i-FI" dirty="0" smtClean="0"/>
              <a:t>Metrics summary</a:t>
            </a:r>
            <a:endParaRPr lang="fi-FI" dirty="0"/>
          </a:p>
        </p:txBody>
      </p:sp>
      <p:sp>
        <p:nvSpPr>
          <p:cNvPr id="66" name="Cloud Callout 65"/>
          <p:cNvSpPr/>
          <p:nvPr/>
        </p:nvSpPr>
        <p:spPr>
          <a:xfrm>
            <a:off x="63096" y="304800"/>
            <a:ext cx="1399456" cy="838200"/>
          </a:xfrm>
          <a:prstGeom prst="cloudCallout">
            <a:avLst>
              <a:gd name="adj1" fmla="val -29041"/>
              <a:gd name="adj2" fmla="val 9548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i-FI" sz="1400" dirty="0" smtClean="0"/>
              <a:t>Coaching</a:t>
            </a:r>
            <a:endParaRPr lang="fi-FI" sz="1400" dirty="0"/>
          </a:p>
        </p:txBody>
      </p:sp>
      <p:sp>
        <p:nvSpPr>
          <p:cNvPr id="67" name="Slide Number Placeholder 66"/>
          <p:cNvSpPr>
            <a:spLocks noGrp="1"/>
          </p:cNvSpPr>
          <p:nvPr>
            <p:ph type="sldNum" sz="quarter" idx="12"/>
          </p:nvPr>
        </p:nvSpPr>
        <p:spPr/>
        <p:txBody>
          <a:bodyPr/>
          <a:lstStyle/>
          <a:p>
            <a:fld id="{B6F15528-21DE-4FAA-801E-634DDDAF4B2B}" type="slidenum">
              <a:rPr lang="en-US" smtClean="0"/>
              <a:pPr/>
              <a:t>18</a:t>
            </a:fld>
            <a:endParaRPr lang="en-US"/>
          </a:p>
        </p:txBody>
      </p:sp>
      <p:sp>
        <p:nvSpPr>
          <p:cNvPr id="70" name="Folded Corner 69"/>
          <p:cNvSpPr/>
          <p:nvPr/>
        </p:nvSpPr>
        <p:spPr>
          <a:xfrm>
            <a:off x="323528" y="6021288"/>
            <a:ext cx="1512168" cy="360040"/>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i-FI" sz="1600" dirty="0" smtClean="0"/>
              <a:t>Playbooks</a:t>
            </a:r>
            <a:endParaRPr lang="fi-FI" dirty="0"/>
          </a:p>
        </p:txBody>
      </p:sp>
      <p:sp>
        <p:nvSpPr>
          <p:cNvPr id="69" name="Folded Corner 69"/>
          <p:cNvSpPr/>
          <p:nvPr/>
        </p:nvSpPr>
        <p:spPr>
          <a:xfrm>
            <a:off x="323528" y="6453336"/>
            <a:ext cx="1512168" cy="360040"/>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i-FI" sz="1200" dirty="0" err="1" smtClean="0"/>
              <a:t>Coverage</a:t>
            </a:r>
            <a:r>
              <a:rPr lang="fi-FI" sz="1200" dirty="0" smtClean="0"/>
              <a:t> </a:t>
            </a:r>
            <a:r>
              <a:rPr lang="fi-FI" sz="1200" dirty="0" err="1" smtClean="0"/>
              <a:t>outlines</a:t>
            </a:r>
            <a:endParaRPr lang="fi-FI" sz="1200" dirty="0"/>
          </a:p>
        </p:txBody>
      </p:sp>
    </p:spTree>
    <p:extLst>
      <p:ext uri="{BB962C8B-B14F-4D97-AF65-F5344CB8AC3E}">
        <p14:creationId xmlns:p14="http://schemas.microsoft.com/office/powerpoint/2010/main" val="212403069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0"/>
            <a:ext cx="9144000" cy="6858000"/>
          </a:xfrm>
        </p:spPr>
        <p:txBody>
          <a:bodyPr anchor="t">
            <a:noAutofit/>
          </a:bodyPr>
          <a:lstStyle/>
          <a:p>
            <a:pPr algn="r"/>
            <a:r>
              <a:rPr lang="en-US" sz="8000" dirty="0" smtClean="0"/>
              <a:t>Functional</a:t>
            </a:r>
            <a:endParaRPr lang="en-US" sz="8000" dirty="0"/>
          </a:p>
        </p:txBody>
      </p:sp>
      <p:sp>
        <p:nvSpPr>
          <p:cNvPr id="6" name="Rounded Rectangle 5"/>
          <p:cNvSpPr/>
          <p:nvPr/>
        </p:nvSpPr>
        <p:spPr>
          <a:xfrm>
            <a:off x="4191000" y="2006601"/>
            <a:ext cx="2945962" cy="3897745"/>
          </a:xfrm>
          <a:prstGeom prst="roundRect">
            <a:avLst/>
          </a:prstGeom>
          <a:solidFill>
            <a:srgbClr val="008000"/>
          </a:solidFill>
        </p:spPr>
        <p:style>
          <a:lnRef idx="3">
            <a:schemeClr val="lt1"/>
          </a:lnRef>
          <a:fillRef idx="1">
            <a:schemeClr val="dk1"/>
          </a:fillRef>
          <a:effectRef idx="1">
            <a:schemeClr val="dk1"/>
          </a:effectRef>
          <a:fontRef idx="minor">
            <a:schemeClr val="lt1"/>
          </a:fontRef>
        </p:style>
        <p:txBody>
          <a:bodyPr rtlCol="0" anchor="ctr"/>
          <a:lstStyle/>
          <a:p>
            <a:pPr algn="ctr"/>
            <a:r>
              <a:rPr lang="en-US" sz="2800" dirty="0" smtClean="0"/>
              <a:t>Deterministic</a:t>
            </a:r>
          </a:p>
          <a:p>
            <a:pPr algn="ctr"/>
            <a:endParaRPr lang="en-US" dirty="0"/>
          </a:p>
        </p:txBody>
      </p:sp>
      <p:cxnSp>
        <p:nvCxnSpPr>
          <p:cNvPr id="11" name="Straight Arrow Connector 10"/>
          <p:cNvCxnSpPr/>
          <p:nvPr/>
        </p:nvCxnSpPr>
        <p:spPr>
          <a:xfrm>
            <a:off x="2286000" y="2514603"/>
            <a:ext cx="1905000" cy="0"/>
          </a:xfrm>
          <a:prstGeom prst="straightConnector1">
            <a:avLst/>
          </a:prstGeom>
          <a:ln>
            <a:solidFill>
              <a:srgbClr val="FFFFFF"/>
            </a:solidFill>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2133601" y="1701800"/>
            <a:ext cx="1914456" cy="523220"/>
          </a:xfrm>
          <a:prstGeom prst="rect">
            <a:avLst/>
          </a:prstGeom>
          <a:noFill/>
        </p:spPr>
        <p:txBody>
          <a:bodyPr wrap="none" rtlCol="0">
            <a:spAutoFit/>
          </a:bodyPr>
          <a:lstStyle/>
          <a:p>
            <a:r>
              <a:rPr lang="en-US" sz="2800" dirty="0" smtClean="0">
                <a:solidFill>
                  <a:srgbClr val="FFFFFF"/>
                </a:solidFill>
              </a:rPr>
              <a:t>All </a:t>
            </a:r>
            <a:r>
              <a:rPr lang="en-US" sz="2800" dirty="0">
                <a:solidFill>
                  <a:srgbClr val="FFFFFF"/>
                </a:solidFill>
              </a:rPr>
              <a:t>i</a:t>
            </a:r>
            <a:r>
              <a:rPr lang="en-US" sz="2800" dirty="0" smtClean="0">
                <a:solidFill>
                  <a:srgbClr val="FFFFFF"/>
                </a:solidFill>
              </a:rPr>
              <a:t>nputs </a:t>
            </a:r>
            <a:r>
              <a:rPr lang="en-US" sz="2800" dirty="0">
                <a:solidFill>
                  <a:srgbClr val="FFFFFF"/>
                </a:solidFill>
              </a:rPr>
              <a:t>i</a:t>
            </a:r>
            <a:r>
              <a:rPr lang="en-US" sz="2800" dirty="0" smtClean="0">
                <a:solidFill>
                  <a:srgbClr val="FFFFFF"/>
                </a:solidFill>
              </a:rPr>
              <a:t>n</a:t>
            </a:r>
            <a:endParaRPr lang="en-US" sz="2800" dirty="0">
              <a:solidFill>
                <a:srgbClr val="FFFFFF"/>
              </a:solidFill>
            </a:endParaRPr>
          </a:p>
        </p:txBody>
      </p:sp>
      <p:cxnSp>
        <p:nvCxnSpPr>
          <p:cNvPr id="21" name="Straight Arrow Connector 20"/>
          <p:cNvCxnSpPr/>
          <p:nvPr/>
        </p:nvCxnSpPr>
        <p:spPr>
          <a:xfrm flipH="1">
            <a:off x="2286000" y="5461000"/>
            <a:ext cx="1905000" cy="0"/>
          </a:xfrm>
          <a:prstGeom prst="straightConnector1">
            <a:avLst/>
          </a:prstGeom>
          <a:ln>
            <a:solidFill>
              <a:srgbClr val="FFFFFF"/>
            </a:solidFill>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1981200" y="5562600"/>
            <a:ext cx="2239515" cy="523220"/>
          </a:xfrm>
          <a:prstGeom prst="rect">
            <a:avLst/>
          </a:prstGeom>
          <a:noFill/>
        </p:spPr>
        <p:txBody>
          <a:bodyPr wrap="none" rtlCol="0">
            <a:spAutoFit/>
          </a:bodyPr>
          <a:lstStyle/>
          <a:p>
            <a:r>
              <a:rPr lang="en-US" sz="2800" dirty="0" smtClean="0">
                <a:solidFill>
                  <a:srgbClr val="FFFFFF"/>
                </a:solidFill>
              </a:rPr>
              <a:t>All results out</a:t>
            </a:r>
            <a:endParaRPr lang="en-US" sz="2800" dirty="0">
              <a:solidFill>
                <a:srgbClr val="FFFFFF"/>
              </a:solidFill>
            </a:endParaRPr>
          </a:p>
        </p:txBody>
      </p:sp>
    </p:spTree>
    <p:extLst>
      <p:ext uri="{BB962C8B-B14F-4D97-AF65-F5344CB8AC3E}">
        <p14:creationId xmlns:p14="http://schemas.microsoft.com/office/powerpoint/2010/main" val="177691465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Outline</a:t>
            </a:r>
            <a:endParaRPr lang="en-US" dirty="0"/>
          </a:p>
        </p:txBody>
      </p:sp>
      <p:sp>
        <p:nvSpPr>
          <p:cNvPr id="3" name="Content Placeholder 2"/>
          <p:cNvSpPr>
            <a:spLocks noGrp="1"/>
          </p:cNvSpPr>
          <p:nvPr>
            <p:ph idx="1"/>
          </p:nvPr>
        </p:nvSpPr>
        <p:spPr/>
        <p:txBody>
          <a:bodyPr>
            <a:normAutofit fontScale="92500" lnSpcReduction="10000"/>
          </a:bodyPr>
          <a:lstStyle/>
          <a:p>
            <a:r>
              <a:rPr lang="en-US" sz="1400" dirty="0" smtClean="0"/>
              <a:t>Course Principles </a:t>
            </a:r>
          </a:p>
          <a:p>
            <a:pPr lvl="1"/>
            <a:r>
              <a:rPr lang="en-US" sz="1000" dirty="0" smtClean="0"/>
              <a:t>We go where they go</a:t>
            </a:r>
          </a:p>
          <a:p>
            <a:pPr lvl="1"/>
            <a:r>
              <a:rPr lang="en-US" sz="1000" dirty="0" smtClean="0"/>
              <a:t>We shepherd if they go crazy</a:t>
            </a:r>
          </a:p>
          <a:p>
            <a:endParaRPr lang="en-US" sz="1400" dirty="0" smtClean="0"/>
          </a:p>
          <a:p>
            <a:r>
              <a:rPr lang="en-US" sz="1400" dirty="0" smtClean="0"/>
              <a:t>Intro</a:t>
            </a:r>
          </a:p>
          <a:p>
            <a:pPr lvl="1"/>
            <a:r>
              <a:rPr lang="en-US" sz="1000" dirty="0" smtClean="0"/>
              <a:t>Lines (height, distance, name, testing, programming,</a:t>
            </a:r>
            <a:r>
              <a:rPr lang="en-US" sz="1000" dirty="0"/>
              <a:t> , exploratory testing, </a:t>
            </a:r>
            <a:r>
              <a:rPr lang="en-US" sz="1000" dirty="0" smtClean="0"/>
              <a:t> automated  testing, unit testing, Android &amp; iPhone)</a:t>
            </a:r>
            <a:endParaRPr lang="en-US" sz="1000" dirty="0"/>
          </a:p>
          <a:p>
            <a:pPr lvl="1"/>
            <a:r>
              <a:rPr lang="en-US" sz="1000" dirty="0" smtClean="0"/>
              <a:t>Strong Style Pairing </a:t>
            </a:r>
            <a:r>
              <a:rPr lang="en-US" sz="1000" dirty="0" smtClean="0"/>
              <a:t>Exercise Phone</a:t>
            </a:r>
          </a:p>
          <a:p>
            <a:pPr lvl="1"/>
            <a:r>
              <a:rPr lang="en-US" sz="1000" dirty="0" smtClean="0"/>
              <a:t>How to obverse Patterns</a:t>
            </a:r>
            <a:endParaRPr lang="en-US" sz="1000" dirty="0" smtClean="0"/>
          </a:p>
          <a:p>
            <a:pPr lvl="1"/>
            <a:r>
              <a:rPr lang="en-US" sz="1000" dirty="0" smtClean="0"/>
              <a:t>Intro Mobbing</a:t>
            </a:r>
          </a:p>
          <a:p>
            <a:r>
              <a:rPr lang="en-US" sz="1400" dirty="0" smtClean="0"/>
              <a:t>Exploratory Testing :</a:t>
            </a:r>
          </a:p>
          <a:p>
            <a:pPr lvl="1"/>
            <a:r>
              <a:rPr lang="en-US" sz="1000" dirty="0" smtClean="0"/>
              <a:t>Explore Space – Build Map  (very little guidance) </a:t>
            </a:r>
          </a:p>
          <a:p>
            <a:pPr lvl="1"/>
            <a:r>
              <a:rPr lang="en-US" sz="1000" dirty="0" smtClean="0"/>
              <a:t>Basic use case (add guide)</a:t>
            </a:r>
          </a:p>
          <a:p>
            <a:pPr lvl="1"/>
            <a:r>
              <a:rPr lang="en-US" sz="1000" dirty="0" smtClean="0"/>
              <a:t>Retro</a:t>
            </a:r>
            <a:endParaRPr lang="en-US" sz="600" dirty="0" smtClean="0"/>
          </a:p>
          <a:p>
            <a:pPr lvl="1"/>
            <a:r>
              <a:rPr lang="en-US" sz="1000" dirty="0" smtClean="0"/>
              <a:t>Test Specific Area (animations)</a:t>
            </a:r>
          </a:p>
          <a:p>
            <a:pPr lvl="1"/>
            <a:r>
              <a:rPr lang="en-US" sz="1000" dirty="0" smtClean="0"/>
              <a:t>(possible retro)</a:t>
            </a:r>
          </a:p>
          <a:p>
            <a:pPr lvl="1"/>
            <a:r>
              <a:rPr lang="en-US" sz="1000" dirty="0" smtClean="0"/>
              <a:t>Report a bug</a:t>
            </a:r>
          </a:p>
          <a:p>
            <a:pPr lvl="1"/>
            <a:r>
              <a:rPr lang="en-US" sz="1000" dirty="0" smtClean="0"/>
              <a:t>Retro</a:t>
            </a:r>
          </a:p>
          <a:p>
            <a:r>
              <a:rPr lang="en-US" sz="1400" dirty="0" smtClean="0"/>
              <a:t>Unit Testing</a:t>
            </a:r>
          </a:p>
          <a:p>
            <a:pPr lvl="1"/>
            <a:r>
              <a:rPr lang="en-US" sz="1000" dirty="0" smtClean="0"/>
              <a:t>Seams (Guided mob)</a:t>
            </a:r>
          </a:p>
          <a:p>
            <a:pPr lvl="1"/>
            <a:r>
              <a:rPr lang="en-US" sz="1000" dirty="0" smtClean="0"/>
              <a:t>Retro </a:t>
            </a:r>
          </a:p>
          <a:p>
            <a:pPr lvl="1"/>
            <a:r>
              <a:rPr lang="en-US" sz="1000" dirty="0" smtClean="0"/>
              <a:t>White board and multi-cases</a:t>
            </a:r>
          </a:p>
          <a:p>
            <a:pPr lvl="1"/>
            <a:r>
              <a:rPr lang="en-US" sz="1000" dirty="0" smtClean="0"/>
              <a:t>Retro</a:t>
            </a:r>
          </a:p>
          <a:p>
            <a:r>
              <a:rPr lang="en-US" sz="1400" dirty="0" smtClean="0"/>
              <a:t>Close</a:t>
            </a:r>
          </a:p>
          <a:p>
            <a:pPr lvl="1"/>
            <a:r>
              <a:rPr lang="en-US" sz="1000" dirty="0" smtClean="0"/>
              <a:t>Palette Cleansing</a:t>
            </a:r>
          </a:p>
          <a:p>
            <a:pPr lvl="1"/>
            <a:r>
              <a:rPr lang="en-US" sz="1000" dirty="0" smtClean="0"/>
              <a:t>Overall Retro</a:t>
            </a:r>
          </a:p>
          <a:p>
            <a:pPr lvl="1"/>
            <a:r>
              <a:rPr lang="en-US" sz="1000" dirty="0" smtClean="0"/>
              <a:t>Closing Summary</a:t>
            </a:r>
          </a:p>
          <a:p>
            <a:pPr lvl="1"/>
            <a:endParaRPr lang="en-US" sz="1000" dirty="0" smtClean="0"/>
          </a:p>
          <a:p>
            <a:pPr marL="0" indent="0">
              <a:buNone/>
            </a:pPr>
            <a:endParaRPr lang="en-US" sz="1400" dirty="0"/>
          </a:p>
        </p:txBody>
      </p:sp>
    </p:spTree>
    <p:extLst>
      <p:ext uri="{BB962C8B-B14F-4D97-AF65-F5344CB8AC3E}">
        <p14:creationId xmlns:p14="http://schemas.microsoft.com/office/powerpoint/2010/main" val="30929973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0"/>
            <a:ext cx="9144000" cy="6858000"/>
          </a:xfrm>
        </p:spPr>
        <p:txBody>
          <a:bodyPr anchor="t">
            <a:noAutofit/>
          </a:bodyPr>
          <a:lstStyle/>
          <a:p>
            <a:pPr algn="r"/>
            <a:r>
              <a:rPr lang="en-US" sz="8000" dirty="0" smtClean="0">
                <a:solidFill>
                  <a:schemeClr val="accent2"/>
                </a:solidFill>
              </a:rPr>
              <a:t>NON-</a:t>
            </a:r>
            <a:r>
              <a:rPr lang="en-US" sz="8000" dirty="0" smtClean="0"/>
              <a:t>Functional</a:t>
            </a:r>
            <a:endParaRPr lang="en-US" sz="8000" dirty="0"/>
          </a:p>
        </p:txBody>
      </p:sp>
      <p:sp>
        <p:nvSpPr>
          <p:cNvPr id="6" name="Rounded Rectangle 5"/>
          <p:cNvSpPr/>
          <p:nvPr/>
        </p:nvSpPr>
        <p:spPr>
          <a:xfrm>
            <a:off x="1905000" y="2006601"/>
            <a:ext cx="6858000" cy="3897745"/>
          </a:xfrm>
          <a:prstGeom prst="roundRect">
            <a:avLst/>
          </a:prstGeom>
          <a:solidFill>
            <a:srgbClr val="981415"/>
          </a:solidFill>
        </p:spPr>
        <p:style>
          <a:lnRef idx="3">
            <a:schemeClr val="lt1"/>
          </a:lnRef>
          <a:fillRef idx="1">
            <a:schemeClr val="dk1"/>
          </a:fillRef>
          <a:effectRef idx="1">
            <a:schemeClr val="dk1"/>
          </a:effectRef>
          <a:fontRef idx="minor">
            <a:schemeClr val="lt1"/>
          </a:fontRef>
        </p:style>
        <p:txBody>
          <a:bodyPr rtlCol="0" anchor="ctr"/>
          <a:lstStyle/>
          <a:p>
            <a:pPr algn="ctr"/>
            <a:endParaRPr lang="en-US" dirty="0"/>
          </a:p>
        </p:txBody>
      </p:sp>
      <p:cxnSp>
        <p:nvCxnSpPr>
          <p:cNvPr id="11" name="Straight Arrow Connector 10"/>
          <p:cNvCxnSpPr/>
          <p:nvPr/>
        </p:nvCxnSpPr>
        <p:spPr>
          <a:xfrm>
            <a:off x="685800" y="2514600"/>
            <a:ext cx="1143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1905000" y="2209801"/>
            <a:ext cx="6858000" cy="954107"/>
          </a:xfrm>
          <a:prstGeom prst="rect">
            <a:avLst/>
          </a:prstGeom>
          <a:noFill/>
        </p:spPr>
        <p:txBody>
          <a:bodyPr wrap="square" rtlCol="0">
            <a:spAutoFit/>
          </a:bodyPr>
          <a:lstStyle/>
          <a:p>
            <a:r>
              <a:rPr lang="en-US" sz="2800" dirty="0" smtClean="0">
                <a:solidFill>
                  <a:schemeClr val="lt1"/>
                </a:solidFill>
              </a:rPr>
              <a:t>Get inputs as needed (global state, file, database…)</a:t>
            </a:r>
            <a:endParaRPr lang="en-US" sz="2800" dirty="0">
              <a:solidFill>
                <a:schemeClr val="lt1"/>
              </a:solidFill>
            </a:endParaRPr>
          </a:p>
        </p:txBody>
      </p:sp>
      <p:sp>
        <p:nvSpPr>
          <p:cNvPr id="8" name="TextBox 7"/>
          <p:cNvSpPr txBox="1"/>
          <p:nvPr/>
        </p:nvSpPr>
        <p:spPr>
          <a:xfrm>
            <a:off x="1905000" y="3665458"/>
            <a:ext cx="6248400" cy="523220"/>
          </a:xfrm>
          <a:prstGeom prst="rect">
            <a:avLst/>
          </a:prstGeom>
          <a:noFill/>
        </p:spPr>
        <p:txBody>
          <a:bodyPr wrap="square" rtlCol="0">
            <a:spAutoFit/>
          </a:bodyPr>
          <a:lstStyle/>
          <a:p>
            <a:r>
              <a:rPr lang="en-US" sz="2800" dirty="0" smtClean="0">
                <a:solidFill>
                  <a:schemeClr val="lt1"/>
                </a:solidFill>
              </a:rPr>
              <a:t>Result vary (dates, random, environment)</a:t>
            </a:r>
            <a:endParaRPr lang="en-US" sz="2800" dirty="0">
              <a:solidFill>
                <a:schemeClr val="lt1"/>
              </a:solidFill>
            </a:endParaRPr>
          </a:p>
        </p:txBody>
      </p:sp>
      <p:sp>
        <p:nvSpPr>
          <p:cNvPr id="9" name="TextBox 8"/>
          <p:cNvSpPr txBox="1"/>
          <p:nvPr/>
        </p:nvSpPr>
        <p:spPr>
          <a:xfrm>
            <a:off x="1905000" y="4546600"/>
            <a:ext cx="7086600" cy="523220"/>
          </a:xfrm>
          <a:prstGeom prst="rect">
            <a:avLst/>
          </a:prstGeom>
          <a:noFill/>
        </p:spPr>
        <p:txBody>
          <a:bodyPr wrap="square" rtlCol="0">
            <a:spAutoFit/>
          </a:bodyPr>
          <a:lstStyle/>
          <a:p>
            <a:r>
              <a:rPr lang="en-US" sz="2800" dirty="0" smtClean="0">
                <a:solidFill>
                  <a:schemeClr val="lt1"/>
                </a:solidFill>
              </a:rPr>
              <a:t>Store results (global, disk, database, transient) </a:t>
            </a:r>
            <a:endParaRPr lang="en-US" sz="2800" dirty="0">
              <a:solidFill>
                <a:schemeClr val="lt1"/>
              </a:solidFill>
            </a:endParaRPr>
          </a:p>
        </p:txBody>
      </p:sp>
    </p:spTree>
    <p:extLst>
      <p:ext uri="{BB962C8B-B14F-4D97-AF65-F5344CB8AC3E}">
        <p14:creationId xmlns:p14="http://schemas.microsoft.com/office/powerpoint/2010/main" val="332131790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363133"/>
          </a:xfrm>
        </p:spPr>
        <p:txBody>
          <a:bodyPr>
            <a:normAutofit/>
          </a:bodyPr>
          <a:lstStyle/>
          <a:p>
            <a:r>
              <a:rPr lang="en-US" dirty="0" smtClean="0"/>
              <a:t>Why functional is easier for tests</a:t>
            </a:r>
            <a:endParaRPr lang="en-US" dirty="0"/>
          </a:p>
        </p:txBody>
      </p:sp>
      <p:sp>
        <p:nvSpPr>
          <p:cNvPr id="4" name="Rectangle 3"/>
          <p:cNvSpPr/>
          <p:nvPr/>
        </p:nvSpPr>
        <p:spPr>
          <a:xfrm>
            <a:off x="2362200" y="1295400"/>
            <a:ext cx="4495800" cy="4876800"/>
          </a:xfrm>
          <a:prstGeom prst="rect">
            <a:avLst/>
          </a:prstGeom>
          <a:solidFill>
            <a:srgbClr val="72BC5C"/>
          </a:solidFill>
          <a:ln w="76200" cmpd="sng">
            <a:prstDash val="dash"/>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a:t>Unit Test</a:t>
            </a:r>
          </a:p>
        </p:txBody>
      </p:sp>
      <p:sp>
        <p:nvSpPr>
          <p:cNvPr id="5" name="Rectangle 4"/>
          <p:cNvSpPr/>
          <p:nvPr/>
        </p:nvSpPr>
        <p:spPr>
          <a:xfrm>
            <a:off x="3200400" y="3022600"/>
            <a:ext cx="2895600" cy="2133600"/>
          </a:xfrm>
          <a:prstGeom prst="rect">
            <a:avLst/>
          </a:prstGeom>
          <a:solidFill>
            <a:srgbClr val="72BC5C"/>
          </a:solidFill>
          <a:ln w="76200" cmpd="sng">
            <a:prstDash val="dash"/>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smtClean="0"/>
              <a:t>Production Code</a:t>
            </a:r>
          </a:p>
          <a:p>
            <a:pPr algn="ctr"/>
            <a:endParaRPr lang="en-US" sz="2000" b="1" dirty="0"/>
          </a:p>
          <a:p>
            <a:pPr algn="ctr"/>
            <a:r>
              <a:rPr lang="en-US" sz="2000" b="1" dirty="0" smtClean="0"/>
              <a:t>Do</a:t>
            </a:r>
          </a:p>
          <a:p>
            <a:pPr algn="ctr"/>
            <a:r>
              <a:rPr lang="en-US" sz="2000" b="1" dirty="0" smtClean="0"/>
              <a:t>Verify</a:t>
            </a:r>
            <a:endParaRPr lang="en-US" sz="2000" b="1" dirty="0"/>
          </a:p>
        </p:txBody>
      </p:sp>
    </p:spTree>
    <p:extLst>
      <p:ext uri="{BB962C8B-B14F-4D97-AF65-F5344CB8AC3E}">
        <p14:creationId xmlns:p14="http://schemas.microsoft.com/office/powerpoint/2010/main" val="67788796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363133"/>
          </a:xfrm>
        </p:spPr>
        <p:txBody>
          <a:bodyPr>
            <a:normAutofit/>
          </a:bodyPr>
          <a:lstStyle/>
          <a:p>
            <a:r>
              <a:rPr lang="en-US" dirty="0" smtClean="0"/>
              <a:t>Why functional is easier for tests</a:t>
            </a:r>
            <a:endParaRPr lang="en-US" dirty="0"/>
          </a:p>
        </p:txBody>
      </p:sp>
      <p:sp>
        <p:nvSpPr>
          <p:cNvPr id="4" name="Rectangle 3"/>
          <p:cNvSpPr/>
          <p:nvPr/>
        </p:nvSpPr>
        <p:spPr>
          <a:xfrm>
            <a:off x="2362200" y="1295400"/>
            <a:ext cx="4495800" cy="4876800"/>
          </a:xfrm>
          <a:prstGeom prst="rect">
            <a:avLst/>
          </a:prstGeom>
          <a:solidFill>
            <a:srgbClr val="72BC5C"/>
          </a:solidFill>
          <a:ln w="76200" cmpd="sng">
            <a:prstDash val="dash"/>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a:t>Unit Test</a:t>
            </a:r>
          </a:p>
        </p:txBody>
      </p:sp>
      <p:sp>
        <p:nvSpPr>
          <p:cNvPr id="5" name="Rectangle 4"/>
          <p:cNvSpPr/>
          <p:nvPr/>
        </p:nvSpPr>
        <p:spPr>
          <a:xfrm>
            <a:off x="3200400" y="3022600"/>
            <a:ext cx="2895600" cy="2133600"/>
          </a:xfrm>
          <a:prstGeom prst="rect">
            <a:avLst/>
          </a:prstGeom>
          <a:solidFill>
            <a:srgbClr val="9A312C"/>
          </a:solidFill>
          <a:ln w="76200" cmpd="sng">
            <a:prstDash val="dash"/>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smtClean="0"/>
              <a:t>Production Code</a:t>
            </a:r>
          </a:p>
          <a:p>
            <a:pPr algn="ctr"/>
            <a:endParaRPr lang="en-US" sz="2000" b="1" dirty="0"/>
          </a:p>
          <a:p>
            <a:pPr algn="ctr"/>
            <a:r>
              <a:rPr lang="en-US" sz="2000" b="1" dirty="0" smtClean="0"/>
              <a:t>Do</a:t>
            </a:r>
          </a:p>
          <a:p>
            <a:pPr algn="ctr"/>
            <a:r>
              <a:rPr lang="en-US" sz="2000" b="1" dirty="0" smtClean="0"/>
              <a:t>Verify</a:t>
            </a:r>
            <a:endParaRPr lang="en-US" sz="2000" b="1" dirty="0"/>
          </a:p>
        </p:txBody>
      </p:sp>
      <p:sp>
        <p:nvSpPr>
          <p:cNvPr id="3" name="Oval 2"/>
          <p:cNvSpPr/>
          <p:nvPr/>
        </p:nvSpPr>
        <p:spPr>
          <a:xfrm>
            <a:off x="2667000" y="1905000"/>
            <a:ext cx="3886200" cy="3962400"/>
          </a:xfrm>
          <a:prstGeom prst="ellipse">
            <a:avLst/>
          </a:prstGeom>
          <a:solidFill>
            <a:srgbClr val="72BC5C">
              <a:alpha val="76000"/>
            </a:srgbClr>
          </a:solidFill>
          <a:ln w="76200" cmpd="sng">
            <a:prstDash val="dash"/>
          </a:ln>
        </p:spPr>
        <p:style>
          <a:lnRef idx="1">
            <a:schemeClr val="dk1"/>
          </a:lnRef>
          <a:fillRef idx="3">
            <a:schemeClr val="dk1"/>
          </a:fillRef>
          <a:effectRef idx="2">
            <a:schemeClr val="dk1"/>
          </a:effectRef>
          <a:fontRef idx="minor">
            <a:schemeClr val="lt1"/>
          </a:fontRef>
        </p:style>
        <p:txBody>
          <a:bodyPr rtlCol="0" anchor="t"/>
          <a:lstStyle/>
          <a:p>
            <a:pPr algn="ctr"/>
            <a:r>
              <a:rPr lang="en-US" sz="2000" b="1" dirty="0" smtClean="0"/>
              <a:t>Functional Harness</a:t>
            </a:r>
            <a:endParaRPr lang="en-US" sz="2000" b="1" dirty="0"/>
          </a:p>
        </p:txBody>
      </p:sp>
    </p:spTree>
    <p:extLst>
      <p:ext uri="{BB962C8B-B14F-4D97-AF65-F5344CB8AC3E}">
        <p14:creationId xmlns:p14="http://schemas.microsoft.com/office/powerpoint/2010/main" val="9660299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921001"/>
            <a:ext cx="9197688" cy="769441"/>
          </a:xfrm>
          <a:prstGeom prst="rect">
            <a:avLst/>
          </a:prstGeom>
        </p:spPr>
        <p:txBody>
          <a:bodyPr wrap="square">
            <a:spAutoFit/>
          </a:bodyPr>
          <a:lstStyle/>
          <a:p>
            <a:r>
              <a:rPr lang="en-US" sz="4400" b="1" dirty="0">
                <a:solidFill>
                  <a:schemeClr val="accent2"/>
                </a:solidFill>
              </a:rPr>
              <a:t>p</a:t>
            </a:r>
            <a:r>
              <a:rPr lang="en-US" sz="4400" b="1" dirty="0" smtClean="0">
                <a:solidFill>
                  <a:schemeClr val="accent2"/>
                </a:solidFill>
              </a:rPr>
              <a:t>ublic</a:t>
            </a:r>
            <a:r>
              <a:rPr lang="en-US" sz="4400" dirty="0" smtClean="0">
                <a:solidFill>
                  <a:schemeClr val="accent2"/>
                </a:solidFill>
              </a:rPr>
              <a:t> </a:t>
            </a:r>
            <a:r>
              <a:rPr lang="en-US" sz="4400" b="1" dirty="0" smtClean="0">
                <a:solidFill>
                  <a:schemeClr val="accent2"/>
                </a:solidFill>
              </a:rPr>
              <a:t>static</a:t>
            </a:r>
            <a:r>
              <a:rPr lang="en-US" sz="4400" dirty="0" smtClean="0">
                <a:solidFill>
                  <a:schemeClr val="accent2"/>
                </a:solidFill>
              </a:rPr>
              <a:t> </a:t>
            </a:r>
            <a:r>
              <a:rPr lang="en-US" sz="4400" dirty="0" smtClean="0">
                <a:solidFill>
                  <a:srgbClr val="AB05B6"/>
                </a:solidFill>
              </a:rPr>
              <a:t>Output </a:t>
            </a:r>
            <a:r>
              <a:rPr lang="en-US" sz="4400" dirty="0" smtClean="0"/>
              <a:t>function</a:t>
            </a:r>
            <a:r>
              <a:rPr lang="en-US" sz="4400" b="1" dirty="0" smtClean="0">
                <a:solidFill>
                  <a:srgbClr val="95B3D7"/>
                </a:solidFill>
              </a:rPr>
              <a:t>(</a:t>
            </a:r>
            <a:r>
              <a:rPr lang="en-US" sz="4400" dirty="0">
                <a:solidFill>
                  <a:srgbClr val="AB05B6"/>
                </a:solidFill>
              </a:rPr>
              <a:t>inputs</a:t>
            </a:r>
            <a:r>
              <a:rPr lang="en-US" sz="4400" b="1" dirty="0" smtClean="0">
                <a:solidFill>
                  <a:schemeClr val="accent1">
                    <a:lumMod val="60000"/>
                    <a:lumOff val="40000"/>
                  </a:schemeClr>
                </a:solidFill>
              </a:rPr>
              <a:t>)</a:t>
            </a:r>
            <a:endParaRPr lang="en-US" sz="4400" dirty="0">
              <a:solidFill>
                <a:schemeClr val="accent1">
                  <a:lumMod val="60000"/>
                  <a:lumOff val="40000"/>
                </a:schemeClr>
              </a:solidFill>
            </a:endParaRPr>
          </a:p>
        </p:txBody>
      </p:sp>
    </p:spTree>
    <p:extLst>
      <p:ext uri="{BB962C8B-B14F-4D97-AF65-F5344CB8AC3E}">
        <p14:creationId xmlns:p14="http://schemas.microsoft.com/office/powerpoint/2010/main" val="207027599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800"/>
            <a:ext cx="7772400" cy="1363133"/>
          </a:xfrm>
        </p:spPr>
        <p:txBody>
          <a:bodyPr/>
          <a:lstStyle/>
          <a:p>
            <a:r>
              <a:rPr lang="en-US" dirty="0" smtClean="0"/>
              <a:t>Separating functional Pieces</a:t>
            </a:r>
            <a:endParaRPr lang="en-US" dirty="0"/>
          </a:p>
        </p:txBody>
      </p:sp>
      <p:sp>
        <p:nvSpPr>
          <p:cNvPr id="5" name="Curved Down Arrow 4"/>
          <p:cNvSpPr/>
          <p:nvPr/>
        </p:nvSpPr>
        <p:spPr>
          <a:xfrm rot="16200000">
            <a:off x="12700" y="3238500"/>
            <a:ext cx="3251200" cy="990600"/>
          </a:xfrm>
          <a:prstGeom prst="curved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AC2214"/>
              </a:solidFill>
            </a:endParaRPr>
          </a:p>
        </p:txBody>
      </p:sp>
      <p:sp>
        <p:nvSpPr>
          <p:cNvPr id="7" name="Rectangle 6"/>
          <p:cNvSpPr/>
          <p:nvPr/>
        </p:nvSpPr>
        <p:spPr>
          <a:xfrm>
            <a:off x="2286000" y="2616200"/>
            <a:ext cx="2895600" cy="812800"/>
          </a:xfrm>
          <a:prstGeom prst="rect">
            <a:avLst/>
          </a:prstGeom>
          <a:solidFill>
            <a:srgbClr val="9A312C"/>
          </a:solidFill>
          <a:ln w="76200" cmpd="sng">
            <a:prstDash val="dash"/>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smtClean="0"/>
              <a:t>Non-Functional</a:t>
            </a:r>
          </a:p>
        </p:txBody>
      </p:sp>
      <p:sp>
        <p:nvSpPr>
          <p:cNvPr id="8" name="Rectangle 7"/>
          <p:cNvSpPr/>
          <p:nvPr/>
        </p:nvSpPr>
        <p:spPr>
          <a:xfrm>
            <a:off x="2286000" y="3937000"/>
            <a:ext cx="2895600" cy="812800"/>
          </a:xfrm>
          <a:prstGeom prst="rect">
            <a:avLst/>
          </a:prstGeom>
          <a:solidFill>
            <a:srgbClr val="72BC5C"/>
          </a:solidFill>
          <a:ln w="76200" cmpd="sng">
            <a:prstDash val="dash"/>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smtClean="0"/>
              <a:t>Functional</a:t>
            </a:r>
          </a:p>
        </p:txBody>
      </p:sp>
      <p:sp>
        <p:nvSpPr>
          <p:cNvPr id="9" name="Rectangle 8"/>
          <p:cNvSpPr/>
          <p:nvPr/>
        </p:nvSpPr>
        <p:spPr>
          <a:xfrm>
            <a:off x="2057401" y="1295400"/>
            <a:ext cx="889987" cy="584776"/>
          </a:xfrm>
          <a:prstGeom prst="rect">
            <a:avLst/>
          </a:prstGeom>
        </p:spPr>
        <p:txBody>
          <a:bodyPr wrap="none">
            <a:spAutoFit/>
          </a:bodyPr>
          <a:lstStyle/>
          <a:p>
            <a:r>
              <a:rPr lang="en-US" sz="3200" b="1" dirty="0" smtClean="0">
                <a:solidFill>
                  <a:schemeClr val="accent2"/>
                </a:solidFill>
              </a:rPr>
              <a:t>List</a:t>
            </a:r>
            <a:endParaRPr lang="en-US" sz="3200" dirty="0"/>
          </a:p>
        </p:txBody>
      </p:sp>
    </p:spTree>
    <p:extLst>
      <p:ext uri="{BB962C8B-B14F-4D97-AF65-F5344CB8AC3E}">
        <p14:creationId xmlns:p14="http://schemas.microsoft.com/office/powerpoint/2010/main" val="339929789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800"/>
            <a:ext cx="7772400" cy="1363133"/>
          </a:xfrm>
        </p:spPr>
        <p:txBody>
          <a:bodyPr/>
          <a:lstStyle/>
          <a:p>
            <a:r>
              <a:rPr lang="en-US" dirty="0" smtClean="0"/>
              <a:t>Separating functional Pieces</a:t>
            </a:r>
            <a:endParaRPr lang="en-US" dirty="0"/>
          </a:p>
        </p:txBody>
      </p:sp>
      <p:sp>
        <p:nvSpPr>
          <p:cNvPr id="5" name="Curved Down Arrow 4"/>
          <p:cNvSpPr/>
          <p:nvPr/>
        </p:nvSpPr>
        <p:spPr>
          <a:xfrm rot="16200000">
            <a:off x="736600" y="2514600"/>
            <a:ext cx="1727200" cy="914400"/>
          </a:xfrm>
          <a:prstGeom prst="curved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AC2214"/>
              </a:solidFill>
            </a:endParaRPr>
          </a:p>
        </p:txBody>
      </p:sp>
      <p:sp>
        <p:nvSpPr>
          <p:cNvPr id="7" name="Rectangle 6"/>
          <p:cNvSpPr/>
          <p:nvPr/>
        </p:nvSpPr>
        <p:spPr>
          <a:xfrm>
            <a:off x="2286000" y="2616200"/>
            <a:ext cx="2895600" cy="812800"/>
          </a:xfrm>
          <a:prstGeom prst="rect">
            <a:avLst/>
          </a:prstGeom>
          <a:solidFill>
            <a:srgbClr val="9A312C"/>
          </a:solidFill>
          <a:ln w="76200" cmpd="sng">
            <a:prstDash val="dash"/>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smtClean="0"/>
              <a:t>Non-Functional</a:t>
            </a:r>
          </a:p>
        </p:txBody>
      </p:sp>
      <p:sp>
        <p:nvSpPr>
          <p:cNvPr id="8" name="Rectangle 7"/>
          <p:cNvSpPr/>
          <p:nvPr/>
        </p:nvSpPr>
        <p:spPr>
          <a:xfrm>
            <a:off x="2209800" y="5054600"/>
            <a:ext cx="2895600" cy="812800"/>
          </a:xfrm>
          <a:prstGeom prst="rect">
            <a:avLst/>
          </a:prstGeom>
          <a:solidFill>
            <a:srgbClr val="72BC5C"/>
          </a:solidFill>
          <a:ln w="76200" cmpd="sng">
            <a:prstDash val="dash"/>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smtClean="0"/>
              <a:t>Functional</a:t>
            </a:r>
          </a:p>
        </p:txBody>
      </p:sp>
      <p:sp>
        <p:nvSpPr>
          <p:cNvPr id="6" name="Curved Down Arrow 5"/>
          <p:cNvSpPr/>
          <p:nvPr/>
        </p:nvSpPr>
        <p:spPr>
          <a:xfrm rot="16200000">
            <a:off x="812800" y="4953000"/>
            <a:ext cx="1727200" cy="914400"/>
          </a:xfrm>
          <a:prstGeom prst="curved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AC2214"/>
              </a:solidFill>
            </a:endParaRPr>
          </a:p>
        </p:txBody>
      </p:sp>
      <p:sp>
        <p:nvSpPr>
          <p:cNvPr id="9" name="Rectangle 8"/>
          <p:cNvSpPr/>
          <p:nvPr/>
        </p:nvSpPr>
        <p:spPr>
          <a:xfrm>
            <a:off x="2057401" y="1295400"/>
            <a:ext cx="889987" cy="584776"/>
          </a:xfrm>
          <a:prstGeom prst="rect">
            <a:avLst/>
          </a:prstGeom>
        </p:spPr>
        <p:txBody>
          <a:bodyPr wrap="none">
            <a:spAutoFit/>
          </a:bodyPr>
          <a:lstStyle/>
          <a:p>
            <a:r>
              <a:rPr lang="en-US" sz="3200" b="1" dirty="0" smtClean="0">
                <a:solidFill>
                  <a:schemeClr val="accent2"/>
                </a:solidFill>
              </a:rPr>
              <a:t>List</a:t>
            </a:r>
            <a:endParaRPr lang="en-US" sz="3200" dirty="0"/>
          </a:p>
        </p:txBody>
      </p:sp>
      <p:sp>
        <p:nvSpPr>
          <p:cNvPr id="10" name="Rectangle 9"/>
          <p:cNvSpPr/>
          <p:nvPr/>
        </p:nvSpPr>
        <p:spPr>
          <a:xfrm>
            <a:off x="2133601" y="3937000"/>
            <a:ext cx="1116411" cy="584776"/>
          </a:xfrm>
          <a:prstGeom prst="rect">
            <a:avLst/>
          </a:prstGeom>
        </p:spPr>
        <p:txBody>
          <a:bodyPr wrap="none">
            <a:spAutoFit/>
          </a:bodyPr>
          <a:lstStyle/>
          <a:p>
            <a:r>
              <a:rPr lang="en-US" sz="3200" b="1" dirty="0" smtClean="0">
                <a:solidFill>
                  <a:schemeClr val="accent2"/>
                </a:solidFill>
              </a:rPr>
              <a:t>List2</a:t>
            </a:r>
            <a:endParaRPr lang="en-US" sz="3200" dirty="0"/>
          </a:p>
        </p:txBody>
      </p:sp>
    </p:spTree>
    <p:extLst>
      <p:ext uri="{BB962C8B-B14F-4D97-AF65-F5344CB8AC3E}">
        <p14:creationId xmlns:p14="http://schemas.microsoft.com/office/powerpoint/2010/main" val="137122910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9"/>
          <p:cNvSpPr>
            <a:spLocks/>
          </p:cNvSpPr>
          <p:nvPr/>
        </p:nvSpPr>
        <p:spPr bwMode="auto">
          <a:xfrm>
            <a:off x="5416154" y="1323578"/>
            <a:ext cx="1741289" cy="36611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lstStyle/>
          <a:p>
            <a:endParaRPr lang="en-US"/>
          </a:p>
        </p:txBody>
      </p:sp>
      <p:sp>
        <p:nvSpPr>
          <p:cNvPr id="8" name="TextBox 7"/>
          <p:cNvSpPr txBox="1"/>
          <p:nvPr/>
        </p:nvSpPr>
        <p:spPr>
          <a:xfrm>
            <a:off x="533400" y="4546601"/>
            <a:ext cx="8305800" cy="769441"/>
          </a:xfrm>
          <a:prstGeom prst="rect">
            <a:avLst/>
          </a:prstGeom>
          <a:noFill/>
        </p:spPr>
        <p:txBody>
          <a:bodyPr wrap="square" rtlCol="0">
            <a:spAutoFit/>
          </a:bodyPr>
          <a:lstStyle/>
          <a:p>
            <a:pPr lvl="0" algn="ctr"/>
            <a:r>
              <a:rPr lang="en-US" sz="4400" b="1" cap="all" dirty="0" smtClean="0">
                <a:solidFill>
                  <a:srgbClr val="FFFFFF"/>
                </a:solidFill>
                <a:effectLst>
                  <a:outerShdw blurRad="38100" dist="38100" dir="2700000" algn="tl">
                    <a:srgbClr val="000000">
                      <a:alpha val="43137"/>
                    </a:srgbClr>
                  </a:outerShdw>
                </a:effectLst>
                <a:latin typeface="+mj-lt"/>
                <a:ea typeface="+mj-ea"/>
                <a:cs typeface="+mj-cs"/>
              </a:rPr>
              <a:t>Peel</a:t>
            </a:r>
            <a:endParaRPr lang="en-US" sz="4400" b="1" cap="all" dirty="0">
              <a:solidFill>
                <a:srgbClr val="FFFFFF"/>
              </a:solidFill>
              <a:effectLst>
                <a:outerShdw blurRad="38100" dist="38100" dir="2700000" algn="tl">
                  <a:srgbClr val="000000">
                    <a:alpha val="43137"/>
                  </a:srgbClr>
                </a:outerShdw>
              </a:effectLst>
              <a:latin typeface="+mj-lt"/>
              <a:ea typeface="+mj-ea"/>
              <a:cs typeface="+mj-cs"/>
            </a:endParaRPr>
          </a:p>
        </p:txBody>
      </p:sp>
      <p:sp>
        <p:nvSpPr>
          <p:cNvPr id="3" name="Rectangle 1"/>
          <p:cNvSpPr>
            <a:spLocks/>
          </p:cNvSpPr>
          <p:nvPr/>
        </p:nvSpPr>
        <p:spPr bwMode="auto">
          <a:xfrm>
            <a:off x="1960365" y="1359297"/>
            <a:ext cx="1741289" cy="2107407"/>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4" name="Rectangle 2"/>
          <p:cNvSpPr>
            <a:spLocks/>
          </p:cNvSpPr>
          <p:nvPr/>
        </p:nvSpPr>
        <p:spPr bwMode="auto">
          <a:xfrm>
            <a:off x="2138959" y="1716484"/>
            <a:ext cx="1116211" cy="125016"/>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5" name="Rectangle 3"/>
          <p:cNvSpPr>
            <a:spLocks/>
          </p:cNvSpPr>
          <p:nvPr/>
        </p:nvSpPr>
        <p:spPr bwMode="auto">
          <a:xfrm>
            <a:off x="2138959" y="2020093"/>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6" name="Rectangle 4"/>
          <p:cNvSpPr>
            <a:spLocks/>
          </p:cNvSpPr>
          <p:nvPr/>
        </p:nvSpPr>
        <p:spPr bwMode="auto">
          <a:xfrm>
            <a:off x="2335412" y="2323703"/>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7" name="Rectangle 5"/>
          <p:cNvSpPr>
            <a:spLocks/>
          </p:cNvSpPr>
          <p:nvPr/>
        </p:nvSpPr>
        <p:spPr bwMode="auto">
          <a:xfrm>
            <a:off x="2335412" y="2555875"/>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9" name="Rectangle 6"/>
          <p:cNvSpPr>
            <a:spLocks/>
          </p:cNvSpPr>
          <p:nvPr/>
        </p:nvSpPr>
        <p:spPr bwMode="auto">
          <a:xfrm>
            <a:off x="2138959" y="3047008"/>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 name="Rectangle 7"/>
          <p:cNvSpPr>
            <a:spLocks/>
          </p:cNvSpPr>
          <p:nvPr/>
        </p:nvSpPr>
        <p:spPr bwMode="auto">
          <a:xfrm>
            <a:off x="2335412" y="2814836"/>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1" name="Rectangle 8"/>
          <p:cNvSpPr>
            <a:spLocks/>
          </p:cNvSpPr>
          <p:nvPr/>
        </p:nvSpPr>
        <p:spPr bwMode="auto">
          <a:xfrm>
            <a:off x="5416154" y="1921867"/>
            <a:ext cx="1741289" cy="1518047"/>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2" name="Rectangle 9"/>
          <p:cNvSpPr>
            <a:spLocks/>
          </p:cNvSpPr>
          <p:nvPr/>
        </p:nvSpPr>
        <p:spPr bwMode="auto">
          <a:xfrm>
            <a:off x="5594748" y="2109391"/>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 name="Rectangle 10"/>
          <p:cNvSpPr>
            <a:spLocks/>
          </p:cNvSpPr>
          <p:nvPr/>
        </p:nvSpPr>
        <p:spPr bwMode="auto">
          <a:xfrm>
            <a:off x="5791201" y="2413000"/>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4" name="Rectangle 11"/>
          <p:cNvSpPr>
            <a:spLocks/>
          </p:cNvSpPr>
          <p:nvPr/>
        </p:nvSpPr>
        <p:spPr bwMode="auto">
          <a:xfrm>
            <a:off x="5791201" y="2645172"/>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5" name="Rectangle 12"/>
          <p:cNvSpPr>
            <a:spLocks/>
          </p:cNvSpPr>
          <p:nvPr/>
        </p:nvSpPr>
        <p:spPr bwMode="auto">
          <a:xfrm>
            <a:off x="5594748" y="3136304"/>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6" name="Rectangle 13"/>
          <p:cNvSpPr>
            <a:spLocks/>
          </p:cNvSpPr>
          <p:nvPr/>
        </p:nvSpPr>
        <p:spPr bwMode="auto">
          <a:xfrm>
            <a:off x="5791201" y="2904132"/>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7" name="Rectangle 14"/>
          <p:cNvSpPr>
            <a:spLocks/>
          </p:cNvSpPr>
          <p:nvPr/>
        </p:nvSpPr>
        <p:spPr bwMode="auto">
          <a:xfrm>
            <a:off x="5407224" y="1323578"/>
            <a:ext cx="1741289" cy="366117"/>
          </a:xfrm>
          <a:prstGeom prst="rect">
            <a:avLst/>
          </a:prstGeom>
          <a:solidFill>
            <a:schemeClr val="bg1">
              <a:lumMod val="75000"/>
              <a:lumOff val="25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8" name="Rectangle 15"/>
          <p:cNvSpPr>
            <a:spLocks/>
          </p:cNvSpPr>
          <p:nvPr/>
        </p:nvSpPr>
        <p:spPr bwMode="auto">
          <a:xfrm>
            <a:off x="5594748" y="1448593"/>
            <a:ext cx="1116211" cy="125016"/>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9" name="Line 16"/>
          <p:cNvSpPr>
            <a:spLocks noChangeShapeType="1"/>
          </p:cNvSpPr>
          <p:nvPr/>
        </p:nvSpPr>
        <p:spPr bwMode="auto">
          <a:xfrm rot="10800000" flipH="1">
            <a:off x="6275635" y="1677418"/>
            <a:ext cx="0" cy="247799"/>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 name="AutoShape 17"/>
          <p:cNvSpPr>
            <a:spLocks/>
          </p:cNvSpPr>
          <p:nvPr/>
        </p:nvSpPr>
        <p:spPr bwMode="auto">
          <a:xfrm>
            <a:off x="4112419" y="1948657"/>
            <a:ext cx="892969" cy="892969"/>
          </a:xfrm>
          <a:prstGeom prst="rightArrow">
            <a:avLst>
              <a:gd name="adj1" fmla="val 32000"/>
              <a:gd name="adj2" fmla="val 44000"/>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2" name="Rectangle 1"/>
          <p:cNvSpPr/>
          <p:nvPr/>
        </p:nvSpPr>
        <p:spPr>
          <a:xfrm>
            <a:off x="152400" y="6172200"/>
            <a:ext cx="2636359" cy="369332"/>
          </a:xfrm>
          <a:prstGeom prst="rect">
            <a:avLst/>
          </a:prstGeom>
        </p:spPr>
        <p:txBody>
          <a:bodyPr wrap="none">
            <a:spAutoFit/>
          </a:bodyPr>
          <a:lstStyle/>
          <a:p>
            <a:r>
              <a:rPr lang="en-US" dirty="0" smtClean="0"/>
              <a:t>*http://</a:t>
            </a:r>
            <a:r>
              <a:rPr lang="en-US" dirty="0" err="1" smtClean="0"/>
              <a:t>lfal.co</a:t>
            </a:r>
            <a:r>
              <a:rPr lang="en-US" dirty="0"/>
              <a:t>/</a:t>
            </a:r>
            <a:r>
              <a:rPr lang="en-US" dirty="0" err="1"/>
              <a:t>PeelAndSlice</a:t>
            </a:r>
            <a:endParaRPr lang="en-US" dirty="0"/>
          </a:p>
        </p:txBody>
      </p:sp>
    </p:spTree>
    <p:extLst>
      <p:ext uri="{BB962C8B-B14F-4D97-AF65-F5344CB8AC3E}">
        <p14:creationId xmlns:p14="http://schemas.microsoft.com/office/powerpoint/2010/main" val="20054389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3400" y="4546601"/>
            <a:ext cx="8305800" cy="769441"/>
          </a:xfrm>
          <a:prstGeom prst="rect">
            <a:avLst/>
          </a:prstGeom>
          <a:noFill/>
        </p:spPr>
        <p:txBody>
          <a:bodyPr wrap="square" rtlCol="0">
            <a:spAutoFit/>
          </a:bodyPr>
          <a:lstStyle/>
          <a:p>
            <a:pPr lvl="0" algn="ctr"/>
            <a:r>
              <a:rPr lang="en-US" sz="4400" b="1" cap="all" dirty="0" smtClean="0">
                <a:effectLst>
                  <a:outerShdw blurRad="38100" dist="38100" dir="2700000" algn="tl">
                    <a:srgbClr val="000000">
                      <a:alpha val="43137"/>
                    </a:srgbClr>
                  </a:outerShdw>
                </a:effectLst>
                <a:latin typeface="+mj-lt"/>
                <a:ea typeface="+mj-ea"/>
                <a:cs typeface="+mj-cs"/>
              </a:rPr>
              <a:t>SLICE</a:t>
            </a:r>
            <a:endParaRPr lang="en-US" sz="4400" b="1" cap="all" dirty="0">
              <a:effectLst>
                <a:outerShdw blurRad="38100" dist="38100" dir="2700000" algn="tl">
                  <a:srgbClr val="000000">
                    <a:alpha val="43137"/>
                  </a:srgbClr>
                </a:outerShdw>
              </a:effectLst>
              <a:latin typeface="+mj-lt"/>
              <a:ea typeface="+mj-ea"/>
              <a:cs typeface="+mj-cs"/>
            </a:endParaRPr>
          </a:p>
        </p:txBody>
      </p:sp>
      <p:sp>
        <p:nvSpPr>
          <p:cNvPr id="3" name="Rectangle 1"/>
          <p:cNvSpPr>
            <a:spLocks/>
          </p:cNvSpPr>
          <p:nvPr/>
        </p:nvSpPr>
        <p:spPr bwMode="auto">
          <a:xfrm>
            <a:off x="1718668" y="1600201"/>
            <a:ext cx="1741289" cy="183951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4" name="Rectangle 2"/>
          <p:cNvSpPr>
            <a:spLocks/>
          </p:cNvSpPr>
          <p:nvPr/>
        </p:nvSpPr>
        <p:spPr bwMode="auto">
          <a:xfrm>
            <a:off x="2093715" y="2528888"/>
            <a:ext cx="1116211" cy="125016"/>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5" name="Rectangle 3"/>
          <p:cNvSpPr>
            <a:spLocks/>
          </p:cNvSpPr>
          <p:nvPr/>
        </p:nvSpPr>
        <p:spPr bwMode="auto">
          <a:xfrm>
            <a:off x="1897260" y="1993107"/>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6" name="Rectangle 4"/>
          <p:cNvSpPr>
            <a:spLocks/>
          </p:cNvSpPr>
          <p:nvPr/>
        </p:nvSpPr>
        <p:spPr bwMode="auto">
          <a:xfrm>
            <a:off x="2093715" y="2296716"/>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7" name="Rectangle 5"/>
          <p:cNvSpPr>
            <a:spLocks/>
          </p:cNvSpPr>
          <p:nvPr/>
        </p:nvSpPr>
        <p:spPr bwMode="auto">
          <a:xfrm>
            <a:off x="1897260" y="1760935"/>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9" name="Rectangle 6"/>
          <p:cNvSpPr>
            <a:spLocks/>
          </p:cNvSpPr>
          <p:nvPr/>
        </p:nvSpPr>
        <p:spPr bwMode="auto">
          <a:xfrm>
            <a:off x="1897260" y="3020021"/>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 name="Rectangle 7"/>
          <p:cNvSpPr>
            <a:spLocks/>
          </p:cNvSpPr>
          <p:nvPr/>
        </p:nvSpPr>
        <p:spPr bwMode="auto">
          <a:xfrm>
            <a:off x="2093715" y="2787849"/>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1" name="AutoShape 8"/>
          <p:cNvSpPr>
            <a:spLocks/>
          </p:cNvSpPr>
          <p:nvPr/>
        </p:nvSpPr>
        <p:spPr bwMode="auto">
          <a:xfrm>
            <a:off x="3549254" y="1921670"/>
            <a:ext cx="892969" cy="892969"/>
          </a:xfrm>
          <a:prstGeom prst="rightArrow">
            <a:avLst>
              <a:gd name="adj1" fmla="val 32000"/>
              <a:gd name="adj2" fmla="val 44000"/>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2" name="Rectangle 10"/>
          <p:cNvSpPr>
            <a:spLocks/>
          </p:cNvSpPr>
          <p:nvPr/>
        </p:nvSpPr>
        <p:spPr bwMode="auto">
          <a:xfrm>
            <a:off x="4495801" y="1600201"/>
            <a:ext cx="1741289" cy="183951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3" name="Rectangle 11"/>
          <p:cNvSpPr>
            <a:spLocks/>
          </p:cNvSpPr>
          <p:nvPr/>
        </p:nvSpPr>
        <p:spPr bwMode="auto">
          <a:xfrm>
            <a:off x="4674394" y="1993107"/>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4" name="Rectangle 12"/>
          <p:cNvSpPr>
            <a:spLocks/>
          </p:cNvSpPr>
          <p:nvPr/>
        </p:nvSpPr>
        <p:spPr bwMode="auto">
          <a:xfrm>
            <a:off x="4870847" y="2296716"/>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5" name="Rectangle 13"/>
          <p:cNvSpPr>
            <a:spLocks/>
          </p:cNvSpPr>
          <p:nvPr/>
        </p:nvSpPr>
        <p:spPr bwMode="auto">
          <a:xfrm>
            <a:off x="4674394" y="1760935"/>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6" name="Rectangle 14"/>
          <p:cNvSpPr>
            <a:spLocks/>
          </p:cNvSpPr>
          <p:nvPr/>
        </p:nvSpPr>
        <p:spPr bwMode="auto">
          <a:xfrm>
            <a:off x="4674394" y="3020021"/>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7" name="Rectangle 15"/>
          <p:cNvSpPr>
            <a:spLocks/>
          </p:cNvSpPr>
          <p:nvPr/>
        </p:nvSpPr>
        <p:spPr bwMode="auto">
          <a:xfrm>
            <a:off x="4870847" y="2787849"/>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8" name="Rectangle 16"/>
          <p:cNvSpPr>
            <a:spLocks/>
          </p:cNvSpPr>
          <p:nvPr/>
        </p:nvSpPr>
        <p:spPr bwMode="auto">
          <a:xfrm>
            <a:off x="4870847" y="2528888"/>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9" name="Line 17"/>
          <p:cNvSpPr>
            <a:spLocks noChangeShapeType="1"/>
          </p:cNvSpPr>
          <p:nvPr/>
        </p:nvSpPr>
        <p:spPr bwMode="auto">
          <a:xfrm rot="10800000" flipH="1">
            <a:off x="6073007" y="2584699"/>
            <a:ext cx="714375" cy="11163"/>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 name="Rectangle 18"/>
          <p:cNvSpPr>
            <a:spLocks/>
          </p:cNvSpPr>
          <p:nvPr/>
        </p:nvSpPr>
        <p:spPr bwMode="auto">
          <a:xfrm>
            <a:off x="6843146" y="2415312"/>
            <a:ext cx="133912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36280" bIns="0">
            <a:spAutoFit/>
          </a:bodyPr>
          <a:lstStyle/>
          <a:p>
            <a:pPr marL="35873"/>
            <a:r>
              <a:rPr lang="en-US" dirty="0">
                <a:solidFill>
                  <a:schemeClr val="tx1"/>
                </a:solidFill>
                <a:cs typeface="Arial" charset="0"/>
              </a:rPr>
              <a:t>return sample</a:t>
            </a:r>
          </a:p>
        </p:txBody>
      </p:sp>
      <p:sp>
        <p:nvSpPr>
          <p:cNvPr id="21" name="Line 19"/>
          <p:cNvSpPr>
            <a:spLocks noChangeShapeType="1"/>
          </p:cNvSpPr>
          <p:nvPr/>
        </p:nvSpPr>
        <p:spPr bwMode="auto">
          <a:xfrm flipH="1">
            <a:off x="6743849" y="2422849"/>
            <a:ext cx="66973" cy="376163"/>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2" name="Rectangle 21"/>
          <p:cNvSpPr/>
          <p:nvPr/>
        </p:nvSpPr>
        <p:spPr>
          <a:xfrm>
            <a:off x="152400" y="6172200"/>
            <a:ext cx="2636359" cy="369332"/>
          </a:xfrm>
          <a:prstGeom prst="rect">
            <a:avLst/>
          </a:prstGeom>
        </p:spPr>
        <p:txBody>
          <a:bodyPr wrap="none">
            <a:spAutoFit/>
          </a:bodyPr>
          <a:lstStyle/>
          <a:p>
            <a:r>
              <a:rPr lang="en-US" dirty="0" smtClean="0"/>
              <a:t>*http://</a:t>
            </a:r>
            <a:r>
              <a:rPr lang="en-US" dirty="0" err="1" smtClean="0"/>
              <a:t>lfal.co</a:t>
            </a:r>
            <a:r>
              <a:rPr lang="en-US" dirty="0"/>
              <a:t>/</a:t>
            </a:r>
            <a:r>
              <a:rPr lang="en-US" dirty="0" err="1"/>
              <a:t>PeelAndSlice</a:t>
            </a:r>
            <a:endParaRPr lang="en-US" dirty="0"/>
          </a:p>
        </p:txBody>
      </p:sp>
    </p:spTree>
    <p:extLst>
      <p:ext uri="{BB962C8B-B14F-4D97-AF65-F5344CB8AC3E}">
        <p14:creationId xmlns:p14="http://schemas.microsoft.com/office/powerpoint/2010/main" val="1901447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autoUpdateAnimBg="0"/>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Why is Testing Hard?</a:t>
            </a:r>
            <a:endParaRPr lang="en-US" dirty="0"/>
          </a:p>
        </p:txBody>
      </p:sp>
      <p:sp>
        <p:nvSpPr>
          <p:cNvPr id="8" name="Content Placeholder 7"/>
          <p:cNvSpPr>
            <a:spLocks noGrp="1"/>
          </p:cNvSpPr>
          <p:nvPr>
            <p:ph idx="1"/>
          </p:nvPr>
        </p:nvSpPr>
        <p:spPr>
          <a:xfrm>
            <a:off x="0" y="1600202"/>
            <a:ext cx="9144000" cy="5181599"/>
          </a:xfrm>
        </p:spPr>
        <p:txBody>
          <a:bodyPr numCol="3">
            <a:normAutofit/>
          </a:bodyPr>
          <a:lstStyle/>
          <a:p>
            <a:pPr marL="514350" indent="-514350">
              <a:buFont typeface="+mj-lt"/>
              <a:buAutoNum type="arabicPeriod"/>
            </a:pPr>
            <a:r>
              <a:rPr lang="en-US" dirty="0" err="1" smtClean="0">
                <a:solidFill>
                  <a:schemeClr val="bg2">
                    <a:lumMod val="65000"/>
                    <a:lumOff val="35000"/>
                  </a:schemeClr>
                </a:solidFill>
              </a:rPr>
              <a:t>XPath</a:t>
            </a:r>
            <a:endParaRPr lang="en-US" dirty="0" smtClean="0">
              <a:solidFill>
                <a:schemeClr val="bg2">
                  <a:lumMod val="65000"/>
                  <a:lumOff val="35000"/>
                </a:schemeClr>
              </a:solidFill>
            </a:endParaRPr>
          </a:p>
          <a:p>
            <a:pPr marL="514350" indent="-514350">
              <a:buFont typeface="+mj-lt"/>
              <a:buAutoNum type="arabicPeriod"/>
            </a:pPr>
            <a:r>
              <a:rPr lang="en-US" dirty="0">
                <a:solidFill>
                  <a:schemeClr val="bg2">
                    <a:lumMod val="65000"/>
                    <a:lumOff val="35000"/>
                  </a:schemeClr>
                </a:solidFill>
              </a:rPr>
              <a:t>Finding </a:t>
            </a:r>
            <a:r>
              <a:rPr lang="en-US" dirty="0" smtClean="0">
                <a:solidFill>
                  <a:schemeClr val="bg2">
                    <a:lumMod val="65000"/>
                    <a:lumOff val="35000"/>
                  </a:schemeClr>
                </a:solidFill>
              </a:rPr>
              <a:t>Elements</a:t>
            </a:r>
          </a:p>
          <a:p>
            <a:pPr marL="514350" indent="-514350">
              <a:buFont typeface="+mj-lt"/>
              <a:buAutoNum type="arabicPeriod"/>
            </a:pPr>
            <a:r>
              <a:rPr lang="en-US" dirty="0">
                <a:solidFill>
                  <a:schemeClr val="bg2">
                    <a:lumMod val="65000"/>
                    <a:lumOff val="35000"/>
                  </a:schemeClr>
                </a:solidFill>
              </a:rPr>
              <a:t>Global </a:t>
            </a:r>
            <a:r>
              <a:rPr lang="en-US" dirty="0" smtClean="0">
                <a:solidFill>
                  <a:schemeClr val="bg2">
                    <a:lumMod val="65000"/>
                    <a:lumOff val="35000"/>
                  </a:schemeClr>
                </a:solidFill>
              </a:rPr>
              <a:t>state</a:t>
            </a:r>
          </a:p>
          <a:p>
            <a:pPr marL="514350" indent="-514350">
              <a:buFont typeface="+mj-lt"/>
              <a:buAutoNum type="arabicPeriod"/>
            </a:pPr>
            <a:r>
              <a:rPr lang="en-US" dirty="0" smtClean="0">
                <a:solidFill>
                  <a:schemeClr val="bg2">
                    <a:lumMod val="65000"/>
                    <a:lumOff val="35000"/>
                  </a:schemeClr>
                </a:solidFill>
              </a:rPr>
              <a:t>Dates</a:t>
            </a:r>
          </a:p>
          <a:p>
            <a:pPr marL="514350" indent="-514350">
              <a:buFont typeface="+mj-lt"/>
              <a:buAutoNum type="arabicPeriod"/>
            </a:pPr>
            <a:r>
              <a:rPr lang="en-US" dirty="0">
                <a:solidFill>
                  <a:schemeClr val="bg2">
                    <a:lumMod val="65000"/>
                    <a:lumOff val="35000"/>
                  </a:schemeClr>
                </a:solidFill>
              </a:rPr>
              <a:t>Failure </a:t>
            </a:r>
            <a:r>
              <a:rPr lang="en-US" dirty="0" smtClean="0">
                <a:solidFill>
                  <a:schemeClr val="bg2">
                    <a:lumMod val="65000"/>
                    <a:lumOff val="35000"/>
                  </a:schemeClr>
                </a:solidFill>
              </a:rPr>
              <a:t>cases</a:t>
            </a:r>
          </a:p>
          <a:p>
            <a:pPr marL="514350" indent="-514350">
              <a:buFont typeface="+mj-lt"/>
              <a:buAutoNum type="arabicPeriod"/>
            </a:pPr>
            <a:r>
              <a:rPr lang="en-US" dirty="0">
                <a:solidFill>
                  <a:schemeClr val="bg2">
                    <a:lumMod val="65000"/>
                    <a:lumOff val="35000"/>
                  </a:schemeClr>
                </a:solidFill>
              </a:rPr>
              <a:t>Wait </a:t>
            </a:r>
            <a:r>
              <a:rPr lang="en-US" dirty="0" smtClean="0">
                <a:solidFill>
                  <a:schemeClr val="bg2">
                    <a:lumMod val="65000"/>
                    <a:lumOff val="35000"/>
                  </a:schemeClr>
                </a:solidFill>
              </a:rPr>
              <a:t>Times</a:t>
            </a:r>
          </a:p>
          <a:p>
            <a:pPr marL="514350" indent="-514350">
              <a:buFont typeface="+mj-lt"/>
              <a:buAutoNum type="arabicPeriod"/>
            </a:pPr>
            <a:r>
              <a:rPr lang="en-US" dirty="0" smtClean="0">
                <a:solidFill>
                  <a:schemeClr val="bg2">
                    <a:lumMod val="65000"/>
                    <a:lumOff val="35000"/>
                  </a:schemeClr>
                </a:solidFill>
              </a:rPr>
              <a:t>Mobile</a:t>
            </a:r>
          </a:p>
          <a:p>
            <a:pPr marL="514350" indent="-514350">
              <a:buFont typeface="+mj-lt"/>
              <a:buAutoNum type="arabicPeriod"/>
            </a:pPr>
            <a:r>
              <a:rPr lang="en-US" dirty="0" smtClean="0">
                <a:solidFill>
                  <a:schemeClr val="bg2">
                    <a:lumMod val="65000"/>
                    <a:lumOff val="35000"/>
                  </a:schemeClr>
                </a:solidFill>
              </a:rPr>
              <a:t>Setup</a:t>
            </a:r>
          </a:p>
          <a:p>
            <a:pPr marL="514350" indent="-514350">
              <a:buFont typeface="+mj-lt"/>
              <a:buAutoNum type="arabicPeriod"/>
            </a:pPr>
            <a:r>
              <a:rPr lang="en-US" dirty="0" smtClean="0">
                <a:solidFill>
                  <a:schemeClr val="bg2">
                    <a:lumMod val="65000"/>
                    <a:lumOff val="35000"/>
                  </a:schemeClr>
                </a:solidFill>
              </a:rPr>
              <a:t>Lot’s of paths</a:t>
            </a:r>
          </a:p>
          <a:p>
            <a:pPr marL="514350" indent="-514350">
              <a:buFont typeface="+mj-lt"/>
              <a:buAutoNum type="arabicPeriod"/>
            </a:pPr>
            <a:r>
              <a:rPr lang="en-US" dirty="0" smtClean="0">
                <a:solidFill>
                  <a:schemeClr val="bg2">
                    <a:lumMod val="65000"/>
                    <a:lumOff val="35000"/>
                  </a:schemeClr>
                </a:solidFill>
              </a:rPr>
              <a:t>Environment</a:t>
            </a:r>
          </a:p>
          <a:p>
            <a:pPr marL="514350" indent="-514350">
              <a:buFont typeface="+mj-lt"/>
              <a:buAutoNum type="arabicPeriod"/>
            </a:pPr>
            <a:r>
              <a:rPr lang="en-US" dirty="0" smtClean="0">
                <a:solidFill>
                  <a:schemeClr val="bg2">
                    <a:lumMod val="65000"/>
                    <a:lumOff val="35000"/>
                  </a:schemeClr>
                </a:solidFill>
              </a:rPr>
              <a:t>Uncontrollable Variables</a:t>
            </a:r>
          </a:p>
          <a:p>
            <a:pPr marL="514350" indent="-514350">
              <a:buFont typeface="+mj-lt"/>
              <a:buAutoNum type="arabicPeriod"/>
            </a:pPr>
            <a:r>
              <a:rPr lang="en-US" dirty="0" smtClean="0">
                <a:solidFill>
                  <a:schemeClr val="bg2">
                    <a:lumMod val="65000"/>
                    <a:lumOff val="35000"/>
                  </a:schemeClr>
                </a:solidFill>
              </a:rPr>
              <a:t>UI</a:t>
            </a:r>
          </a:p>
          <a:p>
            <a:pPr marL="514350" indent="-514350">
              <a:buFont typeface="+mj-lt"/>
              <a:buAutoNum type="arabicPeriod"/>
            </a:pPr>
            <a:r>
              <a:rPr lang="en-US" dirty="0" smtClean="0">
                <a:solidFill>
                  <a:schemeClr val="bg2">
                    <a:lumMod val="65000"/>
                    <a:lumOff val="35000"/>
                  </a:schemeClr>
                </a:solidFill>
              </a:rPr>
              <a:t>Money</a:t>
            </a:r>
          </a:p>
          <a:p>
            <a:pPr marL="514350" indent="-514350">
              <a:buFont typeface="+mj-lt"/>
              <a:buAutoNum type="arabicPeriod"/>
            </a:pPr>
            <a:r>
              <a:rPr lang="en-US" dirty="0" smtClean="0">
                <a:solidFill>
                  <a:schemeClr val="bg2">
                    <a:lumMod val="65000"/>
                    <a:lumOff val="35000"/>
                  </a:schemeClr>
                </a:solidFill>
              </a:rPr>
              <a:t>Dates</a:t>
            </a:r>
          </a:p>
          <a:p>
            <a:pPr marL="514350" indent="-514350">
              <a:buFont typeface="+mj-lt"/>
              <a:buAutoNum type="arabicPeriod"/>
            </a:pPr>
            <a:r>
              <a:rPr lang="en-US" dirty="0" smtClean="0">
                <a:solidFill>
                  <a:schemeClr val="bg2">
                    <a:lumMod val="65000"/>
                    <a:lumOff val="35000"/>
                  </a:schemeClr>
                </a:solidFill>
              </a:rPr>
              <a:t>Database</a:t>
            </a:r>
          </a:p>
          <a:p>
            <a:pPr marL="514350" indent="-514350">
              <a:buFont typeface="+mj-lt"/>
              <a:buAutoNum type="arabicPeriod"/>
            </a:pPr>
            <a:r>
              <a:rPr lang="en-US" dirty="0" smtClean="0">
                <a:solidFill>
                  <a:schemeClr val="bg2">
                    <a:lumMod val="65000"/>
                    <a:lumOff val="35000"/>
                  </a:schemeClr>
                </a:solidFill>
              </a:rPr>
              <a:t>Integration</a:t>
            </a:r>
          </a:p>
          <a:p>
            <a:pPr marL="514350" indent="-514350">
              <a:buFont typeface="+mj-lt"/>
              <a:buAutoNum type="arabicPeriod"/>
            </a:pPr>
            <a:r>
              <a:rPr lang="en-US" dirty="0" smtClean="0">
                <a:solidFill>
                  <a:schemeClr val="bg2">
                    <a:lumMod val="65000"/>
                    <a:lumOff val="35000"/>
                  </a:schemeClr>
                </a:solidFill>
              </a:rPr>
              <a:t>Finding Elements</a:t>
            </a:r>
          </a:p>
          <a:p>
            <a:pPr marL="514350" indent="-514350">
              <a:buFont typeface="+mj-lt"/>
              <a:buAutoNum type="arabicPeriod"/>
            </a:pPr>
            <a:r>
              <a:rPr lang="en-US" dirty="0" smtClean="0">
                <a:solidFill>
                  <a:schemeClr val="bg2">
                    <a:lumMod val="65000"/>
                    <a:lumOff val="35000"/>
                  </a:schemeClr>
                </a:solidFill>
              </a:rPr>
              <a:t>Timing</a:t>
            </a:r>
          </a:p>
          <a:p>
            <a:pPr marL="0" indent="0">
              <a:buNone/>
            </a:pPr>
            <a:endParaRPr lang="en-US" dirty="0" smtClean="0">
              <a:solidFill>
                <a:schemeClr val="bg2">
                  <a:lumMod val="65000"/>
                  <a:lumOff val="35000"/>
                </a:schemeClr>
              </a:solidFill>
            </a:endParaRPr>
          </a:p>
        </p:txBody>
      </p:sp>
    </p:spTree>
    <p:extLst>
      <p:ext uri="{BB962C8B-B14F-4D97-AF65-F5344CB8AC3E}">
        <p14:creationId xmlns:p14="http://schemas.microsoft.com/office/powerpoint/2010/main" val="395584185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MobTimer</a:t>
            </a:r>
            <a:endParaRPr lang="en-US" dirty="0"/>
          </a:p>
        </p:txBody>
      </p:sp>
      <p:pic>
        <p:nvPicPr>
          <p:cNvPr id="3" name="Picture 2" descr="MobTimer - MobTime.Overvie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0488"/>
            <a:ext cx="9144000" cy="3349625"/>
          </a:xfrm>
          <a:prstGeom prst="rect">
            <a:avLst/>
          </a:prstGeom>
        </p:spPr>
      </p:pic>
    </p:spTree>
    <p:extLst>
      <p:ext uri="{BB962C8B-B14F-4D97-AF65-F5344CB8AC3E}">
        <p14:creationId xmlns:p14="http://schemas.microsoft.com/office/powerpoint/2010/main" val="32350962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8946" y="377774"/>
            <a:ext cx="7772400" cy="1362075"/>
          </a:xfrm>
        </p:spPr>
        <p:txBody>
          <a:bodyPr>
            <a:noAutofit/>
          </a:bodyPr>
          <a:lstStyle/>
          <a:p>
            <a:pPr algn="ctr"/>
            <a:r>
              <a:rPr lang="en-US" sz="5400" dirty="0" smtClean="0"/>
              <a:t>Course Vision</a:t>
            </a:r>
            <a:br>
              <a:rPr lang="en-US" sz="5400" dirty="0" smtClean="0"/>
            </a:br>
            <a:endParaRPr lang="en-US" sz="5400" dirty="0"/>
          </a:p>
        </p:txBody>
      </p:sp>
      <p:pic>
        <p:nvPicPr>
          <p:cNvPr id="7" name="Picture 6" descr="Llewelly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523" y="2220485"/>
            <a:ext cx="2343025" cy="2343025"/>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1375530" y="4926921"/>
            <a:ext cx="2486228" cy="461665"/>
          </a:xfrm>
          <a:prstGeom prst="rect">
            <a:avLst/>
          </a:prstGeom>
          <a:noFill/>
        </p:spPr>
        <p:txBody>
          <a:bodyPr wrap="none" rtlCol="0">
            <a:spAutoFit/>
          </a:bodyPr>
          <a:lstStyle/>
          <a:p>
            <a:pPr algn="ctr"/>
            <a:r>
              <a:rPr lang="en-US" sz="2400" dirty="0" smtClean="0"/>
              <a:t>Exploratory Tester</a:t>
            </a:r>
            <a:endParaRPr lang="en-US" sz="2400" dirty="0"/>
          </a:p>
        </p:txBody>
      </p:sp>
      <p:sp>
        <p:nvSpPr>
          <p:cNvPr id="9" name="TextBox 8"/>
          <p:cNvSpPr txBox="1"/>
          <p:nvPr/>
        </p:nvSpPr>
        <p:spPr>
          <a:xfrm>
            <a:off x="5274906" y="4926921"/>
            <a:ext cx="2880716" cy="461665"/>
          </a:xfrm>
          <a:prstGeom prst="rect">
            <a:avLst/>
          </a:prstGeom>
          <a:noFill/>
        </p:spPr>
        <p:txBody>
          <a:bodyPr wrap="none" rtlCol="0">
            <a:spAutoFit/>
          </a:bodyPr>
          <a:lstStyle/>
          <a:p>
            <a:pPr algn="ctr"/>
            <a:r>
              <a:rPr lang="en-US" sz="2400" dirty="0" smtClean="0"/>
              <a:t>Extreme Programmer</a:t>
            </a:r>
            <a:endParaRPr lang="en-US" sz="2400" dirty="0"/>
          </a:p>
        </p:txBody>
      </p:sp>
      <p:sp>
        <p:nvSpPr>
          <p:cNvPr id="2" name="TextBox 1"/>
          <p:cNvSpPr txBox="1"/>
          <p:nvPr/>
        </p:nvSpPr>
        <p:spPr>
          <a:xfrm>
            <a:off x="2023264" y="5629101"/>
            <a:ext cx="5243818" cy="646331"/>
          </a:xfrm>
          <a:prstGeom prst="rect">
            <a:avLst/>
          </a:prstGeom>
          <a:noFill/>
        </p:spPr>
        <p:txBody>
          <a:bodyPr wrap="none" rtlCol="0">
            <a:spAutoFit/>
          </a:bodyPr>
          <a:lstStyle/>
          <a:p>
            <a:pPr algn="ctr"/>
            <a:r>
              <a:rPr lang="en-US" sz="3600" b="1" dirty="0" smtClean="0">
                <a:solidFill>
                  <a:schemeClr val="accent3"/>
                </a:solidFill>
              </a:rPr>
              <a:t>MOB PROGRAMMING</a:t>
            </a:r>
            <a:endParaRPr lang="en-US" sz="3600" b="1" dirty="0">
              <a:solidFill>
                <a:schemeClr val="accent3"/>
              </a:solidFill>
            </a:endParaRPr>
          </a:p>
        </p:txBody>
      </p:sp>
      <p:pic>
        <p:nvPicPr>
          <p:cNvPr id="3" name="Picture 2" descr="maaret_squa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059" y="2273721"/>
            <a:ext cx="2343025" cy="2343025"/>
          </a:xfrm>
          <a:prstGeom prst="rect">
            <a:avLst/>
          </a:prstGeom>
        </p:spPr>
      </p:pic>
    </p:spTree>
    <p:extLst>
      <p:ext uri="{BB962C8B-B14F-4D97-AF65-F5344CB8AC3E}">
        <p14:creationId xmlns:p14="http://schemas.microsoft.com/office/powerpoint/2010/main" val="130355701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5835765"/>
            <a:ext cx="9144000" cy="461665"/>
          </a:xfrm>
          <a:prstGeom prst="rect">
            <a:avLst/>
          </a:prstGeom>
          <a:noFill/>
        </p:spPr>
        <p:txBody>
          <a:bodyPr wrap="square" rtlCol="0">
            <a:spAutoFit/>
          </a:bodyPr>
          <a:lstStyle/>
          <a:p>
            <a:pPr algn="ctr"/>
            <a:r>
              <a:rPr lang="en-US" sz="2400" dirty="0" smtClean="0"/>
              <a:t>#</a:t>
            </a:r>
            <a:r>
              <a:rPr lang="en-US" sz="2400" dirty="0" err="1" smtClean="0"/>
              <a:t>MobProgrammingGuidebook</a:t>
            </a:r>
            <a:endParaRPr lang="en-US" sz="2400" dirty="0"/>
          </a:p>
        </p:txBody>
      </p:sp>
      <p:pic>
        <p:nvPicPr>
          <p:cNvPr id="26" name="Picture 25" descr="Screen Shot 2015-11-05 at 8.12.2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1" y="366257"/>
            <a:ext cx="6197600" cy="5336158"/>
          </a:xfrm>
          <a:prstGeom prst="rect">
            <a:avLst/>
          </a:prstGeom>
        </p:spPr>
      </p:pic>
    </p:spTree>
    <p:extLst>
      <p:ext uri="{BB962C8B-B14F-4D97-AF65-F5344CB8AC3E}">
        <p14:creationId xmlns:p14="http://schemas.microsoft.com/office/powerpoint/2010/main" val="100801472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2040" y="1575099"/>
            <a:ext cx="5793335" cy="2554545"/>
          </a:xfrm>
          <a:prstGeom prst="rect">
            <a:avLst/>
          </a:prstGeom>
          <a:noFill/>
        </p:spPr>
        <p:txBody>
          <a:bodyPr wrap="square" rtlCol="0">
            <a:spAutoFit/>
          </a:bodyPr>
          <a:lstStyle/>
          <a:p>
            <a:r>
              <a:rPr lang="en-US" sz="3200" b="1" dirty="0" smtClean="0"/>
              <a:t>Maaret Pyhäjärvi</a:t>
            </a:r>
          </a:p>
          <a:p>
            <a:r>
              <a:rPr lang="en-US" sz="3200" dirty="0" smtClean="0"/>
              <a:t>Email: maaret@iki.fi</a:t>
            </a:r>
          </a:p>
          <a:p>
            <a:r>
              <a:rPr lang="en-US" sz="3200" dirty="0" smtClean="0"/>
              <a:t>Twitter: @</a:t>
            </a:r>
            <a:r>
              <a:rPr lang="en-US" sz="3200" dirty="0" err="1" smtClean="0"/>
              <a:t>maaretp</a:t>
            </a:r>
            <a:endParaRPr lang="en-US" sz="3200" dirty="0" smtClean="0"/>
          </a:p>
          <a:p>
            <a:r>
              <a:rPr lang="en-US" sz="3200" dirty="0" smtClean="0"/>
              <a:t>Blog: visible-</a:t>
            </a:r>
            <a:r>
              <a:rPr lang="en-US" sz="3200" dirty="0" err="1" smtClean="0"/>
              <a:t>quality.blogspot.fi</a:t>
            </a:r>
            <a:endParaRPr lang="en-US" sz="3200" dirty="0" smtClean="0"/>
          </a:p>
          <a:p>
            <a:endParaRPr lang="en-US" sz="3200" dirty="0" smtClean="0"/>
          </a:p>
        </p:txBody>
      </p:sp>
      <p:sp>
        <p:nvSpPr>
          <p:cNvPr id="5" name="Title 4"/>
          <p:cNvSpPr>
            <a:spLocks noGrp="1"/>
          </p:cNvSpPr>
          <p:nvPr>
            <p:ph type="title"/>
          </p:nvPr>
        </p:nvSpPr>
        <p:spPr/>
        <p:txBody>
          <a:bodyPr/>
          <a:lstStyle/>
          <a:p>
            <a:r>
              <a:rPr lang="en-US" dirty="0" smtClean="0"/>
              <a:t>Get in Touch</a:t>
            </a:r>
            <a:endParaRPr lang="en-US" dirty="0"/>
          </a:p>
        </p:txBody>
      </p:sp>
      <p:pic>
        <p:nvPicPr>
          <p:cNvPr id="6" name="Picture 5" descr="Llewelly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97" y="4129644"/>
            <a:ext cx="2406218" cy="2406218"/>
          </a:xfrm>
          <a:prstGeom prst="rect">
            <a:avLst/>
          </a:prstGeom>
          <a:solidFill>
            <a:srgbClr val="FFFFFF">
              <a:shade val="85000"/>
            </a:srgbClr>
          </a:solidFill>
          <a:ln w="38100" cap="sq" cmpd="sng">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TextBox 6"/>
          <p:cNvSpPr txBox="1"/>
          <p:nvPr/>
        </p:nvSpPr>
        <p:spPr>
          <a:xfrm>
            <a:off x="3242040" y="4160202"/>
            <a:ext cx="5793335" cy="2554545"/>
          </a:xfrm>
          <a:prstGeom prst="rect">
            <a:avLst/>
          </a:prstGeom>
          <a:noFill/>
        </p:spPr>
        <p:txBody>
          <a:bodyPr wrap="square" rtlCol="0">
            <a:spAutoFit/>
          </a:bodyPr>
          <a:lstStyle/>
          <a:p>
            <a:r>
              <a:rPr lang="en-US" sz="3200" b="1" dirty="0" smtClean="0"/>
              <a:t>Llewellyn Falco</a:t>
            </a:r>
          </a:p>
          <a:p>
            <a:r>
              <a:rPr lang="en-US" sz="3200" dirty="0" smtClean="0"/>
              <a:t>Email: </a:t>
            </a:r>
            <a:r>
              <a:rPr lang="en-US" sz="3200" dirty="0" err="1" smtClean="0"/>
              <a:t>isidore@setgame.com</a:t>
            </a:r>
            <a:endParaRPr lang="en-US" sz="3200" dirty="0" smtClean="0"/>
          </a:p>
          <a:p>
            <a:r>
              <a:rPr lang="en-US" sz="3200" dirty="0" smtClean="0"/>
              <a:t>Twitter: @</a:t>
            </a:r>
            <a:r>
              <a:rPr lang="en-US" sz="3200" dirty="0" err="1" smtClean="0"/>
              <a:t>LlewellynFalco</a:t>
            </a:r>
            <a:endParaRPr lang="en-US" sz="3200" dirty="0" smtClean="0"/>
          </a:p>
          <a:p>
            <a:r>
              <a:rPr lang="en-US" sz="3200" dirty="0" smtClean="0"/>
              <a:t>Blog: </a:t>
            </a:r>
            <a:r>
              <a:rPr lang="en-US" sz="3200" dirty="0" err="1" smtClean="0"/>
              <a:t>llewellynfalco.blogspot.com</a:t>
            </a:r>
            <a:endParaRPr lang="en-US" sz="3200" dirty="0" smtClean="0"/>
          </a:p>
          <a:p>
            <a:endParaRPr lang="en-US" sz="3200" dirty="0" smtClean="0"/>
          </a:p>
        </p:txBody>
      </p:sp>
      <p:pic>
        <p:nvPicPr>
          <p:cNvPr id="8" name="Picture 7" descr="maaret_squa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170" y="1703102"/>
            <a:ext cx="2343025" cy="2343025"/>
          </a:xfrm>
          <a:prstGeom prst="rect">
            <a:avLst/>
          </a:prstGeom>
          <a:solidFill>
            <a:srgbClr val="FFFFFF">
              <a:shade val="85000"/>
            </a:srgbClr>
          </a:solidFill>
          <a:ln w="38100" cap="sq" cmpd="sng">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992412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fi-FI" dirty="0" smtClean="0"/>
              <a:t>Question, Thoughts?</a:t>
            </a:r>
            <a:br>
              <a:rPr lang="fi-FI" dirty="0" smtClean="0"/>
            </a:br>
            <a:r>
              <a:rPr lang="fi-FI" dirty="0" smtClean="0"/>
              <a:t>Feedback?</a:t>
            </a:r>
            <a:endParaRPr lang="fi-FI" dirty="0"/>
          </a:p>
        </p:txBody>
      </p:sp>
      <p:pic>
        <p:nvPicPr>
          <p:cNvPr id="9" name="Picture 8" descr="C:\Documents and Settings\mpyhajar.CONFORMIQ\Application Data\Microsoft\Media Catalog\Downloaded Clips\cl1f\j0078711.wmf"/>
          <p:cNvPicPr>
            <a:picLocks noChangeAspect="1" noChangeArrowheads="1"/>
          </p:cNvPicPr>
          <p:nvPr/>
        </p:nvPicPr>
        <p:blipFill>
          <a:blip r:embed="rId3" cstate="print"/>
          <a:srcRect/>
          <a:stretch>
            <a:fillRect/>
          </a:stretch>
        </p:blipFill>
        <p:spPr bwMode="auto">
          <a:xfrm>
            <a:off x="2714612" y="1714488"/>
            <a:ext cx="1622425" cy="3933825"/>
          </a:xfrm>
          <a:prstGeom prst="rect">
            <a:avLst/>
          </a:prstGeom>
          <a:noFill/>
        </p:spPr>
      </p:pic>
      <p:pic>
        <p:nvPicPr>
          <p:cNvPr id="10" name="Picture 9" descr="C:\Documents and Settings\mpyhajar.CONFORMIQ\Application Data\Microsoft\Media Catalog\Downloaded Clips\cl1f\j0078625.wmf"/>
          <p:cNvPicPr>
            <a:picLocks noChangeAspect="1" noChangeArrowheads="1"/>
          </p:cNvPicPr>
          <p:nvPr/>
        </p:nvPicPr>
        <p:blipFill>
          <a:blip r:embed="rId4" cstate="print">
            <a:duotone>
              <a:schemeClr val="accent6">
                <a:shade val="45000"/>
                <a:satMod val="135000"/>
              </a:schemeClr>
              <a:prstClr val="white"/>
            </a:duotone>
          </a:blip>
          <a:srcRect/>
          <a:stretch>
            <a:fillRect/>
          </a:stretch>
        </p:blipFill>
        <p:spPr bwMode="auto">
          <a:xfrm>
            <a:off x="4286248" y="2428868"/>
            <a:ext cx="1295400" cy="3933825"/>
          </a:xfrm>
          <a:prstGeom prst="rect">
            <a:avLst/>
          </a:prstGeom>
          <a:noFill/>
        </p:spPr>
      </p:pic>
    </p:spTree>
    <p:extLst>
      <p:ext uri="{BB962C8B-B14F-4D97-AF65-F5344CB8AC3E}">
        <p14:creationId xmlns:p14="http://schemas.microsoft.com/office/powerpoint/2010/main" val="3266579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Software to Test</a:t>
            </a:r>
            <a:endParaRPr lang="en-US" dirty="0"/>
          </a:p>
        </p:txBody>
      </p:sp>
      <p:sp>
        <p:nvSpPr>
          <p:cNvPr id="3" name="Content Placeholder 2"/>
          <p:cNvSpPr>
            <a:spLocks noGrp="1"/>
          </p:cNvSpPr>
          <p:nvPr>
            <p:ph idx="1"/>
          </p:nvPr>
        </p:nvSpPr>
        <p:spPr/>
        <p:txBody>
          <a:bodyPr/>
          <a:lstStyle/>
          <a:p>
            <a:r>
              <a:rPr lang="en-US" dirty="0">
                <a:hlinkClick r:id="rId2"/>
              </a:rPr>
              <a:t>http://darkfunction.com/editor</a:t>
            </a:r>
            <a:r>
              <a:rPr lang="en-US" dirty="0" smtClean="0">
                <a:hlinkClick r:id="rId2"/>
              </a:rPr>
              <a:t>/</a:t>
            </a:r>
            <a:endParaRPr lang="en-US" dirty="0" smtClean="0"/>
          </a:p>
          <a:p>
            <a:pPr marL="0" indent="0">
              <a:buNone/>
            </a:pPr>
            <a:r>
              <a:rPr lang="en-US" dirty="0" smtClean="0">
                <a:sym typeface="Wingdings"/>
              </a:rPr>
              <a:t> Download the jar</a:t>
            </a:r>
          </a:p>
          <a:p>
            <a:r>
              <a:rPr lang="en-US" dirty="0">
                <a:hlinkClick r:id="rId3"/>
              </a:rPr>
              <a:t>http://lfal.co/</a:t>
            </a:r>
            <a:r>
              <a:rPr lang="en-US" dirty="0" smtClean="0">
                <a:hlinkClick r:id="rId3"/>
              </a:rPr>
              <a:t>DfExamples</a:t>
            </a:r>
            <a:endParaRPr lang="en-US" dirty="0" smtClean="0"/>
          </a:p>
          <a:p>
            <a:r>
              <a:rPr lang="en-US" dirty="0" smtClean="0">
                <a:sym typeface="Wingdings"/>
              </a:rPr>
              <a:t> Download as zip</a:t>
            </a:r>
            <a:endParaRPr lang="en-US" dirty="0"/>
          </a:p>
        </p:txBody>
      </p:sp>
    </p:spTree>
    <p:extLst>
      <p:ext uri="{BB962C8B-B14F-4D97-AF65-F5344CB8AC3E}">
        <p14:creationId xmlns:p14="http://schemas.microsoft.com/office/powerpoint/2010/main" val="88578162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The App: Dark Function Editor</a:t>
            </a:r>
            <a:endParaRPr lang="en-US" dirty="0"/>
          </a:p>
        </p:txBody>
      </p:sp>
      <p:sp>
        <p:nvSpPr>
          <p:cNvPr id="5" name="Content Placeholder 4"/>
          <p:cNvSpPr>
            <a:spLocks noGrp="1"/>
          </p:cNvSpPr>
          <p:nvPr>
            <p:ph idx="1"/>
          </p:nvPr>
        </p:nvSpPr>
        <p:spPr/>
        <p:txBody>
          <a:bodyPr>
            <a:normAutofit fontScale="70000" lnSpcReduction="20000"/>
          </a:bodyPr>
          <a:lstStyle/>
          <a:p>
            <a:r>
              <a:rPr lang="en-US" sz="3600" dirty="0" smtClean="0"/>
              <a:t>Eclipse: </a:t>
            </a:r>
          </a:p>
          <a:p>
            <a:pPr lvl="1"/>
            <a:r>
              <a:rPr lang="en-US" sz="3600" dirty="0" smtClean="0"/>
              <a:t>Open </a:t>
            </a:r>
            <a:r>
              <a:rPr lang="en-US" sz="3600" dirty="0" err="1" smtClean="0"/>
              <a:t>dfEditorApp</a:t>
            </a:r>
            <a:r>
              <a:rPr lang="en-US" sz="3600" dirty="0" smtClean="0"/>
              <a:t> (</a:t>
            </a:r>
            <a:r>
              <a:rPr lang="en-US" sz="3600" dirty="0" err="1" smtClean="0"/>
              <a:t>Ctrl+Shift+T</a:t>
            </a:r>
            <a:r>
              <a:rPr lang="en-US" sz="3600" dirty="0" smtClean="0"/>
              <a:t>)</a:t>
            </a:r>
          </a:p>
          <a:p>
            <a:pPr lvl="1"/>
            <a:r>
              <a:rPr lang="en-US" sz="3600" dirty="0" smtClean="0"/>
              <a:t>Run (Ctrl+F11)</a:t>
            </a:r>
          </a:p>
          <a:p>
            <a:endParaRPr lang="en-US" dirty="0"/>
          </a:p>
          <a:p>
            <a:r>
              <a:rPr lang="en-US" sz="3400" b="1" dirty="0" smtClean="0"/>
              <a:t>A 2D sprite and animation tool for </a:t>
            </a:r>
            <a:br>
              <a:rPr lang="en-US" sz="3400" b="1" dirty="0" smtClean="0"/>
            </a:br>
            <a:r>
              <a:rPr lang="en-US" sz="3400" b="1" dirty="0" smtClean="0"/>
              <a:t>game developer</a:t>
            </a:r>
          </a:p>
          <a:p>
            <a:r>
              <a:rPr lang="en-US" dirty="0" smtClean="0"/>
              <a:t>Two main uses:</a:t>
            </a:r>
          </a:p>
          <a:p>
            <a:pPr lvl="1"/>
            <a:r>
              <a:rPr lang="en-US" b="1" dirty="0" smtClean="0"/>
              <a:t>Sprite sheet </a:t>
            </a:r>
            <a:r>
              <a:rPr lang="en-US" b="1" dirty="0"/>
              <a:t>c</a:t>
            </a:r>
            <a:r>
              <a:rPr lang="en-US" b="1" dirty="0" smtClean="0"/>
              <a:t>reator</a:t>
            </a:r>
            <a:r>
              <a:rPr lang="en-US" dirty="0" smtClean="0"/>
              <a:t>: Create sprite sheets by adding coordinates or by putting together individual sprites (</a:t>
            </a:r>
            <a:r>
              <a:rPr lang="en-US" i="1" dirty="0" smtClean="0"/>
              <a:t>New / Sprite sheet</a:t>
            </a:r>
            <a:r>
              <a:rPr lang="en-US" dirty="0" smtClean="0"/>
              <a:t>)</a:t>
            </a:r>
          </a:p>
          <a:p>
            <a:pPr lvl="1"/>
            <a:r>
              <a:rPr lang="en-US" b="1" dirty="0" smtClean="0"/>
              <a:t>Image animator</a:t>
            </a:r>
            <a:r>
              <a:rPr lang="en-US" dirty="0" smtClean="0"/>
              <a:t>: Create animations from sprite sheets</a:t>
            </a:r>
            <a:r>
              <a:rPr lang="en-US" dirty="0"/>
              <a:t> </a:t>
            </a:r>
            <a:r>
              <a:rPr lang="en-US" dirty="0" smtClean="0"/>
              <a:t>(</a:t>
            </a:r>
            <a:r>
              <a:rPr lang="en-US" i="1" dirty="0"/>
              <a:t>New / Animation </a:t>
            </a:r>
            <a:r>
              <a:rPr lang="en-US" i="1" dirty="0" smtClean="0"/>
              <a:t>set</a:t>
            </a:r>
            <a:r>
              <a:rPr lang="en-US" dirty="0" smtClean="0"/>
              <a:t>)</a:t>
            </a:r>
          </a:p>
          <a:p>
            <a:r>
              <a:rPr lang="en-US" dirty="0" smtClean="0"/>
              <a:t>Test data to start from:</a:t>
            </a:r>
            <a:endParaRPr lang="en-US" dirty="0"/>
          </a:p>
          <a:p>
            <a:pPr lvl="1"/>
            <a:r>
              <a:rPr lang="en-US" dirty="0" smtClean="0"/>
              <a:t>In </a:t>
            </a:r>
            <a:r>
              <a:rPr lang="en-US" dirty="0" err="1" smtClean="0"/>
              <a:t>darkFunction</a:t>
            </a:r>
            <a:r>
              <a:rPr lang="en-US" dirty="0" smtClean="0"/>
              <a:t>-Editor/</a:t>
            </a:r>
            <a:r>
              <a:rPr lang="en-US" dirty="0" err="1" smtClean="0"/>
              <a:t>TestingResources</a:t>
            </a:r>
            <a:r>
              <a:rPr lang="en-US" dirty="0" smtClean="0"/>
              <a:t>/</a:t>
            </a:r>
            <a:r>
              <a:rPr lang="en-US" dirty="0" err="1" smtClean="0"/>
              <a:t>StarWarsImages</a:t>
            </a:r>
            <a:r>
              <a:rPr lang="en-US" dirty="0" smtClean="0"/>
              <a:t>/</a:t>
            </a:r>
            <a:r>
              <a:rPr lang="en-US" dirty="0" err="1" smtClean="0"/>
              <a:t>SWAll.sprites</a:t>
            </a:r>
            <a:endParaRPr lang="en-US" dirty="0" smtClean="0"/>
          </a:p>
        </p:txBody>
      </p:sp>
      <p:pic>
        <p:nvPicPr>
          <p:cNvPr id="2" name="Picture 1" descr="Screen Shot 2015-05-24 at 19.45.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094" y="2103157"/>
            <a:ext cx="2794000" cy="1968500"/>
          </a:xfrm>
          <a:prstGeom prst="rect">
            <a:avLst/>
          </a:prstGeom>
        </p:spPr>
      </p:pic>
    </p:spTree>
    <p:extLst>
      <p:ext uri="{BB962C8B-B14F-4D97-AF65-F5344CB8AC3E}">
        <p14:creationId xmlns:p14="http://schemas.microsoft.com/office/powerpoint/2010/main" val="35038663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Style Pairing</a:t>
            </a:r>
            <a:endParaRPr lang="en-US" dirty="0"/>
          </a:p>
        </p:txBody>
      </p:sp>
      <p:pic>
        <p:nvPicPr>
          <p:cNvPr id="5" name="Picture 4"/>
          <p:cNvPicPr>
            <a:picLocks noChangeAspect="1"/>
          </p:cNvPicPr>
          <p:nvPr/>
        </p:nvPicPr>
        <p:blipFill>
          <a:blip r:embed="rId2"/>
          <a:stretch>
            <a:fillRect/>
          </a:stretch>
        </p:blipFill>
        <p:spPr>
          <a:xfrm>
            <a:off x="1926224" y="3170072"/>
            <a:ext cx="4507805" cy="3058059"/>
          </a:xfrm>
          <a:prstGeom prst="rect">
            <a:avLst/>
          </a:prstGeom>
        </p:spPr>
      </p:pic>
      <p:sp>
        <p:nvSpPr>
          <p:cNvPr id="6" name="TextBox 5"/>
          <p:cNvSpPr txBox="1"/>
          <p:nvPr/>
        </p:nvSpPr>
        <p:spPr>
          <a:xfrm>
            <a:off x="624886" y="1395590"/>
            <a:ext cx="7619580" cy="1754327"/>
          </a:xfrm>
          <a:prstGeom prst="rect">
            <a:avLst/>
          </a:prstGeom>
          <a:noFill/>
        </p:spPr>
        <p:txBody>
          <a:bodyPr wrap="square" rtlCol="0">
            <a:spAutoFit/>
          </a:bodyPr>
          <a:lstStyle/>
          <a:p>
            <a:pPr algn="ctr"/>
            <a:r>
              <a:rPr lang="en-US" sz="3600" dirty="0" smtClean="0">
                <a:latin typeface="Arial"/>
                <a:cs typeface="Arial"/>
              </a:rPr>
              <a:t>“For an idea to go from your head to the computer it </a:t>
            </a:r>
            <a:r>
              <a:rPr lang="en-US" sz="3600" b="1" i="1" dirty="0" smtClean="0">
                <a:latin typeface="Arial"/>
                <a:cs typeface="Arial"/>
              </a:rPr>
              <a:t>must</a:t>
            </a:r>
            <a:r>
              <a:rPr lang="en-US" sz="3600" dirty="0" smtClean="0">
                <a:latin typeface="Arial"/>
                <a:cs typeface="Arial"/>
              </a:rPr>
              <a:t> go though someone else’s hands”</a:t>
            </a:r>
            <a:endParaRPr lang="en-US" sz="3600" dirty="0">
              <a:latin typeface="Arial"/>
              <a:cs typeface="Arial"/>
            </a:endParaRPr>
          </a:p>
        </p:txBody>
      </p:sp>
      <p:sp>
        <p:nvSpPr>
          <p:cNvPr id="7" name="Rectangle 6"/>
          <p:cNvSpPr/>
          <p:nvPr/>
        </p:nvSpPr>
        <p:spPr>
          <a:xfrm>
            <a:off x="1411032" y="6418666"/>
            <a:ext cx="7732967" cy="338554"/>
          </a:xfrm>
          <a:prstGeom prst="rect">
            <a:avLst/>
          </a:prstGeom>
        </p:spPr>
        <p:txBody>
          <a:bodyPr wrap="square">
            <a:spAutoFit/>
          </a:bodyPr>
          <a:lstStyle/>
          <a:p>
            <a:pPr algn="r"/>
            <a:r>
              <a:rPr lang="en-US" sz="1600" dirty="0" smtClean="0"/>
              <a:t>  *http://</a:t>
            </a:r>
            <a:r>
              <a:rPr lang="en-US" sz="1600" dirty="0" err="1" smtClean="0"/>
              <a:t>llewellynfalco.blogspot.fi</a:t>
            </a:r>
            <a:r>
              <a:rPr lang="en-US" sz="1600" dirty="0" smtClean="0"/>
              <a:t>/2014/06/</a:t>
            </a:r>
            <a:r>
              <a:rPr lang="en-US" sz="1600" dirty="0" err="1" smtClean="0"/>
              <a:t>llewellyns</a:t>
            </a:r>
            <a:r>
              <a:rPr lang="en-US" sz="1600" dirty="0" smtClean="0"/>
              <a:t>-strong-style-</a:t>
            </a:r>
            <a:r>
              <a:rPr lang="en-US" sz="1600" dirty="0" err="1" smtClean="0"/>
              <a:t>pairing.html</a:t>
            </a:r>
            <a:endParaRPr lang="en-US" sz="1600" dirty="0"/>
          </a:p>
        </p:txBody>
      </p:sp>
    </p:spTree>
    <p:extLst>
      <p:ext uri="{BB962C8B-B14F-4D97-AF65-F5344CB8AC3E}">
        <p14:creationId xmlns:p14="http://schemas.microsoft.com/office/powerpoint/2010/main" val="37282104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2567517"/>
            <a:ext cx="7772400" cy="1362075"/>
          </a:xfrm>
        </p:spPr>
        <p:txBody>
          <a:bodyPr/>
          <a:lstStyle/>
          <a:p>
            <a:pPr algn="ctr"/>
            <a:r>
              <a:rPr lang="en-US" dirty="0" smtClean="0"/>
              <a:t>THINGS TO LEARN TODAY</a:t>
            </a:r>
            <a:endParaRPr lang="en-US" dirty="0"/>
          </a:p>
        </p:txBody>
      </p:sp>
      <p:sp>
        <p:nvSpPr>
          <p:cNvPr id="2" name="TextBox 1"/>
          <p:cNvSpPr txBox="1"/>
          <p:nvPr/>
        </p:nvSpPr>
        <p:spPr>
          <a:xfrm>
            <a:off x="292276" y="302469"/>
            <a:ext cx="2704887" cy="830997"/>
          </a:xfrm>
          <a:prstGeom prst="rect">
            <a:avLst/>
          </a:prstGeom>
          <a:noFill/>
        </p:spPr>
        <p:txBody>
          <a:bodyPr wrap="none" rtlCol="0">
            <a:spAutoFit/>
          </a:bodyPr>
          <a:lstStyle/>
          <a:p>
            <a:r>
              <a:rPr lang="en-US" sz="2400" dirty="0" smtClean="0"/>
              <a:t>What is Unit Testing </a:t>
            </a:r>
            <a:br>
              <a:rPr lang="en-US" sz="2400" dirty="0" smtClean="0"/>
            </a:br>
            <a:r>
              <a:rPr lang="en-US" sz="2400" dirty="0" smtClean="0"/>
              <a:t>(Llewellyn way)</a:t>
            </a:r>
            <a:endParaRPr lang="en-US" sz="2400" dirty="0"/>
          </a:p>
        </p:txBody>
      </p:sp>
      <p:sp>
        <p:nvSpPr>
          <p:cNvPr id="6" name="TextBox 5"/>
          <p:cNvSpPr txBox="1"/>
          <p:nvPr/>
        </p:nvSpPr>
        <p:spPr>
          <a:xfrm>
            <a:off x="910187" y="1362680"/>
            <a:ext cx="3616946" cy="830997"/>
          </a:xfrm>
          <a:prstGeom prst="rect">
            <a:avLst/>
          </a:prstGeom>
          <a:noFill/>
        </p:spPr>
        <p:txBody>
          <a:bodyPr wrap="none" rtlCol="0">
            <a:spAutoFit/>
          </a:bodyPr>
          <a:lstStyle/>
          <a:p>
            <a:r>
              <a:rPr lang="en-US" sz="2400" dirty="0" smtClean="0"/>
              <a:t>What is Exploratory Testing </a:t>
            </a:r>
            <a:br>
              <a:rPr lang="en-US" sz="2400" dirty="0" smtClean="0"/>
            </a:br>
            <a:r>
              <a:rPr lang="en-US" sz="2400" dirty="0" smtClean="0"/>
              <a:t>(Maaret way)</a:t>
            </a:r>
            <a:endParaRPr lang="en-US" sz="2400" dirty="0"/>
          </a:p>
        </p:txBody>
      </p:sp>
      <p:sp>
        <p:nvSpPr>
          <p:cNvPr id="3" name="TextBox 2"/>
          <p:cNvSpPr txBox="1"/>
          <p:nvPr/>
        </p:nvSpPr>
        <p:spPr>
          <a:xfrm>
            <a:off x="5408489" y="554416"/>
            <a:ext cx="2754780" cy="830997"/>
          </a:xfrm>
          <a:prstGeom prst="rect">
            <a:avLst/>
          </a:prstGeom>
          <a:noFill/>
        </p:spPr>
        <p:txBody>
          <a:bodyPr wrap="none" rtlCol="0">
            <a:spAutoFit/>
          </a:bodyPr>
          <a:lstStyle/>
          <a:p>
            <a:r>
              <a:rPr lang="en-US" sz="2400" dirty="0" smtClean="0"/>
              <a:t>Collaboration of two </a:t>
            </a:r>
            <a:br>
              <a:rPr lang="en-US" sz="2400" dirty="0" smtClean="0"/>
            </a:br>
            <a:r>
              <a:rPr lang="en-US" sz="2400" dirty="0" smtClean="0"/>
              <a:t>different skill sets</a:t>
            </a:r>
            <a:endParaRPr lang="en-US" sz="2400" dirty="0"/>
          </a:p>
        </p:txBody>
      </p:sp>
      <p:sp>
        <p:nvSpPr>
          <p:cNvPr id="8" name="TextBox 7"/>
          <p:cNvSpPr txBox="1"/>
          <p:nvPr/>
        </p:nvSpPr>
        <p:spPr>
          <a:xfrm>
            <a:off x="469806" y="3929592"/>
            <a:ext cx="2264863" cy="461665"/>
          </a:xfrm>
          <a:prstGeom prst="rect">
            <a:avLst/>
          </a:prstGeom>
          <a:noFill/>
        </p:spPr>
        <p:txBody>
          <a:bodyPr wrap="none" rtlCol="0">
            <a:spAutoFit/>
          </a:bodyPr>
          <a:lstStyle/>
          <a:p>
            <a:r>
              <a:rPr lang="en-US" sz="2400" dirty="0" smtClean="0"/>
              <a:t>Types of Insights</a:t>
            </a:r>
            <a:endParaRPr lang="en-US" sz="2400" dirty="0"/>
          </a:p>
        </p:txBody>
      </p:sp>
      <p:sp>
        <p:nvSpPr>
          <p:cNvPr id="9" name="TextBox 8"/>
          <p:cNvSpPr txBox="1"/>
          <p:nvPr/>
        </p:nvSpPr>
        <p:spPr>
          <a:xfrm>
            <a:off x="4128647" y="3851159"/>
            <a:ext cx="3399188" cy="461665"/>
          </a:xfrm>
          <a:prstGeom prst="rect">
            <a:avLst/>
          </a:prstGeom>
          <a:noFill/>
        </p:spPr>
        <p:txBody>
          <a:bodyPr wrap="none" rtlCol="0">
            <a:spAutoFit/>
          </a:bodyPr>
          <a:lstStyle/>
          <a:p>
            <a:r>
              <a:rPr lang="en-US" sz="2400" dirty="0" smtClean="0"/>
              <a:t>Doing Exploratory Testing</a:t>
            </a:r>
          </a:p>
        </p:txBody>
      </p:sp>
      <p:sp>
        <p:nvSpPr>
          <p:cNvPr id="10" name="TextBox 9"/>
          <p:cNvSpPr txBox="1"/>
          <p:nvPr/>
        </p:nvSpPr>
        <p:spPr>
          <a:xfrm>
            <a:off x="5040706" y="4750201"/>
            <a:ext cx="2487129" cy="461665"/>
          </a:xfrm>
          <a:prstGeom prst="rect">
            <a:avLst/>
          </a:prstGeom>
          <a:noFill/>
        </p:spPr>
        <p:txBody>
          <a:bodyPr wrap="none" rtlCol="0">
            <a:spAutoFit/>
          </a:bodyPr>
          <a:lstStyle/>
          <a:p>
            <a:r>
              <a:rPr lang="en-US" sz="2400" dirty="0" smtClean="0"/>
              <a:t>Doing Unit Testing</a:t>
            </a:r>
          </a:p>
        </p:txBody>
      </p:sp>
      <p:sp>
        <p:nvSpPr>
          <p:cNvPr id="11" name="TextBox 10"/>
          <p:cNvSpPr txBox="1"/>
          <p:nvPr/>
        </p:nvSpPr>
        <p:spPr>
          <a:xfrm>
            <a:off x="821525" y="5517866"/>
            <a:ext cx="3826288" cy="461665"/>
          </a:xfrm>
          <a:prstGeom prst="rect">
            <a:avLst/>
          </a:prstGeom>
          <a:noFill/>
        </p:spPr>
        <p:txBody>
          <a:bodyPr wrap="none" rtlCol="0">
            <a:spAutoFit/>
          </a:bodyPr>
          <a:lstStyle/>
          <a:p>
            <a:r>
              <a:rPr lang="en-US" sz="2400" dirty="0" smtClean="0"/>
              <a:t>Tools: </a:t>
            </a:r>
            <a:r>
              <a:rPr lang="en-US" sz="2400" dirty="0" err="1" smtClean="0"/>
              <a:t>Mindmup</a:t>
            </a:r>
            <a:r>
              <a:rPr lang="en-US" sz="2400" dirty="0" smtClean="0"/>
              <a:t> &amp; Approvals</a:t>
            </a:r>
            <a:endParaRPr lang="en-US" sz="2400" dirty="0"/>
          </a:p>
        </p:txBody>
      </p:sp>
    </p:spTree>
    <p:extLst>
      <p:ext uri="{BB962C8B-B14F-4D97-AF65-F5344CB8AC3E}">
        <p14:creationId xmlns:p14="http://schemas.microsoft.com/office/powerpoint/2010/main" val="197001222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Specifics of Exploratory Testing</a:t>
            </a:r>
            <a:endParaRPr lang="en-US" dirty="0"/>
          </a:p>
        </p:txBody>
      </p:sp>
      <p:pic>
        <p:nvPicPr>
          <p:cNvPr id="4" name="Picture 3" descr="Screen Shot 2015-05-24 at 22.13.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209" y="1310709"/>
            <a:ext cx="6200400" cy="5221389"/>
          </a:xfrm>
          <a:prstGeom prst="rect">
            <a:avLst/>
          </a:prstGeom>
        </p:spPr>
      </p:pic>
    </p:spTree>
    <p:extLst>
      <p:ext uri="{BB962C8B-B14F-4D97-AF65-F5344CB8AC3E}">
        <p14:creationId xmlns:p14="http://schemas.microsoft.com/office/powerpoint/2010/main" val="33210702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Specifics of Unit Testing</a:t>
            </a:r>
            <a:endParaRPr lang="en-US" dirty="0"/>
          </a:p>
        </p:txBody>
      </p:sp>
      <p:pic>
        <p:nvPicPr>
          <p:cNvPr id="3" name="Picture 2" descr="Screen Shot 2015-05-24 at 22.16.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033" y="1263136"/>
            <a:ext cx="3436853" cy="5504959"/>
          </a:xfrm>
          <a:prstGeom prst="rect">
            <a:avLst/>
          </a:prstGeom>
        </p:spPr>
      </p:pic>
    </p:spTree>
    <p:extLst>
      <p:ext uri="{BB962C8B-B14F-4D97-AF65-F5344CB8AC3E}">
        <p14:creationId xmlns:p14="http://schemas.microsoft.com/office/powerpoint/2010/main" val="21942753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051108"/>
            <a:ext cx="6139125" cy="560960"/>
          </a:xfrm>
          <a:prstGeom prst="rect">
            <a:avLst/>
          </a:prstGeom>
        </p:spPr>
        <p:txBody>
          <a:bodyPr wrap="square">
            <a:spAutoFit/>
          </a:bodyPr>
          <a:lstStyle/>
          <a:p>
            <a:pPr algn="ctr"/>
            <a:r>
              <a:rPr lang="en-US" sz="1050" b="1" dirty="0" smtClean="0">
                <a:latin typeface="News Gothic MT"/>
                <a:cs typeface="News Gothic MT"/>
              </a:rPr>
              <a:t>Quality</a:t>
            </a:r>
            <a:endParaRPr lang="en-US" sz="1050" b="1" dirty="0">
              <a:latin typeface="News Gothic MT"/>
              <a:cs typeface="News Gothic MT"/>
            </a:endParaRPr>
          </a:p>
        </p:txBody>
      </p:sp>
      <p:cxnSp>
        <p:nvCxnSpPr>
          <p:cNvPr id="6" name="Straight Connector 5"/>
          <p:cNvCxnSpPr/>
          <p:nvPr/>
        </p:nvCxnSpPr>
        <p:spPr>
          <a:xfrm>
            <a:off x="1479874" y="1085092"/>
            <a:ext cx="0" cy="4335497"/>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3" y="4768848"/>
            <a:ext cx="7072736"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2" y="1593914"/>
            <a:ext cx="3517782" cy="2382603"/>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9" name="Title 1"/>
          <p:cNvSpPr txBox="1">
            <a:spLocks/>
          </p:cNvSpPr>
          <p:nvPr/>
        </p:nvSpPr>
        <p:spPr>
          <a:xfrm>
            <a:off x="5406570" y="149743"/>
            <a:ext cx="3604381"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Power of Collaboration</a:t>
            </a:r>
            <a:endParaRPr lang="en-US" dirty="0"/>
          </a:p>
        </p:txBody>
      </p:sp>
    </p:spTree>
    <p:extLst>
      <p:ext uri="{BB962C8B-B14F-4D97-AF65-F5344CB8AC3E}">
        <p14:creationId xmlns:p14="http://schemas.microsoft.com/office/powerpoint/2010/main" val="41736193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051108"/>
            <a:ext cx="6139125" cy="560960"/>
          </a:xfrm>
          <a:prstGeom prst="rect">
            <a:avLst/>
          </a:prstGeom>
        </p:spPr>
        <p:txBody>
          <a:bodyPr wrap="square">
            <a:spAutoFit/>
          </a:bodyPr>
          <a:lstStyle/>
          <a:p>
            <a:pPr algn="ctr"/>
            <a:r>
              <a:rPr lang="en-US" sz="1050" b="1" dirty="0" smtClean="0">
                <a:latin typeface="News Gothic MT"/>
                <a:cs typeface="News Gothic MT"/>
              </a:rPr>
              <a:t>Quality</a:t>
            </a:r>
            <a:endParaRPr lang="en-US" sz="1050" b="1" dirty="0">
              <a:latin typeface="News Gothic MT"/>
              <a:cs typeface="News Gothic MT"/>
            </a:endParaRPr>
          </a:p>
        </p:txBody>
      </p:sp>
      <p:cxnSp>
        <p:nvCxnSpPr>
          <p:cNvPr id="6" name="Straight Connector 5"/>
          <p:cNvCxnSpPr/>
          <p:nvPr/>
        </p:nvCxnSpPr>
        <p:spPr>
          <a:xfrm>
            <a:off x="1479874" y="1085092"/>
            <a:ext cx="0" cy="4335497"/>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3" y="4768848"/>
            <a:ext cx="7072736"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2" y="1593914"/>
            <a:ext cx="3517782" cy="2382603"/>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9" name="Freeform 8"/>
          <p:cNvSpPr/>
          <p:nvPr/>
        </p:nvSpPr>
        <p:spPr>
          <a:xfrm>
            <a:off x="1583973" y="1749716"/>
            <a:ext cx="3517939" cy="1404413"/>
          </a:xfrm>
          <a:custGeom>
            <a:avLst/>
            <a:gdLst>
              <a:gd name="connsiteX0" fmla="*/ 0 w 1592380"/>
              <a:gd name="connsiteY0" fmla="*/ 393740 h 469715"/>
              <a:gd name="connsiteX1" fmla="*/ 199047 w 1592380"/>
              <a:gd name="connsiteY1" fmla="*/ 43077 h 469715"/>
              <a:gd name="connsiteX2" fmla="*/ 341224 w 1592380"/>
              <a:gd name="connsiteY2" fmla="*/ 128374 h 469715"/>
              <a:gd name="connsiteX3" fmla="*/ 464444 w 1592380"/>
              <a:gd name="connsiteY3" fmla="*/ 5168 h 469715"/>
              <a:gd name="connsiteX4" fmla="*/ 559228 w 1592380"/>
              <a:gd name="connsiteY4" fmla="*/ 336875 h 469715"/>
              <a:gd name="connsiteX5" fmla="*/ 777233 w 1592380"/>
              <a:gd name="connsiteY5" fmla="*/ 204192 h 469715"/>
              <a:gd name="connsiteX6" fmla="*/ 966802 w 1592380"/>
              <a:gd name="connsiteY6" fmla="*/ 355830 h 469715"/>
              <a:gd name="connsiteX7" fmla="*/ 1156371 w 1592380"/>
              <a:gd name="connsiteY7" fmla="*/ 24123 h 469715"/>
              <a:gd name="connsiteX8" fmla="*/ 1374375 w 1592380"/>
              <a:gd name="connsiteY8" fmla="*/ 137851 h 469715"/>
              <a:gd name="connsiteX9" fmla="*/ 1469160 w 1592380"/>
              <a:gd name="connsiteY9" fmla="*/ 469558 h 469715"/>
              <a:gd name="connsiteX10" fmla="*/ 1592380 w 1592380"/>
              <a:gd name="connsiteY10" fmla="*/ 185238 h 469715"/>
              <a:gd name="connsiteX11" fmla="*/ 1592380 w 1592380"/>
              <a:gd name="connsiteY11" fmla="*/ 185238 h 46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80" h="469715">
                <a:moveTo>
                  <a:pt x="0" y="393740"/>
                </a:moveTo>
                <a:cubicBezTo>
                  <a:pt x="71088" y="240522"/>
                  <a:pt x="142176" y="87305"/>
                  <a:pt x="199047" y="43077"/>
                </a:cubicBezTo>
                <a:cubicBezTo>
                  <a:pt x="255918" y="-1151"/>
                  <a:pt x="296991" y="134692"/>
                  <a:pt x="341224" y="128374"/>
                </a:cubicBezTo>
                <a:cubicBezTo>
                  <a:pt x="385457" y="122056"/>
                  <a:pt x="428110" y="-29582"/>
                  <a:pt x="464444" y="5168"/>
                </a:cubicBezTo>
                <a:cubicBezTo>
                  <a:pt x="500778" y="39918"/>
                  <a:pt x="507097" y="303704"/>
                  <a:pt x="559228" y="336875"/>
                </a:cubicBezTo>
                <a:cubicBezTo>
                  <a:pt x="611360" y="370046"/>
                  <a:pt x="709304" y="201033"/>
                  <a:pt x="777233" y="204192"/>
                </a:cubicBezTo>
                <a:cubicBezTo>
                  <a:pt x="845162" y="207351"/>
                  <a:pt x="903612" y="385841"/>
                  <a:pt x="966802" y="355830"/>
                </a:cubicBezTo>
                <a:cubicBezTo>
                  <a:pt x="1029992" y="325819"/>
                  <a:pt x="1088442" y="60453"/>
                  <a:pt x="1156371" y="24123"/>
                </a:cubicBezTo>
                <a:cubicBezTo>
                  <a:pt x="1224300" y="-12207"/>
                  <a:pt x="1322243" y="63612"/>
                  <a:pt x="1374375" y="137851"/>
                </a:cubicBezTo>
                <a:cubicBezTo>
                  <a:pt x="1426507" y="212090"/>
                  <a:pt x="1432826" y="461660"/>
                  <a:pt x="1469160" y="469558"/>
                </a:cubicBezTo>
                <a:cubicBezTo>
                  <a:pt x="1505494" y="477456"/>
                  <a:pt x="1592380" y="185238"/>
                  <a:pt x="1592380" y="185238"/>
                </a:cubicBezTo>
                <a:lnTo>
                  <a:pt x="1592380" y="185238"/>
                </a:lnTo>
              </a:path>
            </a:pathLst>
          </a:cu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2" name="Rectangle 1"/>
          <p:cNvSpPr/>
          <p:nvPr/>
        </p:nvSpPr>
        <p:spPr>
          <a:xfrm>
            <a:off x="1536701" y="1397000"/>
            <a:ext cx="3657600" cy="2940050"/>
          </a:xfrm>
          <a:prstGeom prst="rect">
            <a:avLst/>
          </a:prstGeom>
          <a:gradFill flip="none" rotWithShape="1">
            <a:gsLst>
              <a:gs pos="0">
                <a:schemeClr val="dk1">
                  <a:shade val="51000"/>
                  <a:satMod val="130000"/>
                  <a:alpha val="65000"/>
                </a:schemeClr>
              </a:gs>
              <a:gs pos="80000">
                <a:schemeClr val="dk1">
                  <a:shade val="93000"/>
                  <a:satMod val="130000"/>
                  <a:alpha val="65000"/>
                </a:schemeClr>
              </a:gs>
              <a:gs pos="100000">
                <a:schemeClr val="dk1">
                  <a:shade val="94000"/>
                  <a:satMod val="135000"/>
                  <a:alpha val="65000"/>
                </a:schemeClr>
              </a:gs>
            </a:gsLst>
            <a:lin ang="16200000" scaled="0"/>
            <a:tileRect/>
          </a:gra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 name="Freeform 9"/>
          <p:cNvSpPr/>
          <p:nvPr/>
        </p:nvSpPr>
        <p:spPr>
          <a:xfrm>
            <a:off x="1627119" y="1528229"/>
            <a:ext cx="3458090" cy="1307315"/>
          </a:xfrm>
          <a:custGeom>
            <a:avLst/>
            <a:gdLst>
              <a:gd name="connsiteX0" fmla="*/ 0 w 1565290"/>
              <a:gd name="connsiteY0" fmla="*/ 178434 h 437240"/>
              <a:gd name="connsiteX1" fmla="*/ 224952 w 1565290"/>
              <a:gd name="connsiteY1" fmla="*/ 23798 h 437240"/>
              <a:gd name="connsiteX2" fmla="*/ 360861 w 1565290"/>
              <a:gd name="connsiteY2" fmla="*/ 159690 h 437240"/>
              <a:gd name="connsiteX3" fmla="*/ 426471 w 1565290"/>
              <a:gd name="connsiteY3" fmla="*/ 61285 h 437240"/>
              <a:gd name="connsiteX4" fmla="*/ 487396 w 1565290"/>
              <a:gd name="connsiteY4" fmla="*/ 206549 h 437240"/>
              <a:gd name="connsiteX5" fmla="*/ 599872 w 1565290"/>
              <a:gd name="connsiteY5" fmla="*/ 108145 h 437240"/>
              <a:gd name="connsiteX6" fmla="*/ 665483 w 1565290"/>
              <a:gd name="connsiteY6" fmla="*/ 337756 h 437240"/>
              <a:gd name="connsiteX7" fmla="*/ 754526 w 1565290"/>
              <a:gd name="connsiteY7" fmla="*/ 262781 h 437240"/>
              <a:gd name="connsiteX8" fmla="*/ 834197 w 1565290"/>
              <a:gd name="connsiteY8" fmla="*/ 342442 h 437240"/>
              <a:gd name="connsiteX9" fmla="*/ 923240 w 1565290"/>
              <a:gd name="connsiteY9" fmla="*/ 368 h 437240"/>
              <a:gd name="connsiteX10" fmla="*/ 1035716 w 1565290"/>
              <a:gd name="connsiteY10" fmla="*/ 272153 h 437240"/>
              <a:gd name="connsiteX11" fmla="*/ 1157565 w 1565290"/>
              <a:gd name="connsiteY11" fmla="*/ 70657 h 437240"/>
              <a:gd name="connsiteX12" fmla="*/ 1373144 w 1565290"/>
              <a:gd name="connsiteY12" fmla="*/ 244037 h 437240"/>
              <a:gd name="connsiteX13" fmla="*/ 1415322 w 1565290"/>
              <a:gd name="connsiteY13" fmla="*/ 436160 h 437240"/>
              <a:gd name="connsiteX14" fmla="*/ 1471560 w 1565290"/>
              <a:gd name="connsiteY14" fmla="*/ 323698 h 437240"/>
              <a:gd name="connsiteX15" fmla="*/ 1541858 w 1565290"/>
              <a:gd name="connsiteY15" fmla="*/ 361185 h 437240"/>
              <a:gd name="connsiteX16" fmla="*/ 1565290 w 1565290"/>
              <a:gd name="connsiteY16" fmla="*/ 248723 h 43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65290" h="437240">
                <a:moveTo>
                  <a:pt x="0" y="178434"/>
                </a:moveTo>
                <a:cubicBezTo>
                  <a:pt x="82404" y="102678"/>
                  <a:pt x="164809" y="26922"/>
                  <a:pt x="224952" y="23798"/>
                </a:cubicBezTo>
                <a:cubicBezTo>
                  <a:pt x="285096" y="20674"/>
                  <a:pt x="327275" y="153442"/>
                  <a:pt x="360861" y="159690"/>
                </a:cubicBezTo>
                <a:cubicBezTo>
                  <a:pt x="394447" y="165938"/>
                  <a:pt x="405382" y="53475"/>
                  <a:pt x="426471" y="61285"/>
                </a:cubicBezTo>
                <a:cubicBezTo>
                  <a:pt x="447560" y="69095"/>
                  <a:pt x="458496" y="198739"/>
                  <a:pt x="487396" y="206549"/>
                </a:cubicBezTo>
                <a:cubicBezTo>
                  <a:pt x="516296" y="214359"/>
                  <a:pt x="570191" y="86277"/>
                  <a:pt x="599872" y="108145"/>
                </a:cubicBezTo>
                <a:cubicBezTo>
                  <a:pt x="629553" y="130013"/>
                  <a:pt x="639707" y="311983"/>
                  <a:pt x="665483" y="337756"/>
                </a:cubicBezTo>
                <a:cubicBezTo>
                  <a:pt x="691259" y="363529"/>
                  <a:pt x="726407" y="262000"/>
                  <a:pt x="754526" y="262781"/>
                </a:cubicBezTo>
                <a:cubicBezTo>
                  <a:pt x="782645" y="263562"/>
                  <a:pt x="806078" y="386177"/>
                  <a:pt x="834197" y="342442"/>
                </a:cubicBezTo>
                <a:cubicBezTo>
                  <a:pt x="862316" y="298707"/>
                  <a:pt x="889654" y="12083"/>
                  <a:pt x="923240" y="368"/>
                </a:cubicBezTo>
                <a:cubicBezTo>
                  <a:pt x="956826" y="-11347"/>
                  <a:pt x="996662" y="260438"/>
                  <a:pt x="1035716" y="272153"/>
                </a:cubicBezTo>
                <a:cubicBezTo>
                  <a:pt x="1074770" y="283868"/>
                  <a:pt x="1101327" y="75343"/>
                  <a:pt x="1157565" y="70657"/>
                </a:cubicBezTo>
                <a:cubicBezTo>
                  <a:pt x="1213803" y="65971"/>
                  <a:pt x="1330185" y="183120"/>
                  <a:pt x="1373144" y="244037"/>
                </a:cubicBezTo>
                <a:cubicBezTo>
                  <a:pt x="1416103" y="304954"/>
                  <a:pt x="1398919" y="422883"/>
                  <a:pt x="1415322" y="436160"/>
                </a:cubicBezTo>
                <a:cubicBezTo>
                  <a:pt x="1431725" y="449437"/>
                  <a:pt x="1450471" y="336194"/>
                  <a:pt x="1471560" y="323698"/>
                </a:cubicBezTo>
                <a:cubicBezTo>
                  <a:pt x="1492649" y="311202"/>
                  <a:pt x="1526236" y="373681"/>
                  <a:pt x="1541858" y="361185"/>
                </a:cubicBezTo>
                <a:cubicBezTo>
                  <a:pt x="1557480" y="348689"/>
                  <a:pt x="1565290" y="248723"/>
                  <a:pt x="1565290" y="248723"/>
                </a:cubicBezTo>
              </a:path>
            </a:pathLst>
          </a:custGeom>
          <a:ln w="101600" cmpd="sng">
            <a:solidFill>
              <a:srgbClr val="8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w="76200" cmpd="sng">
                <a:solidFill>
                  <a:srgbClr val="000000"/>
                </a:solidFill>
              </a:ln>
            </a:endParaRPr>
          </a:p>
        </p:txBody>
      </p:sp>
      <p:sp>
        <p:nvSpPr>
          <p:cNvPr id="11" name="Title 1"/>
          <p:cNvSpPr txBox="1">
            <a:spLocks/>
          </p:cNvSpPr>
          <p:nvPr/>
        </p:nvSpPr>
        <p:spPr>
          <a:xfrm>
            <a:off x="5558970" y="302143"/>
            <a:ext cx="3604381"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Power of Collaboration</a:t>
            </a:r>
            <a:endParaRPr lang="en-US" dirty="0"/>
          </a:p>
        </p:txBody>
      </p:sp>
      <p:sp>
        <p:nvSpPr>
          <p:cNvPr id="12" name="Subtitle 2"/>
          <p:cNvSpPr txBox="1">
            <a:spLocks/>
          </p:cNvSpPr>
          <p:nvPr/>
        </p:nvSpPr>
        <p:spPr>
          <a:xfrm>
            <a:off x="5085209" y="3000271"/>
            <a:ext cx="3974816" cy="174105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t>“It’s about getting the </a:t>
            </a:r>
            <a:r>
              <a:rPr lang="en-US" b="1" i="1" dirty="0" smtClean="0">
                <a:solidFill>
                  <a:schemeClr val="tx1">
                    <a:lumMod val="75000"/>
                    <a:lumOff val="25000"/>
                  </a:schemeClr>
                </a:solidFill>
              </a:rPr>
              <a:t>best</a:t>
            </a:r>
            <a:r>
              <a:rPr lang="en-US" dirty="0" smtClean="0">
                <a:solidFill>
                  <a:schemeClr val="tx1">
                    <a:lumMod val="75000"/>
                    <a:lumOff val="25000"/>
                  </a:schemeClr>
                </a:solidFill>
              </a:rPr>
              <a:t> </a:t>
            </a:r>
            <a:r>
              <a:rPr lang="en-US" dirty="0" smtClean="0"/>
              <a:t>(not the most) out of everyone”</a:t>
            </a:r>
            <a:endParaRPr lang="en-US" dirty="0"/>
          </a:p>
        </p:txBody>
      </p:sp>
    </p:spTree>
    <p:extLst>
      <p:ext uri="{BB962C8B-B14F-4D97-AF65-F5344CB8AC3E}">
        <p14:creationId xmlns:p14="http://schemas.microsoft.com/office/powerpoint/2010/main" val="40399317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 grpId="0" animBg="1"/>
      <p:bldP spid="10" grpId="0" animBg="1"/>
    </p:bldLst>
  </p:timing>
</p:sld>
</file>

<file path=ppt/theme/theme1.xml><?xml version="1.0" encoding="utf-8"?>
<a:theme xmlns:a="http://schemas.openxmlformats.org/drawingml/2006/main" name="Maaret's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Maaret's Theme.thmx</Template>
  <TotalTime>1736</TotalTime>
  <Words>889</Words>
  <Application>Microsoft Macintosh PowerPoint</Application>
  <PresentationFormat>On-screen Show (4:3)</PresentationFormat>
  <Paragraphs>247</Paragraphs>
  <Slides>34</Slides>
  <Notes>5</Notes>
  <HiddenSlides>3</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Maaret's Theme</vt:lpstr>
      <vt:lpstr>Collaborative Exploratory and Unit Testing</vt:lpstr>
      <vt:lpstr>Today’s Outline</vt:lpstr>
      <vt:lpstr>Course Vision </vt:lpstr>
      <vt:lpstr>Strong Style Pairing</vt:lpstr>
      <vt:lpstr>THINGS TO LEARN TODAY</vt:lpstr>
      <vt:lpstr>The Specifics of Exploratory Testing</vt:lpstr>
      <vt:lpstr>The Specifics of Unit Testing</vt:lpstr>
      <vt:lpstr>PowerPoint Presentation</vt:lpstr>
      <vt:lpstr>PowerPoint Presentation</vt:lpstr>
      <vt:lpstr>Mob Programming Rules for Exploratory Testing Activity</vt:lpstr>
      <vt:lpstr>Testing as Performance (Exploring) vs. Testing as Artifact Creation</vt:lpstr>
      <vt:lpstr>Explore with Intent</vt:lpstr>
      <vt:lpstr>Structure Function Data Platform Operations Time</vt:lpstr>
      <vt:lpstr>PowerPoint Presentation</vt:lpstr>
      <vt:lpstr>Looking at World from Different Angles</vt:lpstr>
      <vt:lpstr>What Testing Gives Us</vt:lpstr>
      <vt:lpstr>Exploration Skills Source: Adapted from James Bach, Jon Bach, Michael Bolton. Exploratory Testing Dynamics. v.2.2. 2009</vt:lpstr>
      <vt:lpstr>Exploratory Testing:  Frame of Management</vt:lpstr>
      <vt:lpstr>Functional</vt:lpstr>
      <vt:lpstr>NON-Functional</vt:lpstr>
      <vt:lpstr>Why functional is easier for tests</vt:lpstr>
      <vt:lpstr>Why functional is easier for tests</vt:lpstr>
      <vt:lpstr>PowerPoint Presentation</vt:lpstr>
      <vt:lpstr>Separating functional Pieces</vt:lpstr>
      <vt:lpstr>Separating functional Pieces</vt:lpstr>
      <vt:lpstr>PowerPoint Presentation</vt:lpstr>
      <vt:lpstr>PowerPoint Presentation</vt:lpstr>
      <vt:lpstr>Why is Testing Hard?</vt:lpstr>
      <vt:lpstr>MobTimer</vt:lpstr>
      <vt:lpstr>PowerPoint Presentation</vt:lpstr>
      <vt:lpstr>Get in Touch</vt:lpstr>
      <vt:lpstr>Question, Thoughts? Feedback?</vt:lpstr>
      <vt:lpstr>Getting the Software to Test</vt:lpstr>
      <vt:lpstr>The App: Dark Function Editor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Maaret Pyhäjärvi</dc:creator>
  <cp:lastModifiedBy>LLEWELLYN FALCO</cp:lastModifiedBy>
  <cp:revision>43</cp:revision>
  <dcterms:created xsi:type="dcterms:W3CDTF">2015-10-22T04:27:42Z</dcterms:created>
  <dcterms:modified xsi:type="dcterms:W3CDTF">2016-03-08T16:01:11Z</dcterms:modified>
</cp:coreProperties>
</file>