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8" r:id="rId6"/>
    <p:sldId id="265" r:id="rId7"/>
    <p:sldId id="266" r:id="rId8"/>
    <p:sldId id="260" r:id="rId9"/>
    <p:sldId id="261" r:id="rId10"/>
    <p:sldId id="262" r:id="rId11"/>
    <p:sldId id="264" r:id="rId12"/>
    <p:sldId id="263"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5788"/>
  </p:normalViewPr>
  <p:slideViewPr>
    <p:cSldViewPr snapToGrid="0" snapToObjects="1">
      <p:cViewPr>
        <p:scale>
          <a:sx n="60" d="100"/>
          <a:sy n="60" d="100"/>
        </p:scale>
        <p:origin x="1122"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 Isidore" userId="5b48060e9ddd17fa" providerId="LiveId" clId="{75A511D7-0CBB-4ED2-B08C-E766EFCF3BFD}"/>
    <pc:docChg chg="modSld">
      <pc:chgData name="Jad Isidore" userId="5b48060e9ddd17fa" providerId="LiveId" clId="{75A511D7-0CBB-4ED2-B08C-E766EFCF3BFD}" dt="2022-02-04T01:14:38.734" v="27" actId="20577"/>
      <pc:docMkLst>
        <pc:docMk/>
      </pc:docMkLst>
      <pc:sldChg chg="modSp mod">
        <pc:chgData name="Jad Isidore" userId="5b48060e9ddd17fa" providerId="LiveId" clId="{75A511D7-0CBB-4ED2-B08C-E766EFCF3BFD}" dt="2022-02-04T01:14:38.734" v="27" actId="20577"/>
        <pc:sldMkLst>
          <pc:docMk/>
          <pc:sldMk cId="615781364" sldId="256"/>
        </pc:sldMkLst>
        <pc:spChg chg="mod">
          <ac:chgData name="Jad Isidore" userId="5b48060e9ddd17fa" providerId="LiveId" clId="{75A511D7-0CBB-4ED2-B08C-E766EFCF3BFD}" dt="2022-02-04T01:14:38.734" v="27" actId="20577"/>
          <ac:spMkLst>
            <pc:docMk/>
            <pc:sldMk cId="615781364" sldId="256"/>
            <ac:spMk id="3" creationId="{ED7BAB59-5E12-084C-A682-4269404AD2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4AFC-F0F1-1541-942A-846D381F35D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626E52A-289C-E744-AADA-4E830062F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EB3ACE-A185-1E4D-A340-8C3EE58C6477}"/>
              </a:ext>
            </a:extLst>
          </p:cNvPr>
          <p:cNvSpPr>
            <a:spLocks noGrp="1"/>
          </p:cNvSpPr>
          <p:nvPr>
            <p:ph type="dt" sz="half" idx="10"/>
          </p:nvPr>
        </p:nvSpPr>
        <p:spPr/>
        <p:txBody>
          <a:bodyPr/>
          <a:lstStyle/>
          <a:p>
            <a:fld id="{B20035CF-2B35-3745-B94C-5D77CD392BD8}" type="datetimeFigureOut">
              <a:rPr lang="en-US" smtClean="0"/>
              <a:t>2/19/2022</a:t>
            </a:fld>
            <a:endParaRPr lang="en-US"/>
          </a:p>
        </p:txBody>
      </p:sp>
      <p:sp>
        <p:nvSpPr>
          <p:cNvPr id="5" name="Footer Placeholder 4">
            <a:extLst>
              <a:ext uri="{FF2B5EF4-FFF2-40B4-BE49-F238E27FC236}">
                <a16:creationId xmlns:a16="http://schemas.microsoft.com/office/drawing/2014/main" id="{539D6EB4-6AC8-0B42-948A-E93D0E95A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748D0-58B8-DD49-BAA7-EC793013BB2C}"/>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225071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7514-1EF2-8C46-9212-A999C2AA44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985A41-B610-7546-A4C3-E252391FB9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BB54B8-DD3B-F04D-84BB-DB9AF9D898B8}"/>
              </a:ext>
            </a:extLst>
          </p:cNvPr>
          <p:cNvSpPr>
            <a:spLocks noGrp="1"/>
          </p:cNvSpPr>
          <p:nvPr>
            <p:ph type="dt" sz="half" idx="10"/>
          </p:nvPr>
        </p:nvSpPr>
        <p:spPr/>
        <p:txBody>
          <a:bodyPr/>
          <a:lstStyle/>
          <a:p>
            <a:fld id="{B20035CF-2B35-3745-B94C-5D77CD392BD8}" type="datetimeFigureOut">
              <a:rPr lang="en-US" smtClean="0"/>
              <a:t>2/19/2022</a:t>
            </a:fld>
            <a:endParaRPr lang="en-US"/>
          </a:p>
        </p:txBody>
      </p:sp>
      <p:sp>
        <p:nvSpPr>
          <p:cNvPr id="5" name="Footer Placeholder 4">
            <a:extLst>
              <a:ext uri="{FF2B5EF4-FFF2-40B4-BE49-F238E27FC236}">
                <a16:creationId xmlns:a16="http://schemas.microsoft.com/office/drawing/2014/main" id="{0C1880DA-2D56-AD42-A3F7-D5FFA6A47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169C0-AE8C-E84F-A652-EC0DAFEBAFE0}"/>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70512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E84FDF-F5A3-4D43-9181-E856725C5C4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3631E0C-3737-5A43-AC4D-FD9CE5BBC0A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0FC869-8647-E34C-8C0D-3E7AD9F8C03B}"/>
              </a:ext>
            </a:extLst>
          </p:cNvPr>
          <p:cNvSpPr>
            <a:spLocks noGrp="1"/>
          </p:cNvSpPr>
          <p:nvPr>
            <p:ph type="dt" sz="half" idx="10"/>
          </p:nvPr>
        </p:nvSpPr>
        <p:spPr/>
        <p:txBody>
          <a:bodyPr/>
          <a:lstStyle/>
          <a:p>
            <a:fld id="{B20035CF-2B35-3745-B94C-5D77CD392BD8}" type="datetimeFigureOut">
              <a:rPr lang="en-US" smtClean="0"/>
              <a:t>2/19/2022</a:t>
            </a:fld>
            <a:endParaRPr lang="en-US"/>
          </a:p>
        </p:txBody>
      </p:sp>
      <p:sp>
        <p:nvSpPr>
          <p:cNvPr id="5" name="Footer Placeholder 4">
            <a:extLst>
              <a:ext uri="{FF2B5EF4-FFF2-40B4-BE49-F238E27FC236}">
                <a16:creationId xmlns:a16="http://schemas.microsoft.com/office/drawing/2014/main" id="{C356215D-E2A1-4D4F-8416-09BAC02E6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9E8A8-7F5E-1447-87C7-16D3876CB9F2}"/>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345012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FE45-D81B-9D45-BD38-C639B992D8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A7D8D1-62C0-9046-A528-157B8E2096A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070AFE-5725-A54D-AC46-9AB7A3526792}"/>
              </a:ext>
            </a:extLst>
          </p:cNvPr>
          <p:cNvSpPr>
            <a:spLocks noGrp="1"/>
          </p:cNvSpPr>
          <p:nvPr>
            <p:ph type="dt" sz="half" idx="10"/>
          </p:nvPr>
        </p:nvSpPr>
        <p:spPr/>
        <p:txBody>
          <a:bodyPr/>
          <a:lstStyle/>
          <a:p>
            <a:fld id="{B20035CF-2B35-3745-B94C-5D77CD392BD8}" type="datetimeFigureOut">
              <a:rPr lang="en-US" smtClean="0"/>
              <a:t>2/19/2022</a:t>
            </a:fld>
            <a:endParaRPr lang="en-US"/>
          </a:p>
        </p:txBody>
      </p:sp>
      <p:sp>
        <p:nvSpPr>
          <p:cNvPr id="5" name="Footer Placeholder 4">
            <a:extLst>
              <a:ext uri="{FF2B5EF4-FFF2-40B4-BE49-F238E27FC236}">
                <a16:creationId xmlns:a16="http://schemas.microsoft.com/office/drawing/2014/main" id="{40CB6078-CA61-AE4B-A28C-C7749233C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C771D-DB1C-9B4F-B1AB-C8F44F407A8E}"/>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183067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D382-8C07-1E4D-BE6C-8A6C3B7F485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39F0BA7-0F5F-4D4E-974D-CCD9100D1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93E07A3-2840-C146-BD5B-1D75CD6BE006}"/>
              </a:ext>
            </a:extLst>
          </p:cNvPr>
          <p:cNvSpPr>
            <a:spLocks noGrp="1"/>
          </p:cNvSpPr>
          <p:nvPr>
            <p:ph type="dt" sz="half" idx="10"/>
          </p:nvPr>
        </p:nvSpPr>
        <p:spPr/>
        <p:txBody>
          <a:bodyPr/>
          <a:lstStyle/>
          <a:p>
            <a:fld id="{B20035CF-2B35-3745-B94C-5D77CD392BD8}" type="datetimeFigureOut">
              <a:rPr lang="en-US" smtClean="0"/>
              <a:t>2/19/2022</a:t>
            </a:fld>
            <a:endParaRPr lang="en-US"/>
          </a:p>
        </p:txBody>
      </p:sp>
      <p:sp>
        <p:nvSpPr>
          <p:cNvPr id="5" name="Footer Placeholder 4">
            <a:extLst>
              <a:ext uri="{FF2B5EF4-FFF2-40B4-BE49-F238E27FC236}">
                <a16:creationId xmlns:a16="http://schemas.microsoft.com/office/drawing/2014/main" id="{455334FA-0772-DF49-A660-2EFC83A23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1B842-5FD2-4A45-B998-7EAC0C0F106C}"/>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394209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24E0-3BCA-8F4F-A1CE-49DAACED10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7BAAC7-FE1D-5E4A-BA06-4270C7AD42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5F5BAE4-4646-864A-9E56-FA57F81F639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24E5E61-658E-8749-99F6-B592EF2025E3}"/>
              </a:ext>
            </a:extLst>
          </p:cNvPr>
          <p:cNvSpPr>
            <a:spLocks noGrp="1"/>
          </p:cNvSpPr>
          <p:nvPr>
            <p:ph type="dt" sz="half" idx="10"/>
          </p:nvPr>
        </p:nvSpPr>
        <p:spPr/>
        <p:txBody>
          <a:bodyPr/>
          <a:lstStyle/>
          <a:p>
            <a:fld id="{B20035CF-2B35-3745-B94C-5D77CD392BD8}" type="datetimeFigureOut">
              <a:rPr lang="en-US" smtClean="0"/>
              <a:t>2/19/2022</a:t>
            </a:fld>
            <a:endParaRPr lang="en-US"/>
          </a:p>
        </p:txBody>
      </p:sp>
      <p:sp>
        <p:nvSpPr>
          <p:cNvPr id="6" name="Footer Placeholder 5">
            <a:extLst>
              <a:ext uri="{FF2B5EF4-FFF2-40B4-BE49-F238E27FC236}">
                <a16:creationId xmlns:a16="http://schemas.microsoft.com/office/drawing/2014/main" id="{55EDA7C0-45E9-7D4E-BA0D-42AA52D1A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409088-2286-AC42-A68B-D077B1BBDF28}"/>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130651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A4B4-0A67-0440-8360-76F2753AA04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BA1A80-A8FF-F841-8C62-E77695D42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F8C5DD7-6028-1946-A5A6-34467A3B870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83011B6-E0EB-6845-BEFB-864404B4C2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DA9F886-51A4-084D-A6B7-E984AA5F358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B4ED1A9-00E3-5549-81F3-96A301BC292D}"/>
              </a:ext>
            </a:extLst>
          </p:cNvPr>
          <p:cNvSpPr>
            <a:spLocks noGrp="1"/>
          </p:cNvSpPr>
          <p:nvPr>
            <p:ph type="dt" sz="half" idx="10"/>
          </p:nvPr>
        </p:nvSpPr>
        <p:spPr/>
        <p:txBody>
          <a:bodyPr/>
          <a:lstStyle/>
          <a:p>
            <a:fld id="{B20035CF-2B35-3745-B94C-5D77CD392BD8}" type="datetimeFigureOut">
              <a:rPr lang="en-US" smtClean="0"/>
              <a:t>2/19/2022</a:t>
            </a:fld>
            <a:endParaRPr lang="en-US"/>
          </a:p>
        </p:txBody>
      </p:sp>
      <p:sp>
        <p:nvSpPr>
          <p:cNvPr id="8" name="Footer Placeholder 7">
            <a:extLst>
              <a:ext uri="{FF2B5EF4-FFF2-40B4-BE49-F238E27FC236}">
                <a16:creationId xmlns:a16="http://schemas.microsoft.com/office/drawing/2014/main" id="{F49A214B-6E89-4146-A923-FA912C25B9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FEB4CA-158C-E042-BF82-DCD231848679}"/>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241943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FE84-3753-CD48-AC5C-BBFD9BA9846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9D956A7-FB05-A94A-9799-D2D2385DEBEE}"/>
              </a:ext>
            </a:extLst>
          </p:cNvPr>
          <p:cNvSpPr>
            <a:spLocks noGrp="1"/>
          </p:cNvSpPr>
          <p:nvPr>
            <p:ph type="dt" sz="half" idx="10"/>
          </p:nvPr>
        </p:nvSpPr>
        <p:spPr/>
        <p:txBody>
          <a:bodyPr/>
          <a:lstStyle/>
          <a:p>
            <a:fld id="{B20035CF-2B35-3745-B94C-5D77CD392BD8}" type="datetimeFigureOut">
              <a:rPr lang="en-US" smtClean="0"/>
              <a:t>2/19/2022</a:t>
            </a:fld>
            <a:endParaRPr lang="en-US"/>
          </a:p>
        </p:txBody>
      </p:sp>
      <p:sp>
        <p:nvSpPr>
          <p:cNvPr id="4" name="Footer Placeholder 3">
            <a:extLst>
              <a:ext uri="{FF2B5EF4-FFF2-40B4-BE49-F238E27FC236}">
                <a16:creationId xmlns:a16="http://schemas.microsoft.com/office/drawing/2014/main" id="{9F0A8F3A-4EC5-2140-9EB8-3007BD0625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583A81-7FA5-4D47-BF52-C9710CB70A66}"/>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334206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8BA291-7BBA-8A41-8CE4-AA7788373E9E}"/>
              </a:ext>
            </a:extLst>
          </p:cNvPr>
          <p:cNvSpPr>
            <a:spLocks noGrp="1"/>
          </p:cNvSpPr>
          <p:nvPr>
            <p:ph type="dt" sz="half" idx="10"/>
          </p:nvPr>
        </p:nvSpPr>
        <p:spPr/>
        <p:txBody>
          <a:bodyPr/>
          <a:lstStyle/>
          <a:p>
            <a:fld id="{B20035CF-2B35-3745-B94C-5D77CD392BD8}" type="datetimeFigureOut">
              <a:rPr lang="en-US" smtClean="0"/>
              <a:t>2/19/2022</a:t>
            </a:fld>
            <a:endParaRPr lang="en-US"/>
          </a:p>
        </p:txBody>
      </p:sp>
      <p:sp>
        <p:nvSpPr>
          <p:cNvPr id="3" name="Footer Placeholder 2">
            <a:extLst>
              <a:ext uri="{FF2B5EF4-FFF2-40B4-BE49-F238E27FC236}">
                <a16:creationId xmlns:a16="http://schemas.microsoft.com/office/drawing/2014/main" id="{C9D011B2-4CA2-AC4A-9884-0986165818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B218DC-0AD4-1744-A0D5-EF91C36CAF01}"/>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186515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6ACA-7B67-3A4B-AD87-C442723F16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7486EE3-480B-084C-A9B3-BC9A8C40C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0FC212F-482B-4147-94A3-2EC3B79CF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70E3-A33E-D248-96FA-31E741F0B5CA}"/>
              </a:ext>
            </a:extLst>
          </p:cNvPr>
          <p:cNvSpPr>
            <a:spLocks noGrp="1"/>
          </p:cNvSpPr>
          <p:nvPr>
            <p:ph type="dt" sz="half" idx="10"/>
          </p:nvPr>
        </p:nvSpPr>
        <p:spPr/>
        <p:txBody>
          <a:bodyPr/>
          <a:lstStyle/>
          <a:p>
            <a:fld id="{B20035CF-2B35-3745-B94C-5D77CD392BD8}" type="datetimeFigureOut">
              <a:rPr lang="en-US" smtClean="0"/>
              <a:t>2/19/2022</a:t>
            </a:fld>
            <a:endParaRPr lang="en-US"/>
          </a:p>
        </p:txBody>
      </p:sp>
      <p:sp>
        <p:nvSpPr>
          <p:cNvPr id="6" name="Footer Placeholder 5">
            <a:extLst>
              <a:ext uri="{FF2B5EF4-FFF2-40B4-BE49-F238E27FC236}">
                <a16:creationId xmlns:a16="http://schemas.microsoft.com/office/drawing/2014/main" id="{38E52169-11B6-C245-9A08-53C75A7DE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2E628-9DA0-5D44-9EE8-0DB27541357A}"/>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424762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84A2-5926-FD45-AFF6-97D2F6301EB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023B019-06B4-114E-BDD1-63408F734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BE3A75-BD9F-584B-8547-6FCC4FF86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1DF2E7-2EFC-584A-8743-22894570FEFD}"/>
              </a:ext>
            </a:extLst>
          </p:cNvPr>
          <p:cNvSpPr>
            <a:spLocks noGrp="1"/>
          </p:cNvSpPr>
          <p:nvPr>
            <p:ph type="dt" sz="half" idx="10"/>
          </p:nvPr>
        </p:nvSpPr>
        <p:spPr/>
        <p:txBody>
          <a:bodyPr/>
          <a:lstStyle/>
          <a:p>
            <a:fld id="{B20035CF-2B35-3745-B94C-5D77CD392BD8}" type="datetimeFigureOut">
              <a:rPr lang="en-US" smtClean="0"/>
              <a:t>2/19/2022</a:t>
            </a:fld>
            <a:endParaRPr lang="en-US"/>
          </a:p>
        </p:txBody>
      </p:sp>
      <p:sp>
        <p:nvSpPr>
          <p:cNvPr id="6" name="Footer Placeholder 5">
            <a:extLst>
              <a:ext uri="{FF2B5EF4-FFF2-40B4-BE49-F238E27FC236}">
                <a16:creationId xmlns:a16="http://schemas.microsoft.com/office/drawing/2014/main" id="{575932B2-AE30-244D-9ED4-BC3B5ED3F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1A498-02BB-1945-98E4-8CA8B06B79EB}"/>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247292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C45CF-5B1A-CE4F-8C0A-2E7292CEB7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C01659-0ED6-1140-B35A-9A352629C7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A63975-1F5A-DB4A-BCCC-DBD1A84083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035CF-2B35-3745-B94C-5D77CD392BD8}" type="datetimeFigureOut">
              <a:rPr lang="en-US" smtClean="0"/>
              <a:t>2/19/2022</a:t>
            </a:fld>
            <a:endParaRPr lang="en-US"/>
          </a:p>
        </p:txBody>
      </p:sp>
      <p:sp>
        <p:nvSpPr>
          <p:cNvPr id="5" name="Footer Placeholder 4">
            <a:extLst>
              <a:ext uri="{FF2B5EF4-FFF2-40B4-BE49-F238E27FC236}">
                <a16:creationId xmlns:a16="http://schemas.microsoft.com/office/drawing/2014/main" id="{ED44DA77-F683-3542-B87F-82906D23D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2293F2-5853-D44B-BE3B-43C62A91A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89FF9-DAA9-B146-92D2-A2B7C486B506}" type="slidenum">
              <a:rPr lang="en-US" smtClean="0"/>
              <a:t>‹#›</a:t>
            </a:fld>
            <a:endParaRPr lang="en-US"/>
          </a:p>
        </p:txBody>
      </p:sp>
    </p:spTree>
    <p:extLst>
      <p:ext uri="{BB962C8B-B14F-4D97-AF65-F5344CB8AC3E}">
        <p14:creationId xmlns:p14="http://schemas.microsoft.com/office/powerpoint/2010/main" val="62295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DE21-C614-6D46-A4EC-4550CD7F2AC9}"/>
              </a:ext>
            </a:extLst>
          </p:cNvPr>
          <p:cNvSpPr>
            <a:spLocks noGrp="1"/>
          </p:cNvSpPr>
          <p:nvPr>
            <p:ph type="ctrTitle"/>
          </p:nvPr>
        </p:nvSpPr>
        <p:spPr/>
        <p:txBody>
          <a:bodyPr/>
          <a:lstStyle/>
          <a:p>
            <a:r>
              <a:rPr lang="en-US" dirty="0">
                <a:solidFill>
                  <a:schemeClr val="bg1"/>
                </a:solidFill>
              </a:rPr>
              <a:t>Engineering Cycle Worksheet</a:t>
            </a:r>
          </a:p>
        </p:txBody>
      </p:sp>
      <p:sp>
        <p:nvSpPr>
          <p:cNvPr id="3" name="Subtitle 2">
            <a:extLst>
              <a:ext uri="{FF2B5EF4-FFF2-40B4-BE49-F238E27FC236}">
                <a16:creationId xmlns:a16="http://schemas.microsoft.com/office/drawing/2014/main" id="{ED7BAB59-5E12-084C-A682-4269404AD2BA}"/>
              </a:ext>
            </a:extLst>
          </p:cNvPr>
          <p:cNvSpPr>
            <a:spLocks noGrp="1"/>
          </p:cNvSpPr>
          <p:nvPr>
            <p:ph type="subTitle" idx="1"/>
          </p:nvPr>
        </p:nvSpPr>
        <p:spPr/>
        <p:txBody>
          <a:bodyPr/>
          <a:lstStyle/>
          <a:p>
            <a:pPr algn="l"/>
            <a:r>
              <a:rPr lang="en-US" i="1" dirty="0">
                <a:solidFill>
                  <a:schemeClr val="bg1"/>
                </a:solidFill>
              </a:rPr>
              <a:t>Jad Isidore</a:t>
            </a:r>
          </a:p>
          <a:p>
            <a:pPr algn="l"/>
            <a:r>
              <a:rPr lang="en-US" i="1">
                <a:solidFill>
                  <a:schemeClr val="bg1"/>
                </a:solidFill>
              </a:rPr>
              <a:t>2021101043</a:t>
            </a:r>
            <a:endParaRPr lang="en-US" i="1" dirty="0">
              <a:solidFill>
                <a:schemeClr val="bg1"/>
              </a:solidFill>
            </a:endParaRPr>
          </a:p>
        </p:txBody>
      </p:sp>
    </p:spTree>
    <p:extLst>
      <p:ext uri="{BB962C8B-B14F-4D97-AF65-F5344CB8AC3E}">
        <p14:creationId xmlns:p14="http://schemas.microsoft.com/office/powerpoint/2010/main" val="61578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988842" cy="749132"/>
          </a:xfrm>
        </p:spPr>
        <p:txBody>
          <a:bodyPr>
            <a:normAutofit fontScale="77500" lnSpcReduction="20000"/>
          </a:bodyPr>
          <a:lstStyle/>
          <a:p>
            <a:pPr marL="0" indent="0">
              <a:lnSpc>
                <a:spcPct val="150000"/>
              </a:lnSpc>
              <a:buNone/>
            </a:pPr>
            <a:r>
              <a:rPr lang="en-US" sz="2000" b="1" i="1" dirty="0"/>
              <a:t>If you got no errors</a:t>
            </a:r>
            <a:r>
              <a:rPr lang="en-US" sz="2000" i="1" dirty="0"/>
              <a:t>. Screenshot your code and the output and paste them onto this slide. If you got errors, please advance to the next slide</a:t>
            </a:r>
          </a:p>
          <a:p>
            <a:pPr marL="0" indent="0">
              <a:lnSpc>
                <a:spcPct val="150000"/>
              </a:lnSpc>
              <a:buNone/>
            </a:pPr>
            <a:endParaRPr lang="en-US" sz="2000" b="1" dirty="0"/>
          </a:p>
        </p:txBody>
      </p:sp>
    </p:spTree>
    <p:extLst>
      <p:ext uri="{BB962C8B-B14F-4D97-AF65-F5344CB8AC3E}">
        <p14:creationId xmlns:p14="http://schemas.microsoft.com/office/powerpoint/2010/main" val="227742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515600" cy="616785"/>
          </a:xfrm>
        </p:spPr>
        <p:txBody>
          <a:bodyPr>
            <a:normAutofit/>
          </a:bodyPr>
          <a:lstStyle/>
          <a:p>
            <a:pPr marL="0" indent="0">
              <a:lnSpc>
                <a:spcPct val="150000"/>
              </a:lnSpc>
              <a:buNone/>
            </a:pPr>
            <a:r>
              <a:rPr lang="en-US" sz="2000" b="1" i="1" dirty="0"/>
              <a:t>If you got errors.</a:t>
            </a:r>
            <a:r>
              <a:rPr lang="en-US" sz="2000" i="1" dirty="0"/>
              <a:t> Screenshot your code and the error you got and paste them onto this slide. </a:t>
            </a:r>
          </a:p>
          <a:p>
            <a:pPr marL="0" indent="0">
              <a:lnSpc>
                <a:spcPct val="150000"/>
              </a:lnSpc>
              <a:buNone/>
            </a:pPr>
            <a:endParaRPr lang="en-US" sz="2000" b="1" dirty="0"/>
          </a:p>
        </p:txBody>
      </p:sp>
      <p:pic>
        <p:nvPicPr>
          <p:cNvPr id="4" name="Picture 3">
            <a:extLst>
              <a:ext uri="{FF2B5EF4-FFF2-40B4-BE49-F238E27FC236}">
                <a16:creationId xmlns:a16="http://schemas.microsoft.com/office/drawing/2014/main" id="{2FFD1BA4-95B9-4C5A-B3B4-F194E4C98656}"/>
              </a:ext>
            </a:extLst>
          </p:cNvPr>
          <p:cNvPicPr>
            <a:picLocks noChangeAspect="1"/>
          </p:cNvPicPr>
          <p:nvPr/>
        </p:nvPicPr>
        <p:blipFill rotWithShape="1">
          <a:blip r:embed="rId2"/>
          <a:srcRect l="13750" t="6090" r="36875" b="-25"/>
          <a:stretch/>
        </p:blipFill>
        <p:spPr>
          <a:xfrm>
            <a:off x="486389" y="854242"/>
            <a:ext cx="5200537" cy="5562600"/>
          </a:xfrm>
          <a:prstGeom prst="rect">
            <a:avLst/>
          </a:prstGeom>
        </p:spPr>
      </p:pic>
      <p:pic>
        <p:nvPicPr>
          <p:cNvPr id="6" name="Picture 5">
            <a:extLst>
              <a:ext uri="{FF2B5EF4-FFF2-40B4-BE49-F238E27FC236}">
                <a16:creationId xmlns:a16="http://schemas.microsoft.com/office/drawing/2014/main" id="{F16E6830-8487-44EB-B273-60A7AA05D62B}"/>
              </a:ext>
            </a:extLst>
          </p:cNvPr>
          <p:cNvPicPr>
            <a:picLocks noChangeAspect="1"/>
          </p:cNvPicPr>
          <p:nvPr/>
        </p:nvPicPr>
        <p:blipFill rotWithShape="1">
          <a:blip r:embed="rId3"/>
          <a:srcRect l="8281" t="4267" r="40001" b="2075"/>
          <a:stretch/>
        </p:blipFill>
        <p:spPr>
          <a:xfrm>
            <a:off x="6095999" y="854241"/>
            <a:ext cx="5391651" cy="5489409"/>
          </a:xfrm>
          <a:prstGeom prst="rect">
            <a:avLst/>
          </a:prstGeom>
        </p:spPr>
      </p:pic>
    </p:spTree>
    <p:extLst>
      <p:ext uri="{BB962C8B-B14F-4D97-AF65-F5344CB8AC3E}">
        <p14:creationId xmlns:p14="http://schemas.microsoft.com/office/powerpoint/2010/main" val="65242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515600" cy="6091154"/>
          </a:xfrm>
        </p:spPr>
        <p:txBody>
          <a:bodyPr>
            <a:normAutofit/>
          </a:bodyPr>
          <a:lstStyle/>
          <a:p>
            <a:pPr marL="0" indent="0">
              <a:lnSpc>
                <a:spcPct val="150000"/>
              </a:lnSpc>
              <a:buNone/>
            </a:pPr>
            <a:r>
              <a:rPr lang="en-US" sz="2000" b="1" i="1" dirty="0"/>
              <a:t>What caused the error? </a:t>
            </a:r>
          </a:p>
          <a:p>
            <a:pPr marL="0" indent="0">
              <a:lnSpc>
                <a:spcPct val="150000"/>
              </a:lnSpc>
              <a:buNone/>
            </a:pPr>
            <a:r>
              <a:rPr lang="en-US" sz="2000" b="1" i="1" dirty="0"/>
              <a:t>The proper data type was not established. Therefore, the program automatically checks it as a string, since the function “input” was used. Hence the reason, the program identified the variable “</a:t>
            </a:r>
            <a:r>
              <a:rPr lang="en-US" sz="2000" b="1" i="1" dirty="0" err="1"/>
              <a:t>user_num</a:t>
            </a:r>
            <a:r>
              <a:rPr lang="en-US" sz="2000" b="1" i="1" dirty="0"/>
              <a:t>” as string data type rather than integers.  </a:t>
            </a:r>
          </a:p>
          <a:p>
            <a:pPr marL="0" indent="0">
              <a:lnSpc>
                <a:spcPct val="150000"/>
              </a:lnSpc>
              <a:buNone/>
            </a:pPr>
            <a:endParaRPr lang="en-US" sz="2000" b="1" dirty="0"/>
          </a:p>
        </p:txBody>
      </p:sp>
    </p:spTree>
    <p:extLst>
      <p:ext uri="{BB962C8B-B14F-4D97-AF65-F5344CB8AC3E}">
        <p14:creationId xmlns:p14="http://schemas.microsoft.com/office/powerpoint/2010/main" val="44260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515600" cy="6091154"/>
          </a:xfrm>
        </p:spPr>
        <p:txBody>
          <a:bodyPr>
            <a:normAutofit/>
          </a:bodyPr>
          <a:lstStyle/>
          <a:p>
            <a:pPr marL="0" indent="0">
              <a:lnSpc>
                <a:spcPct val="150000"/>
              </a:lnSpc>
              <a:buNone/>
            </a:pPr>
            <a:r>
              <a:rPr lang="en-US" sz="2000" i="1" dirty="0"/>
              <a:t>Screenshot the newly adjusted code and its output.</a:t>
            </a:r>
            <a:endParaRPr lang="en-US" sz="2000" b="1" dirty="0"/>
          </a:p>
        </p:txBody>
      </p:sp>
      <p:pic>
        <p:nvPicPr>
          <p:cNvPr id="4" name="Picture 3">
            <a:extLst>
              <a:ext uri="{FF2B5EF4-FFF2-40B4-BE49-F238E27FC236}">
                <a16:creationId xmlns:a16="http://schemas.microsoft.com/office/drawing/2014/main" id="{58503E9F-C382-4773-87F1-71DCB16E8532}"/>
              </a:ext>
            </a:extLst>
          </p:cNvPr>
          <p:cNvPicPr>
            <a:picLocks noChangeAspect="1"/>
          </p:cNvPicPr>
          <p:nvPr/>
        </p:nvPicPr>
        <p:blipFill rotWithShape="1">
          <a:blip r:embed="rId2"/>
          <a:srcRect l="13593" t="5533" r="36720"/>
          <a:stretch/>
        </p:blipFill>
        <p:spPr>
          <a:xfrm>
            <a:off x="429126" y="1034385"/>
            <a:ext cx="4952939" cy="5294226"/>
          </a:xfrm>
          <a:prstGeom prst="rect">
            <a:avLst/>
          </a:prstGeom>
        </p:spPr>
      </p:pic>
      <p:pic>
        <p:nvPicPr>
          <p:cNvPr id="6" name="Picture 5">
            <a:extLst>
              <a:ext uri="{FF2B5EF4-FFF2-40B4-BE49-F238E27FC236}">
                <a16:creationId xmlns:a16="http://schemas.microsoft.com/office/drawing/2014/main" id="{E114D7F9-84E9-4D4C-9B4A-C624ABD8D174}"/>
              </a:ext>
            </a:extLst>
          </p:cNvPr>
          <p:cNvPicPr>
            <a:picLocks noChangeAspect="1"/>
          </p:cNvPicPr>
          <p:nvPr/>
        </p:nvPicPr>
        <p:blipFill rotWithShape="1">
          <a:blip r:embed="rId3"/>
          <a:srcRect l="6407" t="5534" r="42968" b="-24"/>
          <a:stretch/>
        </p:blipFill>
        <p:spPr>
          <a:xfrm>
            <a:off x="6096000" y="949098"/>
            <a:ext cx="5267765" cy="5527902"/>
          </a:xfrm>
          <a:prstGeom prst="rect">
            <a:avLst/>
          </a:prstGeom>
        </p:spPr>
      </p:pic>
    </p:spTree>
    <p:extLst>
      <p:ext uri="{BB962C8B-B14F-4D97-AF65-F5344CB8AC3E}">
        <p14:creationId xmlns:p14="http://schemas.microsoft.com/office/powerpoint/2010/main" val="172052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1	DECOMPOSE the problem</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buNone/>
            </a:pPr>
            <a:r>
              <a:rPr lang="en-US" sz="2000" i="1" dirty="0"/>
              <a:t>What is the problem you are solving? What smaller problems can you break it into?</a:t>
            </a:r>
          </a:p>
          <a:p>
            <a:pPr marL="0" indent="0">
              <a:buNone/>
            </a:pPr>
            <a:endParaRPr lang="en-US" sz="2000" i="1" dirty="0"/>
          </a:p>
          <a:p>
            <a:pPr marL="0" indent="0">
              <a:buNone/>
            </a:pPr>
            <a:r>
              <a:rPr lang="en-US" sz="2000" b="1" dirty="0"/>
              <a:t>Big Goal:</a:t>
            </a:r>
          </a:p>
          <a:p>
            <a:pPr marL="0" indent="0">
              <a:buNone/>
            </a:pPr>
            <a:r>
              <a:rPr lang="en-US" sz="2000" b="1" dirty="0"/>
              <a:t>Print “</a:t>
            </a:r>
            <a:r>
              <a:rPr lang="en-US" sz="2000" b="1" dirty="0" err="1"/>
              <a:t>Fass</a:t>
            </a:r>
            <a:r>
              <a:rPr lang="en-US" sz="2000" b="1" dirty="0"/>
              <a:t>” or “Fail” for a particular number if it fits within a particular range, and/or if it does not.</a:t>
            </a:r>
          </a:p>
          <a:p>
            <a:pPr marL="0" indent="0">
              <a:buNone/>
            </a:pPr>
            <a:endParaRPr lang="en-US" sz="2000" b="1" dirty="0"/>
          </a:p>
          <a:p>
            <a:pPr marL="0" indent="0">
              <a:buNone/>
            </a:pPr>
            <a:endParaRPr lang="en-US" sz="2000" b="1" dirty="0"/>
          </a:p>
          <a:p>
            <a:pPr marL="0" indent="0">
              <a:buNone/>
            </a:pPr>
            <a:r>
              <a:rPr lang="en-US" sz="2000" b="1" dirty="0"/>
              <a:t>Subgoals:</a:t>
            </a:r>
          </a:p>
          <a:p>
            <a:pPr marL="0" indent="0">
              <a:buNone/>
            </a:pPr>
            <a:r>
              <a:rPr lang="en-US" sz="2000" b="1" dirty="0"/>
              <a:t>If that number is greater than or equal to 80, output “Pass”</a:t>
            </a:r>
          </a:p>
          <a:p>
            <a:pPr marL="0" indent="0">
              <a:buNone/>
            </a:pPr>
            <a:r>
              <a:rPr lang="en-US" sz="2000" b="1" dirty="0"/>
              <a:t>If that number is less than 80, output “Fail”</a:t>
            </a:r>
          </a:p>
        </p:txBody>
      </p:sp>
    </p:spTree>
    <p:extLst>
      <p:ext uri="{BB962C8B-B14F-4D97-AF65-F5344CB8AC3E}">
        <p14:creationId xmlns:p14="http://schemas.microsoft.com/office/powerpoint/2010/main" val="127277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1	DECOMPOSE the problem</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dirty="0"/>
              <a:t>Based on your understanding of the problem, make an educated guess about which coding concepts you will use.</a:t>
            </a:r>
          </a:p>
          <a:p>
            <a:pPr marL="0" indent="0">
              <a:buNone/>
            </a:pPr>
            <a:endParaRPr lang="en-US" sz="2000" i="1" dirty="0"/>
          </a:p>
          <a:p>
            <a:pPr marL="0" indent="0">
              <a:buNone/>
            </a:pPr>
            <a:r>
              <a:rPr lang="en-US" sz="2000" b="1" dirty="0"/>
              <a:t>Coding concepts:</a:t>
            </a:r>
          </a:p>
          <a:p>
            <a:pPr marL="0" indent="0">
              <a:buNone/>
            </a:pPr>
            <a:endParaRPr lang="en-US" sz="2000" b="1" dirty="0"/>
          </a:p>
          <a:p>
            <a:pPr marL="0" indent="0">
              <a:buNone/>
            </a:pPr>
            <a:r>
              <a:rPr lang="en-US" sz="2000" b="1" dirty="0"/>
              <a:t>I believe that I may have to use conditional statements and variables in this lab.</a:t>
            </a:r>
          </a:p>
        </p:txBody>
      </p:sp>
    </p:spTree>
    <p:extLst>
      <p:ext uri="{BB962C8B-B14F-4D97-AF65-F5344CB8AC3E}">
        <p14:creationId xmlns:p14="http://schemas.microsoft.com/office/powerpoint/2010/main" val="418607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2	PLAN a solution</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dirty="0"/>
              <a:t>How should your algorithm solve the problem? Plan your solution in plain English or pseudocode.</a:t>
            </a:r>
          </a:p>
          <a:p>
            <a:pPr marL="0" indent="0">
              <a:buNone/>
            </a:pPr>
            <a:endParaRPr lang="en-US" sz="2000" b="1" dirty="0"/>
          </a:p>
          <a:p>
            <a:pPr marL="0" indent="0">
              <a:buNone/>
            </a:pPr>
            <a:r>
              <a:rPr lang="en-US" sz="2000" b="1" dirty="0"/>
              <a:t>First, I have to…</a:t>
            </a:r>
          </a:p>
          <a:p>
            <a:pPr marL="0" indent="0">
              <a:buNone/>
            </a:pPr>
            <a:r>
              <a:rPr lang="en-US" sz="2000" b="1" dirty="0"/>
              <a:t>Establish all my variables.</a:t>
            </a:r>
          </a:p>
          <a:p>
            <a:pPr marL="0" indent="0">
              <a:buNone/>
            </a:pPr>
            <a:endParaRPr lang="en-US" sz="2000" b="1" dirty="0"/>
          </a:p>
          <a:p>
            <a:pPr marL="0" indent="0">
              <a:buNone/>
            </a:pPr>
            <a:r>
              <a:rPr lang="en-US" sz="2000" b="1" dirty="0"/>
              <a:t>Then I have to…</a:t>
            </a:r>
          </a:p>
          <a:p>
            <a:pPr marL="0" indent="0">
              <a:buNone/>
            </a:pPr>
            <a:r>
              <a:rPr lang="en-US" sz="2000" b="1" dirty="0"/>
              <a:t>Devise the conditionals; the results if the condition is met and the results if it is not met.</a:t>
            </a:r>
          </a:p>
          <a:p>
            <a:pPr marL="0" indent="0">
              <a:buNone/>
            </a:pPr>
            <a:endParaRPr lang="en-US" sz="2000" b="1" dirty="0"/>
          </a:p>
          <a:p>
            <a:pPr marL="0" indent="0">
              <a:buNone/>
            </a:pPr>
            <a:endParaRPr lang="en-US" sz="2000" b="1" dirty="0"/>
          </a:p>
          <a:p>
            <a:pPr marL="0" indent="0">
              <a:buNone/>
            </a:pPr>
            <a:endParaRPr lang="en-US" sz="2000" b="1" dirty="0"/>
          </a:p>
        </p:txBody>
      </p:sp>
    </p:spTree>
    <p:extLst>
      <p:ext uri="{BB962C8B-B14F-4D97-AF65-F5344CB8AC3E}">
        <p14:creationId xmlns:p14="http://schemas.microsoft.com/office/powerpoint/2010/main" val="323718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5D2375-D440-4B0A-8CCC-78C0D9387FBF}"/>
              </a:ext>
            </a:extLst>
          </p:cNvPr>
          <p:cNvSpPr>
            <a:spLocks noGrp="1"/>
          </p:cNvSpPr>
          <p:nvPr>
            <p:ph type="title"/>
          </p:nvPr>
        </p:nvSpPr>
        <p:spPr>
          <a:xfrm>
            <a:off x="838200" y="365125"/>
            <a:ext cx="10515600" cy="1325563"/>
          </a:xfrm>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2	PLAN a solution</a:t>
            </a:r>
          </a:p>
        </p:txBody>
      </p:sp>
      <p:sp>
        <p:nvSpPr>
          <p:cNvPr id="6" name="Content Placeholder 2">
            <a:extLst>
              <a:ext uri="{FF2B5EF4-FFF2-40B4-BE49-F238E27FC236}">
                <a16:creationId xmlns:a16="http://schemas.microsoft.com/office/drawing/2014/main" id="{1D4615BB-53BC-4C86-B8D6-8F2F0297D605}"/>
              </a:ext>
            </a:extLst>
          </p:cNvPr>
          <p:cNvSpPr>
            <a:spLocks noGrp="1"/>
          </p:cNvSpPr>
          <p:nvPr>
            <p:ph idx="1"/>
          </p:nvPr>
        </p:nvSpPr>
        <p:spPr>
          <a:xfrm>
            <a:off x="838200" y="1825625"/>
            <a:ext cx="10515600" cy="4351338"/>
          </a:xfrm>
        </p:spPr>
        <p:txBody>
          <a:bodyPr>
            <a:normAutofit/>
          </a:bodyPr>
          <a:lstStyle/>
          <a:p>
            <a:pPr marL="0" indent="0">
              <a:lnSpc>
                <a:spcPct val="150000"/>
              </a:lnSpc>
              <a:buNone/>
            </a:pPr>
            <a:r>
              <a:rPr lang="en-US" sz="2000" i="1" dirty="0"/>
              <a:t>How should your algorithm solve the problem? Plan your solution in plain English or pseudocode.</a:t>
            </a:r>
          </a:p>
          <a:p>
            <a:pPr marL="0" indent="0">
              <a:buNone/>
            </a:pPr>
            <a:endParaRPr lang="en-US" sz="2000" b="1" dirty="0"/>
          </a:p>
          <a:p>
            <a:pPr marL="0" indent="0">
              <a:buNone/>
            </a:pPr>
            <a:r>
              <a:rPr lang="en-US" sz="2000" b="1" dirty="0"/>
              <a:t>Finally, I have to…</a:t>
            </a:r>
          </a:p>
          <a:p>
            <a:pPr marL="0" indent="0">
              <a:buNone/>
            </a:pPr>
            <a:r>
              <a:rPr lang="en-US" sz="2000" b="1" dirty="0"/>
              <a:t>Ensuring that all my conditions are met, and the results that will be displayed for whether it is met and/or if it is not met, begin laying out code/implementing my solution.</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p:txBody>
      </p:sp>
    </p:spTree>
    <p:extLst>
      <p:ext uri="{BB962C8B-B14F-4D97-AF65-F5344CB8AC3E}">
        <p14:creationId xmlns:p14="http://schemas.microsoft.com/office/powerpoint/2010/main" val="73641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2	PLAN a solution</a:t>
            </a:r>
          </a:p>
        </p:txBody>
      </p:sp>
      <p:pic>
        <p:nvPicPr>
          <p:cNvPr id="7" name="Content Placeholder 6">
            <a:extLst>
              <a:ext uri="{FF2B5EF4-FFF2-40B4-BE49-F238E27FC236}">
                <a16:creationId xmlns:a16="http://schemas.microsoft.com/office/drawing/2014/main" id="{13F92337-1A04-4A45-9F20-89266032EC23}"/>
              </a:ext>
            </a:extLst>
          </p:cNvPr>
          <p:cNvPicPr>
            <a:picLocks noGrp="1" noChangeAspect="1"/>
          </p:cNvPicPr>
          <p:nvPr>
            <p:ph idx="1"/>
          </p:nvPr>
        </p:nvPicPr>
        <p:blipFill>
          <a:blip r:embed="rId2"/>
          <a:stretch>
            <a:fillRect/>
          </a:stretch>
        </p:blipFill>
        <p:spPr>
          <a:xfrm>
            <a:off x="3632200" y="1825625"/>
            <a:ext cx="4140199" cy="4351338"/>
          </a:xfrm>
        </p:spPr>
      </p:pic>
    </p:spTree>
    <p:extLst>
      <p:ext uri="{BB962C8B-B14F-4D97-AF65-F5344CB8AC3E}">
        <p14:creationId xmlns:p14="http://schemas.microsoft.com/office/powerpoint/2010/main" val="3331607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2	PLAN a solution</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dirty="0"/>
              <a:t>IPO Chart</a:t>
            </a:r>
            <a:endParaRPr lang="en-US" sz="2000" b="1" dirty="0"/>
          </a:p>
        </p:txBody>
      </p:sp>
      <p:graphicFrame>
        <p:nvGraphicFramePr>
          <p:cNvPr id="4" name="Table 3">
            <a:extLst>
              <a:ext uri="{FF2B5EF4-FFF2-40B4-BE49-F238E27FC236}">
                <a16:creationId xmlns:a16="http://schemas.microsoft.com/office/drawing/2014/main" id="{0FEE25D3-663C-E742-820C-FA9EDEAF359C}"/>
              </a:ext>
            </a:extLst>
          </p:cNvPr>
          <p:cNvGraphicFramePr>
            <a:graphicFrameLocks noGrp="1"/>
          </p:cNvGraphicFramePr>
          <p:nvPr>
            <p:extLst>
              <p:ext uri="{D42A27DB-BD31-4B8C-83A1-F6EECF244321}">
                <p14:modId xmlns:p14="http://schemas.microsoft.com/office/powerpoint/2010/main" val="128735148"/>
              </p:ext>
            </p:extLst>
          </p:nvPr>
        </p:nvGraphicFramePr>
        <p:xfrm>
          <a:off x="838200" y="2517933"/>
          <a:ext cx="10515600" cy="2209708"/>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264228706"/>
                    </a:ext>
                  </a:extLst>
                </a:gridCol>
                <a:gridCol w="3200400">
                  <a:extLst>
                    <a:ext uri="{9D8B030D-6E8A-4147-A177-3AD203B41FA5}">
                      <a16:colId xmlns:a16="http://schemas.microsoft.com/office/drawing/2014/main" val="2162838691"/>
                    </a:ext>
                  </a:extLst>
                </a:gridCol>
                <a:gridCol w="3810000">
                  <a:extLst>
                    <a:ext uri="{9D8B030D-6E8A-4147-A177-3AD203B41FA5}">
                      <a16:colId xmlns:a16="http://schemas.microsoft.com/office/drawing/2014/main" val="4042104947"/>
                    </a:ext>
                  </a:extLst>
                </a:gridCol>
              </a:tblGrid>
              <a:tr h="552427">
                <a:tc>
                  <a:txBody>
                    <a:bodyPr/>
                    <a:lstStyle/>
                    <a:p>
                      <a:pPr algn="ctr"/>
                      <a:r>
                        <a:rPr lang="en-US" dirty="0">
                          <a:solidFill>
                            <a:schemeClr val="bg1"/>
                          </a:solidFill>
                        </a:rPr>
                        <a:t>INPUT</a:t>
                      </a:r>
                    </a:p>
                  </a:txBody>
                  <a:tcPr/>
                </a:tc>
                <a:tc>
                  <a:txBody>
                    <a:bodyPr/>
                    <a:lstStyle/>
                    <a:p>
                      <a:pPr algn="ctr"/>
                      <a:r>
                        <a:rPr lang="en-US" dirty="0">
                          <a:solidFill>
                            <a:schemeClr val="bg1"/>
                          </a:solidFill>
                        </a:rPr>
                        <a:t>PROCESS</a:t>
                      </a:r>
                    </a:p>
                  </a:txBody>
                  <a:tcPr/>
                </a:tc>
                <a:tc>
                  <a:txBody>
                    <a:bodyPr/>
                    <a:lstStyle/>
                    <a:p>
                      <a:pPr algn="ctr"/>
                      <a:r>
                        <a:rPr lang="en-US" dirty="0">
                          <a:solidFill>
                            <a:schemeClr val="bg1"/>
                          </a:solidFill>
                        </a:rPr>
                        <a:t>OUTPUT</a:t>
                      </a:r>
                    </a:p>
                  </a:txBody>
                  <a:tcPr/>
                </a:tc>
                <a:extLst>
                  <a:ext uri="{0D108BD9-81ED-4DB2-BD59-A6C34878D82A}">
                    <a16:rowId xmlns:a16="http://schemas.microsoft.com/office/drawing/2014/main" val="756842969"/>
                  </a:ext>
                </a:extLst>
              </a:tr>
              <a:tr h="552427">
                <a:tc>
                  <a:txBody>
                    <a:bodyPr/>
                    <a:lstStyle/>
                    <a:p>
                      <a:r>
                        <a:rPr lang="en-US" dirty="0" err="1"/>
                        <a:t>user_num</a:t>
                      </a:r>
                      <a:endParaRPr lang="en-US" dirty="0"/>
                    </a:p>
                  </a:txBody>
                  <a:tcPr/>
                </a:tc>
                <a:tc>
                  <a:txBody>
                    <a:bodyPr/>
                    <a:lstStyle/>
                    <a:p>
                      <a:r>
                        <a:rPr lang="en-US" dirty="0"/>
                        <a:t>if </a:t>
                      </a:r>
                      <a:r>
                        <a:rPr lang="en-US" dirty="0" err="1"/>
                        <a:t>user_num</a:t>
                      </a:r>
                      <a:r>
                        <a:rPr lang="en-US" dirty="0"/>
                        <a:t> =&gt; 80 = print pass</a:t>
                      </a:r>
                    </a:p>
                  </a:txBody>
                  <a:tcPr/>
                </a:tc>
                <a:tc>
                  <a:txBody>
                    <a:bodyPr/>
                    <a:lstStyle/>
                    <a:p>
                      <a:r>
                        <a:rPr lang="en-US" dirty="0"/>
                        <a:t>Pass</a:t>
                      </a:r>
                    </a:p>
                  </a:txBody>
                  <a:tcPr/>
                </a:tc>
                <a:extLst>
                  <a:ext uri="{0D108BD9-81ED-4DB2-BD59-A6C34878D82A}">
                    <a16:rowId xmlns:a16="http://schemas.microsoft.com/office/drawing/2014/main" val="3037935502"/>
                  </a:ext>
                </a:extLst>
              </a:tr>
              <a:tr h="552427">
                <a:tc>
                  <a:txBody>
                    <a:bodyPr/>
                    <a:lstStyle/>
                    <a:p>
                      <a:r>
                        <a:rPr lang="en-US" dirty="0"/>
                        <a:t>number</a:t>
                      </a:r>
                    </a:p>
                  </a:txBody>
                  <a:tcPr/>
                </a:tc>
                <a:tc>
                  <a:txBody>
                    <a:bodyPr/>
                    <a:lstStyle/>
                    <a:p>
                      <a:r>
                        <a:rPr lang="en-US" dirty="0"/>
                        <a:t>if </a:t>
                      </a:r>
                      <a:r>
                        <a:rPr lang="en-US" dirty="0" err="1"/>
                        <a:t>user_num</a:t>
                      </a:r>
                      <a:r>
                        <a:rPr lang="en-US" dirty="0"/>
                        <a:t> &lt;80 = print fail</a:t>
                      </a:r>
                    </a:p>
                  </a:txBody>
                  <a:tcPr/>
                </a:tc>
                <a:tc>
                  <a:txBody>
                    <a:bodyPr/>
                    <a:lstStyle/>
                    <a:p>
                      <a:r>
                        <a:rPr lang="en-US" dirty="0"/>
                        <a:t>Fail</a:t>
                      </a:r>
                    </a:p>
                  </a:txBody>
                  <a:tcPr/>
                </a:tc>
                <a:extLst>
                  <a:ext uri="{0D108BD9-81ED-4DB2-BD59-A6C34878D82A}">
                    <a16:rowId xmlns:a16="http://schemas.microsoft.com/office/drawing/2014/main" val="423089867"/>
                  </a:ext>
                </a:extLst>
              </a:tr>
              <a:tr h="552427">
                <a:tc>
                  <a:txBody>
                    <a:bodyPr/>
                    <a:lstStyle/>
                    <a:p>
                      <a:r>
                        <a:rPr lang="en-US" dirty="0" err="1"/>
                        <a:t>Pass,Fail</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74138001"/>
                  </a:ext>
                </a:extLst>
              </a:tr>
            </a:tbl>
          </a:graphicData>
        </a:graphic>
      </p:graphicFrame>
    </p:spTree>
    <p:extLst>
      <p:ext uri="{BB962C8B-B14F-4D97-AF65-F5344CB8AC3E}">
        <p14:creationId xmlns:p14="http://schemas.microsoft.com/office/powerpoint/2010/main" val="214024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3	IMPLEMENT the solution</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lnSpcReduction="10000"/>
          </a:bodyPr>
          <a:lstStyle/>
          <a:p>
            <a:pPr marL="0" indent="0">
              <a:lnSpc>
                <a:spcPct val="150000"/>
              </a:lnSpc>
              <a:buNone/>
            </a:pPr>
            <a:r>
              <a:rPr lang="en-US" sz="1400" b="1" i="1" dirty="0"/>
              <a:t># Print Pass or Fail if a number meets a particular condition; greater than or equal to 80 or below 80, respectively.  </a:t>
            </a:r>
          </a:p>
          <a:p>
            <a:pPr marL="0" indent="0">
              <a:lnSpc>
                <a:spcPct val="150000"/>
              </a:lnSpc>
              <a:buNone/>
            </a:pPr>
            <a:r>
              <a:rPr lang="en-US" sz="1400" b="1" i="1" dirty="0"/>
              <a:t># </a:t>
            </a:r>
            <a:r>
              <a:rPr lang="en-US" sz="1400" b="1" i="1" dirty="0" err="1"/>
              <a:t>Decleration</a:t>
            </a:r>
            <a:r>
              <a:rPr lang="en-US" sz="1400" b="1" i="1" dirty="0"/>
              <a:t> of variables</a:t>
            </a:r>
          </a:p>
          <a:p>
            <a:pPr marL="0" indent="0">
              <a:lnSpc>
                <a:spcPct val="150000"/>
              </a:lnSpc>
              <a:buNone/>
            </a:pPr>
            <a:r>
              <a:rPr lang="en-US" sz="1400" b="1" i="1" dirty="0" err="1"/>
              <a:t>user_num</a:t>
            </a:r>
            <a:r>
              <a:rPr lang="en-US" sz="1400" b="1" i="1" dirty="0"/>
              <a:t> = int(input("Enter your number: "))</a:t>
            </a:r>
          </a:p>
          <a:p>
            <a:pPr marL="0" indent="0">
              <a:lnSpc>
                <a:spcPct val="150000"/>
              </a:lnSpc>
              <a:buNone/>
            </a:pPr>
            <a:r>
              <a:rPr lang="en-US" sz="1400" b="1" i="1" dirty="0"/>
              <a:t>ion = "Pass"</a:t>
            </a:r>
          </a:p>
          <a:p>
            <a:pPr marL="0" indent="0">
              <a:lnSpc>
                <a:spcPct val="150000"/>
              </a:lnSpc>
              <a:buNone/>
            </a:pPr>
            <a:r>
              <a:rPr lang="en-US" sz="1400" b="1" i="1" dirty="0"/>
              <a:t>union = "Fail"</a:t>
            </a:r>
          </a:p>
          <a:p>
            <a:pPr marL="0" indent="0">
              <a:lnSpc>
                <a:spcPct val="150000"/>
              </a:lnSpc>
              <a:buNone/>
            </a:pPr>
            <a:r>
              <a:rPr lang="en-US" sz="1400" b="1" i="1" dirty="0"/>
              <a:t># Using conditionals to meet results</a:t>
            </a:r>
          </a:p>
          <a:p>
            <a:pPr marL="0" indent="0">
              <a:lnSpc>
                <a:spcPct val="150000"/>
              </a:lnSpc>
              <a:buNone/>
            </a:pPr>
            <a:r>
              <a:rPr lang="en-US" sz="1400" b="1" i="1" dirty="0"/>
              <a:t>if </a:t>
            </a:r>
            <a:r>
              <a:rPr lang="en-US" sz="1400" b="1" i="1" dirty="0" err="1"/>
              <a:t>user_num</a:t>
            </a:r>
            <a:r>
              <a:rPr lang="en-US" sz="1400" b="1" i="1" dirty="0"/>
              <a:t> &gt;= 80:</a:t>
            </a:r>
          </a:p>
          <a:p>
            <a:pPr marL="0" indent="0">
              <a:lnSpc>
                <a:spcPct val="150000"/>
              </a:lnSpc>
              <a:buNone/>
            </a:pPr>
            <a:r>
              <a:rPr lang="en-US" sz="1400" b="1" i="1" dirty="0"/>
              <a:t>    print(ion)</a:t>
            </a:r>
          </a:p>
          <a:p>
            <a:pPr marL="0" indent="0">
              <a:lnSpc>
                <a:spcPct val="150000"/>
              </a:lnSpc>
              <a:buNone/>
            </a:pPr>
            <a:r>
              <a:rPr lang="en-US" sz="1400" b="1" i="1" dirty="0"/>
              <a:t>else:</a:t>
            </a:r>
          </a:p>
          <a:p>
            <a:pPr marL="0" indent="0">
              <a:lnSpc>
                <a:spcPct val="150000"/>
              </a:lnSpc>
              <a:buNone/>
            </a:pPr>
            <a:r>
              <a:rPr lang="en-US" sz="1400" b="1" i="1" dirty="0"/>
              <a:t>    print(union)</a:t>
            </a:r>
          </a:p>
        </p:txBody>
      </p:sp>
    </p:spTree>
    <p:extLst>
      <p:ext uri="{BB962C8B-B14F-4D97-AF65-F5344CB8AC3E}">
        <p14:creationId xmlns:p14="http://schemas.microsoft.com/office/powerpoint/2010/main" val="305065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4	TEST and DEBUG the code</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dirty="0"/>
              <a:t>Type your code into the code editor. Hit “run” to see if your code does what you intended. Make sure to check your spelling, syntax and structure. Type ‘x’ for which happens, add additional where applies.</a:t>
            </a:r>
          </a:p>
          <a:p>
            <a:pPr marL="0" indent="0">
              <a:lnSpc>
                <a:spcPct val="150000"/>
              </a:lnSpc>
              <a:buNone/>
            </a:pPr>
            <a:endParaRPr lang="en-US" sz="2000" b="1" dirty="0"/>
          </a:p>
        </p:txBody>
      </p:sp>
      <p:graphicFrame>
        <p:nvGraphicFramePr>
          <p:cNvPr id="4" name="Table 4">
            <a:extLst>
              <a:ext uri="{FF2B5EF4-FFF2-40B4-BE49-F238E27FC236}">
                <a16:creationId xmlns:a16="http://schemas.microsoft.com/office/drawing/2014/main" id="{D5D2DA81-69B7-0144-97C4-779D04AEE5BC}"/>
              </a:ext>
            </a:extLst>
          </p:cNvPr>
          <p:cNvGraphicFramePr>
            <a:graphicFrameLocks noGrp="1"/>
          </p:cNvGraphicFramePr>
          <p:nvPr>
            <p:extLst>
              <p:ext uri="{D42A27DB-BD31-4B8C-83A1-F6EECF244321}">
                <p14:modId xmlns:p14="http://schemas.microsoft.com/office/powerpoint/2010/main" val="788085519"/>
              </p:ext>
            </p:extLst>
          </p:nvPr>
        </p:nvGraphicFramePr>
        <p:xfrm>
          <a:off x="981910" y="3345180"/>
          <a:ext cx="10228180" cy="2966720"/>
        </p:xfrm>
        <a:graphic>
          <a:graphicData uri="http://schemas.openxmlformats.org/drawingml/2006/table">
            <a:tbl>
              <a:tblPr firstRow="1" bandRow="1">
                <a:tableStyleId>{5940675A-B579-460E-94D1-54222C63F5DA}</a:tableStyleId>
              </a:tblPr>
              <a:tblGrid>
                <a:gridCol w="807454">
                  <a:extLst>
                    <a:ext uri="{9D8B030D-6E8A-4147-A177-3AD203B41FA5}">
                      <a16:colId xmlns:a16="http://schemas.microsoft.com/office/drawing/2014/main" val="1537258768"/>
                    </a:ext>
                  </a:extLst>
                </a:gridCol>
                <a:gridCol w="9420726">
                  <a:extLst>
                    <a:ext uri="{9D8B030D-6E8A-4147-A177-3AD203B41FA5}">
                      <a16:colId xmlns:a16="http://schemas.microsoft.com/office/drawing/2014/main" val="4125463747"/>
                    </a:ext>
                  </a:extLst>
                </a:gridCol>
              </a:tblGrid>
              <a:tr h="370840">
                <a:tc>
                  <a:txBody>
                    <a:bodyPr/>
                    <a:lstStyle/>
                    <a:p>
                      <a:pPr algn="ctr"/>
                      <a:r>
                        <a:rPr lang="en-US" dirty="0"/>
                        <a:t>X</a:t>
                      </a:r>
                    </a:p>
                  </a:txBody>
                  <a:tcPr/>
                </a:tc>
                <a:tc>
                  <a:txBody>
                    <a:bodyPr/>
                    <a:lstStyle/>
                    <a:p>
                      <a:r>
                        <a:rPr lang="en-US" i="1" dirty="0"/>
                        <a:t>Code works as intended</a:t>
                      </a:r>
                    </a:p>
                  </a:txBody>
                  <a:tcPr/>
                </a:tc>
                <a:extLst>
                  <a:ext uri="{0D108BD9-81ED-4DB2-BD59-A6C34878D82A}">
                    <a16:rowId xmlns:a16="http://schemas.microsoft.com/office/drawing/2014/main" val="1505220768"/>
                  </a:ext>
                </a:extLst>
              </a:tr>
              <a:tr h="370840">
                <a:tc>
                  <a:txBody>
                    <a:bodyPr/>
                    <a:lstStyle/>
                    <a:p>
                      <a:pPr algn="ctr"/>
                      <a:r>
                        <a:rPr lang="en-US" dirty="0"/>
                        <a:t>X</a:t>
                      </a:r>
                    </a:p>
                  </a:txBody>
                  <a:tcPr/>
                </a:tc>
                <a:tc>
                  <a:txBody>
                    <a:bodyPr/>
                    <a:lstStyle/>
                    <a:p>
                      <a:r>
                        <a:rPr lang="en-US" i="1" dirty="0"/>
                        <a:t>Everything is spelled correctly</a:t>
                      </a:r>
                    </a:p>
                  </a:txBody>
                  <a:tcPr/>
                </a:tc>
                <a:extLst>
                  <a:ext uri="{0D108BD9-81ED-4DB2-BD59-A6C34878D82A}">
                    <a16:rowId xmlns:a16="http://schemas.microsoft.com/office/drawing/2014/main" val="1466296847"/>
                  </a:ext>
                </a:extLst>
              </a:tr>
              <a:tr h="370840">
                <a:tc>
                  <a:txBody>
                    <a:bodyPr/>
                    <a:lstStyle/>
                    <a:p>
                      <a:pPr algn="ctr"/>
                      <a:r>
                        <a:rPr lang="en-US" dirty="0"/>
                        <a:t>X</a:t>
                      </a:r>
                    </a:p>
                  </a:txBody>
                  <a:tcPr/>
                </a:tc>
                <a:tc>
                  <a:txBody>
                    <a:bodyPr/>
                    <a:lstStyle/>
                    <a:p>
                      <a:r>
                        <a:rPr lang="en-US" i="1" dirty="0"/>
                        <a:t>Lines are properly indented</a:t>
                      </a:r>
                    </a:p>
                  </a:txBody>
                  <a:tcPr/>
                </a:tc>
                <a:extLst>
                  <a:ext uri="{0D108BD9-81ED-4DB2-BD59-A6C34878D82A}">
                    <a16:rowId xmlns:a16="http://schemas.microsoft.com/office/drawing/2014/main" val="4207007849"/>
                  </a:ext>
                </a:extLst>
              </a:tr>
              <a:tr h="370840">
                <a:tc>
                  <a:txBody>
                    <a:bodyPr/>
                    <a:lstStyle/>
                    <a:p>
                      <a:pPr algn="ctr"/>
                      <a:r>
                        <a:rPr lang="en-US" dirty="0"/>
                        <a:t>X</a:t>
                      </a:r>
                    </a:p>
                  </a:txBody>
                  <a:tcPr/>
                </a:tc>
                <a:tc>
                  <a:txBody>
                    <a:bodyPr/>
                    <a:lstStyle/>
                    <a:p>
                      <a:r>
                        <a:rPr lang="en-US" i="1" dirty="0"/>
                        <a:t>Parentheses () are correct</a:t>
                      </a:r>
                    </a:p>
                  </a:txBody>
                  <a:tcPr/>
                </a:tc>
                <a:extLst>
                  <a:ext uri="{0D108BD9-81ED-4DB2-BD59-A6C34878D82A}">
                    <a16:rowId xmlns:a16="http://schemas.microsoft.com/office/drawing/2014/main" val="4283535046"/>
                  </a:ext>
                </a:extLst>
              </a:tr>
              <a:tr h="370840">
                <a:tc>
                  <a:txBody>
                    <a:bodyPr/>
                    <a:lstStyle/>
                    <a:p>
                      <a:pPr algn="ctr"/>
                      <a:r>
                        <a:rPr lang="en-US" dirty="0"/>
                        <a:t>X</a:t>
                      </a:r>
                    </a:p>
                  </a:txBody>
                  <a:tcPr/>
                </a:tc>
                <a:tc>
                  <a:txBody>
                    <a:bodyPr/>
                    <a:lstStyle/>
                    <a:p>
                      <a:r>
                        <a:rPr lang="en-US" i="1" dirty="0"/>
                        <a:t>Capitalization is correct</a:t>
                      </a:r>
                    </a:p>
                  </a:txBody>
                  <a:tcPr/>
                </a:tc>
                <a:extLst>
                  <a:ext uri="{0D108BD9-81ED-4DB2-BD59-A6C34878D82A}">
                    <a16:rowId xmlns:a16="http://schemas.microsoft.com/office/drawing/2014/main" val="3086187363"/>
                  </a:ext>
                </a:extLst>
              </a:tr>
              <a:tr h="370840">
                <a:tc>
                  <a:txBody>
                    <a:bodyPr/>
                    <a:lstStyle/>
                    <a:p>
                      <a:pPr algn="ctr"/>
                      <a:r>
                        <a:rPr lang="en-US" dirty="0"/>
                        <a:t>X</a:t>
                      </a:r>
                    </a:p>
                  </a:txBody>
                  <a:tcPr/>
                </a:tc>
                <a:tc>
                  <a:txBody>
                    <a:bodyPr/>
                    <a:lstStyle/>
                    <a:p>
                      <a:r>
                        <a:rPr lang="en-US" i="1" dirty="0"/>
                        <a:t>Variables are defined before I use them</a:t>
                      </a:r>
                    </a:p>
                  </a:txBody>
                  <a:tcPr/>
                </a:tc>
                <a:extLst>
                  <a:ext uri="{0D108BD9-81ED-4DB2-BD59-A6C34878D82A}">
                    <a16:rowId xmlns:a16="http://schemas.microsoft.com/office/drawing/2014/main" val="1843810007"/>
                  </a:ext>
                </a:extLst>
              </a:tr>
              <a:tr h="370840">
                <a:tc>
                  <a:txBody>
                    <a:bodyPr/>
                    <a:lstStyle/>
                    <a:p>
                      <a:pPr algn="ctr"/>
                      <a:r>
                        <a:rPr lang="en-US" dirty="0"/>
                        <a:t>X</a:t>
                      </a:r>
                    </a:p>
                  </a:txBody>
                  <a:tcPr/>
                </a:tc>
                <a:tc>
                  <a:txBody>
                    <a:bodyPr/>
                    <a:lstStyle/>
                    <a:p>
                      <a:r>
                        <a:rPr lang="en-US" i="1" dirty="0"/>
                        <a:t>Errors occurred</a:t>
                      </a:r>
                    </a:p>
                  </a:txBody>
                  <a:tcPr/>
                </a:tc>
                <a:extLst>
                  <a:ext uri="{0D108BD9-81ED-4DB2-BD59-A6C34878D82A}">
                    <a16:rowId xmlns:a16="http://schemas.microsoft.com/office/drawing/2014/main" val="830252021"/>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681035140"/>
                  </a:ext>
                </a:extLst>
              </a:tr>
            </a:tbl>
          </a:graphicData>
        </a:graphic>
      </p:graphicFrame>
    </p:spTree>
    <p:extLst>
      <p:ext uri="{BB962C8B-B14F-4D97-AF65-F5344CB8AC3E}">
        <p14:creationId xmlns:p14="http://schemas.microsoft.com/office/powerpoint/2010/main" val="2586360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582</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Engineering Cycle Worksheet</vt:lpstr>
      <vt:lpstr>1 DECOMPOSE the problem</vt:lpstr>
      <vt:lpstr>1 DECOMPOSE the problem</vt:lpstr>
      <vt:lpstr>2 PLAN a solution</vt:lpstr>
      <vt:lpstr>2 PLAN a solution</vt:lpstr>
      <vt:lpstr>2 PLAN a solution</vt:lpstr>
      <vt:lpstr>2 PLAN a solution</vt:lpstr>
      <vt:lpstr>3 IMPLEMENT the solution</vt:lpstr>
      <vt:lpstr>4 TEST and DEBUG the code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Fayola St. Bernard</dc:creator>
  <cp:lastModifiedBy>Jad Isidore</cp:lastModifiedBy>
  <cp:revision>4</cp:revision>
  <dcterms:created xsi:type="dcterms:W3CDTF">2021-12-17T00:49:27Z</dcterms:created>
  <dcterms:modified xsi:type="dcterms:W3CDTF">2022-02-20T14:01:19Z</dcterms:modified>
</cp:coreProperties>
</file>