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5" r:id="rId7"/>
    <p:sldId id="266" r:id="rId8"/>
    <p:sldId id="260" r:id="rId9"/>
    <p:sldId id="261" r:id="rId10"/>
    <p:sldId id="262" r:id="rId11"/>
    <p:sldId id="264"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55CD6-92A5-4E9A-BCA7-1C0E1F613CF2}" v="3" dt="2022-04-05T02:53:50.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6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 Isidore" userId="5b48060e9ddd17fa" providerId="LiveId" clId="{1F655CD6-92A5-4E9A-BCA7-1C0E1F613CF2}"/>
    <pc:docChg chg="undo custSel modSld sldOrd">
      <pc:chgData name="Jad Isidore" userId="5b48060e9ddd17fa" providerId="LiveId" clId="{1F655CD6-92A5-4E9A-BCA7-1C0E1F613CF2}" dt="2022-04-05T02:54:13.842" v="100" actId="1076"/>
      <pc:docMkLst>
        <pc:docMk/>
      </pc:docMkLst>
      <pc:sldChg chg="addSp delSp modSp mod">
        <pc:chgData name="Jad Isidore" userId="5b48060e9ddd17fa" providerId="LiveId" clId="{1F655CD6-92A5-4E9A-BCA7-1C0E1F613CF2}" dt="2022-04-05T02:42:31.184" v="86" actId="1076"/>
        <pc:sldMkLst>
          <pc:docMk/>
          <pc:sldMk cId="3050650111" sldId="260"/>
        </pc:sldMkLst>
        <pc:spChg chg="mod">
          <ac:chgData name="Jad Isidore" userId="5b48060e9ddd17fa" providerId="LiveId" clId="{1F655CD6-92A5-4E9A-BCA7-1C0E1F613CF2}" dt="2022-04-05T02:42:22.968" v="85" actId="403"/>
          <ac:spMkLst>
            <pc:docMk/>
            <pc:sldMk cId="3050650111" sldId="260"/>
            <ac:spMk id="3" creationId="{A5818E16-A871-074C-B859-C95B12886C1B}"/>
          </ac:spMkLst>
        </pc:spChg>
        <pc:spChg chg="mod">
          <ac:chgData name="Jad Isidore" userId="5b48060e9ddd17fa" providerId="LiveId" clId="{1F655CD6-92A5-4E9A-BCA7-1C0E1F613CF2}" dt="2022-04-05T02:42:31.184" v="86" actId="1076"/>
          <ac:spMkLst>
            <pc:docMk/>
            <pc:sldMk cId="3050650111" sldId="260"/>
            <ac:spMk id="4" creationId="{57647DAD-FFB2-9944-BDA3-45B577B7F5A4}"/>
          </ac:spMkLst>
        </pc:spChg>
        <pc:spChg chg="add del mod">
          <ac:chgData name="Jad Isidore" userId="5b48060e9ddd17fa" providerId="LiveId" clId="{1F655CD6-92A5-4E9A-BCA7-1C0E1F613CF2}" dt="2022-04-05T02:40:25.161" v="60"/>
          <ac:spMkLst>
            <pc:docMk/>
            <pc:sldMk cId="3050650111" sldId="260"/>
            <ac:spMk id="5" creationId="{4377223E-F8CF-447A-AA59-47BEEB64AF55}"/>
          </ac:spMkLst>
        </pc:spChg>
        <pc:spChg chg="add mod">
          <ac:chgData name="Jad Isidore" userId="5b48060e9ddd17fa" providerId="LiveId" clId="{1F655CD6-92A5-4E9A-BCA7-1C0E1F613CF2}" dt="2022-04-05T02:42:22.968" v="85" actId="403"/>
          <ac:spMkLst>
            <pc:docMk/>
            <pc:sldMk cId="3050650111" sldId="260"/>
            <ac:spMk id="7" creationId="{FE40029A-3876-4D30-AC0F-A2D83AA0D66B}"/>
          </ac:spMkLst>
        </pc:spChg>
      </pc:sldChg>
      <pc:sldChg chg="addSp delSp modSp mod">
        <pc:chgData name="Jad Isidore" userId="5b48060e9ddd17fa" providerId="LiveId" clId="{1F655CD6-92A5-4E9A-BCA7-1C0E1F613CF2}" dt="2022-04-05T02:39:10.150" v="52" actId="14100"/>
        <pc:sldMkLst>
          <pc:docMk/>
          <pc:sldMk cId="2277420690" sldId="262"/>
        </pc:sldMkLst>
        <pc:picChg chg="del">
          <ac:chgData name="Jad Isidore" userId="5b48060e9ddd17fa" providerId="LiveId" clId="{1F655CD6-92A5-4E9A-BCA7-1C0E1F613CF2}" dt="2022-04-05T02:33:22.682" v="27" actId="478"/>
          <ac:picMkLst>
            <pc:docMk/>
            <pc:sldMk cId="2277420690" sldId="262"/>
            <ac:picMk id="4" creationId="{E861B8B3-879A-4838-B89C-C6122DB3EFF6}"/>
          </ac:picMkLst>
        </pc:picChg>
        <pc:picChg chg="add del mod modCrop">
          <ac:chgData name="Jad Isidore" userId="5b48060e9ddd17fa" providerId="LiveId" clId="{1F655CD6-92A5-4E9A-BCA7-1C0E1F613CF2}" dt="2022-04-05T02:36:01.243" v="34" actId="478"/>
          <ac:picMkLst>
            <pc:docMk/>
            <pc:sldMk cId="2277420690" sldId="262"/>
            <ac:picMk id="5" creationId="{C1119682-A679-4745-A98D-8EF68C4B300C}"/>
          </ac:picMkLst>
        </pc:picChg>
        <pc:picChg chg="del">
          <ac:chgData name="Jad Isidore" userId="5b48060e9ddd17fa" providerId="LiveId" clId="{1F655CD6-92A5-4E9A-BCA7-1C0E1F613CF2}" dt="2022-04-05T02:36:18.814" v="39" actId="478"/>
          <ac:picMkLst>
            <pc:docMk/>
            <pc:sldMk cId="2277420690" sldId="262"/>
            <ac:picMk id="6" creationId="{F0AB710A-F254-4D44-A440-64FBDD845A5D}"/>
          </ac:picMkLst>
        </pc:picChg>
        <pc:picChg chg="add del mod modCrop">
          <ac:chgData name="Jad Isidore" userId="5b48060e9ddd17fa" providerId="LiveId" clId="{1F655CD6-92A5-4E9A-BCA7-1C0E1F613CF2}" dt="2022-04-05T02:38:14.667" v="46" actId="478"/>
          <ac:picMkLst>
            <pc:docMk/>
            <pc:sldMk cId="2277420690" sldId="262"/>
            <ac:picMk id="8" creationId="{2F91C0A2-023D-4261-8559-0AD5E29DC9BF}"/>
          </ac:picMkLst>
        </pc:picChg>
        <pc:picChg chg="add mod modCrop">
          <ac:chgData name="Jad Isidore" userId="5b48060e9ddd17fa" providerId="LiveId" clId="{1F655CD6-92A5-4E9A-BCA7-1C0E1F613CF2}" dt="2022-04-05T02:38:12.071" v="45" actId="14100"/>
          <ac:picMkLst>
            <pc:docMk/>
            <pc:sldMk cId="2277420690" sldId="262"/>
            <ac:picMk id="10" creationId="{895108C7-C094-4F3E-A1AF-3F78B40B3C1E}"/>
          </ac:picMkLst>
        </pc:picChg>
        <pc:picChg chg="add mod modCrop">
          <ac:chgData name="Jad Isidore" userId="5b48060e9ddd17fa" providerId="LiveId" clId="{1F655CD6-92A5-4E9A-BCA7-1C0E1F613CF2}" dt="2022-04-05T02:39:10.150" v="52" actId="14100"/>
          <ac:picMkLst>
            <pc:docMk/>
            <pc:sldMk cId="2277420690" sldId="262"/>
            <ac:picMk id="12" creationId="{67439020-879F-4FD3-839F-1D413471B31B}"/>
          </ac:picMkLst>
        </pc:picChg>
      </pc:sldChg>
      <pc:sldChg chg="addSp delSp modSp mod">
        <pc:chgData name="Jad Isidore" userId="5b48060e9ddd17fa" providerId="LiveId" clId="{1F655CD6-92A5-4E9A-BCA7-1C0E1F613CF2}" dt="2022-04-05T02:54:13.842" v="100" actId="1076"/>
        <pc:sldMkLst>
          <pc:docMk/>
          <pc:sldMk cId="3331607746" sldId="265"/>
        </pc:sldMkLst>
        <pc:spChg chg="add del mod">
          <ac:chgData name="Jad Isidore" userId="5b48060e9ddd17fa" providerId="LiveId" clId="{1F655CD6-92A5-4E9A-BCA7-1C0E1F613CF2}" dt="2022-04-05T02:53:50.067" v="93"/>
          <ac:spMkLst>
            <pc:docMk/>
            <pc:sldMk cId="3331607746" sldId="265"/>
            <ac:spMk id="7" creationId="{030895AA-30B5-488A-A53A-381F2DE065F6}"/>
          </ac:spMkLst>
        </pc:spChg>
        <pc:picChg chg="add del mod">
          <ac:chgData name="Jad Isidore" userId="5b48060e9ddd17fa" providerId="LiveId" clId="{1F655CD6-92A5-4E9A-BCA7-1C0E1F613CF2}" dt="2022-04-05T02:53:57.619" v="96" actId="478"/>
          <ac:picMkLst>
            <pc:docMk/>
            <pc:sldMk cId="3331607746" sldId="265"/>
            <ac:picMk id="4" creationId="{74DC9921-EB1A-4A68-B6DA-B841484ADB9D}"/>
          </ac:picMkLst>
        </pc:picChg>
        <pc:picChg chg="del">
          <ac:chgData name="Jad Isidore" userId="5b48060e9ddd17fa" providerId="LiveId" clId="{1F655CD6-92A5-4E9A-BCA7-1C0E1F613CF2}" dt="2022-04-05T02:53:37.463" v="88" actId="478"/>
          <ac:picMkLst>
            <pc:docMk/>
            <pc:sldMk cId="3331607746" sldId="265"/>
            <ac:picMk id="6" creationId="{ADFD4D32-AF83-4778-800C-210A27091C9A}"/>
          </ac:picMkLst>
        </pc:picChg>
        <pc:picChg chg="add mod">
          <ac:chgData name="Jad Isidore" userId="5b48060e9ddd17fa" providerId="LiveId" clId="{1F655CD6-92A5-4E9A-BCA7-1C0E1F613CF2}" dt="2022-04-05T02:54:13.842" v="100" actId="1076"/>
          <ac:picMkLst>
            <pc:docMk/>
            <pc:sldMk cId="3331607746" sldId="265"/>
            <ac:picMk id="9" creationId="{FC1A838D-2E35-4B2E-95D4-BF02C4A85FAA}"/>
          </ac:picMkLst>
        </pc:picChg>
      </pc:sldChg>
      <pc:sldChg chg="ord">
        <pc:chgData name="Jad Isidore" userId="5b48060e9ddd17fa" providerId="LiveId" clId="{1F655CD6-92A5-4E9A-BCA7-1C0E1F613CF2}" dt="2022-04-05T02:32:11.799" v="21" actId="20578"/>
        <pc:sldMkLst>
          <pc:docMk/>
          <pc:sldMk cId="2140241883"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4AFC-F0F1-1541-942A-846D381F35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6E52A-289C-E744-AADA-4E830062F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EB3ACE-A185-1E4D-A340-8C3EE58C6477}"/>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539D6EB4-6AC8-0B42-948A-E93D0E95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48D0-58B8-DD49-BAA7-EC793013BB2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2507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514-1EF2-8C46-9212-A999C2AA44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85A41-B610-7546-A4C3-E252391FB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B54B8-DD3B-F04D-84BB-DB9AF9D898B8}"/>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0C1880DA-2D56-AD42-A3F7-D5FFA6A4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69C0-AE8C-E84F-A652-EC0DAFEBAFE0}"/>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70512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84FDF-F5A3-4D43-9181-E856725C5C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631E0C-3737-5A43-AC4D-FD9CE5BBC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0FC869-8647-E34C-8C0D-3E7AD9F8C03B}"/>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C356215D-E2A1-4D4F-8416-09BAC02E6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E8A8-7F5E-1447-87C7-16D3876CB9F2}"/>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4501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FE45-D81B-9D45-BD38-C639B992D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A7D8D1-62C0-9046-A528-157B8E2096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0AFE-5725-A54D-AC46-9AB7A3526792}"/>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40CB6078-CA61-AE4B-A28C-C7749233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771D-DB1C-9B4F-B1AB-C8F44F407A8E}"/>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306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382-8C07-1E4D-BE6C-8A6C3B7F4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9F0BA7-0F5F-4D4E-974D-CCD9100D1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E07A3-2840-C146-BD5B-1D75CD6BE006}"/>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455334FA-0772-DF49-A660-2EFC83A2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B842-5FD2-4A45-B998-7EAC0C0F106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94209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24E0-3BCA-8F4F-A1CE-49DAACED10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7BAAC7-FE1D-5E4A-BA06-4270C7AD42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F5BAE4-4646-864A-9E56-FA57F81F63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4E5E61-658E-8749-99F6-B592EF2025E3}"/>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6" name="Footer Placeholder 5">
            <a:extLst>
              <a:ext uri="{FF2B5EF4-FFF2-40B4-BE49-F238E27FC236}">
                <a16:creationId xmlns:a16="http://schemas.microsoft.com/office/drawing/2014/main" id="{55EDA7C0-45E9-7D4E-BA0D-42AA52D1A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9088-2286-AC42-A68B-D077B1BBDF28}"/>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3065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4B4-0A67-0440-8360-76F2753AA0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BA1A80-A8FF-F841-8C62-E77695D4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8C5DD7-6028-1946-A5A6-34467A3B87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011B6-E0EB-6845-BEFB-864404B4C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9F886-51A4-084D-A6B7-E984AA5F35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4ED1A9-00E3-5549-81F3-96A301BC292D}"/>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8" name="Footer Placeholder 7">
            <a:extLst>
              <a:ext uri="{FF2B5EF4-FFF2-40B4-BE49-F238E27FC236}">
                <a16:creationId xmlns:a16="http://schemas.microsoft.com/office/drawing/2014/main" id="{F49A214B-6E89-4146-A923-FA912C25B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B4CA-158C-E042-BF82-DCD231848679}"/>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19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E84-3753-CD48-AC5C-BBFD9BA984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D956A7-FB05-A94A-9799-D2D2385DEBEE}"/>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4" name="Footer Placeholder 3">
            <a:extLst>
              <a:ext uri="{FF2B5EF4-FFF2-40B4-BE49-F238E27FC236}">
                <a16:creationId xmlns:a16="http://schemas.microsoft.com/office/drawing/2014/main" id="{9F0A8F3A-4EC5-2140-9EB8-3007BD0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83A81-7FA5-4D47-BF52-C9710CB70A66}"/>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34206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BA291-7BBA-8A41-8CE4-AA7788373E9E}"/>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3" name="Footer Placeholder 2">
            <a:extLst>
              <a:ext uri="{FF2B5EF4-FFF2-40B4-BE49-F238E27FC236}">
                <a16:creationId xmlns:a16="http://schemas.microsoft.com/office/drawing/2014/main" id="{C9D011B2-4CA2-AC4A-9884-098616581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18DC-0AD4-1744-A0D5-EF91C36CAF01}"/>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651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6ACA-7B67-3A4B-AD87-C442723F1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486EE3-480B-084C-A9B3-BC9A8C40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C212F-482B-4147-94A3-2EC3B79C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70E3-A33E-D248-96FA-31E741F0B5CA}"/>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6" name="Footer Placeholder 5">
            <a:extLst>
              <a:ext uri="{FF2B5EF4-FFF2-40B4-BE49-F238E27FC236}">
                <a16:creationId xmlns:a16="http://schemas.microsoft.com/office/drawing/2014/main" id="{38E52169-11B6-C245-9A08-53C75A7D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E628-9DA0-5D44-9EE8-0DB27541357A}"/>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42476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84A2-5926-FD45-AFF6-97D2F6301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23B019-06B4-114E-BDD1-63408F734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E3A75-BD9F-584B-8547-6FCC4FF86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1DF2E7-2EFC-584A-8743-22894570FEFD}"/>
              </a:ext>
            </a:extLst>
          </p:cNvPr>
          <p:cNvSpPr>
            <a:spLocks noGrp="1"/>
          </p:cNvSpPr>
          <p:nvPr>
            <p:ph type="dt" sz="half" idx="10"/>
          </p:nvPr>
        </p:nvSpPr>
        <p:spPr/>
        <p:txBody>
          <a:bodyPr/>
          <a:lstStyle/>
          <a:p>
            <a:fld id="{B20035CF-2B35-3745-B94C-5D77CD392BD8}" type="datetimeFigureOut">
              <a:rPr lang="en-US" smtClean="0"/>
              <a:t>4/4/2022</a:t>
            </a:fld>
            <a:endParaRPr lang="en-US"/>
          </a:p>
        </p:txBody>
      </p:sp>
      <p:sp>
        <p:nvSpPr>
          <p:cNvPr id="6" name="Footer Placeholder 5">
            <a:extLst>
              <a:ext uri="{FF2B5EF4-FFF2-40B4-BE49-F238E27FC236}">
                <a16:creationId xmlns:a16="http://schemas.microsoft.com/office/drawing/2014/main" id="{575932B2-AE30-244D-9ED4-BC3B5ED3F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A498-02BB-1945-98E4-8CA8B06B79EB}"/>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72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C45CF-5B1A-CE4F-8C0A-2E7292CE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C01659-0ED6-1140-B35A-9A352629C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A63975-1F5A-DB4A-BCCC-DBD1A8408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35CF-2B35-3745-B94C-5D77CD392BD8}" type="datetimeFigureOut">
              <a:rPr lang="en-US" smtClean="0"/>
              <a:t>4/4/2022</a:t>
            </a:fld>
            <a:endParaRPr lang="en-US"/>
          </a:p>
        </p:txBody>
      </p:sp>
      <p:sp>
        <p:nvSpPr>
          <p:cNvPr id="5" name="Footer Placeholder 4">
            <a:extLst>
              <a:ext uri="{FF2B5EF4-FFF2-40B4-BE49-F238E27FC236}">
                <a16:creationId xmlns:a16="http://schemas.microsoft.com/office/drawing/2014/main" id="{ED44DA77-F683-3542-B87F-82906D23D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293F2-5853-D44B-BE3B-43C62A9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89FF9-DAA9-B146-92D2-A2B7C486B506}" type="slidenum">
              <a:rPr lang="en-US" smtClean="0"/>
              <a:t>‹#›</a:t>
            </a:fld>
            <a:endParaRPr lang="en-US"/>
          </a:p>
        </p:txBody>
      </p:sp>
    </p:spTree>
    <p:extLst>
      <p:ext uri="{BB962C8B-B14F-4D97-AF65-F5344CB8AC3E}">
        <p14:creationId xmlns:p14="http://schemas.microsoft.com/office/powerpoint/2010/main" val="6229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E21-C614-6D46-A4EC-4550CD7F2AC9}"/>
              </a:ext>
            </a:extLst>
          </p:cNvPr>
          <p:cNvSpPr>
            <a:spLocks noGrp="1"/>
          </p:cNvSpPr>
          <p:nvPr>
            <p:ph type="ctrTitle"/>
          </p:nvPr>
        </p:nvSpPr>
        <p:spPr/>
        <p:txBody>
          <a:bodyPr/>
          <a:lstStyle/>
          <a:p>
            <a:r>
              <a:rPr lang="en-US">
                <a:solidFill>
                  <a:schemeClr val="bg1"/>
                </a:solidFill>
              </a:rPr>
              <a:t>Engineering Cycle Worksheet</a:t>
            </a:r>
          </a:p>
        </p:txBody>
      </p:sp>
      <p:sp>
        <p:nvSpPr>
          <p:cNvPr id="3" name="Subtitle 2">
            <a:extLst>
              <a:ext uri="{FF2B5EF4-FFF2-40B4-BE49-F238E27FC236}">
                <a16:creationId xmlns:a16="http://schemas.microsoft.com/office/drawing/2014/main" id="{ED7BAB59-5E12-084C-A682-4269404AD2BA}"/>
              </a:ext>
            </a:extLst>
          </p:cNvPr>
          <p:cNvSpPr>
            <a:spLocks noGrp="1"/>
          </p:cNvSpPr>
          <p:nvPr>
            <p:ph type="subTitle" idx="1"/>
          </p:nvPr>
        </p:nvSpPr>
        <p:spPr/>
        <p:txBody>
          <a:bodyPr/>
          <a:lstStyle/>
          <a:p>
            <a:pPr algn="l"/>
            <a:r>
              <a:rPr lang="en-US" i="1">
                <a:solidFill>
                  <a:schemeClr val="bg1"/>
                </a:solidFill>
              </a:rPr>
              <a:t>Jad Isidore</a:t>
            </a:r>
          </a:p>
          <a:p>
            <a:pPr algn="l"/>
            <a:r>
              <a:rPr lang="en-US" i="1">
                <a:solidFill>
                  <a:schemeClr val="bg1"/>
                </a:solidFill>
              </a:rPr>
              <a:t>2021101043</a:t>
            </a:r>
          </a:p>
        </p:txBody>
      </p:sp>
    </p:spTree>
    <p:extLst>
      <p:ext uri="{BB962C8B-B14F-4D97-AF65-F5344CB8AC3E}">
        <p14:creationId xmlns:p14="http://schemas.microsoft.com/office/powerpoint/2010/main" val="6157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988842" cy="749132"/>
          </a:xfrm>
        </p:spPr>
        <p:txBody>
          <a:bodyPr>
            <a:normAutofit fontScale="77500" lnSpcReduction="20000"/>
          </a:bodyPr>
          <a:lstStyle/>
          <a:p>
            <a:pPr marL="0" indent="0">
              <a:lnSpc>
                <a:spcPct val="150000"/>
              </a:lnSpc>
              <a:buNone/>
            </a:pPr>
            <a:r>
              <a:rPr lang="en-US" sz="2000" b="1" i="1"/>
              <a:t>If you got no errors</a:t>
            </a:r>
            <a:r>
              <a:rPr lang="en-US" sz="2000" i="1"/>
              <a:t>. Screenshot your code and the output and paste them onto this slide. If you got errors, please advance to the next slide</a:t>
            </a:r>
          </a:p>
          <a:p>
            <a:pPr marL="0" indent="0">
              <a:lnSpc>
                <a:spcPct val="150000"/>
              </a:lnSpc>
              <a:buNone/>
            </a:pPr>
            <a:endParaRPr lang="en-US" sz="2000" b="1"/>
          </a:p>
        </p:txBody>
      </p:sp>
      <p:pic>
        <p:nvPicPr>
          <p:cNvPr id="10" name="Picture 9">
            <a:extLst>
              <a:ext uri="{FF2B5EF4-FFF2-40B4-BE49-F238E27FC236}">
                <a16:creationId xmlns:a16="http://schemas.microsoft.com/office/drawing/2014/main" id="{895108C7-C094-4F3E-A1AF-3F78B40B3C1E}"/>
              </a:ext>
            </a:extLst>
          </p:cNvPr>
          <p:cNvPicPr>
            <a:picLocks noChangeAspect="1"/>
          </p:cNvPicPr>
          <p:nvPr/>
        </p:nvPicPr>
        <p:blipFill rotWithShape="1">
          <a:blip r:embed="rId2"/>
          <a:srcRect l="13846" t="5516" r="34576" b="-24"/>
          <a:stretch/>
        </p:blipFill>
        <p:spPr>
          <a:xfrm>
            <a:off x="6252881" y="1015507"/>
            <a:ext cx="5381101" cy="5543616"/>
          </a:xfrm>
          <a:prstGeom prst="rect">
            <a:avLst/>
          </a:prstGeom>
        </p:spPr>
      </p:pic>
      <p:pic>
        <p:nvPicPr>
          <p:cNvPr id="12" name="Picture 11">
            <a:extLst>
              <a:ext uri="{FF2B5EF4-FFF2-40B4-BE49-F238E27FC236}">
                <a16:creationId xmlns:a16="http://schemas.microsoft.com/office/drawing/2014/main" id="{67439020-879F-4FD3-839F-1D413471B31B}"/>
              </a:ext>
            </a:extLst>
          </p:cNvPr>
          <p:cNvPicPr>
            <a:picLocks noChangeAspect="1"/>
          </p:cNvPicPr>
          <p:nvPr/>
        </p:nvPicPr>
        <p:blipFill rotWithShape="1">
          <a:blip r:embed="rId3"/>
          <a:srcRect l="8539" t="6133" r="42769" b="-24"/>
          <a:stretch/>
        </p:blipFill>
        <p:spPr>
          <a:xfrm>
            <a:off x="812754" y="986590"/>
            <a:ext cx="5126366" cy="5557612"/>
          </a:xfrm>
          <a:prstGeom prst="rect">
            <a:avLst/>
          </a:prstGeom>
        </p:spPr>
      </p:pic>
    </p:spTree>
    <p:extLst>
      <p:ext uri="{BB962C8B-B14F-4D97-AF65-F5344CB8AC3E}">
        <p14:creationId xmlns:p14="http://schemas.microsoft.com/office/powerpoint/2010/main" val="22774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16785"/>
          </a:xfrm>
        </p:spPr>
        <p:txBody>
          <a:bodyPr>
            <a:normAutofit/>
          </a:bodyPr>
          <a:lstStyle/>
          <a:p>
            <a:pPr marL="0" indent="0">
              <a:lnSpc>
                <a:spcPct val="150000"/>
              </a:lnSpc>
              <a:buNone/>
            </a:pPr>
            <a:r>
              <a:rPr lang="en-US" sz="2000" b="1" i="1"/>
              <a:t>If you got errors.</a:t>
            </a:r>
            <a:r>
              <a:rPr lang="en-US" sz="2000" i="1"/>
              <a:t> Screenshot your code and the error you got and paste them onto this slide. </a:t>
            </a:r>
          </a:p>
          <a:p>
            <a:pPr marL="0" indent="0">
              <a:lnSpc>
                <a:spcPct val="150000"/>
              </a:lnSpc>
              <a:buNone/>
            </a:pPr>
            <a:endParaRPr lang="en-US" sz="2000" b="1"/>
          </a:p>
        </p:txBody>
      </p:sp>
    </p:spTree>
    <p:extLst>
      <p:ext uri="{BB962C8B-B14F-4D97-AF65-F5344CB8AC3E}">
        <p14:creationId xmlns:p14="http://schemas.microsoft.com/office/powerpoint/2010/main" val="65242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b="1" i="1"/>
              <a:t>What caused the error? </a:t>
            </a:r>
          </a:p>
          <a:p>
            <a:pPr marL="0" indent="0">
              <a:lnSpc>
                <a:spcPct val="150000"/>
              </a:lnSpc>
              <a:buNone/>
            </a:pPr>
            <a:endParaRPr lang="en-US" sz="2000" b="1"/>
          </a:p>
        </p:txBody>
      </p:sp>
    </p:spTree>
    <p:extLst>
      <p:ext uri="{BB962C8B-B14F-4D97-AF65-F5344CB8AC3E}">
        <p14:creationId xmlns:p14="http://schemas.microsoft.com/office/powerpoint/2010/main" val="4426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i="1"/>
              <a:t>Screenshot the newly adjusted code and its output.</a:t>
            </a:r>
            <a:endParaRPr lang="en-US" sz="2000" b="1"/>
          </a:p>
        </p:txBody>
      </p:sp>
    </p:spTree>
    <p:extLst>
      <p:ext uri="{BB962C8B-B14F-4D97-AF65-F5344CB8AC3E}">
        <p14:creationId xmlns:p14="http://schemas.microsoft.com/office/powerpoint/2010/main" val="17205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buNone/>
            </a:pPr>
            <a:r>
              <a:rPr lang="en-US" sz="2000" i="1"/>
              <a:t>What is the problem you are solving? What smaller problems can you break it into?</a:t>
            </a:r>
          </a:p>
          <a:p>
            <a:pPr marL="0" indent="0">
              <a:buNone/>
            </a:pPr>
            <a:endParaRPr lang="en-US" sz="2000" i="1"/>
          </a:p>
          <a:p>
            <a:pPr marL="0" indent="0">
              <a:buNone/>
            </a:pPr>
            <a:r>
              <a:rPr lang="en-US" sz="2000" b="1"/>
              <a:t>Big Goal:</a:t>
            </a:r>
          </a:p>
          <a:p>
            <a:pPr marL="0" indent="0">
              <a:buNone/>
            </a:pPr>
            <a:r>
              <a:rPr lang="en-US" sz="2000" b="1"/>
              <a:t>Print the average of three numbers.</a:t>
            </a:r>
          </a:p>
          <a:p>
            <a:pPr marL="0" indent="0">
              <a:buNone/>
            </a:pPr>
            <a:r>
              <a:rPr lang="en-US" sz="2000" b="1"/>
              <a:t>User should be allowed to enter any three numbers.</a:t>
            </a:r>
          </a:p>
          <a:p>
            <a:pPr marL="0" indent="0">
              <a:buNone/>
            </a:pPr>
            <a:endParaRPr lang="en-US" sz="2000" b="1"/>
          </a:p>
          <a:p>
            <a:pPr marL="0" indent="0">
              <a:buNone/>
            </a:pPr>
            <a:r>
              <a:rPr lang="en-US" sz="2000" b="1"/>
              <a:t>Subgoals:</a:t>
            </a:r>
          </a:p>
          <a:p>
            <a:pPr marL="0" indent="0">
              <a:buNone/>
            </a:pPr>
            <a:r>
              <a:rPr lang="en-US" sz="2000" b="1"/>
              <a:t>Add all three numbers then divide by 3</a:t>
            </a:r>
          </a:p>
          <a:p>
            <a:pPr marL="0" indent="0">
              <a:buNone/>
            </a:pPr>
            <a:endParaRPr lang="en-US" sz="2000" b="1"/>
          </a:p>
        </p:txBody>
      </p:sp>
    </p:spTree>
    <p:extLst>
      <p:ext uri="{BB962C8B-B14F-4D97-AF65-F5344CB8AC3E}">
        <p14:creationId xmlns:p14="http://schemas.microsoft.com/office/powerpoint/2010/main" val="127277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Based on your understanding of the problem, make an educated guess about which coding concepts you will use.</a:t>
            </a:r>
          </a:p>
          <a:p>
            <a:pPr marL="0" indent="0">
              <a:buNone/>
            </a:pPr>
            <a:endParaRPr lang="en-US" sz="2000" i="1"/>
          </a:p>
          <a:p>
            <a:pPr marL="0" indent="0">
              <a:buNone/>
            </a:pPr>
            <a:r>
              <a:rPr lang="en-US" sz="2000" b="1"/>
              <a:t>Coding concepts:</a:t>
            </a:r>
          </a:p>
          <a:p>
            <a:pPr marL="0" indent="0">
              <a:buNone/>
            </a:pPr>
            <a:endParaRPr lang="en-US" sz="2000" b="1"/>
          </a:p>
          <a:p>
            <a:pPr marL="0" indent="0">
              <a:buNone/>
            </a:pPr>
            <a:r>
              <a:rPr lang="en-US" sz="2000" b="1"/>
              <a:t>I believe that I may have to use variables and a function in this lab.</a:t>
            </a:r>
          </a:p>
        </p:txBody>
      </p:sp>
    </p:spTree>
    <p:extLst>
      <p:ext uri="{BB962C8B-B14F-4D97-AF65-F5344CB8AC3E}">
        <p14:creationId xmlns:p14="http://schemas.microsoft.com/office/powerpoint/2010/main" val="418607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How should your algorithm solve the problem? Plan your solution in plain English or pseudocode.</a:t>
            </a:r>
          </a:p>
          <a:p>
            <a:pPr marL="0" indent="0">
              <a:buNone/>
            </a:pPr>
            <a:endParaRPr lang="en-US" sz="2000" b="1"/>
          </a:p>
          <a:p>
            <a:pPr marL="0" indent="0">
              <a:buNone/>
            </a:pPr>
            <a:r>
              <a:rPr lang="en-US" sz="2000" b="1"/>
              <a:t>First, I have to…</a:t>
            </a:r>
          </a:p>
          <a:p>
            <a:pPr marL="0" indent="0">
              <a:buNone/>
            </a:pPr>
            <a:r>
              <a:rPr lang="en-US" sz="2000" b="1"/>
              <a:t>Establish all my variables.</a:t>
            </a:r>
          </a:p>
          <a:p>
            <a:pPr marL="0" indent="0">
              <a:buNone/>
            </a:pPr>
            <a:endParaRPr lang="en-US" sz="2000" b="1"/>
          </a:p>
          <a:p>
            <a:pPr marL="0" indent="0">
              <a:buNone/>
            </a:pPr>
            <a:r>
              <a:rPr lang="en-US" sz="2000" b="1"/>
              <a:t>Then I have to…</a:t>
            </a:r>
          </a:p>
          <a:p>
            <a:pPr marL="0" indent="0">
              <a:buNone/>
            </a:pPr>
            <a:r>
              <a:rPr lang="en-US" sz="2000" b="1"/>
              <a:t>Prompt the user to enter any three numbers</a:t>
            </a:r>
          </a:p>
          <a:p>
            <a:pPr marL="0" indent="0">
              <a:buNone/>
            </a:pPr>
            <a:endParaRPr lang="en-US" sz="2000" b="1"/>
          </a:p>
          <a:p>
            <a:pPr marL="0" indent="0">
              <a:buNone/>
            </a:pPr>
            <a:endParaRPr lang="en-US" sz="2000" b="1"/>
          </a:p>
          <a:p>
            <a:pPr marL="0" indent="0">
              <a:buNone/>
            </a:pPr>
            <a:endParaRPr lang="en-US" sz="2000" b="1"/>
          </a:p>
        </p:txBody>
      </p:sp>
    </p:spTree>
    <p:extLst>
      <p:ext uri="{BB962C8B-B14F-4D97-AF65-F5344CB8AC3E}">
        <p14:creationId xmlns:p14="http://schemas.microsoft.com/office/powerpoint/2010/main" val="32371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5D2375-D440-4B0A-8CCC-78C0D9387FBF}"/>
              </a:ext>
            </a:extLst>
          </p:cNvPr>
          <p:cNvSpPr>
            <a:spLocks noGrp="1"/>
          </p:cNvSpPr>
          <p:nvPr>
            <p:ph type="title"/>
          </p:nvPr>
        </p:nvSpPr>
        <p:spPr>
          <a:xfrm>
            <a:off x="838200" y="365125"/>
            <a:ext cx="10515600" cy="1325563"/>
          </a:xfrm>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sp>
        <p:nvSpPr>
          <p:cNvPr id="6" name="Content Placeholder 2">
            <a:extLst>
              <a:ext uri="{FF2B5EF4-FFF2-40B4-BE49-F238E27FC236}">
                <a16:creationId xmlns:a16="http://schemas.microsoft.com/office/drawing/2014/main" id="{1D4615BB-53BC-4C86-B8D6-8F2F0297D605}"/>
              </a:ext>
            </a:extLst>
          </p:cNvPr>
          <p:cNvSpPr>
            <a:spLocks noGrp="1"/>
          </p:cNvSpPr>
          <p:nvPr>
            <p:ph idx="1"/>
          </p:nvPr>
        </p:nvSpPr>
        <p:spPr>
          <a:xfrm>
            <a:off x="838200" y="1825625"/>
            <a:ext cx="10515600" cy="4351338"/>
          </a:xfrm>
        </p:spPr>
        <p:txBody>
          <a:bodyPr>
            <a:normAutofit/>
          </a:bodyPr>
          <a:lstStyle/>
          <a:p>
            <a:pPr marL="0" indent="0">
              <a:lnSpc>
                <a:spcPct val="150000"/>
              </a:lnSpc>
              <a:buNone/>
            </a:pPr>
            <a:r>
              <a:rPr lang="en-US" sz="2000" i="1"/>
              <a:t>How should your algorithm solve the problem? Plan your solution in plain English or pseudocode.</a:t>
            </a:r>
          </a:p>
          <a:p>
            <a:pPr marL="0" indent="0">
              <a:buNone/>
            </a:pPr>
            <a:endParaRPr lang="en-US" sz="2000" b="1"/>
          </a:p>
          <a:p>
            <a:pPr marL="0" indent="0">
              <a:buNone/>
            </a:pPr>
            <a:r>
              <a:rPr lang="en-US" sz="2000" b="1"/>
              <a:t>Finally, I have to…</a:t>
            </a:r>
          </a:p>
          <a:p>
            <a:pPr marL="0" indent="0">
              <a:buNone/>
            </a:pPr>
            <a:r>
              <a:rPr lang="en-US" sz="2000" b="1"/>
              <a:t>Store the sum of all three numbers over 3 in a function, ensuring that the right operations were used to find the average </a:t>
            </a:r>
          </a:p>
          <a:p>
            <a:pPr marL="0" indent="0">
              <a:buNone/>
            </a:pPr>
            <a:endParaRPr lang="en-US" sz="2000" b="1"/>
          </a:p>
          <a:p>
            <a:pPr marL="0" indent="0">
              <a:buNone/>
            </a:pPr>
            <a:endParaRPr lang="en-US" sz="2000" b="1"/>
          </a:p>
          <a:p>
            <a:pPr marL="0" indent="0">
              <a:buNone/>
            </a:pPr>
            <a:endParaRPr lang="en-US" sz="2000" b="1"/>
          </a:p>
          <a:p>
            <a:pPr marL="0" indent="0">
              <a:buNone/>
            </a:pPr>
            <a:endParaRPr lang="en-US" sz="2000" b="1"/>
          </a:p>
          <a:p>
            <a:pPr marL="0" indent="0">
              <a:buNone/>
            </a:pPr>
            <a:endParaRPr lang="en-US" sz="2000" b="1"/>
          </a:p>
        </p:txBody>
      </p:sp>
    </p:spTree>
    <p:extLst>
      <p:ext uri="{BB962C8B-B14F-4D97-AF65-F5344CB8AC3E}">
        <p14:creationId xmlns:p14="http://schemas.microsoft.com/office/powerpoint/2010/main" val="7364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pic>
        <p:nvPicPr>
          <p:cNvPr id="9" name="Content Placeholder 8" descr="Diagram&#10;&#10;Description automatically generated">
            <a:extLst>
              <a:ext uri="{FF2B5EF4-FFF2-40B4-BE49-F238E27FC236}">
                <a16:creationId xmlns:a16="http://schemas.microsoft.com/office/drawing/2014/main" id="{FC1A838D-2E35-4B2E-95D4-BF02C4A85FAA}"/>
              </a:ext>
            </a:extLst>
          </p:cNvPr>
          <p:cNvPicPr>
            <a:picLocks noGrp="1" noChangeAspect="1"/>
          </p:cNvPicPr>
          <p:nvPr>
            <p:ph idx="1"/>
          </p:nvPr>
        </p:nvPicPr>
        <p:blipFill>
          <a:blip r:embed="rId2"/>
          <a:stretch>
            <a:fillRect/>
          </a:stretch>
        </p:blipFill>
        <p:spPr>
          <a:xfrm>
            <a:off x="4750819" y="2141537"/>
            <a:ext cx="2690361" cy="4351338"/>
          </a:xfrm>
        </p:spPr>
      </p:pic>
    </p:spTree>
    <p:extLst>
      <p:ext uri="{BB962C8B-B14F-4D97-AF65-F5344CB8AC3E}">
        <p14:creationId xmlns:p14="http://schemas.microsoft.com/office/powerpoint/2010/main" val="33316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IPO Chart</a:t>
            </a:r>
            <a:endParaRPr lang="en-US" sz="2000" b="1"/>
          </a:p>
        </p:txBody>
      </p:sp>
      <p:graphicFrame>
        <p:nvGraphicFramePr>
          <p:cNvPr id="4" name="Table 3">
            <a:extLst>
              <a:ext uri="{FF2B5EF4-FFF2-40B4-BE49-F238E27FC236}">
                <a16:creationId xmlns:a16="http://schemas.microsoft.com/office/drawing/2014/main" id="{0FEE25D3-663C-E742-820C-FA9EDEAF359C}"/>
              </a:ext>
            </a:extLst>
          </p:cNvPr>
          <p:cNvGraphicFramePr>
            <a:graphicFrameLocks noGrp="1"/>
          </p:cNvGraphicFramePr>
          <p:nvPr>
            <p:extLst>
              <p:ext uri="{D42A27DB-BD31-4B8C-83A1-F6EECF244321}">
                <p14:modId xmlns:p14="http://schemas.microsoft.com/office/powerpoint/2010/main" val="3764103050"/>
              </p:ext>
            </p:extLst>
          </p:nvPr>
        </p:nvGraphicFramePr>
        <p:xfrm>
          <a:off x="838200" y="2517933"/>
          <a:ext cx="10515600" cy="2209708"/>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64228706"/>
                    </a:ext>
                  </a:extLst>
                </a:gridCol>
                <a:gridCol w="3200400">
                  <a:extLst>
                    <a:ext uri="{9D8B030D-6E8A-4147-A177-3AD203B41FA5}">
                      <a16:colId xmlns:a16="http://schemas.microsoft.com/office/drawing/2014/main" val="2162838691"/>
                    </a:ext>
                  </a:extLst>
                </a:gridCol>
                <a:gridCol w="3810000">
                  <a:extLst>
                    <a:ext uri="{9D8B030D-6E8A-4147-A177-3AD203B41FA5}">
                      <a16:colId xmlns:a16="http://schemas.microsoft.com/office/drawing/2014/main" val="4042104947"/>
                    </a:ext>
                  </a:extLst>
                </a:gridCol>
              </a:tblGrid>
              <a:tr h="552427">
                <a:tc>
                  <a:txBody>
                    <a:bodyPr/>
                    <a:lstStyle/>
                    <a:p>
                      <a:pPr algn="ctr"/>
                      <a:r>
                        <a:rPr lang="en-US">
                          <a:solidFill>
                            <a:schemeClr val="bg1"/>
                          </a:solidFill>
                        </a:rPr>
                        <a:t>INPUT</a:t>
                      </a:r>
                    </a:p>
                  </a:txBody>
                  <a:tcPr/>
                </a:tc>
                <a:tc>
                  <a:txBody>
                    <a:bodyPr/>
                    <a:lstStyle/>
                    <a:p>
                      <a:pPr algn="ctr"/>
                      <a:r>
                        <a:rPr lang="en-US">
                          <a:solidFill>
                            <a:schemeClr val="bg1"/>
                          </a:solidFill>
                        </a:rPr>
                        <a:t>PROCESS</a:t>
                      </a:r>
                    </a:p>
                  </a:txBody>
                  <a:tcPr/>
                </a:tc>
                <a:tc>
                  <a:txBody>
                    <a:bodyPr/>
                    <a:lstStyle/>
                    <a:p>
                      <a:pPr algn="ctr"/>
                      <a:r>
                        <a:rPr lang="en-US">
                          <a:solidFill>
                            <a:schemeClr val="bg1"/>
                          </a:solidFill>
                        </a:rPr>
                        <a:t>OUTPUT</a:t>
                      </a:r>
                    </a:p>
                  </a:txBody>
                  <a:tcPr/>
                </a:tc>
                <a:extLst>
                  <a:ext uri="{0D108BD9-81ED-4DB2-BD59-A6C34878D82A}">
                    <a16:rowId xmlns:a16="http://schemas.microsoft.com/office/drawing/2014/main" val="756842969"/>
                  </a:ext>
                </a:extLst>
              </a:tr>
              <a:tr h="552427">
                <a:tc>
                  <a:txBody>
                    <a:bodyPr/>
                    <a:lstStyle/>
                    <a:p>
                      <a:r>
                        <a:rPr lang="en-US"/>
                        <a:t>num1, num2, num3</a:t>
                      </a:r>
                    </a:p>
                  </a:txBody>
                  <a:tcPr/>
                </a:tc>
                <a:tc>
                  <a:txBody>
                    <a:bodyPr/>
                    <a:lstStyle/>
                    <a:p>
                      <a:r>
                        <a:rPr lang="en-US"/>
                        <a:t>num1+num2+num3 /3</a:t>
                      </a:r>
                    </a:p>
                  </a:txBody>
                  <a:tcPr/>
                </a:tc>
                <a:tc>
                  <a:txBody>
                    <a:bodyPr/>
                    <a:lstStyle/>
                    <a:p>
                      <a:r>
                        <a:rPr lang="en-US"/>
                        <a:t>sum_avg()</a:t>
                      </a:r>
                    </a:p>
                  </a:txBody>
                  <a:tcPr/>
                </a:tc>
                <a:extLst>
                  <a:ext uri="{0D108BD9-81ED-4DB2-BD59-A6C34878D82A}">
                    <a16:rowId xmlns:a16="http://schemas.microsoft.com/office/drawing/2014/main" val="3037935502"/>
                  </a:ext>
                </a:extLst>
              </a:tr>
              <a:tr h="552427">
                <a:tc>
                  <a:txBody>
                    <a:bodyPr/>
                    <a:lstStyle/>
                    <a:p>
                      <a:r>
                        <a:rPr lang="en-US"/>
                        <a:t>sum_avg</a:t>
                      </a:r>
                    </a:p>
                  </a:txBody>
                  <a:tcPr/>
                </a:tc>
                <a:tc>
                  <a:txBody>
                    <a:bodyPr/>
                    <a:lstStyle/>
                    <a:p>
                      <a:r>
                        <a:rPr lang="en-US"/>
                        <a:t>avg</a:t>
                      </a:r>
                    </a:p>
                  </a:txBody>
                  <a:tcPr/>
                </a:tc>
                <a:tc>
                  <a:txBody>
                    <a:bodyPr/>
                    <a:lstStyle/>
                    <a:p>
                      <a:endParaRPr lang="en-US"/>
                    </a:p>
                  </a:txBody>
                  <a:tcPr/>
                </a:tc>
                <a:extLst>
                  <a:ext uri="{0D108BD9-81ED-4DB2-BD59-A6C34878D82A}">
                    <a16:rowId xmlns:a16="http://schemas.microsoft.com/office/drawing/2014/main" val="423089867"/>
                  </a:ext>
                </a:extLst>
              </a:tr>
              <a:tr h="552427">
                <a:tc>
                  <a:txBody>
                    <a:bodyPr/>
                    <a:lstStyle/>
                    <a:p>
                      <a:r>
                        <a:rPr lang="en-US" dirty="0"/>
                        <a:t>avg, text</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74138001"/>
                  </a:ext>
                </a:extLst>
              </a:tr>
            </a:tbl>
          </a:graphicData>
        </a:graphic>
      </p:graphicFrame>
    </p:spTree>
    <p:extLst>
      <p:ext uri="{BB962C8B-B14F-4D97-AF65-F5344CB8AC3E}">
        <p14:creationId xmlns:p14="http://schemas.microsoft.com/office/powerpoint/2010/main" val="21402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normAutofit/>
          </a:bodyPr>
          <a:lstStyle/>
          <a:p>
            <a:r>
              <a:rPr lang="en-US" sz="1800" b="1">
                <a:solidFill>
                  <a:schemeClr val="bg1"/>
                </a:solidFill>
                <a:latin typeface="Arial" panose="020B0604020202020204" pitchFamily="34" charset="0"/>
                <a:cs typeface="Arial" panose="020B0604020202020204" pitchFamily="34" charset="0"/>
              </a:rPr>
              <a:t>3	IMPLEMENT the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838199" y="1690687"/>
            <a:ext cx="10841133" cy="4994533"/>
          </a:xfrm>
        </p:spPr>
        <p:txBody>
          <a:bodyPr>
            <a:normAutofit/>
          </a:bodyPr>
          <a:lstStyle/>
          <a:p>
            <a:pPr marL="0" indent="0">
              <a:lnSpc>
                <a:spcPct val="150000"/>
              </a:lnSpc>
              <a:buNone/>
            </a:pPr>
            <a:r>
              <a:rPr lang="en-US" sz="2000" b="1" i="1" dirty="0"/>
              <a:t>1. </a:t>
            </a:r>
            <a:r>
              <a:rPr lang="en-US" sz="1800" b="1" i="1" dirty="0"/>
              <a:t># Declaration of variables</a:t>
            </a:r>
          </a:p>
          <a:p>
            <a:pPr marL="0" indent="0">
              <a:lnSpc>
                <a:spcPct val="150000"/>
              </a:lnSpc>
              <a:buNone/>
            </a:pPr>
            <a:r>
              <a:rPr lang="en-US" sz="1800" b="1" i="1" dirty="0"/>
              <a:t>num1 = int</a:t>
            </a:r>
          </a:p>
          <a:p>
            <a:pPr marL="0" indent="0">
              <a:lnSpc>
                <a:spcPct val="150000"/>
              </a:lnSpc>
              <a:buNone/>
            </a:pPr>
            <a:r>
              <a:rPr lang="en-US" sz="1800" b="1" i="1" dirty="0"/>
              <a:t>num2 = int</a:t>
            </a:r>
          </a:p>
          <a:p>
            <a:pPr marL="0" indent="0">
              <a:lnSpc>
                <a:spcPct val="150000"/>
              </a:lnSpc>
              <a:buNone/>
            </a:pPr>
            <a:r>
              <a:rPr lang="en-US" sz="1800" b="1" i="1" dirty="0"/>
              <a:t>num3 = int</a:t>
            </a:r>
          </a:p>
          <a:p>
            <a:pPr marL="0" indent="0">
              <a:lnSpc>
                <a:spcPct val="150000"/>
              </a:lnSpc>
              <a:buNone/>
            </a:pPr>
            <a:r>
              <a:rPr lang="en-US" sz="1800" b="1" i="1" dirty="0"/>
              <a:t>text = "Average is: “</a:t>
            </a:r>
          </a:p>
        </p:txBody>
      </p:sp>
      <p:sp>
        <p:nvSpPr>
          <p:cNvPr id="4" name="TextBox 3">
            <a:extLst>
              <a:ext uri="{FF2B5EF4-FFF2-40B4-BE49-F238E27FC236}">
                <a16:creationId xmlns:a16="http://schemas.microsoft.com/office/drawing/2014/main" id="{57647DAD-FFB2-9944-BDA3-45B577B7F5A4}"/>
              </a:ext>
            </a:extLst>
          </p:cNvPr>
          <p:cNvSpPr txBox="1"/>
          <p:nvPr/>
        </p:nvSpPr>
        <p:spPr>
          <a:xfrm>
            <a:off x="838198" y="4269471"/>
            <a:ext cx="4961949" cy="2588529"/>
          </a:xfrm>
          <a:prstGeom prst="rect">
            <a:avLst/>
          </a:prstGeom>
          <a:noFill/>
        </p:spPr>
        <p:txBody>
          <a:bodyPr wrap="square" rtlCol="0">
            <a:spAutoFit/>
          </a:bodyPr>
          <a:lstStyle/>
          <a:p>
            <a:pPr marL="0" indent="0">
              <a:lnSpc>
                <a:spcPct val="150000"/>
              </a:lnSpc>
              <a:buNone/>
            </a:pPr>
            <a:r>
              <a:rPr lang="en-US" sz="2000" b="1" i="1" dirty="0"/>
              <a:t>3. </a:t>
            </a:r>
            <a:r>
              <a:rPr lang="en-US" sz="1800" b="1" i="1" dirty="0"/>
              <a:t># Storing sum and average into a function</a:t>
            </a:r>
          </a:p>
          <a:p>
            <a:pPr marL="0" indent="0">
              <a:lnSpc>
                <a:spcPct val="150000"/>
              </a:lnSpc>
              <a:buNone/>
            </a:pPr>
            <a:r>
              <a:rPr lang="en-US" sz="1800" b="1" i="1" dirty="0"/>
              <a:t>def </a:t>
            </a:r>
            <a:r>
              <a:rPr lang="en-US" sz="1800" b="1" i="1" dirty="0" err="1"/>
              <a:t>sum_avg</a:t>
            </a:r>
            <a:r>
              <a:rPr lang="en-US" sz="1800" b="1" i="1" dirty="0"/>
              <a:t>():</a:t>
            </a:r>
          </a:p>
          <a:p>
            <a:pPr marL="0" indent="0">
              <a:lnSpc>
                <a:spcPct val="150000"/>
              </a:lnSpc>
              <a:buNone/>
            </a:pPr>
            <a:r>
              <a:rPr lang="en-US" sz="1800" b="1" i="1" dirty="0"/>
              <a:t>    avg = (num1 + num2 + num3) / 3</a:t>
            </a:r>
          </a:p>
          <a:p>
            <a:pPr marL="0" indent="0">
              <a:lnSpc>
                <a:spcPct val="150000"/>
              </a:lnSpc>
              <a:buNone/>
            </a:pPr>
            <a:r>
              <a:rPr lang="en-US" sz="1800" b="1" i="1" dirty="0"/>
              <a:t>    print(text) </a:t>
            </a:r>
          </a:p>
          <a:p>
            <a:pPr marL="0" indent="0">
              <a:lnSpc>
                <a:spcPct val="150000"/>
              </a:lnSpc>
              <a:buNone/>
            </a:pPr>
            <a:r>
              <a:rPr lang="en-US" sz="1800" b="1" i="1" dirty="0"/>
              <a:t>    print(avg)</a:t>
            </a:r>
          </a:p>
          <a:p>
            <a:pPr marL="0" indent="0">
              <a:lnSpc>
                <a:spcPct val="150000"/>
              </a:lnSpc>
              <a:buNone/>
            </a:pPr>
            <a:r>
              <a:rPr lang="en-US" sz="1800" b="1" i="1" dirty="0" err="1"/>
              <a:t>sum_avg</a:t>
            </a:r>
            <a:r>
              <a:rPr lang="en-US" sz="1800" b="1" i="1" dirty="0"/>
              <a:t>()</a:t>
            </a:r>
          </a:p>
        </p:txBody>
      </p:sp>
      <p:sp>
        <p:nvSpPr>
          <p:cNvPr id="7" name="TextBox 6">
            <a:extLst>
              <a:ext uri="{FF2B5EF4-FFF2-40B4-BE49-F238E27FC236}">
                <a16:creationId xmlns:a16="http://schemas.microsoft.com/office/drawing/2014/main" id="{FE40029A-3876-4D30-AC0F-A2D83AA0D66B}"/>
              </a:ext>
            </a:extLst>
          </p:cNvPr>
          <p:cNvSpPr txBox="1"/>
          <p:nvPr/>
        </p:nvSpPr>
        <p:spPr>
          <a:xfrm>
            <a:off x="5418326" y="1690686"/>
            <a:ext cx="6098240" cy="3419526"/>
          </a:xfrm>
          <a:prstGeom prst="rect">
            <a:avLst/>
          </a:prstGeom>
          <a:noFill/>
        </p:spPr>
        <p:txBody>
          <a:bodyPr wrap="square">
            <a:spAutoFit/>
          </a:bodyPr>
          <a:lstStyle/>
          <a:p>
            <a:pPr>
              <a:lnSpc>
                <a:spcPct val="150000"/>
              </a:lnSpc>
            </a:pPr>
            <a:r>
              <a:rPr lang="en-US" sz="2000" b="1" i="1" dirty="0"/>
              <a:t>2. </a:t>
            </a:r>
            <a:r>
              <a:rPr lang="en-US" sz="1800" b="1" i="1" dirty="0"/>
              <a:t># Info about program</a:t>
            </a:r>
          </a:p>
          <a:p>
            <a:pPr marL="0" indent="0">
              <a:lnSpc>
                <a:spcPct val="150000"/>
              </a:lnSpc>
              <a:buNone/>
            </a:pPr>
            <a:r>
              <a:rPr lang="en-US" sz="1800" b="1" i="1" dirty="0"/>
              <a:t>print("&lt;--This program is designed to calculate the average of any three(3) numbers.--&gt;")</a:t>
            </a:r>
          </a:p>
          <a:p>
            <a:pPr marL="0" indent="0">
              <a:lnSpc>
                <a:spcPct val="150000"/>
              </a:lnSpc>
              <a:buNone/>
            </a:pPr>
            <a:r>
              <a:rPr lang="en-US" sz="1800" b="1" i="1" dirty="0"/>
              <a:t>print("&lt;--Enter any three numbers to get the average.--&gt;")</a:t>
            </a:r>
          </a:p>
          <a:p>
            <a:pPr marL="0" indent="0">
              <a:lnSpc>
                <a:spcPct val="150000"/>
              </a:lnSpc>
              <a:buNone/>
            </a:pPr>
            <a:r>
              <a:rPr lang="en-US" sz="1800" b="1" i="1" dirty="0"/>
              <a:t># Prompt the user to enter three numbers</a:t>
            </a:r>
          </a:p>
          <a:p>
            <a:pPr marL="0" indent="0">
              <a:lnSpc>
                <a:spcPct val="150000"/>
              </a:lnSpc>
              <a:buNone/>
            </a:pPr>
            <a:r>
              <a:rPr lang="en-US" sz="1800" b="1" i="1" dirty="0"/>
              <a:t>num1 = int(input("Enter first number: ")) </a:t>
            </a:r>
          </a:p>
          <a:p>
            <a:pPr marL="0" indent="0">
              <a:lnSpc>
                <a:spcPct val="150000"/>
              </a:lnSpc>
              <a:buNone/>
            </a:pPr>
            <a:r>
              <a:rPr lang="en-US" sz="1800" b="1" i="1" dirty="0"/>
              <a:t>num2 = int(input("Enter second number: "))</a:t>
            </a:r>
          </a:p>
          <a:p>
            <a:pPr marL="0" indent="0">
              <a:lnSpc>
                <a:spcPct val="150000"/>
              </a:lnSpc>
              <a:buNone/>
            </a:pPr>
            <a:r>
              <a:rPr lang="en-US" sz="1800" b="1" i="1" dirty="0"/>
              <a:t>num3 = int(input("Enter third number: "))</a:t>
            </a:r>
            <a:endParaRPr lang="en-US" sz="800" b="1" i="1" dirty="0"/>
          </a:p>
        </p:txBody>
      </p:sp>
    </p:spTree>
    <p:extLst>
      <p:ext uri="{BB962C8B-B14F-4D97-AF65-F5344CB8AC3E}">
        <p14:creationId xmlns:p14="http://schemas.microsoft.com/office/powerpoint/2010/main" val="30506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a:solidFill>
                  <a:schemeClr val="bg1"/>
                </a:solidFill>
                <a:latin typeface="Arial" panose="020B0604020202020204" pitchFamily="34" charset="0"/>
                <a:cs typeface="Arial" panose="020B0604020202020204" pitchFamily="34" charset="0"/>
              </a:rPr>
              <a:t>4	TEST and DEBUG the code</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a:t>Type your code into the code editor. Hit “run” to see if your code does what you intended. Make sure to check your spelling, syntax and structure. Type ‘x’ for which happens, add additional where applies.</a:t>
            </a:r>
          </a:p>
          <a:p>
            <a:pPr marL="0" indent="0">
              <a:lnSpc>
                <a:spcPct val="150000"/>
              </a:lnSpc>
              <a:buNone/>
            </a:pPr>
            <a:endParaRPr lang="en-US" sz="2000" b="1"/>
          </a:p>
        </p:txBody>
      </p:sp>
      <p:graphicFrame>
        <p:nvGraphicFramePr>
          <p:cNvPr id="4" name="Table 4">
            <a:extLst>
              <a:ext uri="{FF2B5EF4-FFF2-40B4-BE49-F238E27FC236}">
                <a16:creationId xmlns:a16="http://schemas.microsoft.com/office/drawing/2014/main" id="{D5D2DA81-69B7-0144-97C4-779D04AEE5BC}"/>
              </a:ext>
            </a:extLst>
          </p:cNvPr>
          <p:cNvGraphicFramePr>
            <a:graphicFrameLocks noGrp="1"/>
          </p:cNvGraphicFramePr>
          <p:nvPr>
            <p:extLst>
              <p:ext uri="{D42A27DB-BD31-4B8C-83A1-F6EECF244321}">
                <p14:modId xmlns:p14="http://schemas.microsoft.com/office/powerpoint/2010/main" val="1630395611"/>
              </p:ext>
            </p:extLst>
          </p:nvPr>
        </p:nvGraphicFramePr>
        <p:xfrm>
          <a:off x="981910" y="3345180"/>
          <a:ext cx="10228180" cy="2966720"/>
        </p:xfrm>
        <a:graphic>
          <a:graphicData uri="http://schemas.openxmlformats.org/drawingml/2006/table">
            <a:tbl>
              <a:tblPr firstRow="1" bandRow="1">
                <a:tableStyleId>{5940675A-B579-460E-94D1-54222C63F5DA}</a:tableStyleId>
              </a:tblPr>
              <a:tblGrid>
                <a:gridCol w="807454">
                  <a:extLst>
                    <a:ext uri="{9D8B030D-6E8A-4147-A177-3AD203B41FA5}">
                      <a16:colId xmlns:a16="http://schemas.microsoft.com/office/drawing/2014/main" val="1537258768"/>
                    </a:ext>
                  </a:extLst>
                </a:gridCol>
                <a:gridCol w="9420726">
                  <a:extLst>
                    <a:ext uri="{9D8B030D-6E8A-4147-A177-3AD203B41FA5}">
                      <a16:colId xmlns:a16="http://schemas.microsoft.com/office/drawing/2014/main" val="4125463747"/>
                    </a:ext>
                  </a:extLst>
                </a:gridCol>
              </a:tblGrid>
              <a:tr h="370840">
                <a:tc>
                  <a:txBody>
                    <a:bodyPr/>
                    <a:lstStyle/>
                    <a:p>
                      <a:pPr algn="ctr"/>
                      <a:r>
                        <a:rPr lang="en-US"/>
                        <a:t>X</a:t>
                      </a:r>
                    </a:p>
                  </a:txBody>
                  <a:tcPr/>
                </a:tc>
                <a:tc>
                  <a:txBody>
                    <a:bodyPr/>
                    <a:lstStyle/>
                    <a:p>
                      <a:r>
                        <a:rPr lang="en-US" i="1"/>
                        <a:t>Code works as intended</a:t>
                      </a:r>
                    </a:p>
                  </a:txBody>
                  <a:tcPr/>
                </a:tc>
                <a:extLst>
                  <a:ext uri="{0D108BD9-81ED-4DB2-BD59-A6C34878D82A}">
                    <a16:rowId xmlns:a16="http://schemas.microsoft.com/office/drawing/2014/main" val="1505220768"/>
                  </a:ext>
                </a:extLst>
              </a:tr>
              <a:tr h="370840">
                <a:tc>
                  <a:txBody>
                    <a:bodyPr/>
                    <a:lstStyle/>
                    <a:p>
                      <a:pPr algn="ctr"/>
                      <a:r>
                        <a:rPr lang="en-US"/>
                        <a:t>X</a:t>
                      </a:r>
                    </a:p>
                  </a:txBody>
                  <a:tcPr/>
                </a:tc>
                <a:tc>
                  <a:txBody>
                    <a:bodyPr/>
                    <a:lstStyle/>
                    <a:p>
                      <a:r>
                        <a:rPr lang="en-US" i="1"/>
                        <a:t>Everything is spelled correctly</a:t>
                      </a:r>
                    </a:p>
                  </a:txBody>
                  <a:tcPr/>
                </a:tc>
                <a:extLst>
                  <a:ext uri="{0D108BD9-81ED-4DB2-BD59-A6C34878D82A}">
                    <a16:rowId xmlns:a16="http://schemas.microsoft.com/office/drawing/2014/main" val="1466296847"/>
                  </a:ext>
                </a:extLst>
              </a:tr>
              <a:tr h="370840">
                <a:tc>
                  <a:txBody>
                    <a:bodyPr/>
                    <a:lstStyle/>
                    <a:p>
                      <a:pPr algn="ctr"/>
                      <a:r>
                        <a:rPr lang="en-US"/>
                        <a:t>X</a:t>
                      </a:r>
                    </a:p>
                  </a:txBody>
                  <a:tcPr/>
                </a:tc>
                <a:tc>
                  <a:txBody>
                    <a:bodyPr/>
                    <a:lstStyle/>
                    <a:p>
                      <a:r>
                        <a:rPr lang="en-US" i="1"/>
                        <a:t>Lines are properly indented</a:t>
                      </a:r>
                    </a:p>
                  </a:txBody>
                  <a:tcPr/>
                </a:tc>
                <a:extLst>
                  <a:ext uri="{0D108BD9-81ED-4DB2-BD59-A6C34878D82A}">
                    <a16:rowId xmlns:a16="http://schemas.microsoft.com/office/drawing/2014/main" val="4207007849"/>
                  </a:ext>
                </a:extLst>
              </a:tr>
              <a:tr h="370840">
                <a:tc>
                  <a:txBody>
                    <a:bodyPr/>
                    <a:lstStyle/>
                    <a:p>
                      <a:pPr algn="ctr"/>
                      <a:r>
                        <a:rPr lang="en-US"/>
                        <a:t>X</a:t>
                      </a:r>
                    </a:p>
                  </a:txBody>
                  <a:tcPr/>
                </a:tc>
                <a:tc>
                  <a:txBody>
                    <a:bodyPr/>
                    <a:lstStyle/>
                    <a:p>
                      <a:r>
                        <a:rPr lang="en-US" i="1"/>
                        <a:t>Parentheses () are correct</a:t>
                      </a:r>
                    </a:p>
                  </a:txBody>
                  <a:tcPr/>
                </a:tc>
                <a:extLst>
                  <a:ext uri="{0D108BD9-81ED-4DB2-BD59-A6C34878D82A}">
                    <a16:rowId xmlns:a16="http://schemas.microsoft.com/office/drawing/2014/main" val="4283535046"/>
                  </a:ext>
                </a:extLst>
              </a:tr>
              <a:tr h="370840">
                <a:tc>
                  <a:txBody>
                    <a:bodyPr/>
                    <a:lstStyle/>
                    <a:p>
                      <a:pPr algn="ctr"/>
                      <a:r>
                        <a:rPr lang="en-US"/>
                        <a:t>X</a:t>
                      </a:r>
                    </a:p>
                  </a:txBody>
                  <a:tcPr/>
                </a:tc>
                <a:tc>
                  <a:txBody>
                    <a:bodyPr/>
                    <a:lstStyle/>
                    <a:p>
                      <a:r>
                        <a:rPr lang="en-US" i="1"/>
                        <a:t>Capitalization is correct</a:t>
                      </a:r>
                    </a:p>
                  </a:txBody>
                  <a:tcPr/>
                </a:tc>
                <a:extLst>
                  <a:ext uri="{0D108BD9-81ED-4DB2-BD59-A6C34878D82A}">
                    <a16:rowId xmlns:a16="http://schemas.microsoft.com/office/drawing/2014/main" val="3086187363"/>
                  </a:ext>
                </a:extLst>
              </a:tr>
              <a:tr h="370840">
                <a:tc>
                  <a:txBody>
                    <a:bodyPr/>
                    <a:lstStyle/>
                    <a:p>
                      <a:pPr algn="ctr"/>
                      <a:r>
                        <a:rPr lang="en-US"/>
                        <a:t>X</a:t>
                      </a:r>
                    </a:p>
                  </a:txBody>
                  <a:tcPr/>
                </a:tc>
                <a:tc>
                  <a:txBody>
                    <a:bodyPr/>
                    <a:lstStyle/>
                    <a:p>
                      <a:r>
                        <a:rPr lang="en-US" i="1"/>
                        <a:t>Variables are defined before I use them</a:t>
                      </a:r>
                    </a:p>
                  </a:txBody>
                  <a:tcPr/>
                </a:tc>
                <a:extLst>
                  <a:ext uri="{0D108BD9-81ED-4DB2-BD59-A6C34878D82A}">
                    <a16:rowId xmlns:a16="http://schemas.microsoft.com/office/drawing/2014/main" val="1843810007"/>
                  </a:ext>
                </a:extLst>
              </a:tr>
              <a:tr h="370840">
                <a:tc>
                  <a:txBody>
                    <a:bodyPr/>
                    <a:lstStyle/>
                    <a:p>
                      <a:pPr algn="ctr"/>
                      <a:r>
                        <a:rPr lang="en-US"/>
                        <a:t>X</a:t>
                      </a:r>
                    </a:p>
                  </a:txBody>
                  <a:tcPr/>
                </a:tc>
                <a:tc>
                  <a:txBody>
                    <a:bodyPr/>
                    <a:lstStyle/>
                    <a:p>
                      <a:r>
                        <a:rPr lang="en-US" i="1"/>
                        <a:t>Function works as intended</a:t>
                      </a:r>
                    </a:p>
                  </a:txBody>
                  <a:tcPr/>
                </a:tc>
                <a:extLst>
                  <a:ext uri="{0D108BD9-81ED-4DB2-BD59-A6C34878D82A}">
                    <a16:rowId xmlns:a16="http://schemas.microsoft.com/office/drawing/2014/main" val="83025202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681035140"/>
                  </a:ext>
                </a:extLst>
              </a:tr>
            </a:tbl>
          </a:graphicData>
        </a:graphic>
      </p:graphicFrame>
    </p:spTree>
    <p:extLst>
      <p:ext uri="{BB962C8B-B14F-4D97-AF65-F5344CB8AC3E}">
        <p14:creationId xmlns:p14="http://schemas.microsoft.com/office/powerpoint/2010/main" val="258636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Engineering Cycle Worksheet</vt:lpstr>
      <vt:lpstr>1 DECOMPOSE the problem</vt:lpstr>
      <vt:lpstr>1 DECOMPOSE the problem</vt:lpstr>
      <vt:lpstr>2 PLAN a solution</vt:lpstr>
      <vt:lpstr>2 PLAN a solution</vt:lpstr>
      <vt:lpstr>2 PLAN a solution</vt:lpstr>
      <vt:lpstr>2 PLAN a solution</vt:lpstr>
      <vt:lpstr>3 IMPLEMENT the solution</vt:lpstr>
      <vt:lpstr>4 TEST and DEBUG the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Fayola St. Bernard</dc:creator>
  <cp:lastModifiedBy>Jad Isidore</cp:lastModifiedBy>
  <cp:revision>2</cp:revision>
  <dcterms:created xsi:type="dcterms:W3CDTF">2021-12-17T00:49:27Z</dcterms:created>
  <dcterms:modified xsi:type="dcterms:W3CDTF">2022-04-05T02:54:16Z</dcterms:modified>
</cp:coreProperties>
</file>