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Roboto"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KEjThjY6aMploUqCGV7IpRSXZ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204CE3-D7FE-4FB1-BE7E-E0D121DB9BE1}">
  <a:tblStyle styleId="{F9204CE3-D7FE-4FB1-BE7E-E0D121DB9BE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ada5b74f3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dada5b74f3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dada5b74f3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ada5b74f3_4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dada5b74f3_4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dada5b74f3_4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ada5b74f3_4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dada5b74f3_4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gdada5b74f3_4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a:t>Esta diapositiva se puede eliminar, es para ver un poco como estoy pensando que este organizada la presentación. </a:t>
            </a: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dada5b74f3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gdada5b74f3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gdada5b74f3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s-MX" sz="1200"/>
              <a:t>En los últimos años, el mercado de la renta de bicicletas ha incrementado considerablemente. Ello, no únicamente por su facilidad para transportarse en distancias cortas sino también por los beneficios ambientales y económicos. </a:t>
            </a:r>
            <a:endParaRPr/>
          </a:p>
          <a:p>
            <a:pPr marL="0" lvl="0" indent="0" algn="l" rtl="0">
              <a:lnSpc>
                <a:spcPct val="100000"/>
              </a:lnSpc>
              <a:spcBef>
                <a:spcPts val="0"/>
              </a:spcBef>
              <a:spcAft>
                <a:spcPts val="0"/>
              </a:spcAft>
              <a:buSzPts val="1400"/>
              <a:buNone/>
            </a:pPr>
            <a:endParaRPr/>
          </a:p>
        </p:txBody>
      </p:sp>
      <p:sp>
        <p:nvSpPr>
          <p:cNvPr id="129" name="Google Shape;12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s-MX" sz="1200"/>
              <a:t>En los últimos años, el mercado de la renta de bicicletas ha incrementado considerablemente. Ello, no únicamente por su facilidad para transportarse en distancias cortas sino también por los beneficios ambientales y económicos. </a:t>
            </a:r>
            <a:endParaRPr/>
          </a:p>
          <a:p>
            <a:pPr marL="0" lvl="0" indent="0" algn="l" rtl="0">
              <a:lnSpc>
                <a:spcPct val="100000"/>
              </a:lnSpc>
              <a:spcBef>
                <a:spcPts val="0"/>
              </a:spcBef>
              <a:spcAft>
                <a:spcPts val="0"/>
              </a:spcAft>
              <a:buSzPts val="1400"/>
              <a:buNone/>
            </a:pPr>
            <a:endParaRPr/>
          </a:p>
        </p:txBody>
      </p:sp>
      <p:sp>
        <p:nvSpPr>
          <p:cNvPr id="148" name="Google Shape;1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8"/>
        <p:cNvGrpSpPr/>
        <p:nvPr/>
      </p:nvGrpSpPr>
      <p:grpSpPr>
        <a:xfrm>
          <a:off x="0" y="0"/>
          <a:ext cx="0" cy="0"/>
          <a:chOff x="0" y="0"/>
          <a:chExt cx="0" cy="0"/>
        </a:xfrm>
      </p:grpSpPr>
      <p:sp>
        <p:nvSpPr>
          <p:cNvPr id="19" name="Google Shape;19;p1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26" name="Google Shape;26;p1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0"/>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93"/>
        <p:cNvGrpSpPr/>
        <p:nvPr/>
      </p:nvGrpSpPr>
      <p:grpSpPr>
        <a:xfrm>
          <a:off x="0" y="0"/>
          <a:ext cx="0" cy="0"/>
          <a:chOff x="0" y="0"/>
          <a:chExt cx="0" cy="0"/>
        </a:xfrm>
      </p:grpSpPr>
      <p:sp>
        <p:nvSpPr>
          <p:cNvPr id="94" name="Google Shape;94;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1"/>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1"/>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27"/>
        <p:cNvGrpSpPr/>
        <p:nvPr/>
      </p:nvGrpSpPr>
      <p:grpSpPr>
        <a:xfrm>
          <a:off x="0" y="0"/>
          <a:ext cx="0" cy="0"/>
          <a:chOff x="0" y="0"/>
          <a:chExt cx="0" cy="0"/>
        </a:xfrm>
      </p:grpSpPr>
      <p:sp>
        <p:nvSpPr>
          <p:cNvPr id="28" name="Google Shape;28;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33"/>
        <p:cNvGrpSpPr/>
        <p:nvPr/>
      </p:nvGrpSpPr>
      <p:grpSpPr>
        <a:xfrm>
          <a:off x="0" y="0"/>
          <a:ext cx="0" cy="0"/>
          <a:chOff x="0" y="0"/>
          <a:chExt cx="0" cy="0"/>
        </a:xfrm>
      </p:grpSpPr>
      <p:sp>
        <p:nvSpPr>
          <p:cNvPr id="34" name="Google Shape;34;p18"/>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8"/>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8"/>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18"/>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9" name="Google Shape;39;p18"/>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8"/>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42"/>
        <p:cNvGrpSpPr/>
        <p:nvPr/>
      </p:nvGrpSpPr>
      <p:grpSpPr>
        <a:xfrm>
          <a:off x="0" y="0"/>
          <a:ext cx="0" cy="0"/>
          <a:chOff x="0" y="0"/>
          <a:chExt cx="0" cy="0"/>
        </a:xfrm>
      </p:grpSpPr>
      <p:sp>
        <p:nvSpPr>
          <p:cNvPr id="43" name="Google Shape;43;p19"/>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9"/>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9"/>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a:spLocks noGrp="1"/>
          </p:cNvSpPr>
          <p:nvPr>
            <p:ph type="pic" idx="2"/>
          </p:nvPr>
        </p:nvSpPr>
        <p:spPr>
          <a:xfrm>
            <a:off x="15" y="0"/>
            <a:ext cx="12191985" cy="4915076"/>
          </a:xfrm>
          <a:prstGeom prst="rect">
            <a:avLst/>
          </a:prstGeom>
          <a:solidFill>
            <a:srgbClr val="D2CDB0"/>
          </a:solid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47" name="Google Shape;47;p19"/>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48" name="Google Shape;48;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 name="Google Shape;5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bg>
      <p:bgPr>
        <a:solidFill>
          <a:schemeClr val="lt1"/>
        </a:solidFill>
        <a:effectLst/>
      </p:bgPr>
    </p:bg>
    <p:spTree>
      <p:nvGrpSpPr>
        <p:cNvPr id="1" name="Shape 57"/>
        <p:cNvGrpSpPr/>
        <p:nvPr/>
      </p:nvGrpSpPr>
      <p:grpSpPr>
        <a:xfrm>
          <a:off x="0" y="0"/>
          <a:ext cx="0" cy="0"/>
          <a:chOff x="0" y="0"/>
          <a:chExt cx="0" cy="0"/>
        </a:xfrm>
      </p:grpSpPr>
      <p:sp>
        <p:nvSpPr>
          <p:cNvPr id="58" name="Google Shape;58;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62" name="Google Shape;62;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65" name="Google Shape;65;p1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 name="Google Shape;69;p1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6" name="Google Shape;76;p1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8" name="Google Shape;78;p1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0"/>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17" name="Google Shape;17;p10"/>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043354" y="2082649"/>
            <a:ext cx="10058400" cy="230092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rgbClr val="262626"/>
              </a:buClr>
              <a:buSzPct val="100000"/>
              <a:buFont typeface="Calibri"/>
              <a:buNone/>
            </a:pPr>
            <a:r>
              <a:rPr lang="es-MX" b="1">
                <a:latin typeface="Roboto"/>
                <a:ea typeface="Roboto"/>
                <a:cs typeface="Roboto"/>
                <a:sym typeface="Roboto"/>
              </a:rPr>
              <a:t>Wheelie Wonka Bike Station: </a:t>
            </a:r>
            <a:br>
              <a:rPr lang="es-MX" b="1">
                <a:latin typeface="Roboto"/>
                <a:ea typeface="Roboto"/>
                <a:cs typeface="Roboto"/>
                <a:sym typeface="Roboto"/>
              </a:rPr>
            </a:br>
            <a:r>
              <a:rPr lang="es-MX" b="1">
                <a:latin typeface="Roboto"/>
                <a:ea typeface="Roboto"/>
                <a:cs typeface="Roboto"/>
                <a:sym typeface="Roboto"/>
              </a:rPr>
              <a:t>Predicciones de viaje </a:t>
            </a:r>
            <a:endParaRPr>
              <a:latin typeface="Roboto"/>
              <a:ea typeface="Roboto"/>
              <a:cs typeface="Roboto"/>
              <a:sym typeface="Roboto"/>
            </a:endParaRPr>
          </a:p>
        </p:txBody>
      </p:sp>
      <p:sp>
        <p:nvSpPr>
          <p:cNvPr id="106" name="Google Shape;106;p1"/>
          <p:cNvSpPr txBox="1">
            <a:spLocks noGrp="1"/>
          </p:cNvSpPr>
          <p:nvPr>
            <p:ph type="subTitle" idx="1"/>
          </p:nvPr>
        </p:nvSpPr>
        <p:spPr>
          <a:xfrm>
            <a:off x="4798646" y="4383576"/>
            <a:ext cx="2442126" cy="52866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MX">
                <a:latin typeface="Roboto"/>
                <a:ea typeface="Roboto"/>
                <a:cs typeface="Roboto"/>
                <a:sym typeface="Roboto"/>
              </a:rPr>
              <a:t>MAYO DE 2021 </a:t>
            </a:r>
            <a:endParaRPr>
              <a:latin typeface="Roboto"/>
              <a:ea typeface="Roboto"/>
              <a:cs typeface="Roboto"/>
              <a:sym typeface="Roboto"/>
            </a:endParaRPr>
          </a:p>
        </p:txBody>
      </p:sp>
      <p:sp>
        <p:nvSpPr>
          <p:cNvPr id="107" name="Google Shape;107;p1"/>
          <p:cNvSpPr txBox="1"/>
          <p:nvPr/>
        </p:nvSpPr>
        <p:spPr>
          <a:xfrm>
            <a:off x="1777084" y="4916788"/>
            <a:ext cx="848525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MX" sz="2000" b="1" i="0" u="none" strike="noStrike" cap="none" dirty="0">
                <a:solidFill>
                  <a:schemeClr val="dk1"/>
                </a:solidFill>
                <a:latin typeface="Roboto"/>
                <a:ea typeface="Roboto"/>
                <a:cs typeface="Roboto"/>
                <a:sym typeface="Roboto"/>
              </a:rPr>
              <a:t>Fidel González, Jesús </a:t>
            </a:r>
            <a:r>
              <a:rPr lang="es-MX" sz="2000" b="1" dirty="0">
                <a:solidFill>
                  <a:schemeClr val="dk1"/>
                </a:solidFill>
                <a:latin typeface="Roboto"/>
                <a:ea typeface="Roboto"/>
                <a:cs typeface="Roboto"/>
                <a:sym typeface="Roboto"/>
              </a:rPr>
              <a:t>Hernández</a:t>
            </a:r>
            <a:r>
              <a:rPr lang="es-MX" sz="2000" b="1" i="0" u="none" strike="noStrike" cap="none" dirty="0">
                <a:solidFill>
                  <a:schemeClr val="dk1"/>
                </a:solidFill>
                <a:latin typeface="Roboto"/>
                <a:ea typeface="Roboto"/>
                <a:cs typeface="Roboto"/>
                <a:sym typeface="Roboto"/>
              </a:rPr>
              <a:t>, David Rojas y Mónica </a:t>
            </a:r>
            <a:r>
              <a:rPr lang="es-MX" sz="2000" b="1" i="0" u="none" strike="noStrike" cap="none" dirty="0" smtClean="0">
                <a:solidFill>
                  <a:schemeClr val="dk1"/>
                </a:solidFill>
                <a:latin typeface="Roboto"/>
                <a:ea typeface="Roboto"/>
                <a:cs typeface="Roboto"/>
                <a:sym typeface="Roboto"/>
              </a:rPr>
              <a:t>Contreras </a:t>
            </a:r>
            <a:endParaRPr sz="2000" b="1" i="0" u="none" strike="noStrike" cap="none" dirty="0">
              <a:solidFill>
                <a:schemeClr val="dk1"/>
              </a:solidFill>
              <a:latin typeface="Roboto"/>
              <a:ea typeface="Roboto"/>
              <a:cs typeface="Roboto"/>
              <a:sym typeface="Roboto"/>
            </a:endParaRPr>
          </a:p>
        </p:txBody>
      </p:sp>
      <p:sp>
        <p:nvSpPr>
          <p:cNvPr id="108" name="Google Shape;108;p1"/>
          <p:cNvSpPr txBox="1"/>
          <p:nvPr/>
        </p:nvSpPr>
        <p:spPr>
          <a:xfrm>
            <a:off x="9567435" y="6411433"/>
            <a:ext cx="262456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dk1"/>
                </a:solidFill>
                <a:latin typeface="Calibri"/>
                <a:ea typeface="Calibri"/>
                <a:cs typeface="Calibri"/>
                <a:sym typeface="Calibri"/>
              </a:rPr>
              <a:t>Economía Computacional </a:t>
            </a:r>
            <a:endParaRPr sz="1800" b="0" i="0" u="none" strike="noStrike" cap="none">
              <a:solidFill>
                <a:schemeClr val="dk1"/>
              </a:solidFill>
              <a:latin typeface="Calibri"/>
              <a:ea typeface="Calibri"/>
              <a:cs typeface="Calibri"/>
              <a:sym typeface="Calibri"/>
            </a:endParaRPr>
          </a:p>
        </p:txBody>
      </p:sp>
      <p:sp>
        <p:nvSpPr>
          <p:cNvPr id="109" name="Google Shape;109;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dada5b74f3_0_3"/>
          <p:cNvSpPr txBox="1">
            <a:spLocks noGrp="1"/>
          </p:cNvSpPr>
          <p:nvPr>
            <p:ph type="title" idx="4294967295"/>
          </p:nvPr>
        </p:nvSpPr>
        <p:spPr>
          <a:xfrm>
            <a:off x="0" y="244554"/>
            <a:ext cx="12192000" cy="542400"/>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Usuarios registrados</a:t>
            </a:r>
            <a:endParaRPr sz="3000" b="1">
              <a:solidFill>
                <a:schemeClr val="lt1"/>
              </a:solidFill>
              <a:latin typeface="Roboto"/>
              <a:ea typeface="Roboto"/>
              <a:cs typeface="Roboto"/>
              <a:sym typeface="Roboto"/>
            </a:endParaRPr>
          </a:p>
        </p:txBody>
      </p:sp>
      <p:sp>
        <p:nvSpPr>
          <p:cNvPr id="202" name="Google Shape;202;gdada5b74f3_0_3"/>
          <p:cNvSpPr txBox="1"/>
          <p:nvPr/>
        </p:nvSpPr>
        <p:spPr>
          <a:xfrm>
            <a:off x="104601" y="6441944"/>
            <a:ext cx="2252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203" name="Google Shape;203;gdada5b74f3_0_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10</a:t>
            </a:fld>
            <a:endParaRPr/>
          </a:p>
        </p:txBody>
      </p:sp>
      <p:sp>
        <p:nvSpPr>
          <p:cNvPr id="204" name="Google Shape;204;gdada5b74f3_0_3"/>
          <p:cNvSpPr txBox="1"/>
          <p:nvPr/>
        </p:nvSpPr>
        <p:spPr>
          <a:xfrm>
            <a:off x="520290" y="1041991"/>
            <a:ext cx="11296500" cy="430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a:solidFill>
                  <a:schemeClr val="dk1"/>
                </a:solidFill>
                <a:latin typeface="Roboto"/>
                <a:ea typeface="Roboto"/>
                <a:cs typeface="Roboto"/>
                <a:sym typeface="Roboto"/>
              </a:rPr>
              <a:t>Los usuarios registrados tienen picos de uso en horarios de entrada y salida de oficinas.</a:t>
            </a:r>
            <a:endParaRPr sz="1800" b="0" i="0" u="none" strike="noStrike" cap="none">
              <a:solidFill>
                <a:schemeClr val="dk1"/>
              </a:solidFill>
              <a:latin typeface="Roboto"/>
              <a:ea typeface="Roboto"/>
              <a:cs typeface="Roboto"/>
              <a:sym typeface="Roboto"/>
            </a:endParaRPr>
          </a:p>
        </p:txBody>
      </p:sp>
      <p:grpSp>
        <p:nvGrpSpPr>
          <p:cNvPr id="205" name="Google Shape;205;gdada5b74f3_0_3"/>
          <p:cNvGrpSpPr/>
          <p:nvPr/>
        </p:nvGrpSpPr>
        <p:grpSpPr>
          <a:xfrm>
            <a:off x="1253441" y="1727850"/>
            <a:ext cx="9380313" cy="307800"/>
            <a:chOff x="6247381" y="1794868"/>
            <a:chExt cx="5565300" cy="307800"/>
          </a:xfrm>
        </p:grpSpPr>
        <p:sp>
          <p:nvSpPr>
            <p:cNvPr id="206" name="Google Shape;206;gdada5b74f3_0_3"/>
            <p:cNvSpPr txBox="1"/>
            <p:nvPr/>
          </p:nvSpPr>
          <p:spPr>
            <a:xfrm>
              <a:off x="6247381" y="1794868"/>
              <a:ext cx="5565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Usuario Registrado</a:t>
              </a:r>
              <a:endParaRPr sz="1400" b="0" i="0" u="none" strike="noStrike" cap="none">
                <a:solidFill>
                  <a:schemeClr val="dk1"/>
                </a:solidFill>
                <a:latin typeface="Roboto"/>
                <a:ea typeface="Roboto"/>
                <a:cs typeface="Roboto"/>
                <a:sym typeface="Roboto"/>
              </a:endParaRPr>
            </a:p>
          </p:txBody>
        </p:sp>
        <p:cxnSp>
          <p:nvCxnSpPr>
            <p:cNvPr id="207" name="Google Shape;207;gdada5b74f3_0_3"/>
            <p:cNvCxnSpPr/>
            <p:nvPr/>
          </p:nvCxnSpPr>
          <p:spPr>
            <a:xfrm>
              <a:off x="6560304" y="2094447"/>
              <a:ext cx="5098200" cy="0"/>
            </a:xfrm>
            <a:prstGeom prst="straightConnector1">
              <a:avLst/>
            </a:prstGeom>
            <a:noFill/>
            <a:ln w="9525" cap="flat" cmpd="sng">
              <a:solidFill>
                <a:schemeClr val="dk1"/>
              </a:solidFill>
              <a:prstDash val="solid"/>
              <a:round/>
              <a:headEnd type="none" w="sm" len="sm"/>
              <a:tailEnd type="none" w="sm" len="sm"/>
            </a:ln>
          </p:spPr>
        </p:cxnSp>
      </p:grpSp>
      <p:pic>
        <p:nvPicPr>
          <p:cNvPr id="208" name="Google Shape;208;gdada5b74f3_0_3"/>
          <p:cNvPicPr preferRelativeResize="0"/>
          <p:nvPr/>
        </p:nvPicPr>
        <p:blipFill>
          <a:blip r:embed="rId3">
            <a:alphaModFix/>
          </a:blip>
          <a:stretch>
            <a:fillRect/>
          </a:stretch>
        </p:blipFill>
        <p:spPr>
          <a:xfrm>
            <a:off x="1874664" y="2127568"/>
            <a:ext cx="8442670" cy="40523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Estacionalidad de horario de viajes: usuarios registrados</a:t>
            </a:r>
            <a:endParaRPr sz="3000" b="1">
              <a:solidFill>
                <a:schemeClr val="lt1"/>
              </a:solidFill>
              <a:latin typeface="Roboto"/>
              <a:ea typeface="Roboto"/>
              <a:cs typeface="Roboto"/>
              <a:sym typeface="Roboto"/>
            </a:endParaRPr>
          </a:p>
        </p:txBody>
      </p:sp>
      <p:sp>
        <p:nvSpPr>
          <p:cNvPr id="215" name="Google Shape;215;p29"/>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216" name="Google Shape;216;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11</a:t>
            </a:fld>
            <a:endParaRPr/>
          </a:p>
        </p:txBody>
      </p:sp>
      <p:pic>
        <p:nvPicPr>
          <p:cNvPr id="217" name="Google Shape;217;p29"/>
          <p:cNvPicPr preferRelativeResize="0"/>
          <p:nvPr/>
        </p:nvPicPr>
        <p:blipFill rotWithShape="1">
          <a:blip r:embed="rId3">
            <a:alphaModFix/>
          </a:blip>
          <a:srcRect l="699" t="12384" b="1827"/>
          <a:stretch/>
        </p:blipFill>
        <p:spPr>
          <a:xfrm>
            <a:off x="5794924" y="2734056"/>
            <a:ext cx="6397076" cy="3410712"/>
          </a:xfrm>
          <a:prstGeom prst="rect">
            <a:avLst/>
          </a:prstGeom>
          <a:noFill/>
          <a:ln>
            <a:noFill/>
          </a:ln>
        </p:spPr>
      </p:pic>
      <p:grpSp>
        <p:nvGrpSpPr>
          <p:cNvPr id="218" name="Google Shape;218;p29"/>
          <p:cNvGrpSpPr/>
          <p:nvPr/>
        </p:nvGrpSpPr>
        <p:grpSpPr>
          <a:xfrm>
            <a:off x="6062517" y="2385795"/>
            <a:ext cx="5565389" cy="307975"/>
            <a:chOff x="6247381" y="1794868"/>
            <a:chExt cx="5565389" cy="307975"/>
          </a:xfrm>
        </p:grpSpPr>
        <p:sp>
          <p:nvSpPr>
            <p:cNvPr id="219" name="Google Shape;219;p29"/>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Distribución por horas (domingos de sep-jul)</a:t>
              </a:r>
              <a:endParaRPr sz="1400" b="0" i="0" u="none" strike="noStrike" cap="none">
                <a:solidFill>
                  <a:schemeClr val="dk1"/>
                </a:solidFill>
                <a:latin typeface="Roboto"/>
                <a:ea typeface="Roboto"/>
                <a:cs typeface="Roboto"/>
                <a:sym typeface="Roboto"/>
              </a:endParaRPr>
            </a:p>
          </p:txBody>
        </p:sp>
        <p:cxnSp>
          <p:nvCxnSpPr>
            <p:cNvPr id="220" name="Google Shape;220;p29"/>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grpSp>
        <p:nvGrpSpPr>
          <p:cNvPr id="221" name="Google Shape;221;p29"/>
          <p:cNvGrpSpPr/>
          <p:nvPr/>
        </p:nvGrpSpPr>
        <p:grpSpPr>
          <a:xfrm>
            <a:off x="184205" y="2385795"/>
            <a:ext cx="5565389" cy="307975"/>
            <a:chOff x="6247381" y="1794868"/>
            <a:chExt cx="5565389" cy="307975"/>
          </a:xfrm>
        </p:grpSpPr>
        <p:sp>
          <p:nvSpPr>
            <p:cNvPr id="222" name="Google Shape;222;p29"/>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Distribución por horas (sábados y domingos)</a:t>
              </a:r>
              <a:endParaRPr sz="1400" b="0" i="0" u="none" strike="noStrike" cap="none">
                <a:solidFill>
                  <a:schemeClr val="dk1"/>
                </a:solidFill>
                <a:latin typeface="Roboto"/>
                <a:ea typeface="Roboto"/>
                <a:cs typeface="Roboto"/>
                <a:sym typeface="Roboto"/>
              </a:endParaRPr>
            </a:p>
          </p:txBody>
        </p:sp>
        <p:cxnSp>
          <p:nvCxnSpPr>
            <p:cNvPr id="223" name="Google Shape;223;p29"/>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pic>
        <p:nvPicPr>
          <p:cNvPr id="224" name="Google Shape;224;p29"/>
          <p:cNvPicPr preferRelativeResize="0"/>
          <p:nvPr/>
        </p:nvPicPr>
        <p:blipFill rotWithShape="1">
          <a:blip r:embed="rId4">
            <a:alphaModFix/>
          </a:blip>
          <a:srcRect l="793" t="11995" b="1550"/>
          <a:stretch/>
        </p:blipFill>
        <p:spPr>
          <a:xfrm>
            <a:off x="184204" y="2734057"/>
            <a:ext cx="5638297" cy="3410712"/>
          </a:xfrm>
          <a:prstGeom prst="rect">
            <a:avLst/>
          </a:prstGeom>
          <a:noFill/>
          <a:ln>
            <a:noFill/>
          </a:ln>
        </p:spPr>
      </p:pic>
      <p:sp>
        <p:nvSpPr>
          <p:cNvPr id="225" name="Google Shape;225;p29"/>
          <p:cNvSpPr txBox="1"/>
          <p:nvPr/>
        </p:nvSpPr>
        <p:spPr>
          <a:xfrm>
            <a:off x="520290" y="1041991"/>
            <a:ext cx="11275500" cy="1323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b="0" i="0" u="none" strike="noStrike" cap="none">
                <a:solidFill>
                  <a:schemeClr val="dk1"/>
                </a:solidFill>
                <a:latin typeface="Roboto"/>
                <a:ea typeface="Roboto"/>
                <a:cs typeface="Roboto"/>
                <a:sym typeface="Roboto"/>
              </a:rPr>
              <a:t>Se puede observar que los usuarios registrado utilizan menos las bicicletas en sábados y domingos que los usuarios casuales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200"/>
              <a:buFont typeface="Noto Sans Symbols"/>
              <a:buChar char="▪"/>
            </a:pPr>
            <a:r>
              <a:rPr lang="es-MX" sz="1800" b="0" i="0" u="none" strike="noStrike" cap="none">
                <a:solidFill>
                  <a:schemeClr val="dk1"/>
                </a:solidFill>
                <a:latin typeface="Roboto"/>
                <a:ea typeface="Roboto"/>
                <a:cs typeface="Roboto"/>
                <a:sym typeface="Roboto"/>
              </a:rPr>
              <a:t>De igual forma se </a:t>
            </a:r>
            <a:r>
              <a:rPr lang="es-MX" sz="1800">
                <a:solidFill>
                  <a:schemeClr val="dk1"/>
                </a:solidFill>
                <a:latin typeface="Roboto"/>
                <a:ea typeface="Roboto"/>
                <a:cs typeface="Roboto"/>
                <a:sym typeface="Roboto"/>
              </a:rPr>
              <a:t>puede</a:t>
            </a:r>
            <a:r>
              <a:rPr lang="es-MX" sz="1800" b="0" i="0" u="none" strike="noStrike" cap="none">
                <a:solidFill>
                  <a:schemeClr val="dk1"/>
                </a:solidFill>
                <a:latin typeface="Roboto"/>
                <a:ea typeface="Roboto"/>
                <a:cs typeface="Roboto"/>
                <a:sym typeface="Roboto"/>
              </a:rPr>
              <a:t> observar cierta estacionalidad en el mes de septiembre manteniendo el mismo horario de mayor uso pero aumentando significativamente</a:t>
            </a: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Estacionalidad de horario de viajes: usuarios casuales</a:t>
            </a:r>
            <a:endParaRPr sz="3000" b="1">
              <a:solidFill>
                <a:schemeClr val="lt1"/>
              </a:solidFill>
              <a:latin typeface="Roboto"/>
              <a:ea typeface="Roboto"/>
              <a:cs typeface="Roboto"/>
              <a:sym typeface="Roboto"/>
            </a:endParaRPr>
          </a:p>
        </p:txBody>
      </p:sp>
      <p:sp>
        <p:nvSpPr>
          <p:cNvPr id="232" name="Google Shape;232;p5"/>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233" name="Google Shape;233;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12</a:t>
            </a:fld>
            <a:endParaRPr/>
          </a:p>
        </p:txBody>
      </p:sp>
      <p:sp>
        <p:nvSpPr>
          <p:cNvPr id="234" name="Google Shape;234;p5"/>
          <p:cNvSpPr txBox="1"/>
          <p:nvPr/>
        </p:nvSpPr>
        <p:spPr>
          <a:xfrm>
            <a:off x="520290" y="1041991"/>
            <a:ext cx="11275500" cy="1323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b="0" i="0" u="none" strike="noStrike" cap="none">
                <a:solidFill>
                  <a:schemeClr val="dk1"/>
                </a:solidFill>
                <a:latin typeface="Roboto"/>
                <a:ea typeface="Roboto"/>
                <a:cs typeface="Roboto"/>
                <a:sym typeface="Roboto"/>
              </a:rPr>
              <a:t>Se puede observar que los usuarios casuales utilizan más las bicicletas en sábados y domingos que los usuarios registrados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200"/>
              <a:buFont typeface="Noto Sans Symbols"/>
              <a:buChar char="▪"/>
            </a:pPr>
            <a:r>
              <a:rPr lang="es-MX" sz="1800" b="0" i="0" u="none" strike="noStrike" cap="none">
                <a:solidFill>
                  <a:schemeClr val="dk1"/>
                </a:solidFill>
                <a:latin typeface="Roboto"/>
                <a:ea typeface="Roboto"/>
                <a:cs typeface="Roboto"/>
                <a:sym typeface="Roboto"/>
              </a:rPr>
              <a:t>Adicional se </a:t>
            </a:r>
            <a:r>
              <a:rPr lang="es-MX" sz="1800">
                <a:solidFill>
                  <a:schemeClr val="dk1"/>
                </a:solidFill>
                <a:latin typeface="Roboto"/>
                <a:ea typeface="Roboto"/>
                <a:cs typeface="Roboto"/>
                <a:sym typeface="Roboto"/>
              </a:rPr>
              <a:t>puede</a:t>
            </a:r>
            <a:r>
              <a:rPr lang="es-MX" sz="1800" b="0" i="0" u="none" strike="noStrike" cap="none">
                <a:solidFill>
                  <a:schemeClr val="dk1"/>
                </a:solidFill>
                <a:latin typeface="Roboto"/>
                <a:ea typeface="Roboto"/>
                <a:cs typeface="Roboto"/>
                <a:sym typeface="Roboto"/>
              </a:rPr>
              <a:t> observar cierta estacionalidad en el mes de septiembre manteniendo el mismo horario de mayor uso pero aumentando significativamente</a:t>
            </a:r>
            <a:endParaRPr sz="1800" b="0" i="0" u="none" strike="noStrike" cap="none">
              <a:solidFill>
                <a:schemeClr val="dk1"/>
              </a:solidFill>
              <a:latin typeface="Roboto"/>
              <a:ea typeface="Roboto"/>
              <a:cs typeface="Roboto"/>
              <a:sym typeface="Roboto"/>
            </a:endParaRPr>
          </a:p>
        </p:txBody>
      </p:sp>
      <p:grpSp>
        <p:nvGrpSpPr>
          <p:cNvPr id="235" name="Google Shape;235;p5"/>
          <p:cNvGrpSpPr/>
          <p:nvPr/>
        </p:nvGrpSpPr>
        <p:grpSpPr>
          <a:xfrm>
            <a:off x="6062517" y="2385795"/>
            <a:ext cx="5565389" cy="307975"/>
            <a:chOff x="6247381" y="1794868"/>
            <a:chExt cx="5565389" cy="307975"/>
          </a:xfrm>
        </p:grpSpPr>
        <p:sp>
          <p:nvSpPr>
            <p:cNvPr id="236" name="Google Shape;236;p5"/>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Distribución por horas (domingos de sep-jul)</a:t>
              </a:r>
              <a:endParaRPr sz="1400" b="0" i="0" u="none" strike="noStrike" cap="none">
                <a:solidFill>
                  <a:schemeClr val="dk1"/>
                </a:solidFill>
                <a:latin typeface="Roboto"/>
                <a:ea typeface="Roboto"/>
                <a:cs typeface="Roboto"/>
                <a:sym typeface="Roboto"/>
              </a:endParaRPr>
            </a:p>
          </p:txBody>
        </p:sp>
        <p:cxnSp>
          <p:nvCxnSpPr>
            <p:cNvPr id="237" name="Google Shape;237;p5"/>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pic>
        <p:nvPicPr>
          <p:cNvPr id="238" name="Google Shape;238;p5"/>
          <p:cNvPicPr preferRelativeResize="0"/>
          <p:nvPr/>
        </p:nvPicPr>
        <p:blipFill rotWithShape="1">
          <a:blip r:embed="rId3">
            <a:alphaModFix/>
          </a:blip>
          <a:srcRect l="1155" t="11980" b="1330"/>
          <a:stretch/>
        </p:blipFill>
        <p:spPr>
          <a:xfrm>
            <a:off x="187245" y="2734056"/>
            <a:ext cx="5607679" cy="3388908"/>
          </a:xfrm>
          <a:prstGeom prst="rect">
            <a:avLst/>
          </a:prstGeom>
          <a:noFill/>
          <a:ln>
            <a:noFill/>
          </a:ln>
        </p:spPr>
      </p:pic>
      <p:grpSp>
        <p:nvGrpSpPr>
          <p:cNvPr id="239" name="Google Shape;239;p5"/>
          <p:cNvGrpSpPr/>
          <p:nvPr/>
        </p:nvGrpSpPr>
        <p:grpSpPr>
          <a:xfrm>
            <a:off x="184205" y="2385795"/>
            <a:ext cx="5565389" cy="307975"/>
            <a:chOff x="6247381" y="1794868"/>
            <a:chExt cx="5565389" cy="307975"/>
          </a:xfrm>
        </p:grpSpPr>
        <p:sp>
          <p:nvSpPr>
            <p:cNvPr id="240" name="Google Shape;240;p5"/>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Distribución por horas (sábados y domingos)</a:t>
              </a:r>
              <a:endParaRPr sz="1400" b="0" i="0" u="none" strike="noStrike" cap="none">
                <a:solidFill>
                  <a:schemeClr val="dk1"/>
                </a:solidFill>
                <a:latin typeface="Roboto"/>
                <a:ea typeface="Roboto"/>
                <a:cs typeface="Roboto"/>
                <a:sym typeface="Roboto"/>
              </a:endParaRPr>
            </a:p>
          </p:txBody>
        </p:sp>
        <p:cxnSp>
          <p:nvCxnSpPr>
            <p:cNvPr id="241" name="Google Shape;241;p5"/>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pic>
        <p:nvPicPr>
          <p:cNvPr id="242" name="Google Shape;242;p5"/>
          <p:cNvPicPr preferRelativeResize="0"/>
          <p:nvPr/>
        </p:nvPicPr>
        <p:blipFill rotWithShape="1">
          <a:blip r:embed="rId4">
            <a:alphaModFix/>
          </a:blip>
          <a:srcRect l="882" t="13185" b="1914"/>
          <a:stretch/>
        </p:blipFill>
        <p:spPr>
          <a:xfrm>
            <a:off x="5807765" y="2734056"/>
            <a:ext cx="6362899" cy="3388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rPr>
              <a:t>Análisis geográfico: r</a:t>
            </a:r>
            <a:r>
              <a:rPr lang="es-MX" sz="3000" b="1">
                <a:solidFill>
                  <a:schemeClr val="lt1"/>
                </a:solidFill>
                <a:latin typeface="Calibri"/>
                <a:ea typeface="Calibri"/>
                <a:cs typeface="Calibri"/>
                <a:sym typeface="Calibri"/>
              </a:rPr>
              <a:t>utas</a:t>
            </a:r>
            <a:endParaRPr sz="3000" b="1">
              <a:solidFill>
                <a:schemeClr val="lt1"/>
              </a:solidFill>
              <a:latin typeface="Calibri"/>
              <a:ea typeface="Calibri"/>
              <a:cs typeface="Calibri"/>
              <a:sym typeface="Calibri"/>
            </a:endParaRPr>
          </a:p>
        </p:txBody>
      </p:sp>
      <p:sp>
        <p:nvSpPr>
          <p:cNvPr id="249" name="Google Shape;249;p7"/>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250" name="Google Shape;250;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13</a:t>
            </a:fld>
            <a:endParaRPr/>
          </a:p>
        </p:txBody>
      </p:sp>
      <p:sp>
        <p:nvSpPr>
          <p:cNvPr id="251" name="Google Shape;251;p7"/>
          <p:cNvSpPr txBox="1"/>
          <p:nvPr/>
        </p:nvSpPr>
        <p:spPr>
          <a:xfrm>
            <a:off x="520362" y="1042000"/>
            <a:ext cx="11172300" cy="646500"/>
          </a:xfrm>
          <a:prstGeom prst="rect">
            <a:avLst/>
          </a:prstGeom>
          <a:noFill/>
          <a:ln>
            <a:noFill/>
          </a:ln>
        </p:spPr>
        <p:txBody>
          <a:bodyPr spcFirstLastPara="1" wrap="square" lIns="91425" tIns="45700" rIns="91425" bIns="45700" anchor="t" anchorCtr="0">
            <a:spAutoFit/>
          </a:bodyPr>
          <a:lstStyle/>
          <a:p>
            <a:pPr marL="285750" marR="0" lvl="0" indent="-260350" algn="l" rtl="0">
              <a:lnSpc>
                <a:spcPct val="100000"/>
              </a:lnSpc>
              <a:spcBef>
                <a:spcPts val="0"/>
              </a:spcBef>
              <a:spcAft>
                <a:spcPts val="0"/>
              </a:spcAft>
              <a:buClr>
                <a:schemeClr val="dk1"/>
              </a:buClr>
              <a:buSzPts val="1800"/>
              <a:buFont typeface="Roboto"/>
              <a:buChar char="▪"/>
            </a:pPr>
            <a:r>
              <a:rPr lang="es-MX" sz="1800">
                <a:solidFill>
                  <a:srgbClr val="333333"/>
                </a:solidFill>
                <a:highlight>
                  <a:srgbClr val="FFFFFF"/>
                </a:highlight>
                <a:latin typeface="Roboto"/>
                <a:ea typeface="Roboto"/>
                <a:cs typeface="Roboto"/>
                <a:sym typeface="Roboto"/>
              </a:rPr>
              <a:t>En el 96% de los viajes, los usuarios toman la bicicleta en una estación y la dejan en otra estación. Casi el 70% de los viajes son dentro del municipio de Boston.</a:t>
            </a:r>
            <a:endParaRPr sz="1800" i="0" u="none" strike="noStrike" cap="none">
              <a:solidFill>
                <a:schemeClr val="dk1"/>
              </a:solidFill>
              <a:latin typeface="Roboto"/>
              <a:ea typeface="Roboto"/>
              <a:cs typeface="Roboto"/>
              <a:sym typeface="Roboto"/>
            </a:endParaRPr>
          </a:p>
        </p:txBody>
      </p:sp>
      <p:pic>
        <p:nvPicPr>
          <p:cNvPr id="252" name="Google Shape;252;p7"/>
          <p:cNvPicPr preferRelativeResize="0"/>
          <p:nvPr/>
        </p:nvPicPr>
        <p:blipFill>
          <a:blip r:embed="rId3">
            <a:alphaModFix/>
          </a:blip>
          <a:stretch>
            <a:fillRect/>
          </a:stretch>
        </p:blipFill>
        <p:spPr>
          <a:xfrm>
            <a:off x="152400" y="1963900"/>
            <a:ext cx="11887201" cy="36857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Estaciones más utilizadas entre semana y fin de semana </a:t>
            </a:r>
            <a:endParaRPr sz="3000" b="1">
              <a:solidFill>
                <a:schemeClr val="lt1"/>
              </a:solidFill>
              <a:latin typeface="Roboto"/>
              <a:ea typeface="Roboto"/>
              <a:cs typeface="Roboto"/>
              <a:sym typeface="Roboto"/>
            </a:endParaRPr>
          </a:p>
        </p:txBody>
      </p:sp>
      <p:sp>
        <p:nvSpPr>
          <p:cNvPr id="259" name="Google Shape;259;p27"/>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260" name="Google Shape;260;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14</a:t>
            </a:fld>
            <a:endParaRPr/>
          </a:p>
        </p:txBody>
      </p:sp>
      <p:sp>
        <p:nvSpPr>
          <p:cNvPr id="261" name="Google Shape;261;p27"/>
          <p:cNvSpPr txBox="1"/>
          <p:nvPr/>
        </p:nvSpPr>
        <p:spPr>
          <a:xfrm>
            <a:off x="520300" y="1041996"/>
            <a:ext cx="10976400" cy="1550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a:solidFill>
                  <a:schemeClr val="dk1"/>
                </a:solidFill>
                <a:latin typeface="Roboto"/>
                <a:ea typeface="Roboto"/>
                <a:cs typeface="Roboto"/>
                <a:sym typeface="Roboto"/>
              </a:rPr>
              <a:t>Entre semana los viajes se concentran en el centro de la ciudad, mientras que en el fin de semana hay una distribución un poco más uniforme.</a:t>
            </a:r>
            <a:endParaRPr sz="900">
              <a:solidFill>
                <a:srgbClr val="FFFFFF"/>
              </a:solidFill>
              <a:highlight>
                <a:srgbClr val="AEA79F"/>
              </a:highlight>
            </a:endParaRPr>
          </a:p>
          <a:p>
            <a:pPr marL="457200" lvl="0" indent="0" algn="just" rtl="0">
              <a:lnSpc>
                <a:spcPct val="115000"/>
              </a:lnSpc>
              <a:spcBef>
                <a:spcPts val="1100"/>
              </a:spcBef>
              <a:spcAft>
                <a:spcPts val="0"/>
              </a:spcAft>
              <a:buNone/>
            </a:pPr>
            <a:endParaRPr sz="1600">
              <a:solidFill>
                <a:srgbClr val="333333"/>
              </a:solidFill>
              <a:highlight>
                <a:srgbClr val="FFFFFF"/>
              </a:highlight>
            </a:endParaRPr>
          </a:p>
          <a:p>
            <a:pPr marL="457200" marR="0" lvl="0" indent="0" algn="l" rtl="0">
              <a:lnSpc>
                <a:spcPct val="100000"/>
              </a:lnSpc>
              <a:spcBef>
                <a:spcPts val="1100"/>
              </a:spcBef>
              <a:spcAft>
                <a:spcPts val="0"/>
              </a:spcAft>
              <a:buNone/>
            </a:pPr>
            <a:endParaRPr sz="1800">
              <a:solidFill>
                <a:schemeClr val="dk1"/>
              </a:solidFill>
              <a:latin typeface="Roboto"/>
              <a:ea typeface="Roboto"/>
              <a:cs typeface="Roboto"/>
              <a:sym typeface="Roboto"/>
            </a:endParaRPr>
          </a:p>
        </p:txBody>
      </p:sp>
      <p:sp>
        <p:nvSpPr>
          <p:cNvPr id="262" name="Google Shape;262;p27" descr="http://127.0.0.1:20709/chunk_output/s/5B674162/c21aygciky7wa/000008.png"/>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p27" descr="http://127.0.0.1:20709/chunk_output/s/5B674162/c21aygciky7wa/000008.png"/>
          <p:cNvSpPr/>
          <p:nvPr/>
        </p:nvSpPr>
        <p:spPr>
          <a:xfrm>
            <a:off x="215900" y="158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Google Shape;264;p27" descr="http://127.0.0.1:20709/chunk_output/s/5B674162/c21aygciky7wa/000008.png"/>
          <p:cNvSpPr/>
          <p:nvPr/>
        </p:nvSpPr>
        <p:spPr>
          <a:xfrm>
            <a:off x="368300" y="168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65" name="Google Shape;265;p27"/>
          <p:cNvPicPr preferRelativeResize="0"/>
          <p:nvPr/>
        </p:nvPicPr>
        <p:blipFill>
          <a:blip r:embed="rId3">
            <a:alphaModFix/>
          </a:blip>
          <a:stretch>
            <a:fillRect/>
          </a:stretch>
        </p:blipFill>
        <p:spPr>
          <a:xfrm>
            <a:off x="1166325" y="1931725"/>
            <a:ext cx="4778475" cy="4147174"/>
          </a:xfrm>
          <a:prstGeom prst="rect">
            <a:avLst/>
          </a:prstGeom>
          <a:noFill/>
          <a:ln>
            <a:noFill/>
          </a:ln>
        </p:spPr>
      </p:pic>
      <p:pic>
        <p:nvPicPr>
          <p:cNvPr id="266" name="Google Shape;266;p27"/>
          <p:cNvPicPr preferRelativeResize="0"/>
          <p:nvPr/>
        </p:nvPicPr>
        <p:blipFill>
          <a:blip r:embed="rId4">
            <a:alphaModFix/>
          </a:blip>
          <a:stretch>
            <a:fillRect/>
          </a:stretch>
        </p:blipFill>
        <p:spPr>
          <a:xfrm>
            <a:off x="6401600" y="1931726"/>
            <a:ext cx="4726430" cy="414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dada5b74f3_4_32"/>
          <p:cNvSpPr txBox="1">
            <a:spLocks noGrp="1"/>
          </p:cNvSpPr>
          <p:nvPr>
            <p:ph type="title" idx="4294967295"/>
          </p:nvPr>
        </p:nvSpPr>
        <p:spPr>
          <a:xfrm>
            <a:off x="0" y="244554"/>
            <a:ext cx="12192000" cy="542400"/>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Estaciones más utilizadas en la mañana y en la tarde</a:t>
            </a:r>
            <a:endParaRPr sz="3000" b="1">
              <a:solidFill>
                <a:schemeClr val="lt1"/>
              </a:solidFill>
              <a:latin typeface="Roboto"/>
              <a:ea typeface="Roboto"/>
              <a:cs typeface="Roboto"/>
              <a:sym typeface="Roboto"/>
            </a:endParaRPr>
          </a:p>
        </p:txBody>
      </p:sp>
      <p:sp>
        <p:nvSpPr>
          <p:cNvPr id="273" name="Google Shape;273;gdada5b74f3_4_32"/>
          <p:cNvSpPr txBox="1"/>
          <p:nvPr/>
        </p:nvSpPr>
        <p:spPr>
          <a:xfrm>
            <a:off x="104601" y="6441944"/>
            <a:ext cx="2252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274" name="Google Shape;274;gdada5b74f3_4_3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15</a:t>
            </a:fld>
            <a:endParaRPr/>
          </a:p>
        </p:txBody>
      </p:sp>
      <p:sp>
        <p:nvSpPr>
          <p:cNvPr id="275" name="Google Shape;275;gdada5b74f3_4_32"/>
          <p:cNvSpPr txBox="1"/>
          <p:nvPr/>
        </p:nvSpPr>
        <p:spPr>
          <a:xfrm>
            <a:off x="520300" y="1041996"/>
            <a:ext cx="10976400" cy="1645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Calibri"/>
              <a:buChar char="▪"/>
            </a:pPr>
            <a:r>
              <a:rPr lang="es-MX" sz="2200">
                <a:solidFill>
                  <a:srgbClr val="333333"/>
                </a:solidFill>
                <a:highlight>
                  <a:srgbClr val="FFFFFF"/>
                </a:highlight>
                <a:latin typeface="Calibri"/>
                <a:ea typeface="Calibri"/>
                <a:cs typeface="Calibri"/>
                <a:sym typeface="Calibri"/>
              </a:rPr>
              <a:t>Procedemos a analizar la base de datos con el objetivo de sacar perspectivas en cuanto a la distribución geográfica de las partidas y llegadas en horas pico.</a:t>
            </a:r>
            <a:endParaRPr sz="2200">
              <a:solidFill>
                <a:srgbClr val="FFFFFF"/>
              </a:solidFill>
              <a:highlight>
                <a:srgbClr val="AEA79F"/>
              </a:highlight>
              <a:latin typeface="Calibri"/>
              <a:ea typeface="Calibri"/>
              <a:cs typeface="Calibri"/>
              <a:sym typeface="Calibri"/>
            </a:endParaRPr>
          </a:p>
          <a:p>
            <a:pPr marL="457200" lvl="0" indent="0" algn="just" rtl="0">
              <a:lnSpc>
                <a:spcPct val="115000"/>
              </a:lnSpc>
              <a:spcBef>
                <a:spcPts val="1100"/>
              </a:spcBef>
              <a:spcAft>
                <a:spcPts val="0"/>
              </a:spcAft>
              <a:buNone/>
            </a:pPr>
            <a:endParaRPr sz="1700">
              <a:solidFill>
                <a:srgbClr val="333333"/>
              </a:solidFill>
              <a:highlight>
                <a:srgbClr val="FFFFFF"/>
              </a:highlight>
              <a:latin typeface="Calibri"/>
              <a:ea typeface="Calibri"/>
              <a:cs typeface="Calibri"/>
              <a:sym typeface="Calibri"/>
            </a:endParaRPr>
          </a:p>
          <a:p>
            <a:pPr marL="457200" marR="0" lvl="0" indent="0" algn="l" rtl="0">
              <a:lnSpc>
                <a:spcPct val="100000"/>
              </a:lnSpc>
              <a:spcBef>
                <a:spcPts val="1100"/>
              </a:spcBef>
              <a:spcAft>
                <a:spcPts val="0"/>
              </a:spcAft>
              <a:buNone/>
            </a:pPr>
            <a:endParaRPr sz="1900">
              <a:solidFill>
                <a:schemeClr val="dk1"/>
              </a:solidFill>
              <a:latin typeface="Calibri"/>
              <a:ea typeface="Calibri"/>
              <a:cs typeface="Calibri"/>
              <a:sym typeface="Calibri"/>
            </a:endParaRPr>
          </a:p>
        </p:txBody>
      </p:sp>
      <p:sp>
        <p:nvSpPr>
          <p:cNvPr id="276" name="Google Shape;276;gdada5b74f3_4_32" descr="http://127.0.0.1:20709/chunk_output/s/5B674162/c21aygciky7wa/000008.png"/>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7" name="Google Shape;277;gdada5b74f3_4_32" descr="http://127.0.0.1:20709/chunk_output/s/5B674162/c21aygciky7wa/000008.png"/>
          <p:cNvSpPr/>
          <p:nvPr/>
        </p:nvSpPr>
        <p:spPr>
          <a:xfrm>
            <a:off x="215900" y="158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8" name="Google Shape;278;gdada5b74f3_4_32" descr="http://127.0.0.1:20709/chunk_output/s/5B674162/c21aygciky7wa/000008.png"/>
          <p:cNvSpPr/>
          <p:nvPr/>
        </p:nvSpPr>
        <p:spPr>
          <a:xfrm>
            <a:off x="368300" y="168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79" name="Google Shape;279;gdada5b74f3_4_32"/>
          <p:cNvPicPr preferRelativeResize="0"/>
          <p:nvPr/>
        </p:nvPicPr>
        <p:blipFill>
          <a:blip r:embed="rId3">
            <a:alphaModFix/>
          </a:blip>
          <a:stretch>
            <a:fillRect/>
          </a:stretch>
        </p:blipFill>
        <p:spPr>
          <a:xfrm>
            <a:off x="1110175" y="1968375"/>
            <a:ext cx="4648474" cy="4056800"/>
          </a:xfrm>
          <a:prstGeom prst="rect">
            <a:avLst/>
          </a:prstGeom>
          <a:noFill/>
          <a:ln>
            <a:noFill/>
          </a:ln>
        </p:spPr>
      </p:pic>
      <p:pic>
        <p:nvPicPr>
          <p:cNvPr id="280" name="Google Shape;280;gdada5b74f3_4_32"/>
          <p:cNvPicPr preferRelativeResize="0"/>
          <p:nvPr/>
        </p:nvPicPr>
        <p:blipFill>
          <a:blip r:embed="rId4">
            <a:alphaModFix/>
          </a:blip>
          <a:stretch>
            <a:fillRect/>
          </a:stretch>
        </p:blipFill>
        <p:spPr>
          <a:xfrm>
            <a:off x="6394500" y="1986352"/>
            <a:ext cx="4648475" cy="40388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6"/>
          <p:cNvPicPr preferRelativeResize="0"/>
          <p:nvPr/>
        </p:nvPicPr>
        <p:blipFill rotWithShape="1">
          <a:blip r:embed="rId3">
            <a:alphaModFix/>
          </a:blip>
          <a:srcRect l="900" t="12369" b="1841"/>
          <a:stretch/>
        </p:blipFill>
        <p:spPr>
          <a:xfrm>
            <a:off x="6382631" y="2444575"/>
            <a:ext cx="5565389" cy="3641605"/>
          </a:xfrm>
          <a:prstGeom prst="rect">
            <a:avLst/>
          </a:prstGeom>
          <a:noFill/>
          <a:ln>
            <a:noFill/>
          </a:ln>
        </p:spPr>
      </p:pic>
      <p:pic>
        <p:nvPicPr>
          <p:cNvPr id="287" name="Google Shape;287;p6"/>
          <p:cNvPicPr preferRelativeResize="0"/>
          <p:nvPr/>
        </p:nvPicPr>
        <p:blipFill rotWithShape="1">
          <a:blip r:embed="rId4">
            <a:alphaModFix/>
          </a:blip>
          <a:srcRect l="877" t="11831" r="641" b="1448"/>
          <a:stretch/>
        </p:blipFill>
        <p:spPr>
          <a:xfrm>
            <a:off x="215900" y="2444576"/>
            <a:ext cx="5715368" cy="3641605"/>
          </a:xfrm>
          <a:prstGeom prst="rect">
            <a:avLst/>
          </a:prstGeom>
          <a:noFill/>
          <a:ln>
            <a:noFill/>
          </a:ln>
        </p:spPr>
      </p:pic>
      <p:sp>
        <p:nvSpPr>
          <p:cNvPr id="288" name="Google Shape;288;p6"/>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Estaciones más utilizadas para iniciar el viaje </a:t>
            </a:r>
            <a:endParaRPr sz="3000" b="1">
              <a:solidFill>
                <a:schemeClr val="lt1"/>
              </a:solidFill>
              <a:latin typeface="Roboto"/>
              <a:ea typeface="Roboto"/>
              <a:cs typeface="Roboto"/>
              <a:sym typeface="Roboto"/>
            </a:endParaRPr>
          </a:p>
        </p:txBody>
      </p:sp>
      <p:sp>
        <p:nvSpPr>
          <p:cNvPr id="289" name="Google Shape;289;p6"/>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290" name="Google Shape;290;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16</a:t>
            </a:fld>
            <a:endParaRPr/>
          </a:p>
        </p:txBody>
      </p:sp>
      <p:sp>
        <p:nvSpPr>
          <p:cNvPr id="291" name="Google Shape;291;p6"/>
          <p:cNvSpPr txBox="1"/>
          <p:nvPr/>
        </p:nvSpPr>
        <p:spPr>
          <a:xfrm>
            <a:off x="520290" y="1041991"/>
            <a:ext cx="11330333"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b="0" i="0" u="none" strike="noStrike" cap="none">
                <a:solidFill>
                  <a:schemeClr val="dk1"/>
                </a:solidFill>
                <a:latin typeface="Roboto"/>
                <a:ea typeface="Roboto"/>
                <a:cs typeface="Roboto"/>
                <a:sym typeface="Roboto"/>
              </a:rPr>
              <a:t>El principal resultado de estos gráficos es que las estaciones (111,22) que son las que más se utilizan en las mañanas, de igual son las que más se utilizan en las tardes para terminar sus viajes </a:t>
            </a:r>
            <a:endParaRPr sz="1800" b="0" i="0" u="none" strike="noStrike" cap="none">
              <a:solidFill>
                <a:schemeClr val="dk1"/>
              </a:solidFill>
              <a:latin typeface="Roboto"/>
              <a:ea typeface="Roboto"/>
              <a:cs typeface="Roboto"/>
              <a:sym typeface="Roboto"/>
            </a:endParaRPr>
          </a:p>
        </p:txBody>
      </p:sp>
      <p:sp>
        <p:nvSpPr>
          <p:cNvPr id="292" name="Google Shape;292;p6" descr="http://127.0.0.1:20709/chunk_output/s/5B674162/c21aygciky7wa/000008.png"/>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3" name="Google Shape;293;p6" descr="http://127.0.0.1:20709/chunk_output/s/5B674162/c21aygciky7wa/000008.png"/>
          <p:cNvSpPr/>
          <p:nvPr/>
        </p:nvSpPr>
        <p:spPr>
          <a:xfrm>
            <a:off x="215900" y="158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4" name="Google Shape;294;p6" descr="http://127.0.0.1:20709/chunk_output/s/5B674162/c21aygciky7wa/000008.png"/>
          <p:cNvSpPr/>
          <p:nvPr/>
        </p:nvSpPr>
        <p:spPr>
          <a:xfrm>
            <a:off x="368300" y="168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95" name="Google Shape;295;p6"/>
          <p:cNvGrpSpPr/>
          <p:nvPr/>
        </p:nvGrpSpPr>
        <p:grpSpPr>
          <a:xfrm>
            <a:off x="6382631" y="2046263"/>
            <a:ext cx="5565389" cy="307975"/>
            <a:chOff x="6247381" y="1794868"/>
            <a:chExt cx="5565389" cy="307975"/>
          </a:xfrm>
        </p:grpSpPr>
        <p:sp>
          <p:nvSpPr>
            <p:cNvPr id="296" name="Google Shape;296;p6"/>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Viajes por estación de fin (tarde)</a:t>
              </a:r>
              <a:endParaRPr sz="1400" b="0" i="0" u="none" strike="noStrike" cap="none">
                <a:solidFill>
                  <a:schemeClr val="dk1"/>
                </a:solidFill>
                <a:latin typeface="Roboto"/>
                <a:ea typeface="Roboto"/>
                <a:cs typeface="Roboto"/>
                <a:sym typeface="Roboto"/>
              </a:endParaRPr>
            </a:p>
          </p:txBody>
        </p:sp>
        <p:cxnSp>
          <p:nvCxnSpPr>
            <p:cNvPr id="297" name="Google Shape;297;p6"/>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grpSp>
        <p:nvGrpSpPr>
          <p:cNvPr id="298" name="Google Shape;298;p6"/>
          <p:cNvGrpSpPr/>
          <p:nvPr/>
        </p:nvGrpSpPr>
        <p:grpSpPr>
          <a:xfrm>
            <a:off x="365879" y="2037867"/>
            <a:ext cx="5565389" cy="307975"/>
            <a:chOff x="6247381" y="1794868"/>
            <a:chExt cx="5565389" cy="307975"/>
          </a:xfrm>
        </p:grpSpPr>
        <p:sp>
          <p:nvSpPr>
            <p:cNvPr id="299" name="Google Shape;299;p6"/>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Viajes por estación de inicio (mañana)</a:t>
              </a:r>
              <a:endParaRPr sz="1400" b="0" i="0" u="none" strike="noStrike" cap="none">
                <a:solidFill>
                  <a:schemeClr val="dk1"/>
                </a:solidFill>
                <a:latin typeface="Roboto"/>
                <a:ea typeface="Roboto"/>
                <a:cs typeface="Roboto"/>
                <a:sym typeface="Roboto"/>
              </a:endParaRPr>
            </a:p>
          </p:txBody>
        </p:sp>
        <p:cxnSp>
          <p:nvCxnSpPr>
            <p:cNvPr id="300" name="Google Shape;300;p6"/>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dada5b74f3_4_10"/>
          <p:cNvSpPr txBox="1">
            <a:spLocks noGrp="1"/>
          </p:cNvSpPr>
          <p:nvPr>
            <p:ph type="title" idx="4294967295"/>
          </p:nvPr>
        </p:nvSpPr>
        <p:spPr>
          <a:xfrm>
            <a:off x="0" y="244554"/>
            <a:ext cx="12192000" cy="542400"/>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Duración de viajes con lluvia </a:t>
            </a:r>
            <a:endParaRPr sz="3000" b="1">
              <a:solidFill>
                <a:schemeClr val="lt1"/>
              </a:solidFill>
              <a:latin typeface="Roboto"/>
              <a:ea typeface="Roboto"/>
              <a:cs typeface="Roboto"/>
              <a:sym typeface="Roboto"/>
            </a:endParaRPr>
          </a:p>
        </p:txBody>
      </p:sp>
      <p:sp>
        <p:nvSpPr>
          <p:cNvPr id="307" name="Google Shape;307;gdada5b74f3_4_10"/>
          <p:cNvSpPr txBox="1"/>
          <p:nvPr/>
        </p:nvSpPr>
        <p:spPr>
          <a:xfrm>
            <a:off x="104601" y="6441944"/>
            <a:ext cx="2252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308" name="Google Shape;308;gdada5b74f3_4_1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17</a:t>
            </a:fld>
            <a:endParaRPr/>
          </a:p>
        </p:txBody>
      </p:sp>
      <p:sp>
        <p:nvSpPr>
          <p:cNvPr id="309" name="Google Shape;309;gdada5b74f3_4_10"/>
          <p:cNvSpPr txBox="1"/>
          <p:nvPr/>
        </p:nvSpPr>
        <p:spPr>
          <a:xfrm>
            <a:off x="520290" y="1041991"/>
            <a:ext cx="11330400" cy="861900"/>
          </a:xfrm>
          <a:prstGeom prst="rect">
            <a:avLst/>
          </a:prstGeom>
          <a:noFill/>
          <a:ln>
            <a:noFill/>
          </a:ln>
        </p:spPr>
        <p:txBody>
          <a:bodyPr spcFirstLastPara="1" wrap="square" lIns="91425" tIns="45700" rIns="91425" bIns="45700" anchor="t" anchorCtr="0">
            <a:spAutoFit/>
          </a:bodyPr>
          <a:lstStyle/>
          <a:p>
            <a:pPr marL="285750" marR="0" lvl="0" indent="-323850" algn="l" rtl="0">
              <a:lnSpc>
                <a:spcPct val="100000"/>
              </a:lnSpc>
              <a:spcBef>
                <a:spcPts val="0"/>
              </a:spcBef>
              <a:spcAft>
                <a:spcPts val="0"/>
              </a:spcAft>
              <a:buClr>
                <a:schemeClr val="dk1"/>
              </a:buClr>
              <a:buSzPts val="2800"/>
              <a:buFont typeface="Calibri"/>
              <a:buChar char="▪"/>
            </a:pPr>
            <a:r>
              <a:rPr lang="es-MX" sz="2200">
                <a:solidFill>
                  <a:srgbClr val="333333"/>
                </a:solidFill>
                <a:highlight>
                  <a:srgbClr val="FFFFFF"/>
                </a:highlight>
                <a:latin typeface="Calibri"/>
                <a:ea typeface="Calibri"/>
                <a:cs typeface="Calibri"/>
                <a:sym typeface="Calibri"/>
              </a:rPr>
              <a:t>Es de esperarse que cuando llueve la gente use menos las bicicletas. En promedio, los viajes sin lluvia duran alrededor de 3 minutos más en comparación.</a:t>
            </a:r>
            <a:endParaRPr sz="2400" i="0" u="none" strike="noStrike" cap="none">
              <a:solidFill>
                <a:schemeClr val="dk1"/>
              </a:solidFill>
              <a:latin typeface="Calibri"/>
              <a:ea typeface="Calibri"/>
              <a:cs typeface="Calibri"/>
              <a:sym typeface="Calibri"/>
            </a:endParaRPr>
          </a:p>
        </p:txBody>
      </p:sp>
      <p:sp>
        <p:nvSpPr>
          <p:cNvPr id="310" name="Google Shape;310;gdada5b74f3_4_10" descr="http://127.0.0.1:20709/chunk_output/s/5B674162/c21aygciky7wa/000008.png"/>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gdada5b74f3_4_10" descr="http://127.0.0.1:20709/chunk_output/s/5B674162/c21aygciky7wa/000008.png"/>
          <p:cNvSpPr/>
          <p:nvPr/>
        </p:nvSpPr>
        <p:spPr>
          <a:xfrm>
            <a:off x="215900" y="158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gdada5b74f3_4_10" descr="http://127.0.0.1:20709/chunk_output/s/5B674162/c21aygciky7wa/000008.png"/>
          <p:cNvSpPr/>
          <p:nvPr/>
        </p:nvSpPr>
        <p:spPr>
          <a:xfrm>
            <a:off x="368300" y="168275"/>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13" name="Google Shape;313;gdada5b74f3_4_10"/>
          <p:cNvPicPr preferRelativeResize="0"/>
          <p:nvPr/>
        </p:nvPicPr>
        <p:blipFill>
          <a:blip r:embed="rId3">
            <a:alphaModFix/>
          </a:blip>
          <a:stretch>
            <a:fillRect/>
          </a:stretch>
        </p:blipFill>
        <p:spPr>
          <a:xfrm>
            <a:off x="1918501" y="1903891"/>
            <a:ext cx="8794184" cy="42510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30" descr="Boston bike-sharing, explained - Curbed Boston"/>
          <p:cNvPicPr preferRelativeResize="0"/>
          <p:nvPr/>
        </p:nvPicPr>
        <p:blipFill rotWithShape="1">
          <a:blip r:embed="rId3">
            <a:alphaModFix/>
          </a:blip>
          <a:srcRect/>
          <a:stretch/>
        </p:blipFill>
        <p:spPr>
          <a:xfrm>
            <a:off x="4065372" y="0"/>
            <a:ext cx="8126627" cy="6858000"/>
          </a:xfrm>
          <a:prstGeom prst="rect">
            <a:avLst/>
          </a:prstGeom>
          <a:noFill/>
          <a:ln>
            <a:noFill/>
          </a:ln>
        </p:spPr>
      </p:pic>
      <p:sp>
        <p:nvSpPr>
          <p:cNvPr id="319" name="Google Shape;319;p30"/>
          <p:cNvSpPr txBox="1">
            <a:spLocks noGrp="1"/>
          </p:cNvSpPr>
          <p:nvPr>
            <p:ph type="title"/>
          </p:nvPr>
        </p:nvSpPr>
        <p:spPr>
          <a:xfrm>
            <a:off x="305625" y="1585001"/>
            <a:ext cx="3484605"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r>
              <a:rPr lang="es-MX" b="1">
                <a:latin typeface="Roboto"/>
                <a:ea typeface="Roboto"/>
                <a:cs typeface="Roboto"/>
                <a:sym typeface="Roboto"/>
              </a:rPr>
              <a:t>4. Duración de los viajes</a:t>
            </a:r>
            <a:br>
              <a:rPr lang="es-MX" b="1">
                <a:latin typeface="Roboto"/>
                <a:ea typeface="Roboto"/>
                <a:cs typeface="Roboto"/>
                <a:sym typeface="Roboto"/>
              </a:rPr>
            </a:br>
            <a:r>
              <a:rPr lang="es-MX" sz="2200">
                <a:latin typeface="Roboto"/>
                <a:ea typeface="Roboto"/>
                <a:cs typeface="Roboto"/>
                <a:sym typeface="Roboto"/>
              </a:rPr>
              <a:t>Análisis de predicción</a:t>
            </a:r>
            <a:endParaRPr sz="2200">
              <a:latin typeface="Roboto"/>
              <a:ea typeface="Roboto"/>
              <a:cs typeface="Roboto"/>
              <a:sym typeface="Roboto"/>
            </a:endParaRPr>
          </a:p>
        </p:txBody>
      </p:sp>
      <p:sp>
        <p:nvSpPr>
          <p:cNvPr id="320" name="Google Shape;320;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Elección del Modelo</a:t>
            </a:r>
            <a:endParaRPr sz="3000" b="1">
              <a:solidFill>
                <a:schemeClr val="lt1"/>
              </a:solidFill>
              <a:latin typeface="Roboto"/>
              <a:ea typeface="Roboto"/>
              <a:cs typeface="Roboto"/>
              <a:sym typeface="Roboto"/>
            </a:endParaRPr>
          </a:p>
        </p:txBody>
      </p:sp>
      <p:sp>
        <p:nvSpPr>
          <p:cNvPr id="327" name="Google Shape;327;p3"/>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328" name="Google Shape;328;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19</a:t>
            </a:fld>
            <a:endParaRPr/>
          </a:p>
        </p:txBody>
      </p:sp>
      <p:sp>
        <p:nvSpPr>
          <p:cNvPr id="329" name="Google Shape;329;p3"/>
          <p:cNvSpPr txBox="1"/>
          <p:nvPr/>
        </p:nvSpPr>
        <p:spPr>
          <a:xfrm>
            <a:off x="288196" y="882504"/>
            <a:ext cx="11615607"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b="0" i="0" u="none" strike="noStrike" cap="none">
                <a:solidFill>
                  <a:schemeClr val="dk1"/>
                </a:solidFill>
                <a:latin typeface="Roboto"/>
                <a:ea typeface="Roboto"/>
                <a:cs typeface="Roboto"/>
                <a:sym typeface="Roboto"/>
              </a:rPr>
              <a:t>Derivado de los análisis realizados sobre las variables que tenemos disponibles, se proponen 3 modelos con las siguientes características para predecir la duración de los viajes:</a:t>
            </a:r>
            <a:endParaRPr sz="1400" b="0" i="0" u="none" strike="noStrike" cap="none">
              <a:solidFill>
                <a:srgbClr val="000000"/>
              </a:solidFill>
              <a:latin typeface="Arial"/>
              <a:ea typeface="Arial"/>
              <a:cs typeface="Arial"/>
              <a:sym typeface="Arial"/>
            </a:endParaRPr>
          </a:p>
        </p:txBody>
      </p:sp>
      <p:sp>
        <p:nvSpPr>
          <p:cNvPr id="330" name="Google Shape;330;p3"/>
          <p:cNvSpPr/>
          <p:nvPr/>
        </p:nvSpPr>
        <p:spPr>
          <a:xfrm>
            <a:off x="1846541" y="1592391"/>
            <a:ext cx="3060000" cy="461665"/>
          </a:xfrm>
          <a:prstGeom prst="rect">
            <a:avLst/>
          </a:prstGeom>
          <a:solidFill>
            <a:srgbClr val="18290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MX" sz="2400" b="1" i="0" u="none" strike="noStrike" cap="none">
                <a:solidFill>
                  <a:srgbClr val="FEFEFE"/>
                </a:solidFill>
                <a:latin typeface="Arial"/>
                <a:ea typeface="Arial"/>
                <a:cs typeface="Arial"/>
                <a:sym typeface="Arial"/>
              </a:rPr>
              <a:t>Árbol</a:t>
            </a:r>
            <a:endParaRPr sz="2400" b="1" i="0" u="none" strike="noStrike" cap="none">
              <a:solidFill>
                <a:srgbClr val="FEFEFE"/>
              </a:solidFill>
              <a:latin typeface="Arial"/>
              <a:ea typeface="Arial"/>
              <a:cs typeface="Arial"/>
              <a:sym typeface="Arial"/>
            </a:endParaRPr>
          </a:p>
        </p:txBody>
      </p:sp>
      <p:sp>
        <p:nvSpPr>
          <p:cNvPr id="331" name="Google Shape;331;p3"/>
          <p:cNvSpPr/>
          <p:nvPr/>
        </p:nvSpPr>
        <p:spPr>
          <a:xfrm>
            <a:off x="8659434" y="1587996"/>
            <a:ext cx="3060000" cy="461665"/>
          </a:xfrm>
          <a:prstGeom prst="rect">
            <a:avLst/>
          </a:prstGeom>
          <a:solidFill>
            <a:srgbClr val="18290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MX" sz="2400" b="1" i="0" u="none" strike="noStrike" cap="none">
                <a:solidFill>
                  <a:srgbClr val="FEFEFE"/>
                </a:solidFill>
                <a:latin typeface="Arial"/>
                <a:ea typeface="Arial"/>
                <a:cs typeface="Arial"/>
                <a:sym typeface="Arial"/>
              </a:rPr>
              <a:t>FDR</a:t>
            </a:r>
            <a:endParaRPr sz="2400" b="1" i="0" u="none" strike="noStrike" cap="none">
              <a:solidFill>
                <a:srgbClr val="FEFEFE"/>
              </a:solidFill>
              <a:latin typeface="Arial"/>
              <a:ea typeface="Arial"/>
              <a:cs typeface="Arial"/>
              <a:sym typeface="Arial"/>
            </a:endParaRPr>
          </a:p>
        </p:txBody>
      </p:sp>
      <p:sp>
        <p:nvSpPr>
          <p:cNvPr id="332" name="Google Shape;332;p3"/>
          <p:cNvSpPr/>
          <p:nvPr/>
        </p:nvSpPr>
        <p:spPr>
          <a:xfrm>
            <a:off x="5266988" y="1592391"/>
            <a:ext cx="3060000" cy="461665"/>
          </a:xfrm>
          <a:prstGeom prst="rect">
            <a:avLst/>
          </a:prstGeom>
          <a:solidFill>
            <a:srgbClr val="18290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MX" sz="2400" b="1" i="0" u="none" strike="noStrike" cap="none">
                <a:solidFill>
                  <a:srgbClr val="FEFEFE"/>
                </a:solidFill>
                <a:latin typeface="Arial"/>
                <a:ea typeface="Arial"/>
                <a:cs typeface="Arial"/>
                <a:sym typeface="Arial"/>
              </a:rPr>
              <a:t>RF</a:t>
            </a:r>
            <a:endParaRPr sz="2400" b="1" i="0" u="none" strike="noStrike" cap="none">
              <a:solidFill>
                <a:srgbClr val="FEFEFE"/>
              </a:solidFill>
              <a:latin typeface="Arial"/>
              <a:ea typeface="Arial"/>
              <a:cs typeface="Arial"/>
              <a:sym typeface="Arial"/>
            </a:endParaRPr>
          </a:p>
        </p:txBody>
      </p:sp>
      <p:sp>
        <p:nvSpPr>
          <p:cNvPr id="333" name="Google Shape;333;p3"/>
          <p:cNvSpPr/>
          <p:nvPr/>
        </p:nvSpPr>
        <p:spPr>
          <a:xfrm>
            <a:off x="116060" y="2330614"/>
            <a:ext cx="1531296" cy="2862282"/>
          </a:xfrm>
          <a:prstGeom prst="rect">
            <a:avLst/>
          </a:prstGeom>
          <a:solidFill>
            <a:srgbClr val="56731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FEFEFE"/>
                </a:solidFill>
                <a:latin typeface="Arial"/>
                <a:ea typeface="Arial"/>
                <a:cs typeface="Arial"/>
                <a:sym typeface="Arial"/>
              </a:rPr>
              <a:t>Variables explicativas</a:t>
            </a:r>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FEFEFE"/>
                </a:solidFill>
                <a:latin typeface="Arial"/>
                <a:ea typeface="Arial"/>
                <a:cs typeface="Arial"/>
                <a:sym typeface="Arial"/>
              </a:rPr>
              <a:t> </a:t>
            </a:r>
            <a:endParaRPr sz="1800" b="1" i="0" u="none" strike="noStrike" cap="none">
              <a:solidFill>
                <a:srgbClr val="FEFEFE"/>
              </a:solidFill>
              <a:latin typeface="Arial"/>
              <a:ea typeface="Arial"/>
              <a:cs typeface="Arial"/>
              <a:sym typeface="Arial"/>
            </a:endParaRPr>
          </a:p>
        </p:txBody>
      </p:sp>
      <p:sp>
        <p:nvSpPr>
          <p:cNvPr id="334" name="Google Shape;334;p3"/>
          <p:cNvSpPr/>
          <p:nvPr/>
        </p:nvSpPr>
        <p:spPr>
          <a:xfrm>
            <a:off x="116060" y="5413307"/>
            <a:ext cx="1531296" cy="646290"/>
          </a:xfrm>
          <a:prstGeom prst="rect">
            <a:avLst/>
          </a:prstGeom>
          <a:solidFill>
            <a:srgbClr val="56731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FEFEFE"/>
                </a:solidFill>
                <a:latin typeface="Arial"/>
                <a:ea typeface="Arial"/>
                <a:cs typeface="Arial"/>
                <a:sym typeface="Arial"/>
              </a:rPr>
              <a:t>Variable dependiente</a:t>
            </a:r>
            <a:endParaRPr sz="1800" b="1" i="0" u="none" strike="noStrike" cap="none">
              <a:solidFill>
                <a:srgbClr val="FEFEFE"/>
              </a:solidFill>
              <a:latin typeface="Arial"/>
              <a:ea typeface="Arial"/>
              <a:cs typeface="Arial"/>
              <a:sym typeface="Arial"/>
            </a:endParaRPr>
          </a:p>
        </p:txBody>
      </p:sp>
      <p:sp>
        <p:nvSpPr>
          <p:cNvPr id="335" name="Google Shape;335;p3"/>
          <p:cNvSpPr/>
          <p:nvPr/>
        </p:nvSpPr>
        <p:spPr>
          <a:xfrm>
            <a:off x="1874542" y="2350128"/>
            <a:ext cx="3060000" cy="2880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de género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Si es un usuario registrado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Mes (uso de la bicicleta)</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Día de la semana</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Hora (tiempo)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que indica si estaba lloviendo o chispeando</a:t>
            </a:r>
            <a:endParaRPr sz="1600" b="0" i="0" u="none" strike="noStrike" cap="none">
              <a:solidFill>
                <a:schemeClr val="dk1"/>
              </a:solidFill>
              <a:latin typeface="Roboto"/>
              <a:ea typeface="Roboto"/>
              <a:cs typeface="Roboto"/>
              <a:sym typeface="Roboto"/>
            </a:endParaRPr>
          </a:p>
        </p:txBody>
      </p:sp>
      <p:sp>
        <p:nvSpPr>
          <p:cNvPr id="336" name="Google Shape;336;p3"/>
          <p:cNvSpPr/>
          <p:nvPr/>
        </p:nvSpPr>
        <p:spPr>
          <a:xfrm>
            <a:off x="1901270" y="5411597"/>
            <a:ext cx="3060000" cy="648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MX" sz="1600" b="0" i="0" u="none" strike="noStrike" cap="none">
                <a:solidFill>
                  <a:schemeClr val="dk1"/>
                </a:solidFill>
                <a:latin typeface="Roboto"/>
                <a:ea typeface="Roboto"/>
                <a:cs typeface="Roboto"/>
                <a:sym typeface="Roboto"/>
              </a:rPr>
              <a:t>Log de la duración del viaje</a:t>
            </a:r>
            <a:endParaRPr/>
          </a:p>
          <a:p>
            <a:pPr marL="0" marR="0" lvl="0" indent="0" algn="l" rtl="0">
              <a:lnSpc>
                <a:spcPct val="100000"/>
              </a:lnSpc>
              <a:spcBef>
                <a:spcPts val="0"/>
              </a:spcBef>
              <a:spcAft>
                <a:spcPts val="0"/>
              </a:spcAft>
              <a:buNone/>
            </a:pPr>
            <a:endParaRPr sz="1600" b="0" i="0" u="none" strike="noStrike" cap="none">
              <a:solidFill>
                <a:schemeClr val="dk1"/>
              </a:solidFill>
              <a:latin typeface="Roboto"/>
              <a:ea typeface="Roboto"/>
              <a:cs typeface="Roboto"/>
              <a:sym typeface="Roboto"/>
            </a:endParaRPr>
          </a:p>
        </p:txBody>
      </p:sp>
      <p:sp>
        <p:nvSpPr>
          <p:cNvPr id="337" name="Google Shape;337;p3"/>
          <p:cNvSpPr/>
          <p:nvPr/>
        </p:nvSpPr>
        <p:spPr>
          <a:xfrm>
            <a:off x="5266988" y="2350129"/>
            <a:ext cx="3060000" cy="2880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Número de bicicleta</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Año de nacimiento del usuario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Mes (uso de la bicicleta)</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Día de la semana</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Hora</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de género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Si es un usuario registrado </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que indica si </a:t>
            </a:r>
            <a:r>
              <a:rPr lang="es-MX" sz="1600">
                <a:solidFill>
                  <a:schemeClr val="dk1"/>
                </a:solidFill>
                <a:latin typeface="Roboto"/>
                <a:ea typeface="Roboto"/>
                <a:cs typeface="Roboto"/>
                <a:sym typeface="Roboto"/>
              </a:rPr>
              <a:t>está</a:t>
            </a:r>
            <a:r>
              <a:rPr lang="es-MX" sz="1600" b="0" i="0" u="none" strike="noStrike" cap="none">
                <a:solidFill>
                  <a:schemeClr val="dk1"/>
                </a:solidFill>
                <a:latin typeface="Roboto"/>
                <a:ea typeface="Roboto"/>
                <a:cs typeface="Roboto"/>
                <a:sym typeface="Roboto"/>
              </a:rPr>
              <a:t> lloviendo </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Intensidad de lluvia </a:t>
            </a:r>
            <a:endParaRPr/>
          </a:p>
        </p:txBody>
      </p:sp>
      <p:sp>
        <p:nvSpPr>
          <p:cNvPr id="338" name="Google Shape;338;p3"/>
          <p:cNvSpPr/>
          <p:nvPr/>
        </p:nvSpPr>
        <p:spPr>
          <a:xfrm>
            <a:off x="5266988" y="5411597"/>
            <a:ext cx="3060000" cy="648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MX" sz="1600" b="0" i="0" u="none" strike="noStrike" cap="none">
                <a:solidFill>
                  <a:schemeClr val="dk1"/>
                </a:solidFill>
                <a:latin typeface="Roboto"/>
                <a:ea typeface="Roboto"/>
                <a:cs typeface="Roboto"/>
                <a:sym typeface="Roboto"/>
              </a:rPr>
              <a:t>Duración del viaje </a:t>
            </a:r>
            <a:endParaRPr/>
          </a:p>
        </p:txBody>
      </p:sp>
      <p:sp>
        <p:nvSpPr>
          <p:cNvPr id="339" name="Google Shape;339;p3"/>
          <p:cNvSpPr/>
          <p:nvPr/>
        </p:nvSpPr>
        <p:spPr>
          <a:xfrm>
            <a:off x="8659434" y="2343061"/>
            <a:ext cx="3060000" cy="2880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de género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Si es un usuario registrado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Mes (uso de la bicicleta) </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de día de la semana</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de hora</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de la estación donde </a:t>
            </a:r>
            <a:r>
              <a:rPr lang="es-MX" sz="1600">
                <a:solidFill>
                  <a:schemeClr val="dk1"/>
                </a:solidFill>
                <a:latin typeface="Roboto"/>
                <a:ea typeface="Roboto"/>
                <a:cs typeface="Roboto"/>
                <a:sym typeface="Roboto"/>
              </a:rPr>
              <a:t>inició</a:t>
            </a:r>
            <a:r>
              <a:rPr lang="es-MX" sz="1600" b="0" i="0" u="none" strike="noStrike" cap="none">
                <a:solidFill>
                  <a:schemeClr val="dk1"/>
                </a:solidFill>
                <a:latin typeface="Roboto"/>
                <a:ea typeface="Roboto"/>
                <a:cs typeface="Roboto"/>
                <a:sym typeface="Roboto"/>
              </a:rPr>
              <a:t> el viaje</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que indica si estaba lloviendo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Intensidad de lluvia</a:t>
            </a:r>
            <a:endParaRPr/>
          </a:p>
        </p:txBody>
      </p:sp>
      <p:sp>
        <p:nvSpPr>
          <p:cNvPr id="340" name="Google Shape;340;p3"/>
          <p:cNvSpPr/>
          <p:nvPr/>
        </p:nvSpPr>
        <p:spPr>
          <a:xfrm>
            <a:off x="8659434" y="5411597"/>
            <a:ext cx="3060000" cy="648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MX" sz="1600" b="0" i="0" u="none" strike="noStrike" cap="none">
                <a:solidFill>
                  <a:schemeClr val="dk1"/>
                </a:solidFill>
                <a:latin typeface="Roboto"/>
                <a:ea typeface="Roboto"/>
                <a:cs typeface="Roboto"/>
                <a:sym typeface="Roboto"/>
              </a:rPr>
              <a:t>Log de la duración del viaje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2</a:t>
            </a:fld>
            <a:endParaRPr/>
          </a:p>
        </p:txBody>
      </p:sp>
      <p:sp>
        <p:nvSpPr>
          <p:cNvPr id="116" name="Google Shape;116;p2"/>
          <p:cNvSpPr txBox="1">
            <a:spLocks noGrp="1"/>
          </p:cNvSpPr>
          <p:nvPr>
            <p:ph type="title" idx="4294967295"/>
          </p:nvPr>
        </p:nvSpPr>
        <p:spPr>
          <a:xfrm>
            <a:off x="522784" y="31550"/>
            <a:ext cx="10058400" cy="14509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800"/>
              <a:buFont typeface="Calibri"/>
              <a:buNone/>
            </a:pPr>
            <a:r>
              <a:rPr lang="es-MX" b="1">
                <a:latin typeface="Roboto"/>
                <a:ea typeface="Roboto"/>
                <a:cs typeface="Roboto"/>
                <a:sym typeface="Roboto"/>
              </a:rPr>
              <a:t>Contenido</a:t>
            </a:r>
            <a:endParaRPr b="1">
              <a:latin typeface="Roboto"/>
              <a:ea typeface="Roboto"/>
              <a:cs typeface="Roboto"/>
              <a:sym typeface="Roboto"/>
            </a:endParaRPr>
          </a:p>
        </p:txBody>
      </p:sp>
      <p:sp>
        <p:nvSpPr>
          <p:cNvPr id="117" name="Google Shape;117;p2"/>
          <p:cNvSpPr txBox="1">
            <a:spLocks noGrp="1"/>
          </p:cNvSpPr>
          <p:nvPr>
            <p:ph type="body" idx="4294967295"/>
          </p:nvPr>
        </p:nvSpPr>
        <p:spPr>
          <a:xfrm>
            <a:off x="7364627" y="1209394"/>
            <a:ext cx="4349579" cy="4629198"/>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200"/>
              <a:buFont typeface="Arial"/>
              <a:buAutoNum type="arabicPeriod"/>
            </a:pPr>
            <a:r>
              <a:rPr lang="es-MX" sz="2200" b="1">
                <a:latin typeface="Roboto"/>
                <a:ea typeface="Roboto"/>
                <a:cs typeface="Roboto"/>
                <a:sym typeface="Roboto"/>
              </a:rPr>
              <a:t>Introducción</a:t>
            </a:r>
            <a:r>
              <a:rPr lang="es-MX" sz="2200">
                <a:latin typeface="Roboto"/>
                <a:ea typeface="Roboto"/>
                <a:cs typeface="Roboto"/>
                <a:sym typeface="Roboto"/>
              </a:rPr>
              <a:t> </a:t>
            </a:r>
            <a:endParaRPr sz="2200">
              <a:latin typeface="Roboto"/>
              <a:ea typeface="Roboto"/>
              <a:cs typeface="Roboto"/>
              <a:sym typeface="Roboto"/>
            </a:endParaRPr>
          </a:p>
          <a:p>
            <a:pPr marL="457200" lvl="0" indent="-457200" algn="l" rtl="0">
              <a:lnSpc>
                <a:spcPct val="90000"/>
              </a:lnSpc>
              <a:spcBef>
                <a:spcPts val="1400"/>
              </a:spcBef>
              <a:spcAft>
                <a:spcPts val="0"/>
              </a:spcAft>
              <a:buSzPts val="2200"/>
              <a:buFont typeface="Arial"/>
              <a:buAutoNum type="arabicPeriod"/>
            </a:pPr>
            <a:r>
              <a:rPr lang="es-MX" sz="2200" b="1">
                <a:latin typeface="Roboto"/>
                <a:ea typeface="Roboto"/>
                <a:cs typeface="Roboto"/>
                <a:sym typeface="Roboto"/>
              </a:rPr>
              <a:t>Objetivo: Disponibilidad de bicicletas en tiempo real</a:t>
            </a:r>
            <a:r>
              <a:rPr lang="es-MX" sz="2200">
                <a:latin typeface="Roboto"/>
                <a:ea typeface="Roboto"/>
                <a:cs typeface="Roboto"/>
                <a:sym typeface="Roboto"/>
              </a:rPr>
              <a:t> </a:t>
            </a:r>
            <a:endParaRPr sz="2200">
              <a:latin typeface="Roboto"/>
              <a:ea typeface="Roboto"/>
              <a:cs typeface="Roboto"/>
              <a:sym typeface="Roboto"/>
            </a:endParaRPr>
          </a:p>
          <a:p>
            <a:pPr marL="457200" lvl="0" indent="-457200" algn="l" rtl="0">
              <a:lnSpc>
                <a:spcPct val="90000"/>
              </a:lnSpc>
              <a:spcBef>
                <a:spcPts val="1400"/>
              </a:spcBef>
              <a:spcAft>
                <a:spcPts val="0"/>
              </a:spcAft>
              <a:buSzPts val="2200"/>
              <a:buFont typeface="Arial"/>
              <a:buAutoNum type="arabicPeriod"/>
            </a:pPr>
            <a:r>
              <a:rPr lang="es-MX" sz="2200" b="1">
                <a:latin typeface="Roboto"/>
                <a:ea typeface="Roboto"/>
                <a:cs typeface="Roboto"/>
                <a:sym typeface="Roboto"/>
              </a:rPr>
              <a:t>Patrones de consumo </a:t>
            </a:r>
            <a:endParaRPr/>
          </a:p>
          <a:p>
            <a:pPr marL="914400" lvl="1" indent="-457200" algn="l" rtl="0">
              <a:lnSpc>
                <a:spcPct val="90000"/>
              </a:lnSpc>
              <a:spcBef>
                <a:spcPts val="1400"/>
              </a:spcBef>
              <a:spcAft>
                <a:spcPts val="0"/>
              </a:spcAft>
              <a:buSzPts val="2200"/>
              <a:buFont typeface="Arial"/>
              <a:buChar char="•"/>
            </a:pPr>
            <a:r>
              <a:rPr lang="es-MX">
                <a:latin typeface="Roboto"/>
                <a:ea typeface="Roboto"/>
                <a:cs typeface="Roboto"/>
                <a:sym typeface="Roboto"/>
              </a:rPr>
              <a:t>Geográficos/Meteorológicos </a:t>
            </a:r>
            <a:endParaRPr>
              <a:latin typeface="Roboto"/>
              <a:ea typeface="Roboto"/>
              <a:cs typeface="Roboto"/>
              <a:sym typeface="Roboto"/>
            </a:endParaRPr>
          </a:p>
          <a:p>
            <a:pPr marL="914400" lvl="1" indent="-457200" algn="l" rtl="0">
              <a:lnSpc>
                <a:spcPct val="90000"/>
              </a:lnSpc>
              <a:spcBef>
                <a:spcPts val="1400"/>
              </a:spcBef>
              <a:spcAft>
                <a:spcPts val="0"/>
              </a:spcAft>
              <a:buSzPts val="2200"/>
              <a:buFont typeface="Arial"/>
              <a:buChar char="•"/>
            </a:pPr>
            <a:r>
              <a:rPr lang="es-MX">
                <a:latin typeface="Roboto"/>
                <a:ea typeface="Roboto"/>
                <a:cs typeface="Roboto"/>
                <a:sym typeface="Roboto"/>
              </a:rPr>
              <a:t>Consumidor</a:t>
            </a:r>
            <a:endParaRPr>
              <a:latin typeface="Roboto"/>
              <a:ea typeface="Roboto"/>
              <a:cs typeface="Roboto"/>
              <a:sym typeface="Roboto"/>
            </a:endParaRPr>
          </a:p>
          <a:p>
            <a:pPr marL="457200" lvl="0" indent="-457200" algn="l" rtl="0">
              <a:lnSpc>
                <a:spcPct val="90000"/>
              </a:lnSpc>
              <a:spcBef>
                <a:spcPts val="1600"/>
              </a:spcBef>
              <a:spcAft>
                <a:spcPts val="0"/>
              </a:spcAft>
              <a:buSzPts val="2200"/>
              <a:buFont typeface="Arial"/>
              <a:buAutoNum type="arabicPeriod"/>
            </a:pPr>
            <a:r>
              <a:rPr lang="es-MX" sz="2200" b="1">
                <a:latin typeface="Roboto"/>
                <a:ea typeface="Roboto"/>
                <a:cs typeface="Roboto"/>
                <a:sym typeface="Roboto"/>
              </a:rPr>
              <a:t>Duración de un viaje promedio</a:t>
            </a:r>
            <a:endParaRPr/>
          </a:p>
          <a:p>
            <a:pPr marL="914400" lvl="1" indent="-457200" algn="l" rtl="0">
              <a:lnSpc>
                <a:spcPct val="90000"/>
              </a:lnSpc>
              <a:spcBef>
                <a:spcPts val="1600"/>
              </a:spcBef>
              <a:spcAft>
                <a:spcPts val="0"/>
              </a:spcAft>
              <a:buSzPts val="2200"/>
              <a:buFont typeface="Arial"/>
              <a:buChar char="•"/>
            </a:pPr>
            <a:r>
              <a:rPr lang="es-MX" sz="1900">
                <a:latin typeface="Roboto"/>
                <a:ea typeface="Roboto"/>
                <a:cs typeface="Roboto"/>
                <a:sym typeface="Roboto"/>
              </a:rPr>
              <a:t>Análisis de predicción</a:t>
            </a:r>
            <a:endParaRPr sz="1900">
              <a:latin typeface="Roboto"/>
              <a:ea typeface="Roboto"/>
              <a:cs typeface="Roboto"/>
              <a:sym typeface="Roboto"/>
            </a:endParaRPr>
          </a:p>
          <a:p>
            <a:pPr marL="457200" lvl="0" indent="-457200" algn="l" rtl="0">
              <a:lnSpc>
                <a:spcPct val="90000"/>
              </a:lnSpc>
              <a:spcBef>
                <a:spcPts val="1400"/>
              </a:spcBef>
              <a:spcAft>
                <a:spcPts val="0"/>
              </a:spcAft>
              <a:buSzPts val="2200"/>
              <a:buFont typeface="Arial"/>
              <a:buAutoNum type="arabicPeriod"/>
            </a:pPr>
            <a:r>
              <a:rPr lang="es-MX" sz="2200" b="1">
                <a:latin typeface="Roboto"/>
                <a:ea typeface="Roboto"/>
                <a:cs typeface="Roboto"/>
                <a:sym typeface="Roboto"/>
              </a:rPr>
              <a:t>Número de bicicletas por estación cada 10 min</a:t>
            </a:r>
            <a:endParaRPr sz="2200" b="1">
              <a:latin typeface="Roboto"/>
              <a:ea typeface="Roboto"/>
              <a:cs typeface="Roboto"/>
              <a:sym typeface="Roboto"/>
            </a:endParaRPr>
          </a:p>
          <a:p>
            <a:pPr marL="361950" lvl="0" indent="-222250" algn="l" rtl="0">
              <a:lnSpc>
                <a:spcPct val="90000"/>
              </a:lnSpc>
              <a:spcBef>
                <a:spcPts val="1400"/>
              </a:spcBef>
              <a:spcAft>
                <a:spcPts val="0"/>
              </a:spcAft>
              <a:buSzPts val="2200"/>
              <a:buFont typeface="Noto Sans Symbols"/>
              <a:buNone/>
            </a:pPr>
            <a:endParaRPr sz="2200"/>
          </a:p>
        </p:txBody>
      </p:sp>
      <p:pic>
        <p:nvPicPr>
          <p:cNvPr id="118" name="Google Shape;118;p2" descr="Boston bike-sharing, explained - Curbed Boston"/>
          <p:cNvPicPr preferRelativeResize="0"/>
          <p:nvPr/>
        </p:nvPicPr>
        <p:blipFill rotWithShape="1">
          <a:blip r:embed="rId3">
            <a:alphaModFix/>
          </a:blip>
          <a:srcRect/>
          <a:stretch/>
        </p:blipFill>
        <p:spPr>
          <a:xfrm>
            <a:off x="704336" y="1289974"/>
            <a:ext cx="5115696" cy="4468039"/>
          </a:xfrm>
          <a:prstGeom prst="ellipse">
            <a:avLst/>
          </a:prstGeom>
          <a:noFill/>
          <a:ln>
            <a:noFill/>
          </a:ln>
          <a:effectLst>
            <a:outerShdw blurRad="381000" dist="292100" dir="5400000" sx="-80000" sy="-18000" rotWithShape="0">
              <a:srgbClr val="000000">
                <a:alpha val="21568"/>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9"/>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Elección del Modelo: ¿Por qué se eligieron esos modelos?</a:t>
            </a:r>
            <a:endParaRPr sz="3000" b="1">
              <a:solidFill>
                <a:schemeClr val="lt1"/>
              </a:solidFill>
              <a:latin typeface="Roboto"/>
              <a:ea typeface="Roboto"/>
              <a:cs typeface="Roboto"/>
              <a:sym typeface="Roboto"/>
            </a:endParaRPr>
          </a:p>
        </p:txBody>
      </p:sp>
      <p:sp>
        <p:nvSpPr>
          <p:cNvPr id="347" name="Google Shape;347;p9"/>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348" name="Google Shape;348;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20</a:t>
            </a:fld>
            <a:endParaRPr/>
          </a:p>
        </p:txBody>
      </p:sp>
      <p:sp>
        <p:nvSpPr>
          <p:cNvPr id="349" name="Google Shape;349;p9"/>
          <p:cNvSpPr txBox="1"/>
          <p:nvPr/>
        </p:nvSpPr>
        <p:spPr>
          <a:xfrm>
            <a:off x="319122" y="1032847"/>
            <a:ext cx="11229600" cy="41559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200"/>
              <a:buFont typeface="Arial"/>
              <a:buAutoNum type="arabicPeriod"/>
            </a:pPr>
            <a:r>
              <a:rPr lang="es-MX" sz="1800" b="1" i="0" u="sng" strike="noStrike" cap="none">
                <a:solidFill>
                  <a:schemeClr val="dk1"/>
                </a:solidFill>
                <a:latin typeface="Roboto"/>
                <a:ea typeface="Roboto"/>
                <a:cs typeface="Roboto"/>
                <a:sym typeface="Roboto"/>
              </a:rPr>
              <a:t>Árbol de Regresión: </a:t>
            </a:r>
            <a:r>
              <a:rPr lang="es-MX" sz="1800" b="0" i="0" u="none" strike="noStrike" cap="none">
                <a:solidFill>
                  <a:schemeClr val="dk1"/>
                </a:solidFill>
                <a:latin typeface="Roboto"/>
                <a:ea typeface="Roboto"/>
                <a:cs typeface="Roboto"/>
                <a:sym typeface="Roboto"/>
              </a:rPr>
              <a:t>Es un método que te permite mapear características de Xi a Yi, en nuestro caso se utiliza un árbol de regresión porque nuestra variable dependiente es continua y la predicción es una media de yi, además de que nos permite </a:t>
            </a:r>
            <a:r>
              <a:rPr lang="es-MX" sz="1800" b="1" i="1" u="none" strike="noStrike" cap="none">
                <a:solidFill>
                  <a:schemeClr val="dk1"/>
                </a:solidFill>
                <a:latin typeface="Roboto"/>
                <a:ea typeface="Roboto"/>
                <a:cs typeface="Roboto"/>
                <a:sym typeface="Roboto"/>
              </a:rPr>
              <a:t>detectar no-linealidades </a:t>
            </a:r>
            <a:r>
              <a:rPr lang="es-MX" sz="1800" b="0" i="0" u="none" strike="noStrike" cap="none">
                <a:solidFill>
                  <a:schemeClr val="dk1"/>
                </a:solidFill>
                <a:latin typeface="Roboto"/>
                <a:ea typeface="Roboto"/>
                <a:cs typeface="Roboto"/>
                <a:sym typeface="Roboto"/>
              </a:rPr>
              <a:t>en el modelo. Para evitar caer en un sobreajuste en nuestro caso, se elige estimar el árbol hasta que la disminución de cada rama llegue aun corte de disminución en el deviance mínimo (ej.- min dev = 0.05)</a:t>
            </a:r>
            <a:endParaRPr sz="1800" b="0" i="0" u="none" strike="noStrike" cap="none">
              <a:solidFill>
                <a:schemeClr val="dk1"/>
              </a:solidFill>
              <a:latin typeface="Roboto"/>
              <a:ea typeface="Roboto"/>
              <a:cs typeface="Roboto"/>
              <a:sym typeface="Roboto"/>
            </a:endParaRPr>
          </a:p>
          <a:p>
            <a:pPr marL="457200" marR="0" lvl="0" indent="-317500" algn="l" rtl="0">
              <a:lnSpc>
                <a:spcPct val="100000"/>
              </a:lnSpc>
              <a:spcBef>
                <a:spcPts val="0"/>
              </a:spcBef>
              <a:spcAft>
                <a:spcPts val="0"/>
              </a:spcAft>
              <a:buClr>
                <a:schemeClr val="dk1"/>
              </a:buClr>
              <a:buSzPts val="2200"/>
              <a:buFont typeface="Arial"/>
              <a:buNone/>
            </a:pPr>
            <a:endParaRPr sz="1800" b="0" i="0" u="none" strike="noStrike" cap="none">
              <a:solidFill>
                <a:srgbClr val="000000"/>
              </a:solidFill>
              <a:latin typeface="Roboto"/>
              <a:ea typeface="Roboto"/>
              <a:cs typeface="Roboto"/>
              <a:sym typeface="Roboto"/>
            </a:endParaRPr>
          </a:p>
          <a:p>
            <a:pPr marL="457200" marR="0" lvl="0" indent="-457200" algn="l" rtl="0">
              <a:lnSpc>
                <a:spcPct val="100000"/>
              </a:lnSpc>
              <a:spcBef>
                <a:spcPts val="0"/>
              </a:spcBef>
              <a:spcAft>
                <a:spcPts val="0"/>
              </a:spcAft>
              <a:buClr>
                <a:schemeClr val="dk1"/>
              </a:buClr>
              <a:buSzPts val="2200"/>
              <a:buFont typeface="Arial"/>
              <a:buAutoNum type="arabicPeriod"/>
            </a:pPr>
            <a:r>
              <a:rPr lang="es-MX" sz="1800" b="1" i="0" u="sng" strike="noStrike" cap="none">
                <a:solidFill>
                  <a:schemeClr val="dk1"/>
                </a:solidFill>
                <a:latin typeface="Roboto"/>
                <a:ea typeface="Roboto"/>
                <a:cs typeface="Roboto"/>
                <a:sym typeface="Roboto"/>
              </a:rPr>
              <a:t>False Discovery Rate: </a:t>
            </a:r>
            <a:r>
              <a:rPr lang="es-MX" sz="1800" b="0" i="0" u="none" strike="noStrike" cap="none">
                <a:solidFill>
                  <a:schemeClr val="dk1"/>
                </a:solidFill>
                <a:latin typeface="Roboto"/>
                <a:ea typeface="Roboto"/>
                <a:cs typeface="Roboto"/>
                <a:sym typeface="Roboto"/>
              </a:rPr>
              <a:t>Este método se utiliza cuando existen muchas columnas, como en nuestro caso, y se corre una regresión donde posiblemente no todas las variables resultan ser significativas. Te ayuda a que tu modelo no tenga demasiados falsos positivos y a elegir </a:t>
            </a:r>
            <a:r>
              <a:rPr lang="es-MX" sz="1800">
                <a:solidFill>
                  <a:schemeClr val="dk1"/>
                </a:solidFill>
                <a:latin typeface="Roboto"/>
                <a:ea typeface="Roboto"/>
                <a:cs typeface="Roboto"/>
                <a:sym typeface="Roboto"/>
              </a:rPr>
              <a:t>qué</a:t>
            </a:r>
            <a:r>
              <a:rPr lang="es-MX" sz="1800" b="0" i="0" u="none" strike="noStrike" cap="none">
                <a:solidFill>
                  <a:schemeClr val="dk1"/>
                </a:solidFill>
                <a:latin typeface="Roboto"/>
                <a:ea typeface="Roboto"/>
                <a:cs typeface="Roboto"/>
                <a:sym typeface="Roboto"/>
              </a:rPr>
              <a:t> variables cumplen con esta prueba (ej.- tasa de falsos positivos de 10%)</a:t>
            </a:r>
            <a:endParaRPr/>
          </a:p>
          <a:p>
            <a:pPr marL="457200" marR="0" lvl="0" indent="-317500" algn="l" rtl="0">
              <a:lnSpc>
                <a:spcPct val="100000"/>
              </a:lnSpc>
              <a:spcBef>
                <a:spcPts val="0"/>
              </a:spcBef>
              <a:spcAft>
                <a:spcPts val="0"/>
              </a:spcAft>
              <a:buClr>
                <a:schemeClr val="dk1"/>
              </a:buClr>
              <a:buSzPts val="2200"/>
              <a:buFont typeface="Arial"/>
              <a:buNone/>
            </a:pPr>
            <a:endParaRPr sz="1800" b="0" i="0" u="none" strike="noStrike" cap="none">
              <a:solidFill>
                <a:srgbClr val="000000"/>
              </a:solidFill>
              <a:latin typeface="Roboto"/>
              <a:ea typeface="Roboto"/>
              <a:cs typeface="Roboto"/>
              <a:sym typeface="Roboto"/>
            </a:endParaRPr>
          </a:p>
          <a:p>
            <a:pPr marL="457200" marR="0" lvl="0" indent="-457200" algn="l" rtl="0">
              <a:lnSpc>
                <a:spcPct val="100000"/>
              </a:lnSpc>
              <a:spcBef>
                <a:spcPts val="0"/>
              </a:spcBef>
              <a:spcAft>
                <a:spcPts val="0"/>
              </a:spcAft>
              <a:buClr>
                <a:schemeClr val="dk1"/>
              </a:buClr>
              <a:buSzPts val="2200"/>
              <a:buFont typeface="Arial"/>
              <a:buAutoNum type="arabicPeriod"/>
            </a:pPr>
            <a:r>
              <a:rPr lang="es-MX" sz="1800" b="1" i="0" u="sng" strike="noStrike" cap="none">
                <a:solidFill>
                  <a:schemeClr val="dk1"/>
                </a:solidFill>
                <a:latin typeface="Roboto"/>
                <a:ea typeface="Roboto"/>
                <a:cs typeface="Roboto"/>
                <a:sym typeface="Roboto"/>
              </a:rPr>
              <a:t>Random Forest: </a:t>
            </a:r>
            <a:r>
              <a:rPr lang="es-MX" sz="1800" b="0" i="0" u="none" strike="noStrike" cap="none">
                <a:solidFill>
                  <a:schemeClr val="dk1"/>
                </a:solidFill>
                <a:latin typeface="Roboto"/>
                <a:ea typeface="Roboto"/>
                <a:cs typeface="Roboto"/>
                <a:sym typeface="Roboto"/>
              </a:rPr>
              <a:t>Una ventaja de este método comparado contra los árboles es que te ayuda a resolver que lleguen a estar muy correlacionados a pesar de hacer remuestreo. Se elige un parámetro B (número de árboles) a partir del </a:t>
            </a:r>
            <a:r>
              <a:rPr lang="es-MX" sz="1800">
                <a:solidFill>
                  <a:schemeClr val="dk1"/>
                </a:solidFill>
                <a:latin typeface="Roboto"/>
                <a:ea typeface="Roboto"/>
                <a:cs typeface="Roboto"/>
                <a:sym typeface="Roboto"/>
              </a:rPr>
              <a:t>cual</a:t>
            </a:r>
            <a:r>
              <a:rPr lang="es-MX" sz="1800" b="0" i="0" u="none" strike="noStrike" cap="none">
                <a:solidFill>
                  <a:schemeClr val="dk1"/>
                </a:solidFill>
                <a:latin typeface="Roboto"/>
                <a:ea typeface="Roboto"/>
                <a:cs typeface="Roboto"/>
                <a:sym typeface="Roboto"/>
              </a:rPr>
              <a:t> ya no ganas mucho mayor predictivo para </a:t>
            </a:r>
            <a:r>
              <a:rPr lang="es-MX" sz="1800">
                <a:solidFill>
                  <a:schemeClr val="dk1"/>
                </a:solidFill>
                <a:latin typeface="Roboto"/>
                <a:ea typeface="Roboto"/>
                <a:cs typeface="Roboto"/>
                <a:sym typeface="Roboto"/>
              </a:rPr>
              <a:t>mejorar</a:t>
            </a:r>
            <a:r>
              <a:rPr lang="es-MX" sz="1800" b="0" i="0" u="none" strike="noStrike" cap="none">
                <a:solidFill>
                  <a:schemeClr val="dk1"/>
                </a:solidFill>
                <a:latin typeface="Roboto"/>
                <a:ea typeface="Roboto"/>
                <a:cs typeface="Roboto"/>
                <a:sym typeface="Roboto"/>
              </a:rPr>
              <a:t> las predicciones </a:t>
            </a: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Elección del Modelo: Modelo campeón</a:t>
            </a:r>
            <a:endParaRPr sz="3000" b="1">
              <a:solidFill>
                <a:schemeClr val="lt1"/>
              </a:solidFill>
              <a:latin typeface="Roboto"/>
              <a:ea typeface="Roboto"/>
              <a:cs typeface="Roboto"/>
              <a:sym typeface="Roboto"/>
            </a:endParaRPr>
          </a:p>
        </p:txBody>
      </p:sp>
      <p:sp>
        <p:nvSpPr>
          <p:cNvPr id="356" name="Google Shape;356;p31"/>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357" name="Google Shape;357;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21</a:t>
            </a:fld>
            <a:endParaRPr/>
          </a:p>
        </p:txBody>
      </p:sp>
      <p:sp>
        <p:nvSpPr>
          <p:cNvPr id="358" name="Google Shape;358;p31"/>
          <p:cNvSpPr txBox="1"/>
          <p:nvPr/>
        </p:nvSpPr>
        <p:spPr>
          <a:xfrm>
            <a:off x="276846" y="906203"/>
            <a:ext cx="11229600" cy="1539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b="0" i="0" u="none" strike="noStrike" cap="none">
                <a:solidFill>
                  <a:schemeClr val="dk1"/>
                </a:solidFill>
                <a:latin typeface="Roboto"/>
                <a:ea typeface="Roboto"/>
                <a:cs typeface="Roboto"/>
                <a:sym typeface="Roboto"/>
              </a:rPr>
              <a:t>Con base a los resultados de los distintos modelos para predecir el tiempo de duración de los viajes, podemos observar que aquel que tuvo el mejor desempeño basado en la estimación del error medio fue al que se le </a:t>
            </a:r>
            <a:r>
              <a:rPr lang="es-MX" sz="1800">
                <a:solidFill>
                  <a:schemeClr val="dk1"/>
                </a:solidFill>
                <a:latin typeface="Roboto"/>
                <a:ea typeface="Roboto"/>
                <a:cs typeface="Roboto"/>
                <a:sym typeface="Roboto"/>
              </a:rPr>
              <a:t>aplicó</a:t>
            </a:r>
            <a:r>
              <a:rPr lang="es-MX" sz="1800" b="0" i="0" u="none" strike="noStrike" cap="none">
                <a:solidFill>
                  <a:schemeClr val="dk1"/>
                </a:solidFill>
                <a:latin typeface="Roboto"/>
                <a:ea typeface="Roboto"/>
                <a:cs typeface="Roboto"/>
                <a:sym typeface="Roboto"/>
              </a:rPr>
              <a:t> el “False Discovery Rate” que obtuvo el valor más bajo de error, seguido del método de Árboles de Regresión y por último el “Random Forest”</a:t>
            </a:r>
            <a:endParaRPr/>
          </a:p>
          <a:p>
            <a:pPr marL="285750" marR="0" lvl="0" indent="-146050" algn="l"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p:txBody>
      </p:sp>
      <p:graphicFrame>
        <p:nvGraphicFramePr>
          <p:cNvPr id="359" name="Google Shape;359;p31"/>
          <p:cNvGraphicFramePr/>
          <p:nvPr/>
        </p:nvGraphicFramePr>
        <p:xfrm>
          <a:off x="2941820" y="2191943"/>
          <a:ext cx="5623250" cy="1104905"/>
        </p:xfrm>
        <a:graphic>
          <a:graphicData uri="http://schemas.openxmlformats.org/drawingml/2006/table">
            <a:tbl>
              <a:tblPr>
                <a:noFill/>
                <a:tableStyleId>{F9204CE3-D7FE-4FB1-BE7E-E0D121DB9BE1}</a:tableStyleId>
              </a:tblPr>
              <a:tblGrid>
                <a:gridCol w="1260450">
                  <a:extLst>
                    <a:ext uri="{9D8B030D-6E8A-4147-A177-3AD203B41FA5}">
                      <a16:colId xmlns:a16="http://schemas.microsoft.com/office/drawing/2014/main" val="20000"/>
                    </a:ext>
                  </a:extLst>
                </a:gridCol>
                <a:gridCol w="1024950">
                  <a:extLst>
                    <a:ext uri="{9D8B030D-6E8A-4147-A177-3AD203B41FA5}">
                      <a16:colId xmlns:a16="http://schemas.microsoft.com/office/drawing/2014/main" val="20001"/>
                    </a:ext>
                  </a:extLst>
                </a:gridCol>
                <a:gridCol w="1283025">
                  <a:extLst>
                    <a:ext uri="{9D8B030D-6E8A-4147-A177-3AD203B41FA5}">
                      <a16:colId xmlns:a16="http://schemas.microsoft.com/office/drawing/2014/main" val="20002"/>
                    </a:ext>
                  </a:extLst>
                </a:gridCol>
                <a:gridCol w="1072525">
                  <a:extLst>
                    <a:ext uri="{9D8B030D-6E8A-4147-A177-3AD203B41FA5}">
                      <a16:colId xmlns:a16="http://schemas.microsoft.com/office/drawing/2014/main" val="20003"/>
                    </a:ext>
                  </a:extLst>
                </a:gridCol>
                <a:gridCol w="982300">
                  <a:extLst>
                    <a:ext uri="{9D8B030D-6E8A-4147-A177-3AD203B41FA5}">
                      <a16:colId xmlns:a16="http://schemas.microsoft.com/office/drawing/2014/main" val="20004"/>
                    </a:ext>
                  </a:extLst>
                </a:gridCol>
              </a:tblGrid>
              <a:tr h="222875">
                <a:tc gridSpan="5">
                  <a:txBody>
                    <a:bodyPr/>
                    <a:lstStyle/>
                    <a:p>
                      <a:pPr marL="0" marR="0" lvl="0" indent="0" algn="ct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Tabla 1. Estimación de error medio</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0"/>
                  </a:ext>
                </a:extLst>
              </a:tr>
              <a:tr h="436250">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Entrenamiento</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Error medio Árbol 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Error medio Árbol 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Error medio FDR</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Error medio RF</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22875">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508.64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509.62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502.09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836.77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22875">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509.61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510.43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502.9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s-MX" sz="1400" b="0" i="0" u="none" strike="noStrike" cap="none">
                          <a:solidFill>
                            <a:srgbClr val="000000"/>
                          </a:solidFill>
                          <a:latin typeface="Roboto"/>
                          <a:ea typeface="Roboto"/>
                          <a:cs typeface="Roboto"/>
                          <a:sym typeface="Roboto"/>
                        </a:rPr>
                        <a:t>837.04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360" name="Google Shape;360;p31"/>
          <p:cNvPicPr preferRelativeResize="0"/>
          <p:nvPr/>
        </p:nvPicPr>
        <p:blipFill rotWithShape="1">
          <a:blip r:embed="rId3">
            <a:alphaModFix/>
          </a:blip>
          <a:srcRect l="705" t="12277" b="1620"/>
          <a:stretch/>
        </p:blipFill>
        <p:spPr>
          <a:xfrm>
            <a:off x="448056" y="3746080"/>
            <a:ext cx="5222970" cy="2414016"/>
          </a:xfrm>
          <a:prstGeom prst="rect">
            <a:avLst/>
          </a:prstGeom>
          <a:noFill/>
          <a:ln>
            <a:noFill/>
          </a:ln>
        </p:spPr>
      </p:pic>
      <p:pic>
        <p:nvPicPr>
          <p:cNvPr id="361" name="Google Shape;361;p31"/>
          <p:cNvPicPr preferRelativeResize="0"/>
          <p:nvPr/>
        </p:nvPicPr>
        <p:blipFill rotWithShape="1">
          <a:blip r:embed="rId4">
            <a:alphaModFix/>
          </a:blip>
          <a:srcRect l="1005" t="11893" b="2177"/>
          <a:stretch/>
        </p:blipFill>
        <p:spPr>
          <a:xfrm>
            <a:off x="6428232" y="3737684"/>
            <a:ext cx="5222970" cy="2422411"/>
          </a:xfrm>
          <a:prstGeom prst="rect">
            <a:avLst/>
          </a:prstGeom>
          <a:noFill/>
          <a:ln>
            <a:noFill/>
          </a:ln>
        </p:spPr>
      </p:pic>
      <p:grpSp>
        <p:nvGrpSpPr>
          <p:cNvPr id="362" name="Google Shape;362;p31"/>
          <p:cNvGrpSpPr/>
          <p:nvPr/>
        </p:nvGrpSpPr>
        <p:grpSpPr>
          <a:xfrm>
            <a:off x="6257022" y="3409028"/>
            <a:ext cx="5565389" cy="307736"/>
            <a:chOff x="6247381" y="1794868"/>
            <a:chExt cx="5565389" cy="307736"/>
          </a:xfrm>
        </p:grpSpPr>
        <p:sp>
          <p:nvSpPr>
            <p:cNvPr id="363" name="Google Shape;363;p31"/>
            <p:cNvSpPr txBox="1"/>
            <p:nvPr/>
          </p:nvSpPr>
          <p:spPr>
            <a:xfrm>
              <a:off x="6247381" y="1794868"/>
              <a:ext cx="556538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Distribución de errores de predicción (FDR)</a:t>
              </a:r>
              <a:endParaRPr sz="1400" b="0" i="0" u="none" strike="noStrike" cap="none">
                <a:solidFill>
                  <a:schemeClr val="dk1"/>
                </a:solidFill>
                <a:latin typeface="Roboto"/>
                <a:ea typeface="Roboto"/>
                <a:cs typeface="Roboto"/>
                <a:sym typeface="Roboto"/>
              </a:endParaRPr>
            </a:p>
          </p:txBody>
        </p:sp>
        <p:cxnSp>
          <p:nvCxnSpPr>
            <p:cNvPr id="364" name="Google Shape;364;p31"/>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grpSp>
        <p:nvGrpSpPr>
          <p:cNvPr id="365" name="Google Shape;365;p31"/>
          <p:cNvGrpSpPr/>
          <p:nvPr/>
        </p:nvGrpSpPr>
        <p:grpSpPr>
          <a:xfrm>
            <a:off x="276846" y="3408789"/>
            <a:ext cx="5565389" cy="307975"/>
            <a:chOff x="6247381" y="1794868"/>
            <a:chExt cx="5565389" cy="307975"/>
          </a:xfrm>
        </p:grpSpPr>
        <p:sp>
          <p:nvSpPr>
            <p:cNvPr id="366" name="Google Shape;366;p31"/>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Distribución de errores de predicción (Árbol con dummy por hora)</a:t>
              </a:r>
              <a:endParaRPr sz="1400" b="0" i="0" u="none" strike="noStrike" cap="none">
                <a:solidFill>
                  <a:schemeClr val="dk1"/>
                </a:solidFill>
                <a:latin typeface="Roboto"/>
                <a:ea typeface="Roboto"/>
                <a:cs typeface="Roboto"/>
                <a:sym typeface="Roboto"/>
              </a:endParaRPr>
            </a:p>
          </p:txBody>
        </p:sp>
        <p:cxnSp>
          <p:nvCxnSpPr>
            <p:cNvPr id="367" name="Google Shape;367;p31"/>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32" descr="Boston bike-sharing, explained - Curbed Boston"/>
          <p:cNvPicPr preferRelativeResize="0"/>
          <p:nvPr/>
        </p:nvPicPr>
        <p:blipFill rotWithShape="1">
          <a:blip r:embed="rId3">
            <a:alphaModFix/>
          </a:blip>
          <a:srcRect/>
          <a:stretch/>
        </p:blipFill>
        <p:spPr>
          <a:xfrm>
            <a:off x="4065372" y="0"/>
            <a:ext cx="8126627" cy="6858000"/>
          </a:xfrm>
          <a:prstGeom prst="rect">
            <a:avLst/>
          </a:prstGeom>
          <a:noFill/>
          <a:ln>
            <a:noFill/>
          </a:ln>
        </p:spPr>
      </p:pic>
      <p:sp>
        <p:nvSpPr>
          <p:cNvPr id="373" name="Google Shape;373;p32"/>
          <p:cNvSpPr txBox="1">
            <a:spLocks noGrp="1"/>
          </p:cNvSpPr>
          <p:nvPr>
            <p:ph type="title"/>
          </p:nvPr>
        </p:nvSpPr>
        <p:spPr>
          <a:xfrm>
            <a:off x="213153" y="2384854"/>
            <a:ext cx="3484605" cy="2286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400"/>
              </a:spcBef>
              <a:spcAft>
                <a:spcPts val="0"/>
              </a:spcAft>
              <a:buSzPts val="2200"/>
              <a:buNone/>
            </a:pPr>
            <a:r>
              <a:rPr lang="es-MX" b="1">
                <a:latin typeface="Roboto"/>
                <a:ea typeface="Roboto"/>
                <a:cs typeface="Roboto"/>
                <a:sym typeface="Roboto"/>
              </a:rPr>
              <a:t>5. Número de bicicletas por estación cada 10min</a:t>
            </a:r>
            <a:endParaRPr/>
          </a:p>
        </p:txBody>
      </p:sp>
      <p:sp>
        <p:nvSpPr>
          <p:cNvPr id="374" name="Google Shape;374;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dada5b74f3_0_20"/>
          <p:cNvSpPr txBox="1">
            <a:spLocks noGrp="1"/>
          </p:cNvSpPr>
          <p:nvPr>
            <p:ph type="title" idx="4294967295"/>
          </p:nvPr>
        </p:nvSpPr>
        <p:spPr>
          <a:xfrm>
            <a:off x="0" y="244554"/>
            <a:ext cx="12192000" cy="542400"/>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Elección del Modelo</a:t>
            </a:r>
            <a:endParaRPr sz="3000" b="1">
              <a:solidFill>
                <a:schemeClr val="lt1"/>
              </a:solidFill>
              <a:latin typeface="Roboto"/>
              <a:ea typeface="Roboto"/>
              <a:cs typeface="Roboto"/>
              <a:sym typeface="Roboto"/>
            </a:endParaRPr>
          </a:p>
        </p:txBody>
      </p:sp>
      <p:sp>
        <p:nvSpPr>
          <p:cNvPr id="381" name="Google Shape;381;gdada5b74f3_0_20"/>
          <p:cNvSpPr txBox="1"/>
          <p:nvPr/>
        </p:nvSpPr>
        <p:spPr>
          <a:xfrm>
            <a:off x="104601" y="6441944"/>
            <a:ext cx="2252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382" name="Google Shape;382;gdada5b74f3_0_2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23</a:t>
            </a:fld>
            <a:endParaRPr/>
          </a:p>
        </p:txBody>
      </p:sp>
      <p:sp>
        <p:nvSpPr>
          <p:cNvPr id="383" name="Google Shape;383;gdada5b74f3_0_20"/>
          <p:cNvSpPr txBox="1"/>
          <p:nvPr/>
        </p:nvSpPr>
        <p:spPr>
          <a:xfrm>
            <a:off x="288196" y="882504"/>
            <a:ext cx="11615700" cy="430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a:solidFill>
                  <a:schemeClr val="dk1"/>
                </a:solidFill>
                <a:latin typeface="Roboto"/>
                <a:ea typeface="Roboto"/>
                <a:cs typeface="Roboto"/>
                <a:sym typeface="Roboto"/>
              </a:rPr>
              <a:t>Se estima un modelo con las siguientes características</a:t>
            </a:r>
            <a:r>
              <a:rPr lang="es-MX" sz="1800" b="0" i="0" u="none" strike="noStrike" cap="none">
                <a:solidFill>
                  <a:schemeClr val="dk1"/>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p:txBody>
      </p:sp>
      <p:sp>
        <p:nvSpPr>
          <p:cNvPr id="384" name="Google Shape;384;gdada5b74f3_0_20"/>
          <p:cNvSpPr/>
          <p:nvPr/>
        </p:nvSpPr>
        <p:spPr>
          <a:xfrm>
            <a:off x="5485459" y="1571121"/>
            <a:ext cx="3060000" cy="461700"/>
          </a:xfrm>
          <a:prstGeom prst="rect">
            <a:avLst/>
          </a:prstGeom>
          <a:solidFill>
            <a:srgbClr val="18290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s-MX" sz="2400" b="1">
                <a:solidFill>
                  <a:srgbClr val="FEFEFE"/>
                </a:solidFill>
              </a:rPr>
              <a:t>OLS</a:t>
            </a:r>
            <a:endParaRPr sz="2400" b="1" i="0" u="none" strike="noStrike" cap="none">
              <a:solidFill>
                <a:srgbClr val="FEFEFE"/>
              </a:solidFill>
              <a:latin typeface="Arial"/>
              <a:ea typeface="Arial"/>
              <a:cs typeface="Arial"/>
              <a:sym typeface="Arial"/>
            </a:endParaRPr>
          </a:p>
        </p:txBody>
      </p:sp>
      <p:sp>
        <p:nvSpPr>
          <p:cNvPr id="385" name="Google Shape;385;gdada5b74f3_0_20"/>
          <p:cNvSpPr/>
          <p:nvPr/>
        </p:nvSpPr>
        <p:spPr>
          <a:xfrm>
            <a:off x="3672585" y="2299489"/>
            <a:ext cx="1531200" cy="2862300"/>
          </a:xfrm>
          <a:prstGeom prst="rect">
            <a:avLst/>
          </a:prstGeom>
          <a:solidFill>
            <a:srgbClr val="56731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FEFEFE"/>
                </a:solidFill>
                <a:latin typeface="Arial"/>
                <a:ea typeface="Arial"/>
                <a:cs typeface="Arial"/>
                <a:sym typeface="Arial"/>
              </a:rPr>
              <a:t>Variables explicativas</a:t>
            </a:r>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FEFEFE"/>
                </a:solidFill>
                <a:latin typeface="Arial"/>
                <a:ea typeface="Arial"/>
                <a:cs typeface="Arial"/>
                <a:sym typeface="Arial"/>
              </a:rPr>
              <a:t> </a:t>
            </a:r>
            <a:endParaRPr sz="1800" b="1" i="0" u="none" strike="noStrike" cap="none">
              <a:solidFill>
                <a:srgbClr val="FEFEFE"/>
              </a:solidFill>
              <a:latin typeface="Arial"/>
              <a:ea typeface="Arial"/>
              <a:cs typeface="Arial"/>
              <a:sym typeface="Arial"/>
            </a:endParaRPr>
          </a:p>
        </p:txBody>
      </p:sp>
      <p:sp>
        <p:nvSpPr>
          <p:cNvPr id="386" name="Google Shape;386;gdada5b74f3_0_20"/>
          <p:cNvSpPr/>
          <p:nvPr/>
        </p:nvSpPr>
        <p:spPr>
          <a:xfrm>
            <a:off x="3672585" y="5412507"/>
            <a:ext cx="1531200" cy="646200"/>
          </a:xfrm>
          <a:prstGeom prst="rect">
            <a:avLst/>
          </a:prstGeom>
          <a:solidFill>
            <a:srgbClr val="56731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FEFEFE"/>
                </a:solidFill>
                <a:latin typeface="Arial"/>
                <a:ea typeface="Arial"/>
                <a:cs typeface="Arial"/>
                <a:sym typeface="Arial"/>
              </a:rPr>
              <a:t>Variable dependiente</a:t>
            </a:r>
            <a:endParaRPr sz="1800" b="1" i="0" u="none" strike="noStrike" cap="none">
              <a:solidFill>
                <a:srgbClr val="FEFEFE"/>
              </a:solidFill>
              <a:latin typeface="Arial"/>
              <a:ea typeface="Arial"/>
              <a:cs typeface="Arial"/>
              <a:sym typeface="Arial"/>
            </a:endParaRPr>
          </a:p>
        </p:txBody>
      </p:sp>
      <p:sp>
        <p:nvSpPr>
          <p:cNvPr id="387" name="Google Shape;387;gdada5b74f3_0_20"/>
          <p:cNvSpPr/>
          <p:nvPr/>
        </p:nvSpPr>
        <p:spPr>
          <a:xfrm>
            <a:off x="5485459" y="2290661"/>
            <a:ext cx="3060000" cy="2880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s-MX" sz="1600">
                <a:solidFill>
                  <a:schemeClr val="dk1"/>
                </a:solidFill>
                <a:latin typeface="Roboto"/>
                <a:ea typeface="Roboto"/>
                <a:cs typeface="Roboto"/>
                <a:sym typeface="Roboto"/>
              </a:rPr>
              <a:t>Categórica Id Estación</a:t>
            </a:r>
            <a:endParaRPr/>
          </a:p>
          <a:p>
            <a:pPr marL="285750" marR="0" lvl="0" indent="-285750" algn="l" rtl="0">
              <a:lnSpc>
                <a:spcPct val="100000"/>
              </a:lnSpc>
              <a:spcBef>
                <a:spcPts val="0"/>
              </a:spcBef>
              <a:spcAft>
                <a:spcPts val="0"/>
              </a:spcAft>
              <a:buClr>
                <a:srgbClr val="000000"/>
              </a:buClr>
              <a:buSzPts val="1600"/>
              <a:buFont typeface="Arial"/>
              <a:buChar char="•"/>
            </a:pPr>
            <a:r>
              <a:rPr lang="es-MX" sz="1600">
                <a:solidFill>
                  <a:schemeClr val="dk1"/>
                </a:solidFill>
                <a:latin typeface="Roboto"/>
                <a:ea typeface="Roboto"/>
                <a:cs typeface="Roboto"/>
                <a:sym typeface="Roboto"/>
              </a:rPr>
              <a:t>Día de la semana</a:t>
            </a:r>
            <a:endParaRPr sz="1600">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Clr>
                <a:schemeClr val="dk1"/>
              </a:buClr>
              <a:buSzPts val="1600"/>
              <a:buFont typeface="Roboto"/>
              <a:buChar char="•"/>
            </a:pPr>
            <a:r>
              <a:rPr lang="es-MX" sz="1600">
                <a:solidFill>
                  <a:schemeClr val="dk1"/>
                </a:solidFill>
                <a:latin typeface="Roboto"/>
                <a:ea typeface="Roboto"/>
                <a:cs typeface="Roboto"/>
                <a:sym typeface="Roboto"/>
              </a:rPr>
              <a:t>Intervalo de tiempo (se divide las 24 horas del día en intervalos de 10 mins)</a:t>
            </a:r>
            <a:endParaRPr sz="1600">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Mes</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Dummy que indica si </a:t>
            </a:r>
            <a:r>
              <a:rPr lang="es-MX" sz="1600">
                <a:solidFill>
                  <a:schemeClr val="dk1"/>
                </a:solidFill>
                <a:latin typeface="Roboto"/>
                <a:ea typeface="Roboto"/>
                <a:cs typeface="Roboto"/>
                <a:sym typeface="Roboto"/>
              </a:rPr>
              <a:t>está</a:t>
            </a:r>
            <a:r>
              <a:rPr lang="es-MX" sz="1600" b="0" i="0" u="none" strike="noStrike" cap="none">
                <a:solidFill>
                  <a:schemeClr val="dk1"/>
                </a:solidFill>
                <a:latin typeface="Roboto"/>
                <a:ea typeface="Roboto"/>
                <a:cs typeface="Roboto"/>
                <a:sym typeface="Roboto"/>
              </a:rPr>
              <a:t> lloviendo</a:t>
            </a:r>
            <a:endParaRPr/>
          </a:p>
          <a:p>
            <a:pPr marL="285750" marR="0" lvl="0" indent="-285750" algn="l" rtl="0">
              <a:lnSpc>
                <a:spcPct val="100000"/>
              </a:lnSpc>
              <a:spcBef>
                <a:spcPts val="0"/>
              </a:spcBef>
              <a:spcAft>
                <a:spcPts val="0"/>
              </a:spcAft>
              <a:buClr>
                <a:srgbClr val="000000"/>
              </a:buClr>
              <a:buSzPts val="1600"/>
              <a:buFont typeface="Arial"/>
              <a:buChar char="•"/>
            </a:pPr>
            <a:r>
              <a:rPr lang="es-MX" sz="1600" b="0" i="0" u="none" strike="noStrike" cap="none">
                <a:solidFill>
                  <a:schemeClr val="dk1"/>
                </a:solidFill>
                <a:latin typeface="Roboto"/>
                <a:ea typeface="Roboto"/>
                <a:cs typeface="Roboto"/>
                <a:sym typeface="Roboto"/>
              </a:rPr>
              <a:t>Intensidad de lluvia</a:t>
            </a:r>
            <a:endParaRPr/>
          </a:p>
        </p:txBody>
      </p:sp>
      <p:sp>
        <p:nvSpPr>
          <p:cNvPr id="388" name="Google Shape;388;gdada5b74f3_0_20"/>
          <p:cNvSpPr/>
          <p:nvPr/>
        </p:nvSpPr>
        <p:spPr>
          <a:xfrm>
            <a:off x="5485459" y="5411597"/>
            <a:ext cx="3060000" cy="648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MX" sz="1600">
                <a:solidFill>
                  <a:schemeClr val="dk1"/>
                </a:solidFill>
                <a:latin typeface="Roboto"/>
                <a:ea typeface="Roboto"/>
                <a:cs typeface="Roboto"/>
                <a:sym typeface="Roboto"/>
              </a:rPr>
              <a:t>Número de llegadas a la estación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Resultados de la estimación</a:t>
            </a:r>
            <a:endParaRPr sz="3000" b="1">
              <a:solidFill>
                <a:schemeClr val="lt1"/>
              </a:solidFill>
              <a:latin typeface="Roboto"/>
              <a:ea typeface="Roboto"/>
              <a:cs typeface="Roboto"/>
              <a:sym typeface="Roboto"/>
            </a:endParaRPr>
          </a:p>
        </p:txBody>
      </p:sp>
      <p:sp>
        <p:nvSpPr>
          <p:cNvPr id="395" name="Google Shape;395;p33"/>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396" name="Google Shape;396;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24</a:t>
            </a:fld>
            <a:endParaRPr/>
          </a:p>
        </p:txBody>
      </p:sp>
      <p:sp>
        <p:nvSpPr>
          <p:cNvPr id="397" name="Google Shape;397;p33"/>
          <p:cNvSpPr txBox="1"/>
          <p:nvPr/>
        </p:nvSpPr>
        <p:spPr>
          <a:xfrm>
            <a:off x="520290" y="1041991"/>
            <a:ext cx="10845600" cy="646500"/>
          </a:xfrm>
          <a:prstGeom prst="rect">
            <a:avLst/>
          </a:prstGeom>
          <a:noFill/>
          <a:ln>
            <a:noFill/>
          </a:ln>
        </p:spPr>
        <p:txBody>
          <a:bodyPr spcFirstLastPara="1" wrap="square" lIns="91425" tIns="45700" rIns="91425" bIns="45700" anchor="t" anchorCtr="0">
            <a:spAutoFit/>
          </a:bodyPr>
          <a:lstStyle/>
          <a:p>
            <a:pPr marL="285750" marR="0" lvl="0" indent="-260350" algn="l" rtl="0">
              <a:lnSpc>
                <a:spcPct val="100000"/>
              </a:lnSpc>
              <a:spcBef>
                <a:spcPts val="0"/>
              </a:spcBef>
              <a:spcAft>
                <a:spcPts val="0"/>
              </a:spcAft>
              <a:buClr>
                <a:schemeClr val="dk1"/>
              </a:buClr>
              <a:buSzPts val="1800"/>
              <a:buFont typeface="Noto Sans Symbols"/>
              <a:buChar char="▪"/>
            </a:pPr>
            <a:r>
              <a:rPr lang="es-MX" sz="1800">
                <a:solidFill>
                  <a:schemeClr val="dk1"/>
                </a:solidFill>
                <a:latin typeface="Roboto"/>
                <a:ea typeface="Roboto"/>
                <a:cs typeface="Roboto"/>
                <a:sym typeface="Roboto"/>
              </a:rPr>
              <a:t>Se observa que al hacer un conteo del número de bicicletas que llega por estación para la ventana de tiempo observada, la mayoría de los casos es una o dos bicis.</a:t>
            </a:r>
            <a:endParaRPr sz="1800" b="0" i="0" u="none" strike="noStrike" cap="none">
              <a:solidFill>
                <a:schemeClr val="dk1"/>
              </a:solidFill>
              <a:latin typeface="Roboto"/>
              <a:ea typeface="Roboto"/>
              <a:cs typeface="Roboto"/>
              <a:sym typeface="Roboto"/>
            </a:endParaRPr>
          </a:p>
        </p:txBody>
      </p:sp>
      <p:pic>
        <p:nvPicPr>
          <p:cNvPr id="398" name="Google Shape;398;p33"/>
          <p:cNvPicPr preferRelativeResize="0"/>
          <p:nvPr/>
        </p:nvPicPr>
        <p:blipFill rotWithShape="1">
          <a:blip r:embed="rId3">
            <a:alphaModFix/>
          </a:blip>
          <a:srcRect r="48341"/>
          <a:stretch/>
        </p:blipFill>
        <p:spPr>
          <a:xfrm>
            <a:off x="1161319" y="1990500"/>
            <a:ext cx="4182758" cy="3886450"/>
          </a:xfrm>
          <a:prstGeom prst="rect">
            <a:avLst/>
          </a:prstGeom>
          <a:noFill/>
          <a:ln>
            <a:noFill/>
          </a:ln>
        </p:spPr>
      </p:pic>
      <p:sp>
        <p:nvSpPr>
          <p:cNvPr id="399" name="Google Shape;399;p33"/>
          <p:cNvSpPr txBox="1"/>
          <p:nvPr/>
        </p:nvSpPr>
        <p:spPr>
          <a:xfrm>
            <a:off x="5781120" y="2066700"/>
            <a:ext cx="5666400" cy="646500"/>
          </a:xfrm>
          <a:prstGeom prst="rect">
            <a:avLst/>
          </a:prstGeom>
          <a:noFill/>
          <a:ln>
            <a:noFill/>
          </a:ln>
        </p:spPr>
        <p:txBody>
          <a:bodyPr spcFirstLastPara="1" wrap="square" lIns="91425" tIns="45700" rIns="91425" bIns="45700" anchor="t" anchorCtr="0">
            <a:spAutoFit/>
          </a:bodyPr>
          <a:lstStyle/>
          <a:p>
            <a:pPr marL="285750" marR="0" lvl="0" indent="-260350" algn="l" rtl="0">
              <a:lnSpc>
                <a:spcPct val="100000"/>
              </a:lnSpc>
              <a:spcBef>
                <a:spcPts val="0"/>
              </a:spcBef>
              <a:spcAft>
                <a:spcPts val="0"/>
              </a:spcAft>
              <a:buClr>
                <a:schemeClr val="dk1"/>
              </a:buClr>
              <a:buSzPts val="1800"/>
              <a:buFont typeface="Noto Sans Symbols"/>
              <a:buChar char="▪"/>
            </a:pPr>
            <a:r>
              <a:rPr lang="es-MX" sz="1800">
                <a:solidFill>
                  <a:schemeClr val="dk1"/>
                </a:solidFill>
                <a:latin typeface="Roboto"/>
                <a:ea typeface="Roboto"/>
                <a:cs typeface="Roboto"/>
                <a:sym typeface="Roboto"/>
              </a:rPr>
              <a:t>Si calculamos el promedio del error de predicción de nuestro modelo tenemos lo siguiente.</a:t>
            </a:r>
            <a:endParaRPr sz="1800" b="0" i="0" u="none" strike="noStrike" cap="none">
              <a:solidFill>
                <a:schemeClr val="dk1"/>
              </a:solidFill>
              <a:latin typeface="Roboto"/>
              <a:ea typeface="Roboto"/>
              <a:cs typeface="Roboto"/>
              <a:sym typeface="Roboto"/>
            </a:endParaRPr>
          </a:p>
        </p:txBody>
      </p:sp>
      <p:sp>
        <p:nvSpPr>
          <p:cNvPr id="400" name="Google Shape;400;p33"/>
          <p:cNvSpPr/>
          <p:nvPr/>
        </p:nvSpPr>
        <p:spPr>
          <a:xfrm>
            <a:off x="9832074" y="3324525"/>
            <a:ext cx="1571100" cy="461700"/>
          </a:xfrm>
          <a:prstGeom prst="rect">
            <a:avLst/>
          </a:prstGeom>
          <a:solidFill>
            <a:srgbClr val="18290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s-MX" sz="2400" b="1">
                <a:solidFill>
                  <a:srgbClr val="FEFEFE"/>
                </a:solidFill>
                <a:latin typeface="Roboto"/>
                <a:ea typeface="Roboto"/>
                <a:cs typeface="Roboto"/>
                <a:sym typeface="Roboto"/>
              </a:rPr>
              <a:t>Mediana</a:t>
            </a:r>
            <a:endParaRPr sz="2400" b="1" i="0" u="none" strike="noStrike" cap="none">
              <a:solidFill>
                <a:srgbClr val="FEFEFE"/>
              </a:solidFill>
              <a:latin typeface="Roboto"/>
              <a:ea typeface="Roboto"/>
              <a:cs typeface="Roboto"/>
              <a:sym typeface="Roboto"/>
            </a:endParaRPr>
          </a:p>
        </p:txBody>
      </p:sp>
      <p:sp>
        <p:nvSpPr>
          <p:cNvPr id="401" name="Google Shape;401;p33"/>
          <p:cNvSpPr/>
          <p:nvPr/>
        </p:nvSpPr>
        <p:spPr>
          <a:xfrm>
            <a:off x="8062675" y="3328050"/>
            <a:ext cx="1571100" cy="461700"/>
          </a:xfrm>
          <a:prstGeom prst="rect">
            <a:avLst/>
          </a:prstGeom>
          <a:solidFill>
            <a:srgbClr val="18290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s-MX" sz="2400" b="1">
                <a:solidFill>
                  <a:srgbClr val="FEFEFE"/>
                </a:solidFill>
                <a:latin typeface="Roboto"/>
                <a:ea typeface="Roboto"/>
                <a:cs typeface="Roboto"/>
                <a:sym typeface="Roboto"/>
              </a:rPr>
              <a:t>Media</a:t>
            </a:r>
            <a:endParaRPr sz="2400" b="1" i="0" u="none" strike="noStrike" cap="none">
              <a:solidFill>
                <a:srgbClr val="FEFEFE"/>
              </a:solidFill>
              <a:latin typeface="Roboto"/>
              <a:ea typeface="Roboto"/>
              <a:cs typeface="Roboto"/>
              <a:sym typeface="Roboto"/>
            </a:endParaRPr>
          </a:p>
        </p:txBody>
      </p:sp>
      <p:sp>
        <p:nvSpPr>
          <p:cNvPr id="402" name="Google Shape;402;p33"/>
          <p:cNvSpPr/>
          <p:nvPr/>
        </p:nvSpPr>
        <p:spPr>
          <a:xfrm>
            <a:off x="8062678" y="3979400"/>
            <a:ext cx="1571100" cy="648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MX" sz="2400">
                <a:solidFill>
                  <a:srgbClr val="333333"/>
                </a:solidFill>
                <a:highlight>
                  <a:srgbClr val="FFFFFF"/>
                </a:highlight>
                <a:latin typeface="Roboto"/>
                <a:ea typeface="Roboto"/>
                <a:cs typeface="Roboto"/>
                <a:sym typeface="Roboto"/>
              </a:rPr>
              <a:t>0.603</a:t>
            </a:r>
            <a:endParaRPr sz="2400">
              <a:latin typeface="Roboto"/>
              <a:ea typeface="Roboto"/>
              <a:cs typeface="Roboto"/>
              <a:sym typeface="Roboto"/>
            </a:endParaRPr>
          </a:p>
        </p:txBody>
      </p:sp>
      <p:sp>
        <p:nvSpPr>
          <p:cNvPr id="403" name="Google Shape;403;p33"/>
          <p:cNvSpPr/>
          <p:nvPr/>
        </p:nvSpPr>
        <p:spPr>
          <a:xfrm>
            <a:off x="8062680" y="4924150"/>
            <a:ext cx="1571100" cy="648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MX" sz="2400">
                <a:solidFill>
                  <a:srgbClr val="333333"/>
                </a:solidFill>
                <a:latin typeface="Roboto"/>
                <a:ea typeface="Roboto"/>
                <a:cs typeface="Roboto"/>
                <a:sym typeface="Roboto"/>
              </a:rPr>
              <a:t>0.601</a:t>
            </a:r>
            <a:endParaRPr sz="2400">
              <a:latin typeface="Roboto"/>
              <a:ea typeface="Roboto"/>
              <a:cs typeface="Roboto"/>
              <a:sym typeface="Roboto"/>
            </a:endParaRPr>
          </a:p>
        </p:txBody>
      </p:sp>
      <p:sp>
        <p:nvSpPr>
          <p:cNvPr id="404" name="Google Shape;404;p33"/>
          <p:cNvSpPr/>
          <p:nvPr/>
        </p:nvSpPr>
        <p:spPr>
          <a:xfrm>
            <a:off x="9832074" y="3977650"/>
            <a:ext cx="1571100" cy="648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MX" sz="2400">
                <a:solidFill>
                  <a:srgbClr val="333333"/>
                </a:solidFill>
                <a:highlight>
                  <a:srgbClr val="FFFFFF"/>
                </a:highlight>
                <a:latin typeface="Roboto"/>
                <a:ea typeface="Roboto"/>
                <a:cs typeface="Roboto"/>
                <a:sym typeface="Roboto"/>
              </a:rPr>
              <a:t>0.4591</a:t>
            </a:r>
            <a:endParaRPr sz="2400">
              <a:latin typeface="Roboto"/>
              <a:ea typeface="Roboto"/>
              <a:cs typeface="Roboto"/>
              <a:sym typeface="Roboto"/>
            </a:endParaRPr>
          </a:p>
        </p:txBody>
      </p:sp>
      <p:sp>
        <p:nvSpPr>
          <p:cNvPr id="405" name="Google Shape;405;p33"/>
          <p:cNvSpPr/>
          <p:nvPr/>
        </p:nvSpPr>
        <p:spPr>
          <a:xfrm>
            <a:off x="9832074" y="4924150"/>
            <a:ext cx="1571100" cy="648000"/>
          </a:xfrm>
          <a:prstGeom prst="rect">
            <a:avLst/>
          </a:prstGeom>
          <a:solidFill>
            <a:schemeClr val="lt1"/>
          </a:solidFill>
          <a:ln w="25400" cap="flat" cmpd="sng">
            <a:solidFill>
              <a:srgbClr val="23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MX" sz="2400">
                <a:solidFill>
                  <a:srgbClr val="333333"/>
                </a:solidFill>
                <a:latin typeface="Roboto"/>
                <a:ea typeface="Roboto"/>
                <a:cs typeface="Roboto"/>
                <a:sym typeface="Roboto"/>
              </a:rPr>
              <a:t>0.4596</a:t>
            </a:r>
            <a:endParaRPr sz="2400">
              <a:latin typeface="Roboto"/>
              <a:ea typeface="Roboto"/>
              <a:cs typeface="Roboto"/>
              <a:sym typeface="Roboto"/>
            </a:endParaRPr>
          </a:p>
        </p:txBody>
      </p:sp>
      <p:sp>
        <p:nvSpPr>
          <p:cNvPr id="406" name="Google Shape;406;p33"/>
          <p:cNvSpPr/>
          <p:nvPr/>
        </p:nvSpPr>
        <p:spPr>
          <a:xfrm>
            <a:off x="6333175" y="3979397"/>
            <a:ext cx="1531200" cy="648000"/>
          </a:xfrm>
          <a:prstGeom prst="rect">
            <a:avLst/>
          </a:prstGeom>
          <a:solidFill>
            <a:srgbClr val="56731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MX" sz="1800" b="1">
                <a:solidFill>
                  <a:srgbClr val="FEFEFE"/>
                </a:solidFill>
                <a:latin typeface="Roboto"/>
                <a:ea typeface="Roboto"/>
                <a:cs typeface="Roboto"/>
                <a:sym typeface="Roboto"/>
              </a:rPr>
              <a:t>In sample</a:t>
            </a:r>
            <a:endParaRPr sz="1800" b="1" i="0" u="none" strike="noStrike" cap="none">
              <a:solidFill>
                <a:srgbClr val="FEFEFE"/>
              </a:solidFill>
              <a:latin typeface="Roboto"/>
              <a:ea typeface="Roboto"/>
              <a:cs typeface="Roboto"/>
              <a:sym typeface="Roboto"/>
            </a:endParaRPr>
          </a:p>
        </p:txBody>
      </p:sp>
      <p:sp>
        <p:nvSpPr>
          <p:cNvPr id="407" name="Google Shape;407;p33"/>
          <p:cNvSpPr/>
          <p:nvPr/>
        </p:nvSpPr>
        <p:spPr>
          <a:xfrm>
            <a:off x="6333175" y="4924147"/>
            <a:ext cx="1531200" cy="648000"/>
          </a:xfrm>
          <a:prstGeom prst="rect">
            <a:avLst/>
          </a:prstGeom>
          <a:solidFill>
            <a:srgbClr val="56731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MX" sz="1800" b="1">
                <a:solidFill>
                  <a:srgbClr val="FEFEFE"/>
                </a:solidFill>
                <a:latin typeface="Roboto"/>
                <a:ea typeface="Roboto"/>
                <a:cs typeface="Roboto"/>
                <a:sym typeface="Roboto"/>
              </a:rPr>
              <a:t>Out of sample</a:t>
            </a:r>
            <a:endParaRPr sz="1800" b="1" i="0" u="none" strike="noStrike" cap="none">
              <a:solidFill>
                <a:srgbClr val="FEFEFE"/>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a:spLocks noGrp="1"/>
          </p:cNvSpPr>
          <p:nvPr>
            <p:ph type="pic" idx="2"/>
          </p:nvPr>
        </p:nvSpPr>
        <p:spPr>
          <a:xfrm>
            <a:off x="15" y="0"/>
            <a:ext cx="12192000" cy="4915200"/>
          </a:xfrm>
          <a:prstGeom prst="rect">
            <a:avLst/>
          </a:prstGeom>
          <a:solidFill>
            <a:srgbClr val="D2CDB0"/>
          </a:solidFill>
          <a:ln>
            <a:noFill/>
          </a:ln>
        </p:spPr>
        <p:txBody>
          <a:bodyPr spcFirstLastPara="1" wrap="square" lIns="457200" tIns="457200" rIns="0" bIns="45700" anchor="t" anchorCtr="0">
            <a:noAutofit/>
          </a:bodyPr>
          <a:lstStyle/>
          <a:p>
            <a:pPr marL="0" marR="0" lvl="0" indent="0" algn="l" rtl="0">
              <a:lnSpc>
                <a:spcPct val="90000"/>
              </a:lnSpc>
              <a:spcBef>
                <a:spcPts val="1200"/>
              </a:spcBef>
              <a:spcAft>
                <a:spcPts val="0"/>
              </a:spcAft>
              <a:buClr>
                <a:schemeClr val="accent1"/>
              </a:buClr>
              <a:buSzPts val="3200"/>
              <a:buFont typeface="Calibri"/>
              <a:buNone/>
            </a:pPr>
            <a:endParaRPr sz="3200" b="0" i="0" u="none" strike="noStrike" cap="none">
              <a:solidFill>
                <a:srgbClr val="3F3F3F"/>
              </a:solidFill>
              <a:latin typeface="Calibri"/>
              <a:ea typeface="Calibri"/>
              <a:cs typeface="Calibri"/>
              <a:sym typeface="Calibri"/>
            </a:endParaRPr>
          </a:p>
        </p:txBody>
      </p:sp>
      <p:sp>
        <p:nvSpPr>
          <p:cNvPr id="413" name="Google Shape;413;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25</a:t>
            </a:fld>
            <a:endParaRPr/>
          </a:p>
        </p:txBody>
      </p:sp>
      <p:sp>
        <p:nvSpPr>
          <p:cNvPr id="414" name="Google Shape;414;p34"/>
          <p:cNvSpPr/>
          <p:nvPr/>
        </p:nvSpPr>
        <p:spPr>
          <a:xfrm>
            <a:off x="2138457" y="1489653"/>
            <a:ext cx="7915200" cy="23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s-MX" sz="7200" b="1" i="1" u="none" strike="noStrike" cap="none">
                <a:solidFill>
                  <a:schemeClr val="accent1"/>
                </a:solidFill>
                <a:latin typeface="Arial"/>
                <a:ea typeface="Arial"/>
                <a:cs typeface="Arial"/>
                <a:sym typeface="Arial"/>
              </a:rPr>
              <a:t>Wheelie Wonka Bikes</a:t>
            </a:r>
            <a:endParaRPr sz="7200" b="0" i="1" u="none" strike="noStrike" cap="none">
              <a:solidFill>
                <a:schemeClr val="accen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2" descr="Boston bike-sharing, explained - Curbed Boston"/>
          <p:cNvPicPr preferRelativeResize="0"/>
          <p:nvPr/>
        </p:nvPicPr>
        <p:blipFill rotWithShape="1">
          <a:blip r:embed="rId3">
            <a:alphaModFix/>
          </a:blip>
          <a:srcRect/>
          <a:stretch/>
        </p:blipFill>
        <p:spPr>
          <a:xfrm>
            <a:off x="4065372" y="0"/>
            <a:ext cx="8126627" cy="6858000"/>
          </a:xfrm>
          <a:prstGeom prst="rect">
            <a:avLst/>
          </a:prstGeom>
          <a:noFill/>
          <a:ln>
            <a:noFill/>
          </a:ln>
        </p:spPr>
      </p:pic>
      <p:sp>
        <p:nvSpPr>
          <p:cNvPr id="124" name="Google Shape;124;p22"/>
          <p:cNvSpPr txBox="1">
            <a:spLocks noGrp="1"/>
          </p:cNvSpPr>
          <p:nvPr>
            <p:ph type="title"/>
          </p:nvPr>
        </p:nvSpPr>
        <p:spPr>
          <a:xfrm>
            <a:off x="213153" y="1074420"/>
            <a:ext cx="3484605"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r>
              <a:rPr lang="es-MX" b="1">
                <a:latin typeface="Roboto"/>
                <a:ea typeface="Roboto"/>
                <a:cs typeface="Roboto"/>
                <a:sym typeface="Roboto"/>
              </a:rPr>
              <a:t>1. Introducción</a:t>
            </a:r>
            <a:endParaRPr b="1">
              <a:latin typeface="Roboto"/>
              <a:ea typeface="Roboto"/>
              <a:cs typeface="Roboto"/>
              <a:sym typeface="Roboto"/>
            </a:endParaRPr>
          </a:p>
        </p:txBody>
      </p:sp>
      <p:sp>
        <p:nvSpPr>
          <p:cNvPr id="125" name="Google Shape;125;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Introducción </a:t>
            </a:r>
            <a:endParaRPr sz="3000" b="1">
              <a:solidFill>
                <a:schemeClr val="lt1"/>
              </a:solidFill>
              <a:latin typeface="Roboto"/>
              <a:ea typeface="Roboto"/>
              <a:cs typeface="Roboto"/>
              <a:sym typeface="Roboto"/>
            </a:endParaRPr>
          </a:p>
        </p:txBody>
      </p:sp>
      <p:sp>
        <p:nvSpPr>
          <p:cNvPr id="132" name="Google Shape;132;p23"/>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133" name="Google Shape;133;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4</a:t>
            </a:fld>
            <a:endParaRPr/>
          </a:p>
        </p:txBody>
      </p:sp>
      <p:sp>
        <p:nvSpPr>
          <p:cNvPr id="134" name="Google Shape;134;p23"/>
          <p:cNvSpPr txBox="1"/>
          <p:nvPr/>
        </p:nvSpPr>
        <p:spPr>
          <a:xfrm>
            <a:off x="1572027" y="1416148"/>
            <a:ext cx="10013100" cy="397027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800"/>
              <a:buFont typeface="Arial"/>
              <a:buChar char="•"/>
            </a:pPr>
            <a:r>
              <a:rPr lang="es-MX" sz="1800" b="1" i="0" u="none" strike="noStrike" cap="none">
                <a:solidFill>
                  <a:schemeClr val="dk1"/>
                </a:solidFill>
                <a:latin typeface="Roboto"/>
                <a:ea typeface="Roboto"/>
                <a:cs typeface="Roboto"/>
                <a:sym typeface="Roboto"/>
              </a:rPr>
              <a:t>Wheelie Wonka Bike </a:t>
            </a:r>
            <a:r>
              <a:rPr lang="es-MX" sz="1800" b="0" i="0" u="none" strike="noStrike" cap="none">
                <a:solidFill>
                  <a:schemeClr val="dk1"/>
                </a:solidFill>
                <a:latin typeface="Roboto"/>
                <a:ea typeface="Roboto"/>
                <a:cs typeface="Roboto"/>
                <a:sym typeface="Roboto"/>
              </a:rPr>
              <a:t>es una empresa que ofrece el servicio de renta de bicicletas en la ciudad de Boston, actualmente con 145 estaciones y aproximadamente 1,164 bicicletas en su inventario</a:t>
            </a:r>
            <a:endParaRPr sz="1800" b="0" i="0" u="none" strike="noStrike" cap="none">
              <a:solidFill>
                <a:srgbClr val="000000"/>
              </a:solidFill>
              <a:latin typeface="Roboto"/>
              <a:ea typeface="Roboto"/>
              <a:cs typeface="Roboto"/>
              <a:sym typeface="Roboto"/>
            </a:endParaRPr>
          </a:p>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285750" marR="0" lvl="0" indent="-285750" algn="just" rtl="0">
              <a:lnSpc>
                <a:spcPct val="100000"/>
              </a:lnSpc>
              <a:spcBef>
                <a:spcPts val="0"/>
              </a:spcBef>
              <a:spcAft>
                <a:spcPts val="0"/>
              </a:spcAft>
              <a:buClr>
                <a:srgbClr val="000000"/>
              </a:buClr>
              <a:buSzPts val="1800"/>
              <a:buFont typeface="Arial"/>
              <a:buChar char="•"/>
            </a:pPr>
            <a:r>
              <a:rPr lang="es-MX" sz="1800" b="0" i="0" u="none" strike="noStrike" cap="none">
                <a:solidFill>
                  <a:schemeClr val="dk1"/>
                </a:solidFill>
                <a:latin typeface="Roboto"/>
                <a:ea typeface="Roboto"/>
                <a:cs typeface="Roboto"/>
                <a:sym typeface="Roboto"/>
              </a:rPr>
              <a:t>Este servicio se ofrece a través de una suscripción anual o de uso no cotidiano</a:t>
            </a:r>
            <a:endParaRPr sz="1800" b="0" i="0" u="none" strike="noStrike" cap="none">
              <a:solidFill>
                <a:srgbClr val="000000"/>
              </a:solidFill>
              <a:latin typeface="Roboto"/>
              <a:ea typeface="Roboto"/>
              <a:cs typeface="Roboto"/>
              <a:sym typeface="Roboto"/>
            </a:endParaRPr>
          </a:p>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285750" marR="0" lvl="0" indent="-285750" algn="just" rtl="0">
              <a:lnSpc>
                <a:spcPct val="100000"/>
              </a:lnSpc>
              <a:spcBef>
                <a:spcPts val="0"/>
              </a:spcBef>
              <a:spcAft>
                <a:spcPts val="0"/>
              </a:spcAft>
              <a:buClr>
                <a:srgbClr val="000000"/>
              </a:buClr>
              <a:buSzPts val="1800"/>
              <a:buFont typeface="Arial"/>
              <a:buChar char="•"/>
            </a:pPr>
            <a:r>
              <a:rPr lang="es-MX" sz="1800" b="0" i="0" u="none" strike="noStrike" cap="none">
                <a:solidFill>
                  <a:schemeClr val="dk1"/>
                </a:solidFill>
                <a:latin typeface="Roboto"/>
                <a:ea typeface="Roboto"/>
                <a:cs typeface="Roboto"/>
                <a:sym typeface="Roboto"/>
              </a:rPr>
              <a:t>La accesibilidad de las bicicletas y el poder dejar la bicicleta en un punto distinto al de inicio del viaje son características que los usuarios toman en cuenta al momento de contratar el servicio</a:t>
            </a:r>
            <a:endParaRPr sz="1800" b="0" i="0" u="none" strike="noStrike" cap="none">
              <a:solidFill>
                <a:schemeClr val="dk1"/>
              </a:solidFill>
              <a:latin typeface="Roboto"/>
              <a:ea typeface="Roboto"/>
              <a:cs typeface="Roboto"/>
              <a:sym typeface="Roboto"/>
            </a:endParaRPr>
          </a:p>
        </p:txBody>
      </p:sp>
      <p:pic>
        <p:nvPicPr>
          <p:cNvPr id="135" name="Google Shape;135;p23" descr="Free bicicleta de montaña 1206290 PNG with Transparent Background"/>
          <p:cNvPicPr preferRelativeResize="0"/>
          <p:nvPr/>
        </p:nvPicPr>
        <p:blipFill rotWithShape="1">
          <a:blip r:embed="rId3">
            <a:alphaModFix/>
          </a:blip>
          <a:srcRect/>
          <a:stretch/>
        </p:blipFill>
        <p:spPr>
          <a:xfrm>
            <a:off x="309729" y="1402328"/>
            <a:ext cx="1080000" cy="643056"/>
          </a:xfrm>
          <a:prstGeom prst="rect">
            <a:avLst/>
          </a:prstGeom>
          <a:noFill/>
          <a:ln>
            <a:noFill/>
          </a:ln>
        </p:spPr>
      </p:pic>
      <p:pic>
        <p:nvPicPr>
          <p:cNvPr id="136" name="Google Shape;136;p23"/>
          <p:cNvPicPr preferRelativeResize="0"/>
          <p:nvPr/>
        </p:nvPicPr>
        <p:blipFill rotWithShape="1">
          <a:blip r:embed="rId4">
            <a:alphaModFix/>
          </a:blip>
          <a:srcRect/>
          <a:stretch/>
        </p:blipFill>
        <p:spPr>
          <a:xfrm>
            <a:off x="391945" y="4101528"/>
            <a:ext cx="915567" cy="927672"/>
          </a:xfrm>
          <a:prstGeom prst="rect">
            <a:avLst/>
          </a:prstGeom>
          <a:noFill/>
          <a:ln>
            <a:noFill/>
          </a:ln>
        </p:spPr>
      </p:pic>
      <p:pic>
        <p:nvPicPr>
          <p:cNvPr id="137" name="Google Shape;137;p23" descr="Actualiza ya la app de BiciMAD para desanclar la bici sin tarjetas | en  bici por madrid"/>
          <p:cNvPicPr preferRelativeResize="0"/>
          <p:nvPr/>
        </p:nvPicPr>
        <p:blipFill rotWithShape="1">
          <a:blip r:embed="rId5">
            <a:alphaModFix/>
          </a:blip>
          <a:srcRect l="12366" r="18475"/>
          <a:stretch/>
        </p:blipFill>
        <p:spPr>
          <a:xfrm>
            <a:off x="309729" y="2660904"/>
            <a:ext cx="1092976" cy="11504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4" descr="Boston bike-sharing, explained - Curbed Boston"/>
          <p:cNvPicPr preferRelativeResize="0"/>
          <p:nvPr/>
        </p:nvPicPr>
        <p:blipFill rotWithShape="1">
          <a:blip r:embed="rId3">
            <a:alphaModFix/>
          </a:blip>
          <a:srcRect/>
          <a:stretch/>
        </p:blipFill>
        <p:spPr>
          <a:xfrm>
            <a:off x="4065372" y="0"/>
            <a:ext cx="8126627" cy="6858000"/>
          </a:xfrm>
          <a:prstGeom prst="rect">
            <a:avLst/>
          </a:prstGeom>
          <a:noFill/>
          <a:ln>
            <a:noFill/>
          </a:ln>
        </p:spPr>
      </p:pic>
      <p:sp>
        <p:nvSpPr>
          <p:cNvPr id="143" name="Google Shape;143;p24"/>
          <p:cNvSpPr txBox="1">
            <a:spLocks noGrp="1"/>
          </p:cNvSpPr>
          <p:nvPr>
            <p:ph type="title"/>
          </p:nvPr>
        </p:nvSpPr>
        <p:spPr>
          <a:xfrm>
            <a:off x="315097" y="2329642"/>
            <a:ext cx="3484605" cy="2286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400"/>
              </a:spcBef>
              <a:spcAft>
                <a:spcPts val="0"/>
              </a:spcAft>
              <a:buSzPts val="2200"/>
              <a:buNone/>
            </a:pPr>
            <a:r>
              <a:rPr lang="es-MX" b="1">
                <a:latin typeface="Roboto"/>
                <a:ea typeface="Roboto"/>
                <a:cs typeface="Roboto"/>
                <a:sym typeface="Roboto"/>
              </a:rPr>
              <a:t>2. Objetivo: Disponibilidad de bicicletas en tiempo real</a:t>
            </a:r>
            <a:r>
              <a:rPr lang="es-MX">
                <a:latin typeface="Roboto"/>
                <a:ea typeface="Roboto"/>
                <a:cs typeface="Roboto"/>
                <a:sym typeface="Roboto"/>
              </a:rPr>
              <a:t> </a:t>
            </a:r>
            <a:endParaRPr>
              <a:latin typeface="Roboto"/>
              <a:ea typeface="Roboto"/>
              <a:cs typeface="Roboto"/>
              <a:sym typeface="Roboto"/>
            </a:endParaRPr>
          </a:p>
        </p:txBody>
      </p:sp>
      <p:sp>
        <p:nvSpPr>
          <p:cNvPr id="144" name="Google Shape;144;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Objetivo </a:t>
            </a:r>
            <a:endParaRPr sz="3000" b="1">
              <a:solidFill>
                <a:schemeClr val="lt1"/>
              </a:solidFill>
              <a:latin typeface="Roboto"/>
              <a:ea typeface="Roboto"/>
              <a:cs typeface="Roboto"/>
              <a:sym typeface="Roboto"/>
            </a:endParaRPr>
          </a:p>
        </p:txBody>
      </p:sp>
      <p:sp>
        <p:nvSpPr>
          <p:cNvPr id="151" name="Google Shape;151;p25"/>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152" name="Google Shape;152;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6</a:t>
            </a:fld>
            <a:endParaRPr/>
          </a:p>
        </p:txBody>
      </p:sp>
      <p:sp>
        <p:nvSpPr>
          <p:cNvPr id="153" name="Google Shape;153;p25"/>
          <p:cNvSpPr txBox="1"/>
          <p:nvPr/>
        </p:nvSpPr>
        <p:spPr>
          <a:xfrm>
            <a:off x="206206" y="971597"/>
            <a:ext cx="5740605" cy="3970277"/>
          </a:xfrm>
          <a:prstGeom prst="rect">
            <a:avLst/>
          </a:prstGeom>
          <a:noFill/>
          <a:ln>
            <a:noFill/>
          </a:ln>
        </p:spPr>
        <p:txBody>
          <a:bodyPr spcFirstLastPara="1" wrap="square" lIns="91425" tIns="45700" rIns="91425" bIns="45700" anchor="t" anchorCtr="0">
            <a:spAutoFit/>
          </a:bodyPr>
          <a:lstStyle/>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285750" marR="0" lvl="0" indent="-146050" algn="just" rtl="0">
              <a:lnSpc>
                <a:spcPct val="100000"/>
              </a:lnSpc>
              <a:spcBef>
                <a:spcPts val="0"/>
              </a:spcBef>
              <a:spcAft>
                <a:spcPts val="0"/>
              </a:spcAft>
              <a:buClr>
                <a:schemeClr val="dk1"/>
              </a:buClr>
              <a:buSzPts val="2200"/>
              <a:buFont typeface="Noto Sans Symbols"/>
              <a:buNone/>
            </a:pPr>
            <a:endParaRPr sz="1800" b="0" i="0" u="none" strike="noStrike" cap="none">
              <a:solidFill>
                <a:schemeClr val="dk1"/>
              </a:solidFill>
              <a:latin typeface="Roboto"/>
              <a:ea typeface="Roboto"/>
              <a:cs typeface="Roboto"/>
              <a:sym typeface="Roboto"/>
            </a:endParaRPr>
          </a:p>
          <a:p>
            <a:pPr marL="342900" marR="0" lvl="0" indent="-342900" algn="just" rtl="0">
              <a:lnSpc>
                <a:spcPct val="100000"/>
              </a:lnSpc>
              <a:spcBef>
                <a:spcPts val="0"/>
              </a:spcBef>
              <a:spcAft>
                <a:spcPts val="0"/>
              </a:spcAft>
              <a:buClr>
                <a:srgbClr val="000000"/>
              </a:buClr>
              <a:buSzPts val="1800"/>
              <a:buFont typeface="Arial"/>
              <a:buChar char="•"/>
            </a:pPr>
            <a:r>
              <a:rPr lang="es-MX" sz="1800" b="0" i="0" u="none" strike="noStrike" cap="none">
                <a:solidFill>
                  <a:schemeClr val="dk1"/>
                </a:solidFill>
                <a:latin typeface="Roboto"/>
                <a:ea typeface="Roboto"/>
                <a:cs typeface="Roboto"/>
                <a:sym typeface="Roboto"/>
              </a:rPr>
              <a:t>Con el objetivo de que aumente el número de usuarios del servicio, a través de una mejor experiencia, se pretende que los usuarios puedan identificar en tiempo real el número de bicicletas disponibles por estación</a:t>
            </a:r>
            <a:endParaRPr sz="1400" b="0" i="0" u="none" strike="noStrike" cap="none">
              <a:solidFill>
                <a:srgbClr val="000000"/>
              </a:solidFill>
              <a:latin typeface="Arial"/>
              <a:ea typeface="Arial"/>
              <a:cs typeface="Arial"/>
              <a:sym typeface="Arial"/>
            </a:endParaRPr>
          </a:p>
          <a:p>
            <a:pPr marL="342900" marR="0" lvl="0" indent="-22860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342900" marR="0" lvl="0" indent="-342900" algn="just" rtl="0">
              <a:lnSpc>
                <a:spcPct val="100000"/>
              </a:lnSpc>
              <a:spcBef>
                <a:spcPts val="0"/>
              </a:spcBef>
              <a:spcAft>
                <a:spcPts val="0"/>
              </a:spcAft>
              <a:buClr>
                <a:srgbClr val="000000"/>
              </a:buClr>
              <a:buSzPts val="1800"/>
              <a:buFont typeface="Arial"/>
              <a:buChar char="•"/>
            </a:pPr>
            <a:r>
              <a:rPr lang="es-MX" sz="1800" b="0" i="0" u="none" strike="noStrike" cap="none">
                <a:solidFill>
                  <a:schemeClr val="dk1"/>
                </a:solidFill>
                <a:latin typeface="Roboto"/>
                <a:ea typeface="Roboto"/>
                <a:cs typeface="Roboto"/>
                <a:sym typeface="Roboto"/>
              </a:rPr>
              <a:t>Para ello, se realizó una análisis incorporando variables de características de cada individuo, condiciones climatológicas, de tiempo y sobre el servicio de bicicletas (ej. Suscripción, ubicación estación, duración del viaje, número de bicicleta, etc.)</a:t>
            </a:r>
            <a:endParaRPr sz="1800" b="0" i="0" u="none" strike="noStrike" cap="none">
              <a:solidFill>
                <a:schemeClr val="dk1"/>
              </a:solidFill>
              <a:latin typeface="Roboto"/>
              <a:ea typeface="Roboto"/>
              <a:cs typeface="Roboto"/>
              <a:sym typeface="Roboto"/>
            </a:endParaRPr>
          </a:p>
        </p:txBody>
      </p:sp>
      <p:pic>
        <p:nvPicPr>
          <p:cNvPr id="154" name="Google Shape;154;p25" descr="Boston's Hubway bike system finally nears 100 stations - Stop and Move"/>
          <p:cNvPicPr preferRelativeResize="0"/>
          <p:nvPr/>
        </p:nvPicPr>
        <p:blipFill rotWithShape="1">
          <a:blip r:embed="rId3">
            <a:alphaModFix/>
          </a:blip>
          <a:srcRect/>
          <a:stretch/>
        </p:blipFill>
        <p:spPr>
          <a:xfrm>
            <a:off x="6511853" y="1472651"/>
            <a:ext cx="4700630" cy="4283450"/>
          </a:xfrm>
          <a:prstGeom prst="rect">
            <a:avLst/>
          </a:prstGeom>
          <a:noFill/>
          <a:ln>
            <a:noFill/>
          </a:ln>
          <a:effectLst>
            <a:outerShdw blurRad="190500" algn="tl" rotWithShape="0">
              <a:srgbClr val="000000">
                <a:alpha val="69411"/>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6" descr="Boston bike-sharing, explained - Curbed Boston"/>
          <p:cNvPicPr preferRelativeResize="0"/>
          <p:nvPr/>
        </p:nvPicPr>
        <p:blipFill rotWithShape="1">
          <a:blip r:embed="rId3">
            <a:alphaModFix/>
          </a:blip>
          <a:srcRect/>
          <a:stretch/>
        </p:blipFill>
        <p:spPr>
          <a:xfrm>
            <a:off x="4065372" y="0"/>
            <a:ext cx="8126627" cy="6858000"/>
          </a:xfrm>
          <a:prstGeom prst="rect">
            <a:avLst/>
          </a:prstGeom>
          <a:noFill/>
          <a:ln>
            <a:noFill/>
          </a:ln>
        </p:spPr>
      </p:pic>
      <p:sp>
        <p:nvSpPr>
          <p:cNvPr id="160" name="Google Shape;160;p26"/>
          <p:cNvSpPr txBox="1">
            <a:spLocks noGrp="1"/>
          </p:cNvSpPr>
          <p:nvPr>
            <p:ph type="title"/>
          </p:nvPr>
        </p:nvSpPr>
        <p:spPr>
          <a:xfrm>
            <a:off x="213153" y="1891819"/>
            <a:ext cx="3484605" cy="228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1400"/>
              </a:spcBef>
              <a:spcAft>
                <a:spcPts val="0"/>
              </a:spcAft>
              <a:buSzPts val="2200"/>
              <a:buNone/>
            </a:pPr>
            <a:r>
              <a:rPr lang="es-MX" b="1">
                <a:latin typeface="Roboto"/>
                <a:ea typeface="Roboto"/>
                <a:cs typeface="Roboto"/>
                <a:sym typeface="Roboto"/>
              </a:rPr>
              <a:t>3. Patrones de consumo </a:t>
            </a:r>
            <a:br>
              <a:rPr lang="es-MX" b="1">
                <a:latin typeface="Roboto"/>
                <a:ea typeface="Roboto"/>
                <a:cs typeface="Roboto"/>
                <a:sym typeface="Roboto"/>
              </a:rPr>
            </a:br>
            <a:r>
              <a:rPr lang="es-MX" sz="2000">
                <a:latin typeface="Roboto"/>
                <a:ea typeface="Roboto"/>
                <a:cs typeface="Roboto"/>
                <a:sym typeface="Roboto"/>
              </a:rPr>
              <a:t>Geográficos/Meteorológicos </a:t>
            </a:r>
            <a:br>
              <a:rPr lang="es-MX" sz="2000">
                <a:latin typeface="Roboto"/>
                <a:ea typeface="Roboto"/>
                <a:cs typeface="Roboto"/>
                <a:sym typeface="Roboto"/>
              </a:rPr>
            </a:br>
            <a:r>
              <a:rPr lang="es-MX" sz="2000">
                <a:latin typeface="Roboto"/>
                <a:ea typeface="Roboto"/>
                <a:cs typeface="Roboto"/>
                <a:sym typeface="Roboto"/>
              </a:rPr>
              <a:t>Consumidor</a:t>
            </a:r>
            <a:endParaRPr sz="2000">
              <a:latin typeface="Roboto"/>
              <a:ea typeface="Roboto"/>
              <a:cs typeface="Roboto"/>
              <a:sym typeface="Roboto"/>
            </a:endParaRPr>
          </a:p>
        </p:txBody>
      </p:sp>
      <p:sp>
        <p:nvSpPr>
          <p:cNvPr id="161" name="Google Shape;161;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Estadística</a:t>
            </a:r>
            <a:r>
              <a:rPr lang="es-MX" sz="3000" b="1">
                <a:solidFill>
                  <a:schemeClr val="lt1"/>
                </a:solidFill>
                <a:latin typeface="Calibri"/>
                <a:ea typeface="Calibri"/>
                <a:cs typeface="Calibri"/>
                <a:sym typeface="Calibri"/>
              </a:rPr>
              <a:t> descriptiva: duración de viajes </a:t>
            </a:r>
            <a:endParaRPr sz="3000" b="1">
              <a:solidFill>
                <a:schemeClr val="lt1"/>
              </a:solidFill>
              <a:latin typeface="Calibri"/>
              <a:ea typeface="Calibri"/>
              <a:cs typeface="Calibri"/>
              <a:sym typeface="Calibri"/>
            </a:endParaRPr>
          </a:p>
        </p:txBody>
      </p:sp>
      <p:sp>
        <p:nvSpPr>
          <p:cNvPr id="168" name="Google Shape;168;p4"/>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169" name="Google Shape;169;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8</a:t>
            </a:fld>
            <a:endParaRPr/>
          </a:p>
        </p:txBody>
      </p:sp>
      <p:sp>
        <p:nvSpPr>
          <p:cNvPr id="170" name="Google Shape;170;p4"/>
          <p:cNvSpPr txBox="1"/>
          <p:nvPr/>
        </p:nvSpPr>
        <p:spPr>
          <a:xfrm>
            <a:off x="520362" y="1042000"/>
            <a:ext cx="11166000" cy="769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2200" b="0" i="0" u="none" strike="noStrike" cap="none">
                <a:solidFill>
                  <a:schemeClr val="dk1"/>
                </a:solidFill>
                <a:latin typeface="Calibri"/>
                <a:ea typeface="Calibri"/>
                <a:cs typeface="Calibri"/>
                <a:sym typeface="Calibri"/>
              </a:rPr>
              <a:t>Se observa que la distribución total está muy centrada en 18.5 minutos y la media de la duración es de 19.16 minutos por viaje. La mayoría de los viajes son </a:t>
            </a:r>
            <a:r>
              <a:rPr lang="es-MX" sz="2200">
                <a:solidFill>
                  <a:schemeClr val="dk1"/>
                </a:solidFill>
                <a:latin typeface="Calibri"/>
                <a:ea typeface="Calibri"/>
                <a:cs typeface="Calibri"/>
                <a:sym typeface="Calibri"/>
              </a:rPr>
              <a:t>de menos de 30 minutos</a:t>
            </a:r>
            <a:endParaRPr sz="2200" b="0" i="0" u="none" strike="noStrike" cap="none">
              <a:solidFill>
                <a:schemeClr val="dk1"/>
              </a:solidFill>
              <a:latin typeface="Calibri"/>
              <a:ea typeface="Calibri"/>
              <a:cs typeface="Calibri"/>
              <a:sym typeface="Calibri"/>
            </a:endParaRPr>
          </a:p>
        </p:txBody>
      </p:sp>
      <p:grpSp>
        <p:nvGrpSpPr>
          <p:cNvPr id="171" name="Google Shape;171;p4"/>
          <p:cNvGrpSpPr/>
          <p:nvPr/>
        </p:nvGrpSpPr>
        <p:grpSpPr>
          <a:xfrm>
            <a:off x="393955" y="2141776"/>
            <a:ext cx="5565300" cy="307800"/>
            <a:chOff x="6247381" y="1794868"/>
            <a:chExt cx="5565300" cy="307800"/>
          </a:xfrm>
        </p:grpSpPr>
        <p:sp>
          <p:nvSpPr>
            <p:cNvPr id="172" name="Google Shape;172;p4"/>
            <p:cNvSpPr txBox="1"/>
            <p:nvPr/>
          </p:nvSpPr>
          <p:spPr>
            <a:xfrm>
              <a:off x="6247381" y="1794868"/>
              <a:ext cx="5565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Total de Usuarios</a:t>
              </a:r>
              <a:endParaRPr sz="1400" b="0" i="0" u="none" strike="noStrike" cap="none">
                <a:solidFill>
                  <a:schemeClr val="dk1"/>
                </a:solidFill>
                <a:latin typeface="Roboto"/>
                <a:ea typeface="Roboto"/>
                <a:cs typeface="Roboto"/>
                <a:sym typeface="Roboto"/>
              </a:endParaRPr>
            </a:p>
          </p:txBody>
        </p:sp>
        <p:cxnSp>
          <p:nvCxnSpPr>
            <p:cNvPr id="173" name="Google Shape;173;p4"/>
            <p:cNvCxnSpPr/>
            <p:nvPr/>
          </p:nvCxnSpPr>
          <p:spPr>
            <a:xfrm>
              <a:off x="6560304" y="2094447"/>
              <a:ext cx="5098200" cy="0"/>
            </a:xfrm>
            <a:prstGeom prst="straightConnector1">
              <a:avLst/>
            </a:prstGeom>
            <a:noFill/>
            <a:ln w="9525" cap="flat" cmpd="sng">
              <a:solidFill>
                <a:schemeClr val="dk1"/>
              </a:solidFill>
              <a:prstDash val="solid"/>
              <a:round/>
              <a:headEnd type="none" w="sm" len="sm"/>
              <a:tailEnd type="none" w="sm" len="sm"/>
            </a:ln>
          </p:spPr>
        </p:cxnSp>
      </p:grpSp>
      <p:pic>
        <p:nvPicPr>
          <p:cNvPr id="174" name="Google Shape;174;p4"/>
          <p:cNvPicPr preferRelativeResize="0"/>
          <p:nvPr/>
        </p:nvPicPr>
        <p:blipFill rotWithShape="1">
          <a:blip r:embed="rId3">
            <a:alphaModFix/>
          </a:blip>
          <a:srcRect l="1088" t="7571" b="1625"/>
          <a:stretch/>
        </p:blipFill>
        <p:spPr>
          <a:xfrm>
            <a:off x="259275" y="2588375"/>
            <a:ext cx="5449600" cy="3087500"/>
          </a:xfrm>
          <a:prstGeom prst="rect">
            <a:avLst/>
          </a:prstGeom>
          <a:noFill/>
          <a:ln>
            <a:noFill/>
          </a:ln>
        </p:spPr>
      </p:pic>
      <p:grpSp>
        <p:nvGrpSpPr>
          <p:cNvPr id="175" name="Google Shape;175;p4"/>
          <p:cNvGrpSpPr/>
          <p:nvPr/>
        </p:nvGrpSpPr>
        <p:grpSpPr>
          <a:xfrm>
            <a:off x="6218530" y="2066701"/>
            <a:ext cx="5565300" cy="307800"/>
            <a:chOff x="6247381" y="1794868"/>
            <a:chExt cx="5565300" cy="307800"/>
          </a:xfrm>
        </p:grpSpPr>
        <p:sp>
          <p:nvSpPr>
            <p:cNvPr id="176" name="Google Shape;176;p4"/>
            <p:cNvSpPr txBox="1"/>
            <p:nvPr/>
          </p:nvSpPr>
          <p:spPr>
            <a:xfrm>
              <a:off x="6247381" y="1794868"/>
              <a:ext cx="5565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Usuarios Registrados</a:t>
              </a:r>
              <a:endParaRPr sz="1400" b="0" i="0" u="none" strike="noStrike" cap="none">
                <a:solidFill>
                  <a:schemeClr val="dk1"/>
                </a:solidFill>
                <a:latin typeface="Roboto"/>
                <a:ea typeface="Roboto"/>
                <a:cs typeface="Roboto"/>
                <a:sym typeface="Roboto"/>
              </a:endParaRPr>
            </a:p>
          </p:txBody>
        </p:sp>
        <p:cxnSp>
          <p:nvCxnSpPr>
            <p:cNvPr id="177" name="Google Shape;177;p4"/>
            <p:cNvCxnSpPr/>
            <p:nvPr/>
          </p:nvCxnSpPr>
          <p:spPr>
            <a:xfrm>
              <a:off x="6560304" y="2094447"/>
              <a:ext cx="5098200" cy="0"/>
            </a:xfrm>
            <a:prstGeom prst="straightConnector1">
              <a:avLst/>
            </a:prstGeom>
            <a:noFill/>
            <a:ln w="9525" cap="flat" cmpd="sng">
              <a:solidFill>
                <a:schemeClr val="dk1"/>
              </a:solidFill>
              <a:prstDash val="solid"/>
              <a:round/>
              <a:headEnd type="none" w="sm" len="sm"/>
              <a:tailEnd type="none" w="sm" len="sm"/>
            </a:ln>
          </p:spPr>
        </p:cxnSp>
      </p:grpSp>
      <p:pic>
        <p:nvPicPr>
          <p:cNvPr id="178" name="Google Shape;178;p4"/>
          <p:cNvPicPr preferRelativeResize="0"/>
          <p:nvPr/>
        </p:nvPicPr>
        <p:blipFill rotWithShape="1">
          <a:blip r:embed="rId4">
            <a:alphaModFix/>
          </a:blip>
          <a:srcRect l="990" t="7190" b="1317"/>
          <a:stretch/>
        </p:blipFill>
        <p:spPr>
          <a:xfrm>
            <a:off x="6267850" y="2412725"/>
            <a:ext cx="5780675" cy="32964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idx="4294967295"/>
          </p:nvPr>
        </p:nvSpPr>
        <p:spPr>
          <a:xfrm>
            <a:off x="0" y="244554"/>
            <a:ext cx="12192000" cy="542255"/>
          </a:xfrm>
          <a:prstGeom prst="rect">
            <a:avLst/>
          </a:prstGeom>
          <a:solidFill>
            <a:srgbClr val="394D13"/>
          </a:solidFill>
          <a:ln>
            <a:noFill/>
          </a:ln>
        </p:spPr>
        <p:txBody>
          <a:bodyPr spcFirstLastPara="1" wrap="square" lIns="91425" tIns="45700" rIns="91425" bIns="45700" anchor="b" anchorCtr="0">
            <a:normAutofit/>
          </a:bodyPr>
          <a:lstStyle/>
          <a:p>
            <a:pPr marL="361950" lvl="0" indent="0" algn="l" rtl="0">
              <a:lnSpc>
                <a:spcPct val="85000"/>
              </a:lnSpc>
              <a:spcBef>
                <a:spcPts val="0"/>
              </a:spcBef>
              <a:spcAft>
                <a:spcPts val="0"/>
              </a:spcAft>
              <a:buClr>
                <a:schemeClr val="lt1"/>
              </a:buClr>
              <a:buSzPts val="3000"/>
              <a:buFont typeface="Calibri"/>
              <a:buNone/>
            </a:pPr>
            <a:r>
              <a:rPr lang="es-MX" sz="3000" b="1">
                <a:solidFill>
                  <a:schemeClr val="lt1"/>
                </a:solidFill>
                <a:latin typeface="Roboto"/>
                <a:ea typeface="Roboto"/>
                <a:cs typeface="Roboto"/>
                <a:sym typeface="Roboto"/>
              </a:rPr>
              <a:t>Tipo de Usuario</a:t>
            </a:r>
            <a:endParaRPr sz="3000" b="1">
              <a:solidFill>
                <a:schemeClr val="lt1"/>
              </a:solidFill>
              <a:latin typeface="Roboto"/>
              <a:ea typeface="Roboto"/>
              <a:cs typeface="Roboto"/>
              <a:sym typeface="Roboto"/>
            </a:endParaRPr>
          </a:p>
        </p:txBody>
      </p:sp>
      <p:sp>
        <p:nvSpPr>
          <p:cNvPr id="185" name="Google Shape;185;p28"/>
          <p:cNvSpPr txBox="1"/>
          <p:nvPr/>
        </p:nvSpPr>
        <p:spPr>
          <a:xfrm>
            <a:off x="104601" y="6441944"/>
            <a:ext cx="22522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chemeClr val="lt1"/>
                </a:solidFill>
                <a:latin typeface="Calibri"/>
                <a:ea typeface="Calibri"/>
                <a:cs typeface="Calibri"/>
                <a:sym typeface="Calibri"/>
              </a:rPr>
              <a:t>Wheelie Wonka Bikes</a:t>
            </a:r>
            <a:endParaRPr sz="1800" b="0" i="0" u="none" strike="noStrike" cap="none">
              <a:solidFill>
                <a:schemeClr val="lt1"/>
              </a:solidFill>
              <a:latin typeface="Calibri"/>
              <a:ea typeface="Calibri"/>
              <a:cs typeface="Calibri"/>
              <a:sym typeface="Calibri"/>
            </a:endParaRPr>
          </a:p>
        </p:txBody>
      </p:sp>
      <p:sp>
        <p:nvSpPr>
          <p:cNvPr id="186" name="Google Shape;186;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MX"/>
              <a:t>9</a:t>
            </a:fld>
            <a:endParaRPr/>
          </a:p>
        </p:txBody>
      </p:sp>
      <p:sp>
        <p:nvSpPr>
          <p:cNvPr id="187" name="Google Shape;187;p28"/>
          <p:cNvSpPr txBox="1"/>
          <p:nvPr/>
        </p:nvSpPr>
        <p:spPr>
          <a:xfrm>
            <a:off x="520290" y="1041991"/>
            <a:ext cx="11296355" cy="92328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200"/>
              <a:buFont typeface="Noto Sans Symbols"/>
              <a:buChar char="▪"/>
            </a:pPr>
            <a:r>
              <a:rPr lang="es-MX" sz="1800" b="0" i="0" u="none" strike="noStrike" cap="none">
                <a:solidFill>
                  <a:schemeClr val="dk1"/>
                </a:solidFill>
                <a:latin typeface="Roboto"/>
                <a:ea typeface="Roboto"/>
                <a:cs typeface="Roboto"/>
                <a:sym typeface="Roboto"/>
              </a:rPr>
              <a:t>Podemos observar que los usuarios utilizan en mayor medida el servicio de bicicletas en el 3er trimestre de cada por posibles temas de clima y aquellos que se encuentran registrados su variación de uso entre meses es menor a diferencia de los casuales</a:t>
            </a:r>
            <a:endParaRPr sz="1800" b="0" i="0" u="none" strike="noStrike" cap="none">
              <a:solidFill>
                <a:schemeClr val="dk1"/>
              </a:solidFill>
              <a:latin typeface="Roboto"/>
              <a:ea typeface="Roboto"/>
              <a:cs typeface="Roboto"/>
              <a:sym typeface="Roboto"/>
            </a:endParaRPr>
          </a:p>
        </p:txBody>
      </p:sp>
      <p:pic>
        <p:nvPicPr>
          <p:cNvPr id="188" name="Google Shape;188;p28"/>
          <p:cNvPicPr preferRelativeResize="0"/>
          <p:nvPr/>
        </p:nvPicPr>
        <p:blipFill rotWithShape="1">
          <a:blip r:embed="rId3">
            <a:alphaModFix/>
          </a:blip>
          <a:srcRect l="753" t="2111" b="1606"/>
          <a:stretch/>
        </p:blipFill>
        <p:spPr>
          <a:xfrm>
            <a:off x="370703" y="2854411"/>
            <a:ext cx="5489966" cy="3286897"/>
          </a:xfrm>
          <a:prstGeom prst="rect">
            <a:avLst/>
          </a:prstGeom>
          <a:noFill/>
          <a:ln>
            <a:noFill/>
          </a:ln>
        </p:spPr>
      </p:pic>
      <p:pic>
        <p:nvPicPr>
          <p:cNvPr id="189" name="Google Shape;189;p28"/>
          <p:cNvPicPr preferRelativeResize="0"/>
          <p:nvPr/>
        </p:nvPicPr>
        <p:blipFill rotWithShape="1">
          <a:blip r:embed="rId4">
            <a:alphaModFix/>
          </a:blip>
          <a:srcRect l="680" t="885" b="1397"/>
          <a:stretch/>
        </p:blipFill>
        <p:spPr>
          <a:xfrm>
            <a:off x="6280960" y="2854412"/>
            <a:ext cx="5489966" cy="3286897"/>
          </a:xfrm>
          <a:prstGeom prst="rect">
            <a:avLst/>
          </a:prstGeom>
          <a:noFill/>
          <a:ln>
            <a:noFill/>
          </a:ln>
        </p:spPr>
      </p:pic>
      <p:grpSp>
        <p:nvGrpSpPr>
          <p:cNvPr id="190" name="Google Shape;190;p28"/>
          <p:cNvGrpSpPr/>
          <p:nvPr/>
        </p:nvGrpSpPr>
        <p:grpSpPr>
          <a:xfrm>
            <a:off x="6280960" y="2307380"/>
            <a:ext cx="5565389" cy="307975"/>
            <a:chOff x="6247381" y="1794868"/>
            <a:chExt cx="5565389" cy="307975"/>
          </a:xfrm>
        </p:grpSpPr>
        <p:sp>
          <p:nvSpPr>
            <p:cNvPr id="191" name="Google Shape;191;p28"/>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Usuario Casual</a:t>
              </a:r>
              <a:endParaRPr sz="1400" b="0" i="0" u="none" strike="noStrike" cap="none">
                <a:solidFill>
                  <a:schemeClr val="dk1"/>
                </a:solidFill>
                <a:latin typeface="Roboto"/>
                <a:ea typeface="Roboto"/>
                <a:cs typeface="Roboto"/>
                <a:sym typeface="Roboto"/>
              </a:endParaRPr>
            </a:p>
          </p:txBody>
        </p:sp>
        <p:cxnSp>
          <p:nvCxnSpPr>
            <p:cNvPr id="192" name="Google Shape;192;p28"/>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grpSp>
        <p:nvGrpSpPr>
          <p:cNvPr id="193" name="Google Shape;193;p28"/>
          <p:cNvGrpSpPr/>
          <p:nvPr/>
        </p:nvGrpSpPr>
        <p:grpSpPr>
          <a:xfrm>
            <a:off x="402905" y="2315776"/>
            <a:ext cx="5565389" cy="307975"/>
            <a:chOff x="6247381" y="1794868"/>
            <a:chExt cx="5565389" cy="307975"/>
          </a:xfrm>
        </p:grpSpPr>
        <p:sp>
          <p:nvSpPr>
            <p:cNvPr id="194" name="Google Shape;194;p28"/>
            <p:cNvSpPr txBox="1"/>
            <p:nvPr/>
          </p:nvSpPr>
          <p:spPr>
            <a:xfrm>
              <a:off x="6247381" y="1794868"/>
              <a:ext cx="5565389"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s-MX" sz="1400" b="0" i="0" u="none" strike="noStrike" cap="none">
                  <a:solidFill>
                    <a:schemeClr val="dk1"/>
                  </a:solidFill>
                  <a:latin typeface="Roboto"/>
                  <a:ea typeface="Roboto"/>
                  <a:cs typeface="Roboto"/>
                  <a:sym typeface="Roboto"/>
                </a:rPr>
                <a:t>Usuario Registrado</a:t>
              </a:r>
              <a:endParaRPr sz="1400" b="0" i="0" u="none" strike="noStrike" cap="none">
                <a:solidFill>
                  <a:schemeClr val="dk1"/>
                </a:solidFill>
                <a:latin typeface="Roboto"/>
                <a:ea typeface="Roboto"/>
                <a:cs typeface="Roboto"/>
                <a:sym typeface="Roboto"/>
              </a:endParaRPr>
            </a:p>
          </p:txBody>
        </p:sp>
        <p:cxnSp>
          <p:nvCxnSpPr>
            <p:cNvPr id="195" name="Google Shape;195;p28"/>
            <p:cNvCxnSpPr/>
            <p:nvPr/>
          </p:nvCxnSpPr>
          <p:spPr>
            <a:xfrm>
              <a:off x="6560304" y="2094447"/>
              <a:ext cx="5098054" cy="0"/>
            </a:xfrm>
            <a:prstGeom prst="straightConnector1">
              <a:avLst/>
            </a:prstGeom>
            <a:noFill/>
            <a:ln w="9525" cap="flat" cmpd="sng">
              <a:solidFill>
                <a:schemeClr val="dk1"/>
              </a:solidFill>
              <a:prstDash val="solid"/>
              <a:round/>
              <a:headEnd type="none" w="sm" len="sm"/>
              <a:tailEnd type="none" w="sm" len="sm"/>
            </a:ln>
          </p:spPr>
        </p:cxnSp>
      </p:grpSp>
    </p:spTree>
  </p:cSld>
  <p:clrMapOvr>
    <a:masterClrMapping/>
  </p:clrMapOvr>
</p:sld>
</file>

<file path=ppt/theme/theme1.xml><?xml version="1.0" encoding="utf-8"?>
<a:theme xmlns:a="http://schemas.openxmlformats.org/drawingml/2006/main" name="Retrospección">
  <a:themeElements>
    <a:clrScheme name="ITAM">
      <a:dk1>
        <a:srgbClr val="000000"/>
      </a:dk1>
      <a:lt1>
        <a:srgbClr val="FFFFFF"/>
      </a:lt1>
      <a:dk2>
        <a:srgbClr val="455F51"/>
      </a:dk2>
      <a:lt2>
        <a:srgbClr val="E2DFCC"/>
      </a:lt2>
      <a:accent1>
        <a:srgbClr val="31521B"/>
      </a:accent1>
      <a:accent2>
        <a:srgbClr val="739A28"/>
      </a:accent2>
      <a:accent3>
        <a:srgbClr val="C1DF87"/>
      </a:accent3>
      <a:accent4>
        <a:srgbClr val="BFE2A7"/>
      </a:accent4>
      <a:accent5>
        <a:srgbClr val="A8E2C5"/>
      </a:accent5>
      <a:accent6>
        <a:srgbClr val="7DD4A8"/>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1544</Words>
  <Application>Microsoft Office PowerPoint</Application>
  <PresentationFormat>Panorámica</PresentationFormat>
  <Paragraphs>231</Paragraphs>
  <Slides>26</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Roboto</vt:lpstr>
      <vt:lpstr>Noto Sans Symbols</vt:lpstr>
      <vt:lpstr>Arial</vt:lpstr>
      <vt:lpstr>Calibri</vt:lpstr>
      <vt:lpstr>Retrospección</vt:lpstr>
      <vt:lpstr>Wheelie Wonka Bike Station:  Predicciones de viaje </vt:lpstr>
      <vt:lpstr>Contenido</vt:lpstr>
      <vt:lpstr>1. Introducción</vt:lpstr>
      <vt:lpstr>Introducción </vt:lpstr>
      <vt:lpstr>2. Objetivo: Disponibilidad de bicicletas en tiempo real </vt:lpstr>
      <vt:lpstr>Objetivo </vt:lpstr>
      <vt:lpstr>3. Patrones de consumo  Geográficos/Meteorológicos  Consumidor</vt:lpstr>
      <vt:lpstr>Estadística descriptiva: duración de viajes </vt:lpstr>
      <vt:lpstr>Tipo de Usuario</vt:lpstr>
      <vt:lpstr>Usuarios registrados</vt:lpstr>
      <vt:lpstr>Estacionalidad de horario de viajes: usuarios registrados</vt:lpstr>
      <vt:lpstr>Estacionalidad de horario de viajes: usuarios casuales</vt:lpstr>
      <vt:lpstr>Análisis geográfico: rutas</vt:lpstr>
      <vt:lpstr>Estaciones más utilizadas entre semana y fin de semana </vt:lpstr>
      <vt:lpstr>Estaciones más utilizadas en la mañana y en la tarde</vt:lpstr>
      <vt:lpstr>Estaciones más utilizadas para iniciar el viaje </vt:lpstr>
      <vt:lpstr>Duración de viajes con lluvia </vt:lpstr>
      <vt:lpstr>4. Duración de los viajes Análisis de predicción</vt:lpstr>
      <vt:lpstr>Elección del Modelo</vt:lpstr>
      <vt:lpstr>Elección del Modelo: ¿Por qué se eligieron esos modelos?</vt:lpstr>
      <vt:lpstr>Elección del Modelo: Modelo campeón</vt:lpstr>
      <vt:lpstr>5. Número de bicicletas por estación cada 10min</vt:lpstr>
      <vt:lpstr>Elección del Modelo</vt:lpstr>
      <vt:lpstr>Resultados de la estimación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Wheelie Wonka Bike Station:  Predicciones de viaje</dc:title>
  <dc:creator>Monica Maria Contreras Macias</dc:creator>
  <cp:lastModifiedBy>Hernandez Herrerias, Jesus Gustavo</cp:lastModifiedBy>
  <cp:revision>2</cp:revision>
  <dcterms:created xsi:type="dcterms:W3CDTF">2021-05-26T19:06:00Z</dcterms:created>
  <dcterms:modified xsi:type="dcterms:W3CDTF">2021-05-29T02:30:24Z</dcterms:modified>
</cp:coreProperties>
</file>