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Montserrat SemiBold"/>
      <p:regular r:id="rId51"/>
      <p:bold r:id="rId52"/>
      <p:italic r:id="rId53"/>
      <p:boldItalic r:id="rId54"/>
    </p:embeddedFont>
    <p:embeddedFont>
      <p:font typeface="Montserrat Medium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SemiBold-regular.fntdata"/><Relationship Id="rId50" Type="http://schemas.openxmlformats.org/officeDocument/2006/relationships/slide" Target="slides/slide45.xml"/><Relationship Id="rId53" Type="http://schemas.openxmlformats.org/officeDocument/2006/relationships/font" Target="fonts/MontserratSemiBold-italic.fntdata"/><Relationship Id="rId52" Type="http://schemas.openxmlformats.org/officeDocument/2006/relationships/font" Target="fonts/MontserratSemiBold-bold.fntdata"/><Relationship Id="rId11" Type="http://schemas.openxmlformats.org/officeDocument/2006/relationships/slide" Target="slides/slide6.xml"/><Relationship Id="rId55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SemiBold-boldItalic.fntdata"/><Relationship Id="rId13" Type="http://schemas.openxmlformats.org/officeDocument/2006/relationships/slide" Target="slides/slide8.xml"/><Relationship Id="rId57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188f8c2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7188f8c2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7188f8c2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7188f8c2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7188f8c2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7188f8c2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188f8c2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7188f8c2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7188f8c2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7188f8c2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7188f8c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7188f8c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7188f8c2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7188f8c2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7188f8c26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7188f8c26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7188f8c2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7188f8c2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7188f8c2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7188f8c2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7188f8c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7188f8c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7188f8c2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7188f8c2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7188f8c2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7188f8c2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7188f8c2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7188f8c2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188f8c2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7188f8c2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188f8c2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7188f8c2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7188f8c2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7188f8c2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7188f8c2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7188f8c2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7188f8c2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7188f8c2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7188f8c2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7188f8c2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7188f8c2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7188f8c2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7188f8c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7188f8c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7188f8c2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7188f8c2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7188f8c26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7188f8c26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7188f8c2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7188f8c2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7188f8c2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7188f8c2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7188f8c2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7188f8c2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7188f8c2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7188f8c2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7188f8c2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7188f8c2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7188f8c2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7188f8c2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7188f8c2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7188f8c2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7188f8c2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7188f8c2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7188f8c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7188f8c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7188f8c2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7188f8c2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7188f8c2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7188f8c2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7188f8c2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7188f8c2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7188f8c26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7188f8c2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7188f8c2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7188f8c2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7188f8c2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7188f8c2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7188f8c2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7188f8c2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7188f8c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7188f8c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7188f8c2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7188f8c2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188f8c2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7188f8c2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188f8c2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7188f8c2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5" Type="http://schemas.openxmlformats.org/officeDocument/2006/relationships/image" Target="../media/image47.png"/><Relationship Id="rId6" Type="http://schemas.openxmlformats.org/officeDocument/2006/relationships/image" Target="../media/image44.png"/><Relationship Id="rId7" Type="http://schemas.openxmlformats.org/officeDocument/2006/relationships/image" Target="../media/image31.png"/><Relationship Id="rId8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550" y="1901025"/>
            <a:ext cx="4902049" cy="30310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66500" y="300525"/>
            <a:ext cx="7593900" cy="16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Analiza poslovanja E-Commerce platforme </a:t>
            </a:r>
            <a:r>
              <a:rPr lang="sr">
                <a:solidFill>
                  <a:srgbClr val="A4C2F4"/>
                </a:solidFill>
                <a:latin typeface="Impact"/>
                <a:ea typeface="Impact"/>
                <a:cs typeface="Impact"/>
                <a:sym typeface="Impact"/>
              </a:rPr>
              <a:t>Olist</a:t>
            </a:r>
            <a:endParaRPr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66500" y="1901025"/>
            <a:ext cx="3724800" cy="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Isidora Stančulović IN20/2020</a:t>
            </a:r>
            <a:endParaRPr sz="20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400" y="1410050"/>
            <a:ext cx="5422201" cy="41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25" y="1560375"/>
            <a:ext cx="8681875" cy="21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type="title"/>
          </p:nvPr>
        </p:nvSpPr>
        <p:spPr>
          <a:xfrm>
            <a:off x="258150" y="696625"/>
            <a:ext cx="40782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21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Deskriptivne statistike numeričkih obeležja</a:t>
            </a:r>
            <a:endParaRPr sz="218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0332"/>
            <a:ext cx="9144001" cy="3389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17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34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Analiza porudžbina</a:t>
            </a:r>
            <a:endParaRPr sz="348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39" name="Google Shape;139;p24"/>
          <p:cNvSpPr/>
          <p:nvPr/>
        </p:nvSpPr>
        <p:spPr>
          <a:xfrm>
            <a:off x="387900" y="826250"/>
            <a:ext cx="5548200" cy="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25899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96420</a:t>
            </a: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porudžbina</a:t>
            </a:r>
            <a:endParaRPr>
              <a:solidFill>
                <a:srgbClr val="999999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2016. godina - 288 porudžbina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2017. godina - 45708 porudžbina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2018. godina - 54743 porudžbina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600" y="1211975"/>
            <a:ext cx="6242399" cy="3717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50" y="178088"/>
            <a:ext cx="7524701" cy="47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63" y="189387"/>
            <a:ext cx="7562475" cy="47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89" y="129737"/>
            <a:ext cx="7751825" cy="48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32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00" y="899888"/>
            <a:ext cx="4572000" cy="3343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800" y="0"/>
            <a:ext cx="4193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49" y="0"/>
            <a:ext cx="7758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787" y="77187"/>
            <a:ext cx="5922425" cy="49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38" y="152400"/>
            <a:ext cx="72921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sr" sz="34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Sadržaj</a:t>
            </a:r>
            <a:endParaRPr sz="348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79625"/>
            <a:ext cx="8520600" cy="27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Predmet istraživanja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Ciljevi istraživanja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Skupovi podataka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Analiza pojedinačnih faktora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Analiza više faktora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Zaključak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87900" y="1093925"/>
            <a:ext cx="5548200" cy="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163" y="146563"/>
            <a:ext cx="6497674" cy="485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13" y="1662163"/>
            <a:ext cx="7827974" cy="18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>
            <p:ph type="title"/>
          </p:nvPr>
        </p:nvSpPr>
        <p:spPr>
          <a:xfrm>
            <a:off x="581825" y="750150"/>
            <a:ext cx="40782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21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Deskriptivne statistike ukupnog iznosa porudžbina u BRL</a:t>
            </a:r>
            <a:endParaRPr sz="218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538" y="0"/>
            <a:ext cx="48609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17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34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Analiza kupaca</a:t>
            </a:r>
            <a:endParaRPr sz="348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99" name="Google Shape;199;p35"/>
          <p:cNvSpPr/>
          <p:nvPr/>
        </p:nvSpPr>
        <p:spPr>
          <a:xfrm>
            <a:off x="387900" y="826250"/>
            <a:ext cx="5548200" cy="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64554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99441 kupac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27 država, 4119 gradova 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0" y="1938353"/>
            <a:ext cx="8647851" cy="3205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7225"/>
            <a:ext cx="9144001" cy="3389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17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34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Segmentacija kupaca</a:t>
            </a:r>
            <a:endParaRPr sz="348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12" name="Google Shape;212;p37"/>
          <p:cNvSpPr/>
          <p:nvPr/>
        </p:nvSpPr>
        <p:spPr>
          <a:xfrm>
            <a:off x="387900" y="826250"/>
            <a:ext cx="5548200" cy="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152475"/>
            <a:ext cx="84039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 osnovu učestalosti kupovine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ocena “Niska učestalost”: frekvencija kupovine između 0 i 2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ocena “Srednja učestalost”: frekvencija kupovine između 2 i 5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ocena “Visoka učestalost”: frekvencija kupovine preko 5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13" y="3302525"/>
            <a:ext cx="7974475" cy="14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900" y="157238"/>
            <a:ext cx="5580201" cy="48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43850" y="160650"/>
            <a:ext cx="58986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20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Koeficijent korelacije između države kupca i frekvencije kupovine: 0.09</a:t>
            </a:r>
            <a:endParaRPr sz="2200">
              <a:solidFill>
                <a:srgbClr val="283FE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125" y="745225"/>
            <a:ext cx="4508050" cy="42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113" y="0"/>
            <a:ext cx="70497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458" y="-1"/>
            <a:ext cx="69030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34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Predmet istraživanja</a:t>
            </a:r>
            <a:endParaRPr sz="348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0" name="Google Shape;70;p15"/>
          <p:cNvSpPr/>
          <p:nvPr/>
        </p:nvSpPr>
        <p:spPr>
          <a:xfrm>
            <a:off x="387900" y="941525"/>
            <a:ext cx="5548200" cy="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300588"/>
            <a:ext cx="3350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 sz="18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brazilska e-commerce platforma Olist</a:t>
            </a:r>
            <a:endParaRPr sz="18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 sz="18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povezuje preduzeća sa logističkim partnerima</a:t>
            </a:r>
            <a:endParaRPr sz="18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 sz="18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olakšava online prodaju</a:t>
            </a:r>
            <a:endParaRPr sz="18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723" y="1366450"/>
            <a:ext cx="4882576" cy="291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274" y="1"/>
            <a:ext cx="6835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563" y="355850"/>
            <a:ext cx="6210875" cy="4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32C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9888"/>
            <a:ext cx="2786736" cy="1381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213" y="919900"/>
            <a:ext cx="2678788" cy="13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2624" y="919899"/>
            <a:ext cx="2786711" cy="13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4"/>
          <p:cNvSpPr txBox="1"/>
          <p:nvPr>
            <p:ph type="title"/>
          </p:nvPr>
        </p:nvSpPr>
        <p:spPr>
          <a:xfrm>
            <a:off x="54725" y="20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22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Ocene kupaca svih grupa</a:t>
            </a:r>
            <a:endParaRPr sz="228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9000" y="2438435"/>
            <a:ext cx="2385000" cy="270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9489" y="2439374"/>
            <a:ext cx="2385000" cy="27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2438434"/>
            <a:ext cx="2385000" cy="2705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22400" y="188050"/>
            <a:ext cx="4514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22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Najpopularnije kategorije među svim grupama kupaca</a:t>
            </a:r>
            <a:endParaRPr sz="228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262" name="Google Shape;2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200"/>
            <a:ext cx="451485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225" y="1600200"/>
            <a:ext cx="46767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353" y="353900"/>
            <a:ext cx="5631300" cy="44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83100" y="17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34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Analiza prodavaca</a:t>
            </a:r>
            <a:endParaRPr sz="2520"/>
          </a:p>
        </p:txBody>
      </p:sp>
      <p:sp>
        <p:nvSpPr>
          <p:cNvPr id="274" name="Google Shape;274;p47"/>
          <p:cNvSpPr/>
          <p:nvPr/>
        </p:nvSpPr>
        <p:spPr>
          <a:xfrm>
            <a:off x="159300" y="826250"/>
            <a:ext cx="5548200" cy="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83100" y="1152475"/>
            <a:ext cx="20478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3095 prodavaca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23 države, 611 gradova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600" y="1152475"/>
            <a:ext cx="6962374" cy="34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13" y="395950"/>
            <a:ext cx="8764775" cy="43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438" y="356525"/>
            <a:ext cx="5935124" cy="44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847" y="0"/>
            <a:ext cx="52043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830" y="0"/>
            <a:ext cx="52243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34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Ciljevi </a:t>
            </a:r>
            <a:r>
              <a:rPr lang="sr" sz="34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istraživanja</a:t>
            </a:r>
            <a:endParaRPr sz="348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8" name="Google Shape;78;p16"/>
          <p:cNvSpPr/>
          <p:nvPr/>
        </p:nvSpPr>
        <p:spPr>
          <a:xfrm>
            <a:off x="387900" y="1093925"/>
            <a:ext cx="5548200" cy="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87900" y="1676575"/>
            <a:ext cx="4007700" cy="971100"/>
          </a:xfrm>
          <a:prstGeom prst="roundRect">
            <a:avLst>
              <a:gd fmla="val 16667" name="adj"/>
            </a:avLst>
          </a:prstGeom>
          <a:solidFill>
            <a:srgbClr val="A5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87900" y="2943825"/>
            <a:ext cx="4007700" cy="971100"/>
          </a:xfrm>
          <a:prstGeom prst="roundRect">
            <a:avLst>
              <a:gd fmla="val 16667" name="adj"/>
            </a:avLst>
          </a:prstGeom>
          <a:solidFill>
            <a:srgbClr val="A5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748400" y="1676575"/>
            <a:ext cx="4007700" cy="971100"/>
          </a:xfrm>
          <a:prstGeom prst="roundRect">
            <a:avLst>
              <a:gd fmla="val 16667" name="adj"/>
            </a:avLst>
          </a:prstGeom>
          <a:solidFill>
            <a:srgbClr val="A5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41300" y="1891575"/>
            <a:ext cx="37452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Utvrđivanje trendova</a:t>
            </a:r>
            <a:endParaRPr sz="2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278500" y="1875775"/>
            <a:ext cx="294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2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Navike potrošača</a:t>
            </a:r>
            <a:endParaRPr sz="2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50900" y="3177375"/>
            <a:ext cx="3281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Efikasnost prodavaca</a:t>
            </a:r>
            <a:endParaRPr sz="2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748400" y="2952750"/>
            <a:ext cx="4007700" cy="971100"/>
          </a:xfrm>
          <a:prstGeom prst="roundRect">
            <a:avLst>
              <a:gd fmla="val 16667" name="adj"/>
            </a:avLst>
          </a:prstGeom>
          <a:solidFill>
            <a:srgbClr val="A5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101956" y="3143025"/>
            <a:ext cx="330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2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Veze između faktora</a:t>
            </a:r>
            <a:endParaRPr sz="2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663" y="2396350"/>
            <a:ext cx="746675" cy="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673" y="0"/>
            <a:ext cx="53266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type="title"/>
          </p:nvPr>
        </p:nvSpPr>
        <p:spPr>
          <a:xfrm>
            <a:off x="159300" y="17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34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Zaključak</a:t>
            </a:r>
            <a:endParaRPr sz="2520"/>
          </a:p>
        </p:txBody>
      </p:sp>
      <p:sp>
        <p:nvSpPr>
          <p:cNvPr id="307" name="Google Shape;307;p53"/>
          <p:cNvSpPr/>
          <p:nvPr/>
        </p:nvSpPr>
        <p:spPr>
          <a:xfrm>
            <a:off x="235500" y="826250"/>
            <a:ext cx="5548200" cy="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3"/>
          <p:cNvSpPr/>
          <p:nvPr/>
        </p:nvSpPr>
        <p:spPr>
          <a:xfrm>
            <a:off x="235500" y="1216150"/>
            <a:ext cx="8520600" cy="1824600"/>
          </a:xfrm>
          <a:prstGeom prst="roundRect">
            <a:avLst>
              <a:gd fmla="val 16667" name="adj"/>
            </a:avLst>
          </a:prstGeom>
          <a:solidFill>
            <a:srgbClr val="A5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3"/>
          <p:cNvSpPr txBox="1"/>
          <p:nvPr/>
        </p:nvSpPr>
        <p:spPr>
          <a:xfrm>
            <a:off x="588900" y="1431150"/>
            <a:ext cx="37452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Utvrđivanje trendova</a:t>
            </a:r>
            <a:endParaRPr sz="2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10" name="Google Shape;3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108563"/>
            <a:ext cx="460250" cy="4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3"/>
          <p:cNvSpPr txBox="1"/>
          <p:nvPr/>
        </p:nvSpPr>
        <p:spPr>
          <a:xfrm>
            <a:off x="619550" y="1927325"/>
            <a:ext cx="806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sr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Utvrđeni najpopularniji proizvodi i njihove kategorije, meseci kada je prodaja bila najbolja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2" name="Google Shape;312;p53"/>
          <p:cNvSpPr/>
          <p:nvPr/>
        </p:nvSpPr>
        <p:spPr>
          <a:xfrm>
            <a:off x="311700" y="3270625"/>
            <a:ext cx="8444400" cy="1824600"/>
          </a:xfrm>
          <a:prstGeom prst="roundRect">
            <a:avLst>
              <a:gd fmla="val 16667" name="adj"/>
            </a:avLst>
          </a:prstGeom>
          <a:solidFill>
            <a:srgbClr val="A5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3"/>
          <p:cNvSpPr txBox="1"/>
          <p:nvPr/>
        </p:nvSpPr>
        <p:spPr>
          <a:xfrm>
            <a:off x="665100" y="3485625"/>
            <a:ext cx="37452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Navike potrošača</a:t>
            </a:r>
            <a:endParaRPr sz="2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14" name="Google Shape;31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3163038"/>
            <a:ext cx="460250" cy="4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3"/>
          <p:cNvSpPr txBox="1"/>
          <p:nvPr/>
        </p:nvSpPr>
        <p:spPr>
          <a:xfrm>
            <a:off x="695750" y="3981800"/>
            <a:ext cx="806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sr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Ustanovljeni preferirani načini plaćanja, geografska raspodela, segmentacija potrošača na grupe prema učestalosti kupovine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/>
          <p:nvPr/>
        </p:nvSpPr>
        <p:spPr>
          <a:xfrm>
            <a:off x="349775" y="686000"/>
            <a:ext cx="8520600" cy="1824600"/>
          </a:xfrm>
          <a:prstGeom prst="roundRect">
            <a:avLst>
              <a:gd fmla="val 16667" name="adj"/>
            </a:avLst>
          </a:prstGeom>
          <a:solidFill>
            <a:srgbClr val="A5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4"/>
          <p:cNvSpPr txBox="1"/>
          <p:nvPr/>
        </p:nvSpPr>
        <p:spPr>
          <a:xfrm>
            <a:off x="703175" y="901000"/>
            <a:ext cx="37452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Efikasnost prodavaca</a:t>
            </a:r>
            <a:endParaRPr sz="2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22" name="Google Shape;32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75" y="578413"/>
            <a:ext cx="460250" cy="4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4"/>
          <p:cNvSpPr txBox="1"/>
          <p:nvPr/>
        </p:nvSpPr>
        <p:spPr>
          <a:xfrm>
            <a:off x="733825" y="1397175"/>
            <a:ext cx="806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sr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Utvrđeni najuspešniji prodavci, geografski položaju, raspon ocena, procenjena vremena dostave na osnovu lokacije kupca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4" name="Google Shape;324;p54"/>
          <p:cNvSpPr/>
          <p:nvPr/>
        </p:nvSpPr>
        <p:spPr>
          <a:xfrm>
            <a:off x="425975" y="2740475"/>
            <a:ext cx="8444400" cy="1824600"/>
          </a:xfrm>
          <a:prstGeom prst="roundRect">
            <a:avLst>
              <a:gd fmla="val 16667" name="adj"/>
            </a:avLst>
          </a:prstGeom>
          <a:solidFill>
            <a:srgbClr val="A5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4"/>
          <p:cNvSpPr txBox="1"/>
          <p:nvPr/>
        </p:nvSpPr>
        <p:spPr>
          <a:xfrm>
            <a:off x="779375" y="2955475"/>
            <a:ext cx="37452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Veze između faktora</a:t>
            </a:r>
            <a:endParaRPr sz="2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26" name="Google Shape;3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75" y="2632888"/>
            <a:ext cx="460250" cy="4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4"/>
          <p:cNvSpPr txBox="1"/>
          <p:nvPr/>
        </p:nvSpPr>
        <p:spPr>
          <a:xfrm>
            <a:off x="810025" y="3451650"/>
            <a:ext cx="806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Medium"/>
              <a:buChar char="●"/>
            </a:pPr>
            <a:r>
              <a:rPr lang="sr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Ustanovljena slaba povezanost između lokacije kupca i učestalosti kupovine odnosno ukupnog iznosa porudžbine</a:t>
            </a:r>
            <a:endParaRPr sz="1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311700" y="18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455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Primena</a:t>
            </a:r>
            <a:endParaRPr sz="4550"/>
          </a:p>
        </p:txBody>
      </p:sp>
      <p:sp>
        <p:nvSpPr>
          <p:cNvPr id="333" name="Google Shape;333;p55"/>
          <p:cNvSpPr/>
          <p:nvPr/>
        </p:nvSpPr>
        <p:spPr>
          <a:xfrm>
            <a:off x="1797900" y="2643950"/>
            <a:ext cx="5548200" cy="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311700" y="184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455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Moguća proširenja?</a:t>
            </a:r>
            <a:endParaRPr sz="4550"/>
          </a:p>
        </p:txBody>
      </p:sp>
      <p:sp>
        <p:nvSpPr>
          <p:cNvPr id="339" name="Google Shape;339;p56"/>
          <p:cNvSpPr/>
          <p:nvPr/>
        </p:nvSpPr>
        <p:spPr>
          <a:xfrm>
            <a:off x="1797900" y="2643950"/>
            <a:ext cx="5548200" cy="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311700" y="186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45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Hvala na pažnji!</a:t>
            </a:r>
            <a:endParaRPr sz="3620"/>
          </a:p>
        </p:txBody>
      </p:sp>
      <p:sp>
        <p:nvSpPr>
          <p:cNvPr id="345" name="Google Shape;345;p57"/>
          <p:cNvSpPr/>
          <p:nvPr/>
        </p:nvSpPr>
        <p:spPr>
          <a:xfrm>
            <a:off x="1797900" y="2643950"/>
            <a:ext cx="5548200" cy="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34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Skupovi podataka</a:t>
            </a:r>
            <a:endParaRPr sz="348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93" name="Google Shape;93;p17"/>
          <p:cNvSpPr/>
          <p:nvPr/>
        </p:nvSpPr>
        <p:spPr>
          <a:xfrm>
            <a:off x="387900" y="826250"/>
            <a:ext cx="5548200" cy="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1081450"/>
            <a:ext cx="7129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 sz="18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 skupova podaka</a:t>
            </a:r>
            <a:endParaRPr sz="18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 sz="18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sadrže detaljne podatke poslovanja od 2016. do 2018. godine</a:t>
            </a:r>
            <a:endParaRPr sz="18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 sz="18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Podaci o kupcima, prodavcima, lokacijama, proizvodima, kategorijama proizvoda, porudžbinama, poručenim proizvodima, načinima plaćanja, komentarima porudžbina</a:t>
            </a:r>
            <a:endParaRPr sz="18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5" y="100825"/>
            <a:ext cx="8215050" cy="494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32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5" y="56025"/>
            <a:ext cx="44100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75" y="1703850"/>
            <a:ext cx="44100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75" y="3351675"/>
            <a:ext cx="4410046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95263"/>
            <a:ext cx="44100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32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100"/>
            <a:ext cx="446722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400" y="163100"/>
            <a:ext cx="4219575" cy="3472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43353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32327 proizvoda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71 kategorija 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Prosečna cena poručenih proizvoda:  120.65 BRL          (1EUR = 5.24BRL)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 Medium"/>
              <a:buChar char="●"/>
            </a:pPr>
            <a:r>
              <a:rPr lang="sr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Prosečna vrednost dostave: 19.99BRL</a:t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7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34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Analiza proizvoda</a:t>
            </a:r>
            <a:endParaRPr sz="348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20" name="Google Shape;120;p21"/>
          <p:cNvSpPr/>
          <p:nvPr/>
        </p:nvSpPr>
        <p:spPr>
          <a:xfrm>
            <a:off x="387900" y="826250"/>
            <a:ext cx="5548200" cy="57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624" y="2054725"/>
            <a:ext cx="3356125" cy="24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4966425" y="1227000"/>
            <a:ext cx="40782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2180">
                <a:solidFill>
                  <a:srgbClr val="283FE1"/>
                </a:solidFill>
                <a:latin typeface="Impact"/>
                <a:ea typeface="Impact"/>
                <a:cs typeface="Impact"/>
                <a:sym typeface="Impact"/>
              </a:rPr>
              <a:t>Proizvodi grupisani po kategorijama</a:t>
            </a:r>
            <a:endParaRPr sz="2180">
              <a:solidFill>
                <a:srgbClr val="A4C2F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