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71" r:id="rId3"/>
    <p:sldId id="257" r:id="rId4"/>
    <p:sldId id="259" r:id="rId5"/>
    <p:sldId id="272" r:id="rId6"/>
    <p:sldId id="261" r:id="rId7"/>
    <p:sldId id="262" r:id="rId8"/>
    <p:sldId id="263" r:id="rId9"/>
    <p:sldId id="278" r:id="rId10"/>
    <p:sldId id="273" r:id="rId11"/>
    <p:sldId id="264" r:id="rId12"/>
    <p:sldId id="265" r:id="rId13"/>
    <p:sldId id="266" r:id="rId14"/>
    <p:sldId id="268" r:id="rId15"/>
    <p:sldId id="274" r:id="rId16"/>
    <p:sldId id="269" r:id="rId17"/>
    <p:sldId id="275" r:id="rId18"/>
    <p:sldId id="270" r:id="rId19"/>
    <p:sldId id="277" r:id="rId20"/>
    <p:sldId id="279"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957" autoAdjust="0"/>
  </p:normalViewPr>
  <p:slideViewPr>
    <p:cSldViewPr>
      <p:cViewPr varScale="1">
        <p:scale>
          <a:sx n="49" d="100"/>
          <a:sy n="49" d="100"/>
        </p:scale>
        <p:origin x="-175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96BCF2-1816-4F1E-AF11-515FAF9084F8}" type="datetimeFigureOut">
              <a:rPr lang="zh-CN" altLang="en-US" smtClean="0"/>
              <a:t>2012/1/25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5F598D-7A2B-4E96-87D4-F42FE7494CCA}" type="slidenum">
              <a:rPr lang="zh-CN" altLang="en-US" smtClean="0"/>
              <a:t>‹#›</a:t>
            </a:fld>
            <a:endParaRPr lang="zh-CN" altLang="en-US"/>
          </a:p>
        </p:txBody>
      </p:sp>
    </p:spTree>
    <p:extLst>
      <p:ext uri="{BB962C8B-B14F-4D97-AF65-F5344CB8AC3E}">
        <p14:creationId xmlns:p14="http://schemas.microsoft.com/office/powerpoint/2010/main" val="1274028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Turing_Award" TargetMode="External"/><Relationship Id="rId3" Type="http://schemas.openxmlformats.org/officeDocument/2006/relationships/hyperlink" Target="http://en.wikipedia.org/wiki/Switzerland" TargetMode="External"/><Relationship Id="rId7" Type="http://schemas.openxmlformats.org/officeDocument/2006/relationships/hyperlink" Target="http://en.wikipedia.org/wiki/Software_engineerin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Pascal_(programming_language)" TargetMode="External"/><Relationship Id="rId5" Type="http://schemas.openxmlformats.org/officeDocument/2006/relationships/hyperlink" Target="http://en.wikipedia.org/wiki/Programming_language" TargetMode="External"/><Relationship Id="rId4" Type="http://schemas.openxmlformats.org/officeDocument/2006/relationships/hyperlink" Target="http://en.wikipedia.org/wiki/Computer_scienc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Big_O_notati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 everyone, today my presentation’s topic is </a:t>
            </a:r>
            <a:endParaRPr lang="zh-CN" altLang="en-US" dirty="0"/>
          </a:p>
        </p:txBody>
      </p:sp>
      <p:sp>
        <p:nvSpPr>
          <p:cNvPr id="4" name="灯片编号占位符 3"/>
          <p:cNvSpPr>
            <a:spLocks noGrp="1"/>
          </p:cNvSpPr>
          <p:nvPr>
            <p:ph type="sldNum" sz="quarter" idx="10"/>
          </p:nvPr>
        </p:nvSpPr>
        <p:spPr/>
        <p:txBody>
          <a:bodyPr/>
          <a:lstStyle/>
          <a:p>
            <a:fld id="{BE5F598D-7A2B-4E96-87D4-F42FE7494CCA}" type="slidenum">
              <a:rPr lang="zh-CN" altLang="en-US" smtClean="0"/>
              <a:t>1</a:t>
            </a:fld>
            <a:endParaRPr lang="zh-CN" altLang="en-US"/>
          </a:p>
        </p:txBody>
      </p:sp>
    </p:spTree>
    <p:extLst>
      <p:ext uri="{BB962C8B-B14F-4D97-AF65-F5344CB8AC3E}">
        <p14:creationId xmlns:p14="http://schemas.microsoft.com/office/powerpoint/2010/main" val="3643311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Due to there are so many</a:t>
            </a:r>
            <a:r>
              <a:rPr lang="en-US" altLang="zh-CN" baseline="0" dirty="0" smtClean="0"/>
              <a:t> aspects we need consider on, it is very difficult to hand-construct accurate data structure cost models. Facing such complex problem, machine learning is a quite popular method.</a:t>
            </a:r>
            <a:endParaRPr lang="zh-CN" altLang="en-US" dirty="0"/>
          </a:p>
        </p:txBody>
      </p:sp>
      <p:sp>
        <p:nvSpPr>
          <p:cNvPr id="4" name="灯片编号占位符 3"/>
          <p:cNvSpPr>
            <a:spLocks noGrp="1"/>
          </p:cNvSpPr>
          <p:nvPr>
            <p:ph type="sldNum" sz="quarter" idx="10"/>
          </p:nvPr>
        </p:nvSpPr>
        <p:spPr/>
        <p:txBody>
          <a:bodyPr/>
          <a:lstStyle/>
          <a:p>
            <a:fld id="{BE5F598D-7A2B-4E96-87D4-F42FE7494CCA}" type="slidenum">
              <a:rPr lang="zh-CN" altLang="en-US" smtClean="0"/>
              <a:t>10</a:t>
            </a:fld>
            <a:endParaRPr lang="zh-CN" altLang="en-US"/>
          </a:p>
        </p:txBody>
      </p:sp>
    </p:spTree>
    <p:extLst>
      <p:ext uri="{BB962C8B-B14F-4D97-AF65-F5344CB8AC3E}">
        <p14:creationId xmlns:p14="http://schemas.microsoft.com/office/powerpoint/2010/main" val="1647898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a:t>
            </a:r>
            <a:r>
              <a:rPr lang="en-US" altLang="zh-CN" baseline="0" dirty="0" smtClean="0"/>
              <a:t> the paper proposes the Brainy, using machine learning to automatically select the best data structure for a given program on a specific input and microarchitecture. Mentioned machine learning, the first thing is how to get training examples.</a:t>
            </a:r>
            <a:endParaRPr lang="zh-CN" altLang="en-US" dirty="0"/>
          </a:p>
        </p:txBody>
      </p:sp>
      <p:sp>
        <p:nvSpPr>
          <p:cNvPr id="4" name="灯片编号占位符 3"/>
          <p:cNvSpPr>
            <a:spLocks noGrp="1"/>
          </p:cNvSpPr>
          <p:nvPr>
            <p:ph type="sldNum" sz="quarter" idx="10"/>
          </p:nvPr>
        </p:nvSpPr>
        <p:spPr/>
        <p:txBody>
          <a:bodyPr/>
          <a:lstStyle/>
          <a:p>
            <a:fld id="{BE5F598D-7A2B-4E96-87D4-F42FE7494CCA}" type="slidenum">
              <a:rPr lang="zh-CN" altLang="en-US" smtClean="0"/>
              <a:t>11</a:t>
            </a:fld>
            <a:endParaRPr lang="zh-CN" altLang="en-US"/>
          </a:p>
        </p:txBody>
      </p:sp>
    </p:spTree>
    <p:extLst>
      <p:ext uri="{BB962C8B-B14F-4D97-AF65-F5344CB8AC3E}">
        <p14:creationId xmlns:p14="http://schemas.microsoft.com/office/powerpoint/2010/main" val="740544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need clear understand that it need a huge number of training examples, otherwise when a new application comes, it cannot find fully similar training example features from set files. Such over fitting will mislead the predictions. </a:t>
            </a:r>
          </a:p>
          <a:p>
            <a:r>
              <a:rPr lang="en-US" altLang="zh-CN" baseline="0" dirty="0" smtClean="0"/>
              <a:t>And it’s the same reason why real applications are unacceptable for training examples. Real applications are too small to cover the so many cases.</a:t>
            </a:r>
          </a:p>
          <a:p>
            <a:r>
              <a:rPr lang="en-US" altLang="zh-CN" baseline="0" dirty="0" smtClean="0"/>
              <a:t>In Brainy, they designed an application generator to cover the design space sufficiently with synthetic application. In these applications all data structure behaviors are determined randomly, such as total number of invocations for all interface functions, size of data element, maximum value of data to be inserted/ removed/ searched.</a:t>
            </a:r>
          </a:p>
          <a:p>
            <a:r>
              <a:rPr lang="en-US" altLang="zh-CN" baseline="0" dirty="0" smtClean="0"/>
              <a:t>And the number of applications is around several thousands for each data structure. It is decided by the specific application, balancing between the cost of time and the accuracy. </a:t>
            </a:r>
          </a:p>
          <a:p>
            <a:endParaRPr lang="zh-CN" altLang="en-US" dirty="0"/>
          </a:p>
        </p:txBody>
      </p:sp>
      <p:sp>
        <p:nvSpPr>
          <p:cNvPr id="4" name="灯片编号占位符 3"/>
          <p:cNvSpPr>
            <a:spLocks noGrp="1"/>
          </p:cNvSpPr>
          <p:nvPr>
            <p:ph type="sldNum" sz="quarter" idx="10"/>
          </p:nvPr>
        </p:nvSpPr>
        <p:spPr/>
        <p:txBody>
          <a:bodyPr/>
          <a:lstStyle/>
          <a:p>
            <a:fld id="{BE5F598D-7A2B-4E96-87D4-F42FE7494CCA}" type="slidenum">
              <a:rPr lang="zh-CN" altLang="en-US" smtClean="0"/>
              <a:t>12</a:t>
            </a:fld>
            <a:endParaRPr lang="zh-CN" altLang="en-US"/>
          </a:p>
        </p:txBody>
      </p:sp>
    </p:spTree>
    <p:extLst>
      <p:ext uri="{BB962C8B-B14F-4D97-AF65-F5344CB8AC3E}">
        <p14:creationId xmlns:p14="http://schemas.microsoft.com/office/powerpoint/2010/main" val="1984238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Brainy,</a:t>
            </a:r>
            <a:r>
              <a:rPr lang="en-US" altLang="zh-CN" baseline="0" dirty="0" smtClean="0"/>
              <a:t> the training consists two phases. In first phase, after the application generating, there are a set of synthetic applications with the same behavior but different data structures. And it will compile the set of applications and execute on the target machine. After comparing the various executing time, it can get the best data structure for the specific application. In the end of first phase, in </a:t>
            </a:r>
            <a:r>
              <a:rPr lang="en-US" altLang="zh-CN" baseline="0" dirty="0" err="1" smtClean="0"/>
              <a:t>seed_de_pairs</a:t>
            </a:r>
            <a:r>
              <a:rPr lang="en-US" altLang="zh-CN" baseline="0" dirty="0" smtClean="0"/>
              <a:t>, it records all seeds which correspond a specific application and its best data structure. </a:t>
            </a:r>
          </a:p>
          <a:p>
            <a:r>
              <a:rPr lang="en-US" altLang="zh-CN" baseline="0" dirty="0" smtClean="0"/>
              <a:t>In phase2, it regenerates the applications using the seeds from </a:t>
            </a:r>
            <a:r>
              <a:rPr lang="en-US" altLang="zh-CN" baseline="0" dirty="0" err="1" smtClean="0"/>
              <a:t>seed_de_pairs</a:t>
            </a:r>
            <a:r>
              <a:rPr lang="en-US" altLang="zh-CN" baseline="0" dirty="0" smtClean="0"/>
              <a:t>, and compiles them with addition instrumentation, which can collects all software and hardware features during program execution. After that in training set file, there will save the best DS and its corresponding application features.</a:t>
            </a:r>
            <a:endParaRPr lang="zh-CN" altLang="en-US" dirty="0"/>
          </a:p>
        </p:txBody>
      </p:sp>
      <p:sp>
        <p:nvSpPr>
          <p:cNvPr id="4" name="灯片编号占位符 3"/>
          <p:cNvSpPr>
            <a:spLocks noGrp="1"/>
          </p:cNvSpPr>
          <p:nvPr>
            <p:ph type="sldNum" sz="quarter" idx="10"/>
          </p:nvPr>
        </p:nvSpPr>
        <p:spPr/>
        <p:txBody>
          <a:bodyPr/>
          <a:lstStyle/>
          <a:p>
            <a:fld id="{BE5F598D-7A2B-4E96-87D4-F42FE7494CCA}" type="slidenum">
              <a:rPr lang="zh-CN" altLang="en-US" smtClean="0"/>
              <a:t>13</a:t>
            </a:fld>
            <a:endParaRPr lang="zh-CN" altLang="en-US"/>
          </a:p>
        </p:txBody>
      </p:sp>
    </p:spTree>
    <p:extLst>
      <p:ext uri="{BB962C8B-B14F-4D97-AF65-F5344CB8AC3E}">
        <p14:creationId xmlns:p14="http://schemas.microsoft.com/office/powerpoint/2010/main" val="770692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Brainy, it chooses Artificial Neural Network from several machine learning techniques,</a:t>
            </a:r>
            <a:r>
              <a:rPr lang="en-US" altLang="zh-CN" baseline="0" dirty="0" smtClean="0"/>
              <a:t> since it is robust to noise as well as effective for linear and non-linear statistical data modeling. By the way, the features are collected in the phases2 are both linear and non-linear.</a:t>
            </a:r>
          </a:p>
          <a:p>
            <a:r>
              <a:rPr lang="en-US" altLang="zh-CN" baseline="0" dirty="0" smtClean="0"/>
              <a:t>Selecting the most relevant features, is an important way to make accurate result with a low overhead. In Brainy, it uses genetic algorithm in feature selection… </a:t>
            </a:r>
            <a:endParaRPr lang="zh-CN" altLang="en-US" dirty="0"/>
          </a:p>
        </p:txBody>
      </p:sp>
      <p:sp>
        <p:nvSpPr>
          <p:cNvPr id="4" name="灯片编号占位符 3"/>
          <p:cNvSpPr>
            <a:spLocks noGrp="1"/>
          </p:cNvSpPr>
          <p:nvPr>
            <p:ph type="sldNum" sz="quarter" idx="10"/>
          </p:nvPr>
        </p:nvSpPr>
        <p:spPr/>
        <p:txBody>
          <a:bodyPr/>
          <a:lstStyle/>
          <a:p>
            <a:fld id="{BE5F598D-7A2B-4E96-87D4-F42FE7494CCA}" type="slidenum">
              <a:rPr lang="zh-CN" altLang="en-US" smtClean="0"/>
              <a:t>14</a:t>
            </a:fld>
            <a:endParaRPr lang="zh-CN" altLang="en-US"/>
          </a:p>
        </p:txBody>
      </p:sp>
    </p:spTree>
    <p:extLst>
      <p:ext uri="{BB962C8B-B14F-4D97-AF65-F5344CB8AC3E}">
        <p14:creationId xmlns:p14="http://schemas.microsoft.com/office/powerpoint/2010/main" val="2769310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next section is evaluation</a:t>
            </a:r>
            <a:endParaRPr lang="zh-CN" altLang="en-US" dirty="0"/>
          </a:p>
        </p:txBody>
      </p:sp>
      <p:sp>
        <p:nvSpPr>
          <p:cNvPr id="4" name="灯片编号占位符 3"/>
          <p:cNvSpPr>
            <a:spLocks noGrp="1"/>
          </p:cNvSpPr>
          <p:nvPr>
            <p:ph type="sldNum" sz="quarter" idx="10"/>
          </p:nvPr>
        </p:nvSpPr>
        <p:spPr/>
        <p:txBody>
          <a:bodyPr/>
          <a:lstStyle/>
          <a:p>
            <a:fld id="{BE5F598D-7A2B-4E96-87D4-F42FE7494CCA}" type="slidenum">
              <a:rPr lang="zh-CN" altLang="en-US" smtClean="0"/>
              <a:t>15</a:t>
            </a:fld>
            <a:endParaRPr lang="zh-CN" altLang="en-US"/>
          </a:p>
        </p:txBody>
      </p:sp>
    </p:spTree>
    <p:extLst>
      <p:ext uri="{BB962C8B-B14F-4D97-AF65-F5344CB8AC3E}">
        <p14:creationId xmlns:p14="http://schemas.microsoft.com/office/powerpoint/2010/main" val="540782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order to evaluate the effectiveness</a:t>
            </a:r>
            <a:r>
              <a:rPr lang="en-US" altLang="zh-CN" baseline="0" dirty="0" smtClean="0"/>
              <a:t> of Brainy, the authors implemented it as part of C++ Standard Template Library for GCC 4.5. And they implemented Brainy on four cases from various area. It seems having around 30% improvement on two different machines, Core2 and Atom. However, I think there is a problem from they summarize their experiment results. On the page 93, the last sentence of the left side, said … I am not sure if I understand this sentence in a right way. Does this mean they just show the best performance result across all kinds of input?</a:t>
            </a:r>
            <a:endParaRPr lang="zh-CN" altLang="en-US" dirty="0"/>
          </a:p>
        </p:txBody>
      </p:sp>
      <p:sp>
        <p:nvSpPr>
          <p:cNvPr id="4" name="灯片编号占位符 3"/>
          <p:cNvSpPr>
            <a:spLocks noGrp="1"/>
          </p:cNvSpPr>
          <p:nvPr>
            <p:ph type="sldNum" sz="quarter" idx="10"/>
          </p:nvPr>
        </p:nvSpPr>
        <p:spPr/>
        <p:txBody>
          <a:bodyPr/>
          <a:lstStyle/>
          <a:p>
            <a:fld id="{BE5F598D-7A2B-4E96-87D4-F42FE7494CCA}" type="slidenum">
              <a:rPr lang="zh-CN" altLang="en-US" smtClean="0"/>
              <a:t>16</a:t>
            </a:fld>
            <a:endParaRPr lang="zh-CN" altLang="en-US"/>
          </a:p>
        </p:txBody>
      </p:sp>
    </p:spTree>
    <p:extLst>
      <p:ext uri="{BB962C8B-B14F-4D97-AF65-F5344CB8AC3E}">
        <p14:creationId xmlns:p14="http://schemas.microsoft.com/office/powerpoint/2010/main" val="3072215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Nowadays,</a:t>
            </a:r>
            <a:r>
              <a:rPr lang="en-US" altLang="zh-CN" baseline="0" dirty="0" smtClean="0"/>
              <a:t> when the modified standard template library collects the software and hardware features by profiling, it cannot exclude the impart from intervening instructions. So the modeling isn’t 100% accurate. In the future, it may take these intervening impact into consideration and modeling more accurate.</a:t>
            </a:r>
          </a:p>
          <a:p>
            <a:endParaRPr lang="zh-CN" altLang="en-US" dirty="0"/>
          </a:p>
        </p:txBody>
      </p:sp>
      <p:sp>
        <p:nvSpPr>
          <p:cNvPr id="4" name="灯片编号占位符 3"/>
          <p:cNvSpPr>
            <a:spLocks noGrp="1"/>
          </p:cNvSpPr>
          <p:nvPr>
            <p:ph type="sldNum" sz="quarter" idx="10"/>
          </p:nvPr>
        </p:nvSpPr>
        <p:spPr/>
        <p:txBody>
          <a:bodyPr/>
          <a:lstStyle/>
          <a:p>
            <a:fld id="{BE5F598D-7A2B-4E96-87D4-F42FE7494CCA}" type="slidenum">
              <a:rPr lang="zh-CN" altLang="en-US" smtClean="0"/>
              <a:t>18</a:t>
            </a:fld>
            <a:endParaRPr lang="zh-CN" altLang="en-US"/>
          </a:p>
        </p:txBody>
      </p:sp>
    </p:spTree>
    <p:extLst>
      <p:ext uri="{BB962C8B-B14F-4D97-AF65-F5344CB8AC3E}">
        <p14:creationId xmlns:p14="http://schemas.microsoft.com/office/powerpoint/2010/main" val="4021678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 paper focuses on how to choose the most effective data structures from a set of alternative choices.</a:t>
            </a:r>
          </a:p>
          <a:p>
            <a:r>
              <a:rPr lang="en-US" altLang="zh-CN" dirty="0" smtClean="0"/>
              <a:t>May</a:t>
            </a:r>
            <a:r>
              <a:rPr lang="en-US" altLang="zh-CN" baseline="0" dirty="0" smtClean="0"/>
              <a:t>be you will ask why data structure selection is important to application performance.</a:t>
            </a:r>
            <a:endParaRPr lang="zh-CN" altLang="en-US" dirty="0"/>
          </a:p>
        </p:txBody>
      </p:sp>
      <p:sp>
        <p:nvSpPr>
          <p:cNvPr id="4" name="灯片编号占位符 3"/>
          <p:cNvSpPr>
            <a:spLocks noGrp="1"/>
          </p:cNvSpPr>
          <p:nvPr>
            <p:ph type="sldNum" sz="quarter" idx="10"/>
          </p:nvPr>
        </p:nvSpPr>
        <p:spPr/>
        <p:txBody>
          <a:bodyPr/>
          <a:lstStyle/>
          <a:p>
            <a:fld id="{BE5F598D-7A2B-4E96-87D4-F42FE7494CCA}" type="slidenum">
              <a:rPr lang="zh-CN" altLang="en-US" smtClean="0"/>
              <a:t>2</a:t>
            </a:fld>
            <a:endParaRPr lang="zh-CN" altLang="en-US"/>
          </a:p>
        </p:txBody>
      </p:sp>
    </p:spTree>
    <p:extLst>
      <p:ext uri="{BB962C8B-B14F-4D97-AF65-F5344CB8AC3E}">
        <p14:creationId xmlns:p14="http://schemas.microsoft.com/office/powerpoint/2010/main" val="4037742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Niklaus</a:t>
            </a:r>
            <a:r>
              <a:rPr lang="en-US" altLang="zh-CN" dirty="0" smtClean="0"/>
              <a:t> Wirth (</a:t>
            </a:r>
            <a:r>
              <a:rPr lang="en-US" altLang="zh-CN" sz="1200" b="1" i="0" kern="1200" dirty="0" err="1" smtClean="0">
                <a:solidFill>
                  <a:schemeClr val="tx1"/>
                </a:solidFill>
                <a:effectLst/>
                <a:latin typeface="+mn-lt"/>
                <a:ea typeface="+mn-ea"/>
                <a:cs typeface="+mn-cs"/>
              </a:rPr>
              <a:t>Niklaus</a:t>
            </a:r>
            <a:r>
              <a:rPr lang="en-US" altLang="zh-CN" sz="1200" b="1" i="0" kern="1200" dirty="0" smtClean="0">
                <a:solidFill>
                  <a:schemeClr val="tx1"/>
                </a:solidFill>
                <a:effectLst/>
                <a:latin typeface="+mn-lt"/>
                <a:ea typeface="+mn-ea"/>
                <a:cs typeface="+mn-cs"/>
              </a:rPr>
              <a:t> Emil Wirth</a:t>
            </a:r>
            <a:r>
              <a:rPr lang="en-US" altLang="zh-CN" sz="1200" b="0" i="0" kern="1200" dirty="0" smtClean="0">
                <a:solidFill>
                  <a:schemeClr val="tx1"/>
                </a:solidFill>
                <a:effectLst/>
                <a:latin typeface="+mn-lt"/>
                <a:ea typeface="+mn-ea"/>
                <a:cs typeface="+mn-cs"/>
              </a:rPr>
              <a:t> (born February 15, 1934) is a </a:t>
            </a:r>
            <a:r>
              <a:rPr lang="en-US" altLang="zh-CN" sz="1200" b="0" i="0" u="none" strike="noStrike" kern="1200" dirty="0" smtClean="0">
                <a:solidFill>
                  <a:schemeClr val="tx1"/>
                </a:solidFill>
                <a:effectLst/>
                <a:latin typeface="+mn-lt"/>
                <a:ea typeface="+mn-ea"/>
                <a:cs typeface="+mn-cs"/>
                <a:hlinkClick r:id="rId3" tooltip="Switzerland"/>
              </a:rPr>
              <a:t>Swiss</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4" tooltip="Computer science"/>
              </a:rPr>
              <a:t>computer scientist</a:t>
            </a:r>
            <a:r>
              <a:rPr lang="en-US" altLang="zh-CN" sz="1200" b="0" i="0" kern="1200" dirty="0" smtClean="0">
                <a:solidFill>
                  <a:schemeClr val="tx1"/>
                </a:solidFill>
                <a:effectLst/>
                <a:latin typeface="+mn-lt"/>
                <a:ea typeface="+mn-ea"/>
                <a:cs typeface="+mn-cs"/>
              </a:rPr>
              <a:t>, best known for designing several </a:t>
            </a:r>
            <a:r>
              <a:rPr lang="en-US" altLang="zh-CN" sz="1200" b="0" i="0" u="none" strike="noStrike" kern="1200" dirty="0" smtClean="0">
                <a:solidFill>
                  <a:schemeClr val="tx1"/>
                </a:solidFill>
                <a:effectLst/>
                <a:latin typeface="+mn-lt"/>
                <a:ea typeface="+mn-ea"/>
                <a:cs typeface="+mn-cs"/>
                <a:hlinkClick r:id="rId5" tooltip="Programming language"/>
              </a:rPr>
              <a:t>programming languages</a:t>
            </a:r>
            <a:r>
              <a:rPr lang="en-US" altLang="zh-CN" sz="1200" b="0" i="0" kern="1200" dirty="0" smtClean="0">
                <a:solidFill>
                  <a:schemeClr val="tx1"/>
                </a:solidFill>
                <a:effectLst/>
                <a:latin typeface="+mn-lt"/>
                <a:ea typeface="+mn-ea"/>
                <a:cs typeface="+mn-cs"/>
              </a:rPr>
              <a:t>, including </a:t>
            </a:r>
            <a:r>
              <a:rPr lang="en-US" altLang="zh-CN" sz="1200" b="0" i="0" u="none" strike="noStrike" kern="1200" dirty="0" smtClean="0">
                <a:solidFill>
                  <a:schemeClr val="tx1"/>
                </a:solidFill>
                <a:effectLst/>
                <a:latin typeface="+mn-lt"/>
                <a:ea typeface="+mn-ea"/>
                <a:cs typeface="+mn-cs"/>
                <a:hlinkClick r:id="rId6" tooltip="Pascal (programming language)"/>
              </a:rPr>
              <a:t>Pascal</a:t>
            </a:r>
            <a:r>
              <a:rPr lang="en-US" altLang="zh-CN" sz="1200" b="0" i="0" kern="1200" dirty="0" smtClean="0">
                <a:solidFill>
                  <a:schemeClr val="tx1"/>
                </a:solidFill>
                <a:effectLst/>
                <a:latin typeface="+mn-lt"/>
                <a:ea typeface="+mn-ea"/>
                <a:cs typeface="+mn-cs"/>
              </a:rPr>
              <a:t>, and for pioneering several classic topics in </a:t>
            </a:r>
            <a:r>
              <a:rPr lang="en-US" altLang="zh-CN" sz="1200" b="0" i="0" u="none" strike="noStrike" kern="1200" dirty="0" smtClean="0">
                <a:solidFill>
                  <a:schemeClr val="tx1"/>
                </a:solidFill>
                <a:effectLst/>
                <a:latin typeface="+mn-lt"/>
                <a:ea typeface="+mn-ea"/>
                <a:cs typeface="+mn-cs"/>
                <a:hlinkClick r:id="rId7" tooltip="Software engineering"/>
              </a:rPr>
              <a:t>software engineering</a:t>
            </a:r>
            <a:r>
              <a:rPr lang="en-US" altLang="zh-CN" sz="1200" b="0" i="0" kern="1200" dirty="0" smtClean="0">
                <a:solidFill>
                  <a:schemeClr val="tx1"/>
                </a:solidFill>
                <a:effectLst/>
                <a:latin typeface="+mn-lt"/>
                <a:ea typeface="+mn-ea"/>
                <a:cs typeface="+mn-cs"/>
              </a:rPr>
              <a:t>. In 1984 he won the </a:t>
            </a:r>
            <a:r>
              <a:rPr lang="en-US" altLang="zh-CN" sz="1200" b="0" i="0" u="none" strike="noStrike" kern="1200" dirty="0" smtClean="0">
                <a:solidFill>
                  <a:schemeClr val="tx1"/>
                </a:solidFill>
                <a:effectLst/>
                <a:latin typeface="+mn-lt"/>
                <a:ea typeface="+mn-ea"/>
                <a:cs typeface="+mn-cs"/>
                <a:hlinkClick r:id="rId8" tooltip="Turing Award"/>
              </a:rPr>
              <a:t>Turing Award</a:t>
            </a:r>
            <a:r>
              <a:rPr lang="en-US" altLang="zh-CN" sz="1200" b="0" i="0" kern="1200" dirty="0" smtClean="0">
                <a:solidFill>
                  <a:schemeClr val="tx1"/>
                </a:solidFill>
                <a:effectLst/>
                <a:latin typeface="+mn-lt"/>
                <a:ea typeface="+mn-ea"/>
                <a:cs typeface="+mn-cs"/>
              </a:rPr>
              <a:t> for developing a sequence of innovative computer languages.</a:t>
            </a:r>
            <a:r>
              <a:rPr lang="en-US" altLang="zh-CN" dirty="0" smtClean="0"/>
              <a:t>) has said programs are</a:t>
            </a:r>
            <a:r>
              <a:rPr lang="en-US" altLang="zh-CN" baseline="0" dirty="0" smtClean="0"/>
              <a:t> algorithms plus data structures. </a:t>
            </a:r>
            <a:endParaRPr lang="zh-CN" altLang="en-US" dirty="0"/>
          </a:p>
        </p:txBody>
      </p:sp>
      <p:sp>
        <p:nvSpPr>
          <p:cNvPr id="4" name="灯片编号占位符 3"/>
          <p:cNvSpPr>
            <a:spLocks noGrp="1"/>
          </p:cNvSpPr>
          <p:nvPr>
            <p:ph type="sldNum" sz="quarter" idx="10"/>
          </p:nvPr>
        </p:nvSpPr>
        <p:spPr/>
        <p:txBody>
          <a:bodyPr/>
          <a:lstStyle/>
          <a:p>
            <a:fld id="{BE5F598D-7A2B-4E96-87D4-F42FE7494CCA}" type="slidenum">
              <a:rPr lang="zh-CN" altLang="en-US" smtClean="0"/>
              <a:t>3</a:t>
            </a:fld>
            <a:endParaRPr lang="zh-CN" altLang="en-US"/>
          </a:p>
        </p:txBody>
      </p:sp>
    </p:spTree>
    <p:extLst>
      <p:ext uri="{BB962C8B-B14F-4D97-AF65-F5344CB8AC3E}">
        <p14:creationId xmlns:p14="http://schemas.microsoft.com/office/powerpoint/2010/main" val="1793161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know that for</a:t>
            </a:r>
            <a:r>
              <a:rPr lang="en-US" altLang="zh-CN" baseline="0" dirty="0" smtClean="0"/>
              <a:t> such specific application, there will be several kinds of candidate data structure. </a:t>
            </a:r>
            <a:r>
              <a:rPr lang="en-US" altLang="zh-CN" dirty="0" smtClean="0"/>
              <a:t>As the example shows Vector</a:t>
            </a:r>
            <a:r>
              <a:rPr lang="en-US" altLang="zh-CN" baseline="0" dirty="0" smtClean="0"/>
              <a:t> and List are two most common data structures, and they can replace each other in most cases. However, there performances are totally different in different situations. As the slide shows, the vector may not be efficient for dynamic membership: adding deleting elements; while linked list is not effective for finding </a:t>
            </a:r>
            <a:r>
              <a:rPr lang="en-US" altLang="zh-CN" baseline="0" dirty="0" err="1" smtClean="0"/>
              <a:t>ith</a:t>
            </a:r>
            <a:r>
              <a:rPr lang="en-US" altLang="zh-CN" baseline="0" dirty="0" smtClean="0"/>
              <a:t> item. And they also have different performance on accessing memory.</a:t>
            </a:r>
            <a:endParaRPr lang="zh-CN" altLang="en-US" dirty="0"/>
          </a:p>
        </p:txBody>
      </p:sp>
      <p:sp>
        <p:nvSpPr>
          <p:cNvPr id="4" name="灯片编号占位符 3"/>
          <p:cNvSpPr>
            <a:spLocks noGrp="1"/>
          </p:cNvSpPr>
          <p:nvPr>
            <p:ph type="sldNum" sz="quarter" idx="10"/>
          </p:nvPr>
        </p:nvSpPr>
        <p:spPr/>
        <p:txBody>
          <a:bodyPr/>
          <a:lstStyle/>
          <a:p>
            <a:fld id="{BE5F598D-7A2B-4E96-87D4-F42FE7494CCA}" type="slidenum">
              <a:rPr lang="zh-CN" altLang="en-US" smtClean="0"/>
              <a:t>4</a:t>
            </a:fld>
            <a:endParaRPr lang="zh-CN" altLang="en-US"/>
          </a:p>
        </p:txBody>
      </p:sp>
    </p:spTree>
    <p:extLst>
      <p:ext uri="{BB962C8B-B14F-4D97-AF65-F5344CB8AC3E}">
        <p14:creationId xmlns:p14="http://schemas.microsoft.com/office/powerpoint/2010/main" val="280689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 the problem is how to make a good decision from these candidate data structures?</a:t>
            </a:r>
            <a:endParaRPr lang="zh-CN" altLang="en-US" dirty="0"/>
          </a:p>
        </p:txBody>
      </p:sp>
      <p:sp>
        <p:nvSpPr>
          <p:cNvPr id="4" name="灯片编号占位符 3"/>
          <p:cNvSpPr>
            <a:spLocks noGrp="1"/>
          </p:cNvSpPr>
          <p:nvPr>
            <p:ph type="sldNum" sz="quarter" idx="10"/>
          </p:nvPr>
        </p:nvSpPr>
        <p:spPr/>
        <p:txBody>
          <a:bodyPr/>
          <a:lstStyle/>
          <a:p>
            <a:fld id="{BE5F598D-7A2B-4E96-87D4-F42FE7494CCA}" type="slidenum">
              <a:rPr lang="zh-CN" altLang="en-US" smtClean="0"/>
              <a:t>5</a:t>
            </a:fld>
            <a:endParaRPr lang="zh-CN" altLang="en-US"/>
          </a:p>
        </p:txBody>
      </p:sp>
    </p:spTree>
    <p:extLst>
      <p:ext uri="{BB962C8B-B14F-4D97-AF65-F5344CB8AC3E}">
        <p14:creationId xmlns:p14="http://schemas.microsoft.com/office/powerpoint/2010/main" val="1391194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Nowadays,</a:t>
            </a:r>
            <a:r>
              <a:rPr lang="en-US" altLang="zh-CN" baseline="0" dirty="0" smtClean="0"/>
              <a:t> developers most often do not select data structure implementations at not. They trust a data structure library to make a good choice for them. However, the data structure library just faces common case to make choice, and they cannot take all specific application properties into considerations. When developers do manually selection, they will use asymptotic analysis to guide their decision. However, asymptotic analysis always make incorrect choice in data structure selection. For example, although the Fibonacci heap has better asymptotic performance on inserting and decreasing key than binary heap, it always has worse performance in the real applications even there are hundreds of elements. And although Red-black tree has the same asymptotic behaviors with splay tree, it always performs worse than splay tree in real cases.</a:t>
            </a:r>
          </a:p>
          <a:p>
            <a:r>
              <a:rPr lang="en-US" altLang="zh-CN" sz="1200" b="0" i="0" kern="1200" dirty="0" smtClean="0">
                <a:solidFill>
                  <a:schemeClr val="tx1"/>
                </a:solidFill>
                <a:effectLst/>
                <a:latin typeface="+mn-lt"/>
                <a:ea typeface="+mn-ea"/>
                <a:cs typeface="+mn-cs"/>
              </a:rPr>
              <a:t>(Find-minimum is O(1) amortized time. Operations insert, decrease key, and merge (union) work in constant amortized time. Operations delete and delete minimum work in </a:t>
            </a:r>
            <a:r>
              <a:rPr lang="en-US" altLang="zh-CN" sz="1200" b="0" i="1" u="none" strike="noStrike" kern="1200" dirty="0" smtClean="0">
                <a:solidFill>
                  <a:schemeClr val="tx1"/>
                </a:solidFill>
                <a:effectLst/>
                <a:latin typeface="+mn-lt"/>
                <a:ea typeface="+mn-ea"/>
                <a:cs typeface="+mn-cs"/>
                <a:hlinkClick r:id="rId3" tooltip="Big O notation"/>
              </a:rPr>
              <a:t>O</a:t>
            </a:r>
            <a:r>
              <a:rPr lang="en-US" altLang="zh-CN" sz="1200" b="0" i="0" kern="1200" dirty="0" smtClean="0">
                <a:solidFill>
                  <a:schemeClr val="tx1"/>
                </a:solidFill>
                <a:effectLst/>
                <a:latin typeface="+mn-lt"/>
                <a:ea typeface="+mn-ea"/>
                <a:cs typeface="+mn-cs"/>
              </a:rPr>
              <a:t>(log </a:t>
            </a:r>
            <a:r>
              <a:rPr lang="en-US" altLang="zh-CN" sz="1200" b="0" i="1" kern="1200" dirty="0" smtClean="0">
                <a:solidFill>
                  <a:schemeClr val="tx1"/>
                </a:solidFill>
                <a:effectLst/>
                <a:latin typeface="+mn-lt"/>
                <a:ea typeface="+mn-ea"/>
                <a:cs typeface="+mn-cs"/>
              </a:rPr>
              <a:t>n</a:t>
            </a:r>
            <a:r>
              <a:rPr lang="en-US" altLang="zh-CN" sz="1200" b="0" i="0" kern="1200" dirty="0" smtClean="0">
                <a:solidFill>
                  <a:schemeClr val="tx1"/>
                </a:solidFill>
                <a:effectLst/>
                <a:latin typeface="+mn-lt"/>
                <a:ea typeface="+mn-ea"/>
                <a:cs typeface="+mn-cs"/>
              </a:rPr>
              <a:t>) amortized time.)</a:t>
            </a:r>
            <a:r>
              <a:rPr lang="pt-BR" altLang="zh-CN" dirty="0" smtClean="0">
                <a:effectLst/>
              </a:rPr>
              <a:t/>
            </a:r>
            <a:br>
              <a:rPr lang="pt-BR" altLang="zh-CN" dirty="0" smtClean="0">
                <a:effectLst/>
              </a:rPr>
            </a:br>
            <a:r>
              <a:rPr lang="pt-BR" altLang="zh-CN" dirty="0" smtClean="0">
                <a:effectLst/>
              </a:rPr>
              <a:t>Splay&amp;RB(Average&amp;worst)</a:t>
            </a:r>
            <a:r>
              <a:rPr lang="pt-BR" altLang="zh-CN" baseline="0" dirty="0" smtClean="0">
                <a:effectLst/>
              </a:rPr>
              <a:t> </a:t>
            </a:r>
            <a:r>
              <a:rPr lang="pt-BR" altLang="zh-CN" dirty="0" smtClean="0">
                <a:effectLst/>
              </a:rPr>
              <a:t>S</a:t>
            </a:r>
            <a:r>
              <a:rPr lang="pt-BR" altLang="zh-CN" dirty="0" smtClean="0"/>
              <a:t>pace</a:t>
            </a:r>
            <a:r>
              <a:rPr lang="pt-BR" altLang="zh-CN" dirty="0" smtClean="0">
                <a:effectLst/>
              </a:rPr>
              <a:t>O(n)</a:t>
            </a:r>
            <a:r>
              <a:rPr lang="pt-BR" altLang="zh-CN" baseline="0" dirty="0" smtClean="0">
                <a:effectLst/>
              </a:rPr>
              <a:t>     </a:t>
            </a:r>
            <a:r>
              <a:rPr lang="pt-BR" altLang="zh-CN" dirty="0" smtClean="0"/>
              <a:t>Search/Insert/Delete </a:t>
            </a:r>
            <a:r>
              <a:rPr lang="pt-BR" altLang="zh-CN" dirty="0" smtClean="0">
                <a:effectLst/>
              </a:rPr>
              <a:t>O(log n)O(n) RB(worst O(logn))</a:t>
            </a:r>
          </a:p>
        </p:txBody>
      </p:sp>
      <p:sp>
        <p:nvSpPr>
          <p:cNvPr id="4" name="灯片编号占位符 3"/>
          <p:cNvSpPr>
            <a:spLocks noGrp="1"/>
          </p:cNvSpPr>
          <p:nvPr>
            <p:ph type="sldNum" sz="quarter" idx="10"/>
          </p:nvPr>
        </p:nvSpPr>
        <p:spPr/>
        <p:txBody>
          <a:bodyPr/>
          <a:lstStyle/>
          <a:p>
            <a:fld id="{BE5F598D-7A2B-4E96-87D4-F42FE7494CCA}" type="slidenum">
              <a:rPr lang="zh-CN" altLang="en-US" smtClean="0"/>
              <a:t>6</a:t>
            </a:fld>
            <a:endParaRPr lang="zh-CN" altLang="en-US"/>
          </a:p>
        </p:txBody>
      </p:sp>
    </p:spTree>
    <p:extLst>
      <p:ext uri="{BB962C8B-B14F-4D97-AF65-F5344CB8AC3E}">
        <p14:creationId xmlns:p14="http://schemas.microsoft.com/office/powerpoint/2010/main" val="575833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before proposing</a:t>
            </a:r>
            <a:r>
              <a:rPr lang="en-US" altLang="zh-CN" baseline="0" dirty="0" smtClean="0"/>
              <a:t> an useful method, we need know what will influence the performance of data structures under a specific application. The first two points are easy to understand. The most interesting thing is the last point. We often separately optimize the hardware and the data structure or algorithm, forgetting the connection between them.</a:t>
            </a:r>
            <a:endParaRPr lang="zh-CN" altLang="en-US" dirty="0"/>
          </a:p>
        </p:txBody>
      </p:sp>
      <p:sp>
        <p:nvSpPr>
          <p:cNvPr id="4" name="灯片编号占位符 3"/>
          <p:cNvSpPr>
            <a:spLocks noGrp="1"/>
          </p:cNvSpPr>
          <p:nvPr>
            <p:ph type="sldNum" sz="quarter" idx="10"/>
          </p:nvPr>
        </p:nvSpPr>
        <p:spPr/>
        <p:txBody>
          <a:bodyPr/>
          <a:lstStyle/>
          <a:p>
            <a:fld id="{BE5F598D-7A2B-4E96-87D4-F42FE7494CCA}" type="slidenum">
              <a:rPr lang="zh-CN" altLang="en-US" smtClean="0"/>
              <a:t>7</a:t>
            </a:fld>
            <a:endParaRPr lang="zh-CN" altLang="en-US"/>
          </a:p>
        </p:txBody>
      </p:sp>
    </p:spTree>
    <p:extLst>
      <p:ext uri="{BB962C8B-B14F-4D97-AF65-F5344CB8AC3E}">
        <p14:creationId xmlns:p14="http://schemas.microsoft.com/office/powerpoint/2010/main" val="2777845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 am surprised</a:t>
            </a:r>
            <a:r>
              <a:rPr lang="en-US" altLang="zh-CN" baseline="0" dirty="0" smtClean="0"/>
              <a:t> on </a:t>
            </a:r>
            <a:r>
              <a:rPr lang="en-US" altLang="zh-CN" dirty="0" smtClean="0"/>
              <a:t>43% of the randomly generated applications have different optimal data structures on these two different architectures. I think it is mainly because they have</a:t>
            </a:r>
            <a:r>
              <a:rPr lang="en-US" altLang="zh-CN" baseline="0" dirty="0" smtClean="0"/>
              <a:t> different cache size and the Core2 is 64-bit machine, while the Atom is 32-bit.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E5F598D-7A2B-4E96-87D4-F42FE7494CCA}" type="slidenum">
              <a:rPr lang="zh-CN" altLang="en-US" smtClean="0"/>
              <a:t>8</a:t>
            </a:fld>
            <a:endParaRPr lang="zh-CN" altLang="en-US"/>
          </a:p>
        </p:txBody>
      </p:sp>
    </p:spTree>
    <p:extLst>
      <p:ext uri="{BB962C8B-B14F-4D97-AF65-F5344CB8AC3E}">
        <p14:creationId xmlns:p14="http://schemas.microsoft.com/office/powerpoint/2010/main" val="51973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Compared with the other</a:t>
            </a:r>
            <a:r>
              <a:rPr lang="en-US" altLang="zh-CN" baseline="0" dirty="0" smtClean="0"/>
              <a:t> works in the area, Brainy got much more accurate prediction on data structure selection. That is mainly because two sides innovation. First, it uses machine learning to automatically construct more accurate models instead of hand-construction. On the other hand, Brainy take hardware performance into account, thus providing greater accuracy.</a:t>
            </a:r>
            <a:endParaRPr lang="zh-CN" altLang="en-US" dirty="0"/>
          </a:p>
        </p:txBody>
      </p:sp>
      <p:sp>
        <p:nvSpPr>
          <p:cNvPr id="4" name="灯片编号占位符 3"/>
          <p:cNvSpPr>
            <a:spLocks noGrp="1"/>
          </p:cNvSpPr>
          <p:nvPr>
            <p:ph type="sldNum" sz="quarter" idx="10"/>
          </p:nvPr>
        </p:nvSpPr>
        <p:spPr/>
        <p:txBody>
          <a:bodyPr/>
          <a:lstStyle/>
          <a:p>
            <a:fld id="{BE5F598D-7A2B-4E96-87D4-F42FE7494CCA}" type="slidenum">
              <a:rPr lang="zh-CN" altLang="en-US" smtClean="0"/>
              <a:t>9</a:t>
            </a:fld>
            <a:endParaRPr lang="zh-CN" altLang="en-US"/>
          </a:p>
        </p:txBody>
      </p:sp>
    </p:spTree>
    <p:extLst>
      <p:ext uri="{BB962C8B-B14F-4D97-AF65-F5344CB8AC3E}">
        <p14:creationId xmlns:p14="http://schemas.microsoft.com/office/powerpoint/2010/main" val="92030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DA5E76A-985E-46C7-9875-96A9FCFD6C6F}" type="datetimeFigureOut">
              <a:rPr lang="zh-CN" altLang="en-US" smtClean="0"/>
              <a:t>2012/1/25</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30CD9282-15FF-4CEE-9DB1-9E13A3FA4E3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DA5E76A-985E-46C7-9875-96A9FCFD6C6F}" type="datetimeFigureOut">
              <a:rPr lang="zh-CN" altLang="en-US" smtClean="0"/>
              <a:t>2012/1/25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D9282-15FF-4CEE-9DB1-9E13A3FA4E3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DA5E76A-985E-46C7-9875-96A9FCFD6C6F}" type="datetimeFigureOut">
              <a:rPr lang="zh-CN" altLang="en-US" smtClean="0"/>
              <a:t>2012/1/25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D9282-15FF-4CEE-9DB1-9E13A3FA4E3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5DA5E76A-985E-46C7-9875-96A9FCFD6C6F}" type="datetimeFigureOut">
              <a:rPr lang="zh-CN" altLang="en-US" smtClean="0"/>
              <a:t>2012/1/25</a:t>
            </a:fld>
            <a:endParaRPr lang="zh-CN" altLang="en-US"/>
          </a:p>
        </p:txBody>
      </p:sp>
      <p:sp>
        <p:nvSpPr>
          <p:cNvPr id="9" name="灯片编号占位符 8"/>
          <p:cNvSpPr>
            <a:spLocks noGrp="1"/>
          </p:cNvSpPr>
          <p:nvPr>
            <p:ph type="sldNum" sz="quarter" idx="15"/>
          </p:nvPr>
        </p:nvSpPr>
        <p:spPr/>
        <p:txBody>
          <a:bodyPr rtlCol="0"/>
          <a:lstStyle/>
          <a:p>
            <a:fld id="{30CD9282-15FF-4CEE-9DB1-9E13A3FA4E3C}"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5DA5E76A-985E-46C7-9875-96A9FCFD6C6F}" type="datetimeFigureOut">
              <a:rPr lang="zh-CN" altLang="en-US" smtClean="0"/>
              <a:t>2012/1/25</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30CD9282-15FF-4CEE-9DB1-9E13A3FA4E3C}"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DA5E76A-985E-46C7-9875-96A9FCFD6C6F}" type="datetimeFigureOut">
              <a:rPr lang="zh-CN" altLang="en-US" smtClean="0"/>
              <a:t>2012/1/25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D9282-15FF-4CEE-9DB1-9E13A3FA4E3C}"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5DA5E76A-985E-46C7-9875-96A9FCFD6C6F}" type="datetimeFigureOut">
              <a:rPr lang="zh-CN" altLang="en-US" smtClean="0"/>
              <a:t>2012/1/25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CD9282-15FF-4CEE-9DB1-9E13A3FA4E3C}"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5DA5E76A-985E-46C7-9875-96A9FCFD6C6F}" type="datetimeFigureOut">
              <a:rPr lang="zh-CN" altLang="en-US" smtClean="0"/>
              <a:t>2012/1/25</a:t>
            </a:fld>
            <a:endParaRPr lang="zh-CN" altLang="en-US"/>
          </a:p>
        </p:txBody>
      </p:sp>
      <p:sp>
        <p:nvSpPr>
          <p:cNvPr id="7" name="灯片编号占位符 6"/>
          <p:cNvSpPr>
            <a:spLocks noGrp="1"/>
          </p:cNvSpPr>
          <p:nvPr>
            <p:ph type="sldNum" sz="quarter" idx="11"/>
          </p:nvPr>
        </p:nvSpPr>
        <p:spPr/>
        <p:txBody>
          <a:bodyPr rtlCol="0"/>
          <a:lstStyle/>
          <a:p>
            <a:fld id="{30CD9282-15FF-4CEE-9DB1-9E13A3FA4E3C}"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A5E76A-985E-46C7-9875-96A9FCFD6C6F}" type="datetimeFigureOut">
              <a:rPr lang="zh-CN" altLang="en-US" smtClean="0"/>
              <a:t>2012/1/25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CD9282-15FF-4CEE-9DB1-9E13A3FA4E3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5DA5E76A-985E-46C7-9875-96A9FCFD6C6F}" type="datetimeFigureOut">
              <a:rPr lang="zh-CN" altLang="en-US" smtClean="0"/>
              <a:t>2012/1/25</a:t>
            </a:fld>
            <a:endParaRPr lang="zh-CN" altLang="en-US"/>
          </a:p>
        </p:txBody>
      </p:sp>
      <p:sp>
        <p:nvSpPr>
          <p:cNvPr id="22" name="灯片编号占位符 21"/>
          <p:cNvSpPr>
            <a:spLocks noGrp="1"/>
          </p:cNvSpPr>
          <p:nvPr>
            <p:ph type="sldNum" sz="quarter" idx="15"/>
          </p:nvPr>
        </p:nvSpPr>
        <p:spPr/>
        <p:txBody>
          <a:bodyPr rtlCol="0"/>
          <a:lstStyle/>
          <a:p>
            <a:fld id="{30CD9282-15FF-4CEE-9DB1-9E13A3FA4E3C}"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DA5E76A-985E-46C7-9875-96A9FCFD6C6F}" type="datetimeFigureOut">
              <a:rPr lang="zh-CN" altLang="en-US" smtClean="0"/>
              <a:t>2012/1/25</a:t>
            </a:fld>
            <a:endParaRPr lang="zh-CN" altLang="en-US"/>
          </a:p>
        </p:txBody>
      </p:sp>
      <p:sp>
        <p:nvSpPr>
          <p:cNvPr id="18" name="灯片编号占位符 17"/>
          <p:cNvSpPr>
            <a:spLocks noGrp="1"/>
          </p:cNvSpPr>
          <p:nvPr>
            <p:ph type="sldNum" sz="quarter" idx="11"/>
          </p:nvPr>
        </p:nvSpPr>
        <p:spPr/>
        <p:txBody>
          <a:bodyPr rtlCol="0"/>
          <a:lstStyle/>
          <a:p>
            <a:fld id="{30CD9282-15FF-4CEE-9DB1-9E13A3FA4E3C}"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DA5E76A-985E-46C7-9875-96A9FCFD6C6F}" type="datetimeFigureOut">
              <a:rPr lang="zh-CN" altLang="en-US" smtClean="0"/>
              <a:t>2012/1/25</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0CD9282-15FF-4CEE-9DB1-9E13A3FA4E3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7344" y="980728"/>
            <a:ext cx="6264696" cy="2308324"/>
          </a:xfrm>
          <a:prstGeom prst="rect">
            <a:avLst/>
          </a:prstGeom>
          <a:noFill/>
        </p:spPr>
        <p:txBody>
          <a:bodyPr wrap="square" rtlCol="0">
            <a:spAutoFit/>
          </a:bodyPr>
          <a:lstStyle/>
          <a:p>
            <a:r>
              <a:rPr lang="en-US" altLang="zh-CN" sz="4800" b="1" dirty="0">
                <a:latin typeface="Times New Roman" pitchFamily="18" charset="0"/>
                <a:cs typeface="Times New Roman" pitchFamily="18" charset="0"/>
              </a:rPr>
              <a:t>Brainy: </a:t>
            </a:r>
            <a:br>
              <a:rPr lang="en-US" altLang="zh-CN" sz="4800" b="1" dirty="0">
                <a:latin typeface="Times New Roman" pitchFamily="18" charset="0"/>
                <a:cs typeface="Times New Roman" pitchFamily="18" charset="0"/>
              </a:rPr>
            </a:br>
            <a:r>
              <a:rPr lang="en-US" altLang="zh-CN" sz="4800" b="1" dirty="0">
                <a:latin typeface="Times New Roman" pitchFamily="18" charset="0"/>
                <a:cs typeface="Times New Roman" pitchFamily="18" charset="0"/>
              </a:rPr>
              <a:t>Effective Selection of Data Structures</a:t>
            </a:r>
            <a:endParaRPr lang="zh-CN" altLang="en-US" sz="4800" b="1" dirty="0"/>
          </a:p>
        </p:txBody>
      </p:sp>
    </p:spTree>
    <p:extLst>
      <p:ext uri="{BB962C8B-B14F-4D97-AF65-F5344CB8AC3E}">
        <p14:creationId xmlns:p14="http://schemas.microsoft.com/office/powerpoint/2010/main" val="126931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Why data structure selection is important</a:t>
            </a:r>
          </a:p>
          <a:p>
            <a:r>
              <a:rPr lang="en-US" altLang="zh-CN" dirty="0" smtClean="0"/>
              <a:t>How to choose the best data structure for a specific application</a:t>
            </a:r>
          </a:p>
          <a:p>
            <a:r>
              <a:rPr lang="en-US" altLang="zh-CN" dirty="0"/>
              <a:t>Related work</a:t>
            </a:r>
            <a:endParaRPr lang="en-US" altLang="zh-CN" dirty="0" smtClean="0"/>
          </a:p>
          <a:p>
            <a:r>
              <a:rPr lang="en-US" altLang="zh-CN" dirty="0" smtClean="0">
                <a:solidFill>
                  <a:srgbClr val="FF0000"/>
                </a:solidFill>
              </a:rPr>
              <a:t>Brainy</a:t>
            </a:r>
            <a:endParaRPr lang="en-US" altLang="zh-CN" dirty="0">
              <a:solidFill>
                <a:srgbClr val="FF0000"/>
              </a:solidFill>
            </a:endParaRPr>
          </a:p>
          <a:p>
            <a:r>
              <a:rPr lang="en-US" altLang="zh-CN" dirty="0" smtClean="0"/>
              <a:t>Evaluation</a:t>
            </a:r>
          </a:p>
          <a:p>
            <a:r>
              <a:rPr lang="en-US" altLang="zh-CN" dirty="0" smtClean="0"/>
              <a:t>Future work</a:t>
            </a:r>
          </a:p>
          <a:p>
            <a:r>
              <a:rPr lang="en-US" altLang="zh-CN" dirty="0" smtClean="0"/>
              <a:t>Summary</a:t>
            </a:r>
            <a:endParaRPr lang="zh-CN" altLang="en-US" dirty="0"/>
          </a:p>
          <a:p>
            <a:pPr marL="0" indent="0">
              <a:buNone/>
            </a:pPr>
            <a:endParaRPr lang="zh-CN" altLang="en-US" dirty="0"/>
          </a:p>
        </p:txBody>
      </p:sp>
    </p:spTree>
    <p:extLst>
      <p:ext uri="{BB962C8B-B14F-4D97-AF65-F5344CB8AC3E}">
        <p14:creationId xmlns:p14="http://schemas.microsoft.com/office/powerpoint/2010/main" val="3188099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87" y="2512060"/>
            <a:ext cx="88296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210897" y="3535997"/>
            <a:ext cx="864096" cy="720080"/>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 name="TextBox 4"/>
          <p:cNvSpPr txBox="1"/>
          <p:nvPr/>
        </p:nvSpPr>
        <p:spPr>
          <a:xfrm>
            <a:off x="646167" y="532493"/>
            <a:ext cx="7416824" cy="646331"/>
          </a:xfrm>
          <a:prstGeom prst="rect">
            <a:avLst/>
          </a:prstGeom>
          <a:noFill/>
        </p:spPr>
        <p:txBody>
          <a:bodyPr wrap="square" rtlCol="0">
            <a:spAutoFit/>
          </a:bodyPr>
          <a:lstStyle/>
          <a:p>
            <a:r>
              <a:rPr lang="en-US" altLang="zh-CN" sz="3600" dirty="0" smtClean="0"/>
              <a:t>How to get the training examples?</a:t>
            </a:r>
            <a:endParaRPr lang="zh-CN" altLang="en-US" sz="2800" dirty="0"/>
          </a:p>
        </p:txBody>
      </p:sp>
    </p:spTree>
    <p:extLst>
      <p:ext uri="{BB962C8B-B14F-4D97-AF65-F5344CB8AC3E}">
        <p14:creationId xmlns:p14="http://schemas.microsoft.com/office/powerpoint/2010/main" val="17709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7976" y="2636912"/>
            <a:ext cx="6696744" cy="830997"/>
          </a:xfrm>
          <a:prstGeom prst="rect">
            <a:avLst/>
          </a:prstGeom>
          <a:noFill/>
        </p:spPr>
        <p:txBody>
          <a:bodyPr wrap="square" rtlCol="0">
            <a:spAutoFit/>
          </a:bodyPr>
          <a:lstStyle/>
          <a:p>
            <a:r>
              <a:rPr lang="en-US" altLang="zh-CN" sz="2400" dirty="0" smtClean="0">
                <a:solidFill>
                  <a:srgbClr val="00B050"/>
                </a:solidFill>
              </a:rPr>
              <a:t>Is using real applications to train the machine learning algorithm a good suggestion?</a:t>
            </a:r>
            <a:endParaRPr lang="zh-CN" altLang="en-US" sz="2400" dirty="0">
              <a:solidFill>
                <a:srgbClr val="00B050"/>
              </a:solidFill>
            </a:endParaRPr>
          </a:p>
        </p:txBody>
      </p:sp>
      <p:sp>
        <p:nvSpPr>
          <p:cNvPr id="3" name="TextBox 2"/>
          <p:cNvSpPr txBox="1"/>
          <p:nvPr/>
        </p:nvSpPr>
        <p:spPr>
          <a:xfrm>
            <a:off x="646167" y="532493"/>
            <a:ext cx="7416824" cy="646331"/>
          </a:xfrm>
          <a:prstGeom prst="rect">
            <a:avLst/>
          </a:prstGeom>
          <a:noFill/>
        </p:spPr>
        <p:txBody>
          <a:bodyPr wrap="square" rtlCol="0">
            <a:spAutoFit/>
          </a:bodyPr>
          <a:lstStyle/>
          <a:p>
            <a:r>
              <a:rPr lang="en-US" altLang="zh-CN" sz="3600" dirty="0" smtClean="0"/>
              <a:t>How to get the training examples?</a:t>
            </a:r>
            <a:endParaRPr lang="zh-CN" altLang="en-US" sz="2800" dirty="0"/>
          </a:p>
        </p:txBody>
      </p:sp>
      <p:sp>
        <p:nvSpPr>
          <p:cNvPr id="4" name="TextBox 3"/>
          <p:cNvSpPr txBox="1"/>
          <p:nvPr/>
        </p:nvSpPr>
        <p:spPr>
          <a:xfrm>
            <a:off x="907976" y="1268760"/>
            <a:ext cx="7264424" cy="1015663"/>
          </a:xfrm>
          <a:prstGeom prst="rect">
            <a:avLst/>
          </a:prstGeom>
          <a:noFill/>
        </p:spPr>
        <p:txBody>
          <a:bodyPr wrap="square" rtlCol="0">
            <a:spAutoFit/>
          </a:bodyPr>
          <a:lstStyle/>
          <a:p>
            <a:r>
              <a:rPr lang="en-US" altLang="zh-CN" sz="2000" dirty="0" smtClean="0"/>
              <a:t>Condition:</a:t>
            </a:r>
          </a:p>
          <a:p>
            <a:r>
              <a:rPr lang="en-US" altLang="zh-CN" sz="2000" dirty="0" smtClean="0"/>
              <a:t>In order to avoid over fitting, </a:t>
            </a:r>
            <a:r>
              <a:rPr lang="en-US" altLang="zh-CN" sz="2000" dirty="0"/>
              <a:t>e</a:t>
            </a:r>
            <a:r>
              <a:rPr lang="en-US" altLang="zh-CN" sz="2000" dirty="0" smtClean="0"/>
              <a:t>very portion of the design space (input/ interface function) must be fully represented. </a:t>
            </a:r>
            <a:endParaRPr lang="zh-CN" altLang="en-US" sz="2000" dirty="0"/>
          </a:p>
        </p:txBody>
      </p:sp>
      <p:sp>
        <p:nvSpPr>
          <p:cNvPr id="5" name="乘号 4"/>
          <p:cNvSpPr/>
          <p:nvPr/>
        </p:nvSpPr>
        <p:spPr>
          <a:xfrm>
            <a:off x="6012160" y="2329864"/>
            <a:ext cx="1224136" cy="1063571"/>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907976" y="3999693"/>
            <a:ext cx="6328320" cy="1200329"/>
          </a:xfrm>
          <a:prstGeom prst="rect">
            <a:avLst/>
          </a:prstGeom>
          <a:noFill/>
        </p:spPr>
        <p:txBody>
          <a:bodyPr wrap="square" rtlCol="0">
            <a:spAutoFit/>
          </a:bodyPr>
          <a:lstStyle/>
          <a:p>
            <a:r>
              <a:rPr lang="en-US" altLang="zh-CN" sz="2400" dirty="0" smtClean="0"/>
              <a:t>Application Generator:  creating a variety of applications that test different parts of the overall space.</a:t>
            </a:r>
            <a:endParaRPr lang="zh-CN" altLang="en-US" sz="2400" dirty="0"/>
          </a:p>
        </p:txBody>
      </p:sp>
    </p:spTree>
    <p:extLst>
      <p:ext uri="{BB962C8B-B14F-4D97-AF65-F5344CB8AC3E}">
        <p14:creationId xmlns:p14="http://schemas.microsoft.com/office/powerpoint/2010/main" val="131233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38174"/>
            <a:ext cx="8222705" cy="5743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275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en-US" altLang="zh-CN" dirty="0" smtClean="0"/>
              <a:t>Feature Selection (Using genetic algorithm)</a:t>
            </a:r>
          </a:p>
          <a:p>
            <a:pPr marL="0" indent="0">
              <a:buNone/>
            </a:pPr>
            <a:r>
              <a:rPr lang="en-US" altLang="zh-CN" dirty="0" smtClean="0"/>
              <a:t>	Take a given subset of features as a chromosome, and get the global optimum by mutation. </a:t>
            </a:r>
          </a:p>
          <a:p>
            <a:pPr marL="0" indent="0">
              <a:buNone/>
            </a:pPr>
            <a:endParaRPr lang="zh-CN" altLang="en-US" dirty="0"/>
          </a:p>
        </p:txBody>
      </p:sp>
      <p:sp>
        <p:nvSpPr>
          <p:cNvPr id="4" name="TextBox 3"/>
          <p:cNvSpPr txBox="1"/>
          <p:nvPr/>
        </p:nvSpPr>
        <p:spPr>
          <a:xfrm>
            <a:off x="539552" y="476672"/>
            <a:ext cx="6624736" cy="707886"/>
          </a:xfrm>
          <a:prstGeom prst="rect">
            <a:avLst/>
          </a:prstGeom>
          <a:noFill/>
        </p:spPr>
        <p:txBody>
          <a:bodyPr wrap="square" rtlCol="0">
            <a:spAutoFit/>
          </a:bodyPr>
          <a:lstStyle/>
          <a:p>
            <a:r>
              <a:rPr lang="en-US" altLang="zh-CN" sz="4000" dirty="0"/>
              <a:t>Artificial Neural Network</a:t>
            </a:r>
            <a:endParaRPr lang="zh-CN" altLang="en-US" sz="40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924" y="2847975"/>
            <a:ext cx="4911427" cy="1637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492155"/>
            <a:ext cx="8064896" cy="1673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727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circle(in)">
                                      <p:cBhvr>
                                        <p:cTn id="15" dur="2000"/>
                                        <p:tgtEl>
                                          <p:spTgt spid="2052"/>
                                        </p:tgtEl>
                                      </p:cBhvr>
                                    </p:animEffect>
                                  </p:childTnLst>
                                </p:cTn>
                              </p:par>
                              <p:par>
                                <p:cTn id="16" presetID="6" presetClass="entr" presetSubtype="16" fill="hold" nodeType="with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circle(in)">
                                      <p:cBhvr>
                                        <p:cTn id="18" dur="20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Why data structure selection is important</a:t>
            </a:r>
          </a:p>
          <a:p>
            <a:r>
              <a:rPr lang="en-US" altLang="zh-CN" dirty="0" smtClean="0"/>
              <a:t>How to choose the best data structure for a specific application</a:t>
            </a:r>
          </a:p>
          <a:p>
            <a:r>
              <a:rPr lang="en-US" altLang="zh-CN" dirty="0"/>
              <a:t>Related work</a:t>
            </a:r>
            <a:endParaRPr lang="en-US" altLang="zh-CN" dirty="0" smtClean="0"/>
          </a:p>
          <a:p>
            <a:r>
              <a:rPr lang="en-US" altLang="zh-CN" dirty="0" smtClean="0"/>
              <a:t>Brainy</a:t>
            </a:r>
            <a:endParaRPr lang="en-US" altLang="zh-CN" dirty="0"/>
          </a:p>
          <a:p>
            <a:r>
              <a:rPr lang="en-US" altLang="zh-CN" dirty="0" smtClean="0">
                <a:solidFill>
                  <a:srgbClr val="FF0000"/>
                </a:solidFill>
              </a:rPr>
              <a:t>Evaluation</a:t>
            </a:r>
          </a:p>
          <a:p>
            <a:r>
              <a:rPr lang="en-US" altLang="zh-CN" dirty="0" smtClean="0"/>
              <a:t>Future work </a:t>
            </a:r>
          </a:p>
          <a:p>
            <a:r>
              <a:rPr lang="en-US" altLang="zh-CN" dirty="0"/>
              <a:t>S</a:t>
            </a:r>
            <a:r>
              <a:rPr lang="en-US" altLang="zh-CN" dirty="0" smtClean="0"/>
              <a:t>ummary</a:t>
            </a:r>
            <a:endParaRPr lang="zh-CN" altLang="en-US" dirty="0"/>
          </a:p>
        </p:txBody>
      </p:sp>
    </p:spTree>
    <p:extLst>
      <p:ext uri="{BB962C8B-B14F-4D97-AF65-F5344CB8AC3E}">
        <p14:creationId xmlns:p14="http://schemas.microsoft.com/office/powerpoint/2010/main" val="675499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en-US" altLang="zh-CN" dirty="0" smtClean="0"/>
              <a:t>Performance improvement Brainy achieved</a:t>
            </a:r>
            <a:endParaRPr lang="zh-CN" altLang="en-US" dirty="0"/>
          </a:p>
        </p:txBody>
      </p:sp>
      <p:sp>
        <p:nvSpPr>
          <p:cNvPr id="4" name="TextBox 3"/>
          <p:cNvSpPr txBox="1"/>
          <p:nvPr/>
        </p:nvSpPr>
        <p:spPr>
          <a:xfrm>
            <a:off x="467544" y="476672"/>
            <a:ext cx="4464496" cy="707886"/>
          </a:xfrm>
          <a:prstGeom prst="rect">
            <a:avLst/>
          </a:prstGeom>
          <a:noFill/>
        </p:spPr>
        <p:txBody>
          <a:bodyPr wrap="square" rtlCol="0">
            <a:spAutoFit/>
          </a:bodyPr>
          <a:lstStyle/>
          <a:p>
            <a:r>
              <a:rPr lang="en-US" altLang="zh-CN" sz="4000" dirty="0" smtClean="0"/>
              <a:t>Evaluation</a:t>
            </a:r>
            <a:endParaRPr lang="zh-CN" altLang="en-US" sz="40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848" y="2471738"/>
            <a:ext cx="5005866" cy="210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432569" y="4725144"/>
            <a:ext cx="3816424" cy="369332"/>
          </a:xfrm>
          <a:prstGeom prst="rect">
            <a:avLst/>
          </a:prstGeom>
          <a:noFill/>
        </p:spPr>
        <p:txBody>
          <a:bodyPr wrap="square" rtlCol="0">
            <a:spAutoFit/>
          </a:bodyPr>
          <a:lstStyle/>
          <a:p>
            <a:r>
              <a:rPr lang="en-US" altLang="zh-CN" dirty="0" smtClean="0"/>
              <a:t>27% on Core2 and 33% on Atom </a:t>
            </a:r>
            <a:endParaRPr lang="zh-CN" altLang="en-US" dirty="0"/>
          </a:p>
        </p:txBody>
      </p:sp>
    </p:spTree>
    <p:extLst>
      <p:ext uri="{BB962C8B-B14F-4D97-AF65-F5344CB8AC3E}">
        <p14:creationId xmlns:p14="http://schemas.microsoft.com/office/powerpoint/2010/main" val="3628092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Why data structure selection is important</a:t>
            </a:r>
          </a:p>
          <a:p>
            <a:r>
              <a:rPr lang="en-US" altLang="zh-CN" dirty="0" smtClean="0"/>
              <a:t>How to choose the best data structure for a specific application</a:t>
            </a:r>
          </a:p>
          <a:p>
            <a:r>
              <a:rPr lang="en-US" altLang="zh-CN" dirty="0"/>
              <a:t>Related work</a:t>
            </a:r>
            <a:endParaRPr lang="en-US" altLang="zh-CN" dirty="0" smtClean="0"/>
          </a:p>
          <a:p>
            <a:r>
              <a:rPr lang="en-US" altLang="zh-CN" dirty="0" smtClean="0"/>
              <a:t>Brainy</a:t>
            </a:r>
            <a:endParaRPr lang="en-US" altLang="zh-CN" dirty="0"/>
          </a:p>
          <a:p>
            <a:r>
              <a:rPr lang="en-US" altLang="zh-CN" dirty="0" smtClean="0"/>
              <a:t>Evaluation</a:t>
            </a:r>
          </a:p>
          <a:p>
            <a:r>
              <a:rPr lang="en-US" altLang="zh-CN" dirty="0" smtClean="0">
                <a:solidFill>
                  <a:srgbClr val="FF0000"/>
                </a:solidFill>
              </a:rPr>
              <a:t>Future work </a:t>
            </a:r>
          </a:p>
          <a:p>
            <a:r>
              <a:rPr lang="en-US" altLang="zh-CN" dirty="0"/>
              <a:t>S</a:t>
            </a:r>
            <a:r>
              <a:rPr lang="en-US" altLang="zh-CN" dirty="0" smtClean="0"/>
              <a:t>ummary</a:t>
            </a:r>
            <a:endParaRPr lang="zh-CN" altLang="en-US" dirty="0"/>
          </a:p>
          <a:p>
            <a:pPr marL="0" indent="0">
              <a:buNone/>
            </a:pPr>
            <a:endParaRPr lang="zh-CN" altLang="en-US" dirty="0">
              <a:solidFill>
                <a:srgbClr val="FF0000"/>
              </a:solidFill>
            </a:endParaRPr>
          </a:p>
        </p:txBody>
      </p:sp>
    </p:spTree>
    <p:extLst>
      <p:ext uri="{BB962C8B-B14F-4D97-AF65-F5344CB8AC3E}">
        <p14:creationId xmlns:p14="http://schemas.microsoft.com/office/powerpoint/2010/main" val="3137777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en-US" altLang="zh-CN" dirty="0" smtClean="0"/>
              <a:t>Exclude the interference from intervening instructions</a:t>
            </a:r>
            <a:endParaRPr lang="zh-CN" altLang="en-US" dirty="0"/>
          </a:p>
        </p:txBody>
      </p:sp>
      <p:sp>
        <p:nvSpPr>
          <p:cNvPr id="4" name="TextBox 3"/>
          <p:cNvSpPr txBox="1"/>
          <p:nvPr/>
        </p:nvSpPr>
        <p:spPr>
          <a:xfrm>
            <a:off x="683568" y="476672"/>
            <a:ext cx="6696744" cy="646331"/>
          </a:xfrm>
          <a:prstGeom prst="rect">
            <a:avLst/>
          </a:prstGeom>
          <a:noFill/>
        </p:spPr>
        <p:txBody>
          <a:bodyPr wrap="square" rtlCol="0">
            <a:spAutoFit/>
          </a:bodyPr>
          <a:lstStyle/>
          <a:p>
            <a:r>
              <a:rPr lang="en-US" altLang="zh-CN" sz="3600" dirty="0" smtClean="0"/>
              <a:t>Future Work</a:t>
            </a:r>
            <a:endParaRPr lang="zh-CN" altLang="en-US"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564904"/>
            <a:ext cx="73152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2627784" y="2348880"/>
            <a:ext cx="1944216" cy="1008112"/>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267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Why data structure selection is important</a:t>
            </a:r>
          </a:p>
          <a:p>
            <a:r>
              <a:rPr lang="en-US" altLang="zh-CN" dirty="0" smtClean="0"/>
              <a:t>How to choose the best data structure for a specific application</a:t>
            </a:r>
          </a:p>
          <a:p>
            <a:r>
              <a:rPr lang="en-US" altLang="zh-CN" dirty="0" smtClean="0"/>
              <a:t>Brainy</a:t>
            </a:r>
            <a:endParaRPr lang="en-US" altLang="zh-CN" dirty="0"/>
          </a:p>
          <a:p>
            <a:r>
              <a:rPr lang="en-US" altLang="zh-CN" dirty="0" smtClean="0"/>
              <a:t>Evaluation</a:t>
            </a:r>
          </a:p>
          <a:p>
            <a:r>
              <a:rPr lang="en-US" altLang="zh-CN" dirty="0" smtClean="0"/>
              <a:t>Future work </a:t>
            </a:r>
          </a:p>
          <a:p>
            <a:r>
              <a:rPr lang="en-US" altLang="zh-CN" dirty="0">
                <a:solidFill>
                  <a:srgbClr val="FF0000"/>
                </a:solidFill>
              </a:rPr>
              <a:t>S</a:t>
            </a:r>
            <a:r>
              <a:rPr lang="en-US" altLang="zh-CN" dirty="0" smtClean="0">
                <a:solidFill>
                  <a:srgbClr val="FF0000"/>
                </a:solidFill>
              </a:rPr>
              <a:t>ummary</a:t>
            </a:r>
            <a:endParaRPr lang="zh-CN" altLang="en-US" dirty="0">
              <a:solidFill>
                <a:srgbClr val="FF0000"/>
              </a:solidFill>
            </a:endParaRPr>
          </a:p>
          <a:p>
            <a:pPr marL="0" indent="0">
              <a:buNone/>
            </a:pPr>
            <a:endParaRPr lang="zh-CN" altLang="en-US" dirty="0">
              <a:solidFill>
                <a:srgbClr val="FF0000"/>
              </a:solidFill>
            </a:endParaRPr>
          </a:p>
        </p:txBody>
      </p:sp>
    </p:spTree>
    <p:extLst>
      <p:ext uri="{BB962C8B-B14F-4D97-AF65-F5344CB8AC3E}">
        <p14:creationId xmlns:p14="http://schemas.microsoft.com/office/powerpoint/2010/main" val="893196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Why data structure selection is important</a:t>
            </a:r>
          </a:p>
          <a:p>
            <a:r>
              <a:rPr lang="en-US" altLang="zh-CN" dirty="0" smtClean="0"/>
              <a:t>How to choose the best data structure for a specific application</a:t>
            </a:r>
          </a:p>
          <a:p>
            <a:r>
              <a:rPr lang="en-US" altLang="zh-CN" dirty="0"/>
              <a:t>Related work</a:t>
            </a:r>
            <a:endParaRPr lang="en-US" altLang="zh-CN" dirty="0" smtClean="0"/>
          </a:p>
          <a:p>
            <a:r>
              <a:rPr lang="en-US" altLang="zh-CN" dirty="0" smtClean="0"/>
              <a:t>Brainy</a:t>
            </a:r>
            <a:endParaRPr lang="en-US" altLang="zh-CN" dirty="0"/>
          </a:p>
          <a:p>
            <a:r>
              <a:rPr lang="en-US" altLang="zh-CN" dirty="0" smtClean="0"/>
              <a:t>Evaluation</a:t>
            </a:r>
          </a:p>
          <a:p>
            <a:r>
              <a:rPr lang="en-US" altLang="zh-CN" dirty="0" smtClean="0"/>
              <a:t>Future work </a:t>
            </a:r>
          </a:p>
          <a:p>
            <a:r>
              <a:rPr lang="en-US" altLang="zh-CN" dirty="0"/>
              <a:t>S</a:t>
            </a:r>
            <a:r>
              <a:rPr lang="en-US" altLang="zh-CN" dirty="0" smtClean="0"/>
              <a:t>ummary</a:t>
            </a:r>
            <a:endParaRPr lang="zh-CN" altLang="en-US" dirty="0"/>
          </a:p>
        </p:txBody>
      </p:sp>
    </p:spTree>
    <p:extLst>
      <p:ext uri="{BB962C8B-B14F-4D97-AF65-F5344CB8AC3E}">
        <p14:creationId xmlns:p14="http://schemas.microsoft.com/office/powerpoint/2010/main" val="16046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en-US" altLang="zh-CN" dirty="0" smtClean="0"/>
              <a:t>Selection of Data Structures </a:t>
            </a:r>
            <a:r>
              <a:rPr lang="en-US" altLang="zh-CN" smtClean="0"/>
              <a:t>is important</a:t>
            </a:r>
          </a:p>
          <a:p>
            <a:r>
              <a:rPr lang="en-US" altLang="zh-CN" smtClean="0"/>
              <a:t>Using </a:t>
            </a:r>
            <a:r>
              <a:rPr lang="en-US" altLang="zh-CN" dirty="0" smtClean="0"/>
              <a:t>machine learning in data structure selection</a:t>
            </a:r>
          </a:p>
          <a:p>
            <a:r>
              <a:rPr lang="en-US" altLang="zh-CN" dirty="0" smtClean="0"/>
              <a:t>Hardware features</a:t>
            </a:r>
          </a:p>
          <a:p>
            <a:r>
              <a:rPr lang="en-US" altLang="zh-CN" dirty="0" smtClean="0"/>
              <a:t>Reduced overhead</a:t>
            </a:r>
            <a:endParaRPr lang="zh-CN" altLang="en-US" dirty="0"/>
          </a:p>
        </p:txBody>
      </p:sp>
      <p:sp>
        <p:nvSpPr>
          <p:cNvPr id="4" name="TextBox 3"/>
          <p:cNvSpPr txBox="1"/>
          <p:nvPr/>
        </p:nvSpPr>
        <p:spPr>
          <a:xfrm>
            <a:off x="683568" y="404664"/>
            <a:ext cx="3672408" cy="769441"/>
          </a:xfrm>
          <a:prstGeom prst="rect">
            <a:avLst/>
          </a:prstGeom>
          <a:noFill/>
        </p:spPr>
        <p:txBody>
          <a:bodyPr wrap="square" rtlCol="0">
            <a:spAutoFit/>
          </a:bodyPr>
          <a:lstStyle/>
          <a:p>
            <a:r>
              <a:rPr lang="en-US" altLang="zh-CN" sz="4400" dirty="0" smtClean="0"/>
              <a:t>Summary</a:t>
            </a:r>
            <a:endParaRPr lang="zh-CN" altLang="en-US" sz="4400" dirty="0"/>
          </a:p>
        </p:txBody>
      </p:sp>
    </p:spTree>
    <p:extLst>
      <p:ext uri="{BB962C8B-B14F-4D97-AF65-F5344CB8AC3E}">
        <p14:creationId xmlns:p14="http://schemas.microsoft.com/office/powerpoint/2010/main" val="1924749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study\UCI\2012winter\dynamic analysis\presentation\438px-Niklaus_Wirth_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731504"/>
            <a:ext cx="2750021" cy="378444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692696" y="476672"/>
            <a:ext cx="10780515" cy="1754326"/>
          </a:xfrm>
          <a:prstGeom prst="rect">
            <a:avLst/>
          </a:prstGeom>
          <a:noFill/>
          <a:scene3d>
            <a:camera prst="perspectiveContrastingLeftFacing"/>
            <a:lightRig rig="threePt" dir="t"/>
          </a:scene3d>
        </p:spPr>
        <p:txBody>
          <a:bodyPr wrap="none" lIns="91440" tIns="45720" rIns="91440" bIns="45720">
            <a:spAutoFit/>
          </a:bodyPr>
          <a:lstStyle/>
          <a:p>
            <a:pPr algn="ctr"/>
            <a:r>
              <a:rPr lang="en-US" altLang="zh-CN"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Algorithms + Data Structures</a:t>
            </a:r>
          </a:p>
          <a:p>
            <a:pPr algn="ctr"/>
            <a:r>
              <a:rPr lang="en-US" altLang="zh-CN"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altLang="zh-CN"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Programs</a:t>
            </a:r>
            <a:endParaRPr lang="zh-CN" alt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extBox 5"/>
          <p:cNvSpPr txBox="1"/>
          <p:nvPr/>
        </p:nvSpPr>
        <p:spPr>
          <a:xfrm>
            <a:off x="2234275" y="4179426"/>
            <a:ext cx="2664296" cy="523220"/>
          </a:xfrm>
          <a:prstGeom prst="rect">
            <a:avLst/>
          </a:prstGeom>
          <a:noFill/>
        </p:spPr>
        <p:txBody>
          <a:bodyPr wrap="square" rtlCol="0">
            <a:spAutoFit/>
          </a:bodyPr>
          <a:lstStyle/>
          <a:p>
            <a:pPr algn="just"/>
            <a:r>
              <a:rPr lang="en-US" altLang="zh-CN" sz="2800" dirty="0" err="1" smtClean="0"/>
              <a:t>Niklaus</a:t>
            </a:r>
            <a:r>
              <a:rPr lang="en-US" altLang="zh-CN" sz="2800" dirty="0" smtClean="0"/>
              <a:t> Wirth</a:t>
            </a:r>
            <a:endParaRPr lang="zh-CN" altLang="en-US" sz="2800" dirty="0"/>
          </a:p>
        </p:txBody>
      </p:sp>
      <p:sp>
        <p:nvSpPr>
          <p:cNvPr id="9" name="矩形 8"/>
          <p:cNvSpPr/>
          <p:nvPr/>
        </p:nvSpPr>
        <p:spPr>
          <a:xfrm>
            <a:off x="-1692696" y="476672"/>
            <a:ext cx="10780515" cy="1754326"/>
          </a:xfrm>
          <a:prstGeom prst="rect">
            <a:avLst/>
          </a:prstGeom>
          <a:noFill/>
          <a:scene3d>
            <a:camera prst="perspectiveContrastingLeftFacing"/>
            <a:lightRig rig="threePt" dir="t"/>
          </a:scene3d>
        </p:spPr>
        <p:txBody>
          <a:bodyPr wrap="none" lIns="91440" tIns="45720" rIns="91440" bIns="45720">
            <a:spAutoFit/>
          </a:bodyPr>
          <a:lstStyle/>
          <a:p>
            <a:pPr algn="ctr"/>
            <a:r>
              <a:rPr lang="en-US" altLang="zh-CN"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Algorithms + </a:t>
            </a:r>
            <a:r>
              <a:rPr lang="en-US" altLang="zh-CN" sz="5400" b="1" cap="none" spc="0" dirty="0" smtClean="0">
                <a:ln w="1905"/>
                <a:solidFill>
                  <a:srgbClr val="FF0000"/>
                </a:solidFill>
                <a:effectLst>
                  <a:innerShdw blurRad="69850" dist="43180" dir="5400000">
                    <a:srgbClr val="000000">
                      <a:alpha val="65000"/>
                    </a:srgbClr>
                  </a:innerShdw>
                </a:effectLst>
              </a:rPr>
              <a:t>Data Structures</a:t>
            </a:r>
          </a:p>
          <a:p>
            <a:pPr algn="ctr"/>
            <a:r>
              <a:rPr lang="en-US" altLang="zh-CN"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altLang="zh-CN"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Programs</a:t>
            </a:r>
            <a:endParaRPr lang="zh-CN" alt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15100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anim calcmode="lin" valueType="num">
                                      <p:cBhvr additive="base">
                                        <p:cTn id="11" dur="500" fill="hold"/>
                                        <p:tgtEl>
                                          <p:spTgt spid="1027"/>
                                        </p:tgtEl>
                                        <p:attrNameLst>
                                          <p:attrName>ppt_x</p:attrName>
                                        </p:attrNameLst>
                                      </p:cBhvr>
                                      <p:tavLst>
                                        <p:tav tm="0">
                                          <p:val>
                                            <p:strVal val="#ppt_x"/>
                                          </p:val>
                                        </p:tav>
                                        <p:tav tm="100000">
                                          <p:val>
                                            <p:strVal val="#ppt_x"/>
                                          </p:val>
                                        </p:tav>
                                      </p:tavLst>
                                    </p:anim>
                                    <p:anim calcmode="lin" valueType="num">
                                      <p:cBhvr additive="base">
                                        <p:cTn id="12"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1772816"/>
            <a:ext cx="1872208" cy="923330"/>
          </a:xfrm>
          <a:prstGeom prst="rect">
            <a:avLst/>
          </a:prstGeom>
          <a:noFill/>
        </p:spPr>
        <p:txBody>
          <a:bodyPr wrap="square" rtlCol="0">
            <a:spAutoFit/>
          </a:bodyPr>
          <a:lstStyle/>
          <a:p>
            <a:r>
              <a:rPr lang="en-US" altLang="zh-CN" dirty="0" smtClean="0"/>
              <a:t>Vector (Store </a:t>
            </a:r>
            <a:r>
              <a:rPr lang="en-US" altLang="zh-CN" i="1" dirty="0" err="1" smtClean="0"/>
              <a:t>i</a:t>
            </a:r>
            <a:r>
              <a:rPr lang="en-US" altLang="zh-CN" dirty="0" err="1" smtClean="0"/>
              <a:t>th</a:t>
            </a:r>
            <a:r>
              <a:rPr lang="en-US" altLang="zh-CN" dirty="0" smtClean="0"/>
              <a:t> item in A[</a:t>
            </a:r>
            <a:r>
              <a:rPr lang="en-US" altLang="zh-CN" i="1" dirty="0" err="1" smtClean="0"/>
              <a:t>i</a:t>
            </a:r>
            <a:r>
              <a:rPr lang="en-US" altLang="zh-CN" dirty="0" smtClean="0"/>
              <a:t>])</a:t>
            </a:r>
            <a:endParaRPr lang="zh-CN" altLang="en-US" i="1" dirty="0" smtClean="0"/>
          </a:p>
          <a:p>
            <a:endParaRPr lang="zh-CN" altLang="en-US" dirty="0"/>
          </a:p>
        </p:txBody>
      </p:sp>
      <p:sp>
        <p:nvSpPr>
          <p:cNvPr id="3" name="TextBox 2"/>
          <p:cNvSpPr txBox="1"/>
          <p:nvPr/>
        </p:nvSpPr>
        <p:spPr>
          <a:xfrm>
            <a:off x="880014" y="687425"/>
            <a:ext cx="7488832" cy="769441"/>
          </a:xfrm>
          <a:prstGeom prst="rect">
            <a:avLst/>
          </a:prstGeom>
          <a:noFill/>
        </p:spPr>
        <p:txBody>
          <a:bodyPr wrap="square" rtlCol="0">
            <a:spAutoFit/>
          </a:bodyPr>
          <a:lstStyle/>
          <a:p>
            <a:r>
              <a:rPr lang="en-US" altLang="zh-CN" sz="4400" dirty="0" smtClean="0"/>
              <a:t>Alternative Data Structures</a:t>
            </a:r>
            <a:endParaRPr lang="zh-CN" altLang="en-US" sz="4400" dirty="0"/>
          </a:p>
        </p:txBody>
      </p:sp>
      <p:sp>
        <p:nvSpPr>
          <p:cNvPr id="4" name="TextBox 3"/>
          <p:cNvSpPr txBox="1"/>
          <p:nvPr/>
        </p:nvSpPr>
        <p:spPr>
          <a:xfrm>
            <a:off x="4853797" y="1772816"/>
            <a:ext cx="2016224" cy="923330"/>
          </a:xfrm>
          <a:prstGeom prst="rect">
            <a:avLst/>
          </a:prstGeom>
          <a:noFill/>
        </p:spPr>
        <p:txBody>
          <a:bodyPr wrap="square" rtlCol="0">
            <a:spAutoFit/>
          </a:bodyPr>
          <a:lstStyle/>
          <a:p>
            <a:pPr algn="ctr"/>
            <a:r>
              <a:rPr lang="en-US" altLang="zh-CN" dirty="0" smtClean="0"/>
              <a:t>Singly or Double linked list</a:t>
            </a:r>
            <a:endParaRPr lang="zh-CN" altLang="en-US" i="1" dirty="0" smtClean="0"/>
          </a:p>
          <a:p>
            <a:endParaRPr lang="zh-CN" altLang="en-US" dirty="0"/>
          </a:p>
        </p:txBody>
      </p:sp>
      <p:sp>
        <p:nvSpPr>
          <p:cNvPr id="5" name="TextBox 4"/>
          <p:cNvSpPr txBox="1"/>
          <p:nvPr/>
        </p:nvSpPr>
        <p:spPr>
          <a:xfrm>
            <a:off x="255712" y="2680013"/>
            <a:ext cx="2604758" cy="369332"/>
          </a:xfrm>
          <a:prstGeom prst="rect">
            <a:avLst/>
          </a:prstGeom>
          <a:noFill/>
        </p:spPr>
        <p:txBody>
          <a:bodyPr wrap="square" rtlCol="0">
            <a:spAutoFit/>
          </a:bodyPr>
          <a:lstStyle/>
          <a:p>
            <a:pPr algn="ctr"/>
            <a:r>
              <a:rPr lang="en-US" altLang="zh-CN" dirty="0" smtClean="0"/>
              <a:t>Find the </a:t>
            </a:r>
            <a:r>
              <a:rPr lang="en-US" altLang="zh-CN" i="1" dirty="0" err="1" smtClean="0"/>
              <a:t>i</a:t>
            </a:r>
            <a:r>
              <a:rPr lang="en-US" altLang="zh-CN" dirty="0" err="1" smtClean="0"/>
              <a:t>th</a:t>
            </a:r>
            <a:r>
              <a:rPr lang="en-US" altLang="zh-CN" dirty="0" smtClean="0"/>
              <a:t> item </a:t>
            </a:r>
            <a:endParaRPr lang="zh-CN" altLang="en-US" dirty="0"/>
          </a:p>
        </p:txBody>
      </p:sp>
      <p:sp>
        <p:nvSpPr>
          <p:cNvPr id="6" name="TextBox 5"/>
          <p:cNvSpPr txBox="1"/>
          <p:nvPr/>
        </p:nvSpPr>
        <p:spPr>
          <a:xfrm>
            <a:off x="2915816" y="2680013"/>
            <a:ext cx="1008112" cy="369332"/>
          </a:xfrm>
          <a:prstGeom prst="rect">
            <a:avLst/>
          </a:prstGeom>
          <a:noFill/>
        </p:spPr>
        <p:txBody>
          <a:bodyPr wrap="square" rtlCol="0">
            <a:spAutoFit/>
          </a:bodyPr>
          <a:lstStyle/>
          <a:p>
            <a:pPr algn="ctr"/>
            <a:r>
              <a:rPr lang="en-US" altLang="zh-CN" dirty="0" smtClean="0"/>
              <a:t>O(1)</a:t>
            </a:r>
            <a:endParaRPr lang="zh-CN" altLang="en-US" i="1" dirty="0" smtClean="0"/>
          </a:p>
        </p:txBody>
      </p:sp>
      <p:sp>
        <p:nvSpPr>
          <p:cNvPr id="7" name="TextBox 6"/>
          <p:cNvSpPr txBox="1"/>
          <p:nvPr/>
        </p:nvSpPr>
        <p:spPr>
          <a:xfrm>
            <a:off x="5357853" y="2680013"/>
            <a:ext cx="1008112" cy="369332"/>
          </a:xfrm>
          <a:prstGeom prst="rect">
            <a:avLst/>
          </a:prstGeom>
          <a:noFill/>
        </p:spPr>
        <p:txBody>
          <a:bodyPr wrap="square" rtlCol="0">
            <a:spAutoFit/>
          </a:bodyPr>
          <a:lstStyle/>
          <a:p>
            <a:pPr algn="ctr"/>
            <a:r>
              <a:rPr lang="en-US" altLang="zh-CN" dirty="0" smtClean="0"/>
              <a:t>O(n)</a:t>
            </a:r>
            <a:endParaRPr lang="zh-CN" altLang="en-US" i="1" dirty="0" smtClean="0"/>
          </a:p>
        </p:txBody>
      </p:sp>
      <p:sp>
        <p:nvSpPr>
          <p:cNvPr id="8" name="TextBox 7"/>
          <p:cNvSpPr txBox="1"/>
          <p:nvPr/>
        </p:nvSpPr>
        <p:spPr>
          <a:xfrm>
            <a:off x="477971" y="3285855"/>
            <a:ext cx="2160240" cy="646331"/>
          </a:xfrm>
          <a:prstGeom prst="rect">
            <a:avLst/>
          </a:prstGeom>
          <a:noFill/>
        </p:spPr>
        <p:txBody>
          <a:bodyPr wrap="square" rtlCol="0">
            <a:spAutoFit/>
          </a:bodyPr>
          <a:lstStyle/>
          <a:p>
            <a:pPr algn="ctr"/>
            <a:r>
              <a:rPr lang="en-US" altLang="zh-CN" dirty="0" smtClean="0"/>
              <a:t>Insert </a:t>
            </a:r>
            <a:r>
              <a:rPr lang="en-US" altLang="zh-CN" dirty="0"/>
              <a:t>or delete an element</a:t>
            </a:r>
            <a:endParaRPr lang="zh-CN" altLang="en-US" dirty="0"/>
          </a:p>
        </p:txBody>
      </p:sp>
      <p:sp>
        <p:nvSpPr>
          <p:cNvPr id="9" name="TextBox 8"/>
          <p:cNvSpPr txBox="1"/>
          <p:nvPr/>
        </p:nvSpPr>
        <p:spPr>
          <a:xfrm>
            <a:off x="2915816" y="3424354"/>
            <a:ext cx="1008112" cy="369332"/>
          </a:xfrm>
          <a:prstGeom prst="rect">
            <a:avLst/>
          </a:prstGeom>
          <a:noFill/>
        </p:spPr>
        <p:txBody>
          <a:bodyPr wrap="square" rtlCol="0">
            <a:spAutoFit/>
          </a:bodyPr>
          <a:lstStyle/>
          <a:p>
            <a:pPr algn="ctr"/>
            <a:r>
              <a:rPr lang="en-US" altLang="zh-CN" dirty="0" smtClean="0"/>
              <a:t>O(n)</a:t>
            </a:r>
            <a:endParaRPr lang="zh-CN" altLang="en-US" i="1" dirty="0" smtClean="0"/>
          </a:p>
        </p:txBody>
      </p:sp>
      <p:sp>
        <p:nvSpPr>
          <p:cNvPr id="10" name="TextBox 9"/>
          <p:cNvSpPr txBox="1"/>
          <p:nvPr/>
        </p:nvSpPr>
        <p:spPr>
          <a:xfrm>
            <a:off x="5357853" y="3424354"/>
            <a:ext cx="1008112" cy="369332"/>
          </a:xfrm>
          <a:prstGeom prst="rect">
            <a:avLst/>
          </a:prstGeom>
          <a:noFill/>
        </p:spPr>
        <p:txBody>
          <a:bodyPr wrap="square" rtlCol="0">
            <a:spAutoFit/>
          </a:bodyPr>
          <a:lstStyle/>
          <a:p>
            <a:pPr algn="ctr"/>
            <a:r>
              <a:rPr lang="en-US" altLang="zh-CN" dirty="0" smtClean="0"/>
              <a:t>O(1)</a:t>
            </a:r>
            <a:endParaRPr lang="zh-CN" altLang="en-US" i="1" dirty="0" smtClean="0"/>
          </a:p>
        </p:txBody>
      </p:sp>
      <p:sp>
        <p:nvSpPr>
          <p:cNvPr id="11" name="TextBox 10"/>
          <p:cNvSpPr txBox="1"/>
          <p:nvPr/>
        </p:nvSpPr>
        <p:spPr>
          <a:xfrm>
            <a:off x="2117493" y="4005064"/>
            <a:ext cx="2736304" cy="1200329"/>
          </a:xfrm>
          <a:prstGeom prst="rect">
            <a:avLst/>
          </a:prstGeom>
          <a:noFill/>
        </p:spPr>
        <p:txBody>
          <a:bodyPr wrap="square" rtlCol="0">
            <a:spAutoFit/>
          </a:bodyPr>
          <a:lstStyle/>
          <a:p>
            <a:pPr algn="ctr"/>
            <a:r>
              <a:rPr lang="en-US" altLang="zh-CN" dirty="0" smtClean="0"/>
              <a:t> less cache misses,  </a:t>
            </a:r>
          </a:p>
          <a:p>
            <a:pPr algn="ctr"/>
            <a:r>
              <a:rPr lang="en-US" altLang="zh-CN" dirty="0" smtClean="0"/>
              <a:t>but may move  all elements when dynamic adjust size</a:t>
            </a:r>
            <a:endParaRPr lang="zh-CN" altLang="en-US" dirty="0"/>
          </a:p>
        </p:txBody>
      </p:sp>
      <p:sp>
        <p:nvSpPr>
          <p:cNvPr id="12" name="TextBox 11"/>
          <p:cNvSpPr txBox="1"/>
          <p:nvPr/>
        </p:nvSpPr>
        <p:spPr>
          <a:xfrm>
            <a:off x="255712" y="4282063"/>
            <a:ext cx="2604758" cy="646331"/>
          </a:xfrm>
          <a:prstGeom prst="rect">
            <a:avLst/>
          </a:prstGeom>
          <a:noFill/>
        </p:spPr>
        <p:txBody>
          <a:bodyPr wrap="square" rtlCol="0">
            <a:spAutoFit/>
          </a:bodyPr>
          <a:lstStyle/>
          <a:p>
            <a:pPr algn="ctr"/>
            <a:r>
              <a:rPr lang="en-US" altLang="zh-CN" dirty="0" smtClean="0"/>
              <a:t>Memory </a:t>
            </a:r>
          </a:p>
          <a:p>
            <a:pPr algn="ctr"/>
            <a:r>
              <a:rPr lang="en-US" altLang="zh-CN" dirty="0" smtClean="0"/>
              <a:t>accessing </a:t>
            </a:r>
            <a:endParaRPr lang="zh-CN" altLang="en-US" dirty="0"/>
          </a:p>
        </p:txBody>
      </p:sp>
      <p:sp>
        <p:nvSpPr>
          <p:cNvPr id="13" name="TextBox 12"/>
          <p:cNvSpPr txBox="1"/>
          <p:nvPr/>
        </p:nvSpPr>
        <p:spPr>
          <a:xfrm>
            <a:off x="4559530" y="4420562"/>
            <a:ext cx="2604758" cy="369332"/>
          </a:xfrm>
          <a:prstGeom prst="rect">
            <a:avLst/>
          </a:prstGeom>
          <a:noFill/>
        </p:spPr>
        <p:txBody>
          <a:bodyPr wrap="square" rtlCol="0">
            <a:spAutoFit/>
          </a:bodyPr>
          <a:lstStyle/>
          <a:p>
            <a:pPr algn="ctr"/>
            <a:r>
              <a:rPr lang="en-US" altLang="zh-CN" dirty="0" smtClean="0"/>
              <a:t>more cache misses </a:t>
            </a:r>
            <a:endParaRPr lang="zh-CN" altLang="en-US" dirty="0"/>
          </a:p>
        </p:txBody>
      </p:sp>
    </p:spTree>
    <p:extLst>
      <p:ext uri="{BB962C8B-B14F-4D97-AF65-F5344CB8AC3E}">
        <p14:creationId xmlns:p14="http://schemas.microsoft.com/office/powerpoint/2010/main" val="365229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down)">
                                      <p:cBhvr>
                                        <p:cTn id="34" dur="500"/>
                                        <p:tgtEl>
                                          <p:spTgt spid="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down)">
                                      <p:cBhvr>
                                        <p:cTn id="46" dur="500"/>
                                        <p:tgtEl>
                                          <p:spTgt spid="11"/>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Why data structure selection is important</a:t>
            </a:r>
          </a:p>
          <a:p>
            <a:r>
              <a:rPr lang="en-US" altLang="zh-CN" dirty="0" smtClean="0">
                <a:solidFill>
                  <a:srgbClr val="FF0000"/>
                </a:solidFill>
              </a:rPr>
              <a:t>How to choose the best data structure for a specific application</a:t>
            </a:r>
          </a:p>
          <a:p>
            <a:r>
              <a:rPr lang="en-US" altLang="zh-CN" dirty="0"/>
              <a:t>Related work</a:t>
            </a:r>
            <a:endParaRPr lang="en-US" altLang="zh-CN" dirty="0" smtClean="0">
              <a:solidFill>
                <a:srgbClr val="FF0000"/>
              </a:solidFill>
            </a:endParaRPr>
          </a:p>
          <a:p>
            <a:r>
              <a:rPr lang="en-US" altLang="zh-CN" dirty="0" smtClean="0"/>
              <a:t>Brainy</a:t>
            </a:r>
            <a:endParaRPr lang="en-US" altLang="zh-CN" dirty="0"/>
          </a:p>
          <a:p>
            <a:r>
              <a:rPr lang="en-US" altLang="zh-CN" dirty="0" smtClean="0"/>
              <a:t>Evaluation</a:t>
            </a:r>
          </a:p>
          <a:p>
            <a:r>
              <a:rPr lang="en-US" altLang="zh-CN" dirty="0" smtClean="0"/>
              <a:t>Future work </a:t>
            </a:r>
          </a:p>
          <a:p>
            <a:r>
              <a:rPr lang="en-US" altLang="zh-CN" dirty="0" smtClean="0"/>
              <a:t>Summary</a:t>
            </a:r>
            <a:endParaRPr lang="zh-CN" altLang="en-US" dirty="0"/>
          </a:p>
          <a:p>
            <a:pPr marL="0" indent="0">
              <a:buNone/>
            </a:pPr>
            <a:endParaRPr lang="zh-CN" altLang="en-US" dirty="0"/>
          </a:p>
        </p:txBody>
      </p:sp>
    </p:spTree>
    <p:extLst>
      <p:ext uri="{BB962C8B-B14F-4D97-AF65-F5344CB8AC3E}">
        <p14:creationId xmlns:p14="http://schemas.microsoft.com/office/powerpoint/2010/main" val="97060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r>
              <a:rPr lang="en-US" altLang="zh-CN" sz="2800" dirty="0" smtClean="0"/>
              <a:t>Data structure library</a:t>
            </a:r>
          </a:p>
          <a:p>
            <a:endParaRPr lang="en-US" altLang="zh-CN" sz="2800" dirty="0" smtClean="0"/>
          </a:p>
          <a:p>
            <a:endParaRPr lang="en-US" altLang="zh-CN" sz="2800" dirty="0"/>
          </a:p>
          <a:p>
            <a:r>
              <a:rPr lang="en-US" altLang="zh-CN" sz="2800" dirty="0" smtClean="0"/>
              <a:t>Asymptotic analysis</a:t>
            </a:r>
            <a:endParaRPr lang="zh-CN" altLang="en-US" sz="2800" dirty="0"/>
          </a:p>
        </p:txBody>
      </p:sp>
      <p:sp>
        <p:nvSpPr>
          <p:cNvPr id="5" name="TextBox 4"/>
          <p:cNvSpPr txBox="1"/>
          <p:nvPr/>
        </p:nvSpPr>
        <p:spPr>
          <a:xfrm>
            <a:off x="611560" y="476672"/>
            <a:ext cx="5112568" cy="707886"/>
          </a:xfrm>
          <a:prstGeom prst="rect">
            <a:avLst/>
          </a:prstGeom>
          <a:noFill/>
        </p:spPr>
        <p:txBody>
          <a:bodyPr wrap="square" rtlCol="0">
            <a:spAutoFit/>
          </a:bodyPr>
          <a:lstStyle/>
          <a:p>
            <a:r>
              <a:rPr lang="en-US" altLang="zh-CN" sz="4000" dirty="0"/>
              <a:t>Developer depend </a:t>
            </a:r>
            <a:r>
              <a:rPr lang="en-US" altLang="zh-CN" sz="4000" dirty="0" smtClean="0"/>
              <a:t>on</a:t>
            </a:r>
            <a:endParaRPr lang="zh-CN" altLang="en-US" sz="4000" dirty="0"/>
          </a:p>
        </p:txBody>
      </p:sp>
      <p:sp>
        <p:nvSpPr>
          <p:cNvPr id="7" name="乘号 6"/>
          <p:cNvSpPr/>
          <p:nvPr/>
        </p:nvSpPr>
        <p:spPr>
          <a:xfrm>
            <a:off x="1763688" y="1485444"/>
            <a:ext cx="804825" cy="79208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815945" y="2277532"/>
            <a:ext cx="5268223" cy="707886"/>
          </a:xfrm>
          <a:prstGeom prst="rect">
            <a:avLst/>
          </a:prstGeom>
          <a:noFill/>
        </p:spPr>
        <p:txBody>
          <a:bodyPr wrap="square" rtlCol="0">
            <a:spAutoFit/>
          </a:bodyPr>
          <a:lstStyle/>
          <a:p>
            <a:r>
              <a:rPr lang="en-US" altLang="zh-CN" sz="2000" dirty="0" smtClean="0">
                <a:solidFill>
                  <a:srgbClr val="FF0000"/>
                </a:solidFill>
              </a:rPr>
              <a:t>DSLs are designed for common case,</a:t>
            </a:r>
          </a:p>
          <a:p>
            <a:r>
              <a:rPr lang="en-US" altLang="zh-CN" sz="2000" dirty="0">
                <a:solidFill>
                  <a:srgbClr val="FF0000"/>
                </a:solidFill>
              </a:rPr>
              <a:t>n</a:t>
            </a:r>
            <a:r>
              <a:rPr lang="en-US" altLang="zh-CN" sz="2000" dirty="0" smtClean="0">
                <a:solidFill>
                  <a:srgbClr val="FF0000"/>
                </a:solidFill>
              </a:rPr>
              <a:t>ot consider application-specific situation</a:t>
            </a:r>
            <a:endParaRPr lang="zh-CN" altLang="en-US" sz="2000" dirty="0">
              <a:solidFill>
                <a:srgbClr val="FF0000"/>
              </a:solidFill>
            </a:endParaRPr>
          </a:p>
        </p:txBody>
      </p:sp>
      <p:sp>
        <p:nvSpPr>
          <p:cNvPr id="10" name="TextBox 9"/>
          <p:cNvSpPr txBox="1"/>
          <p:nvPr/>
        </p:nvSpPr>
        <p:spPr>
          <a:xfrm>
            <a:off x="538123" y="3789040"/>
            <a:ext cx="5906085" cy="2246769"/>
          </a:xfrm>
          <a:prstGeom prst="rect">
            <a:avLst/>
          </a:prstGeom>
          <a:noFill/>
        </p:spPr>
        <p:txBody>
          <a:bodyPr wrap="square" rtlCol="0">
            <a:spAutoFit/>
          </a:bodyPr>
          <a:lstStyle/>
          <a:p>
            <a:r>
              <a:rPr lang="en-US" altLang="zh-CN" sz="2000" dirty="0" smtClean="0">
                <a:solidFill>
                  <a:srgbClr val="FF0000"/>
                </a:solidFill>
              </a:rPr>
              <a:t>Asymptotic analysis is not accurate to data structures. Better asymptotic behavior may perform worse (for example, Fibonacci heap); Same asymptotic behaviors with different performances (splay tree often perform better than other balanced binary search trees).</a:t>
            </a:r>
          </a:p>
          <a:p>
            <a:endParaRPr lang="en-US" altLang="zh-CN" sz="2000" dirty="0" smtClean="0">
              <a:solidFill>
                <a:srgbClr val="FF0000"/>
              </a:solidFill>
            </a:endParaRPr>
          </a:p>
        </p:txBody>
      </p:sp>
      <p:sp>
        <p:nvSpPr>
          <p:cNvPr id="11" name="乘号 10"/>
          <p:cNvSpPr/>
          <p:nvPr/>
        </p:nvSpPr>
        <p:spPr>
          <a:xfrm>
            <a:off x="1916088" y="3068960"/>
            <a:ext cx="804825" cy="79208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390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en-US" altLang="zh-CN" dirty="0" smtClean="0"/>
              <a:t>Which interface functions are invoked, (how often the functions are used…)</a:t>
            </a:r>
          </a:p>
          <a:p>
            <a:r>
              <a:rPr lang="en-US" altLang="zh-CN" dirty="0" smtClean="0"/>
              <a:t>What is the input for the data structure (data elements size, the number of elements…)</a:t>
            </a:r>
          </a:p>
          <a:p>
            <a:r>
              <a:rPr lang="en-US" altLang="zh-CN" dirty="0" smtClean="0"/>
              <a:t>Which kind of underlying architecture the program running (cache size…)</a:t>
            </a:r>
            <a:endParaRPr lang="zh-CN" altLang="en-US" dirty="0"/>
          </a:p>
        </p:txBody>
      </p:sp>
      <p:sp>
        <p:nvSpPr>
          <p:cNvPr id="4" name="TextBox 3"/>
          <p:cNvSpPr txBox="1"/>
          <p:nvPr/>
        </p:nvSpPr>
        <p:spPr>
          <a:xfrm>
            <a:off x="467544" y="620688"/>
            <a:ext cx="7488832" cy="646331"/>
          </a:xfrm>
          <a:prstGeom prst="rect">
            <a:avLst/>
          </a:prstGeom>
          <a:noFill/>
        </p:spPr>
        <p:txBody>
          <a:bodyPr wrap="square" rtlCol="0">
            <a:spAutoFit/>
          </a:bodyPr>
          <a:lstStyle/>
          <a:p>
            <a:r>
              <a:rPr lang="en-US" altLang="zh-CN" sz="3600" dirty="0" smtClean="0"/>
              <a:t>What we need take into account?</a:t>
            </a:r>
            <a:endParaRPr lang="zh-CN" altLang="en-US" sz="3600" dirty="0"/>
          </a:p>
        </p:txBody>
      </p:sp>
    </p:spTree>
    <p:extLst>
      <p:ext uri="{BB962C8B-B14F-4D97-AF65-F5344CB8AC3E}">
        <p14:creationId xmlns:p14="http://schemas.microsoft.com/office/powerpoint/2010/main" val="371675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228056"/>
            <a:ext cx="610552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17848" y="885910"/>
            <a:ext cx="7704856" cy="923330"/>
          </a:xfrm>
          <a:prstGeom prst="rect">
            <a:avLst/>
          </a:prstGeom>
          <a:noFill/>
        </p:spPr>
        <p:txBody>
          <a:bodyPr wrap="square" rtlCol="0">
            <a:spAutoFit/>
          </a:bodyPr>
          <a:lstStyle/>
          <a:p>
            <a:r>
              <a:rPr lang="en-US" altLang="zh-CN" dirty="0" smtClean="0"/>
              <a:t>The paper shows, between two different architectures Intel Core Q6600 and Intel Atom N270, 43% of the randomly generated application have different optimal data structures.</a:t>
            </a:r>
            <a:endParaRPr lang="zh-CN" altLang="en-US" dirty="0"/>
          </a:p>
        </p:txBody>
      </p:sp>
    </p:spTree>
    <p:extLst>
      <p:ext uri="{BB962C8B-B14F-4D97-AF65-F5344CB8AC3E}">
        <p14:creationId xmlns:p14="http://schemas.microsoft.com/office/powerpoint/2010/main" val="249914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548680"/>
            <a:ext cx="3744416" cy="769441"/>
          </a:xfrm>
          <a:prstGeom prst="rect">
            <a:avLst/>
          </a:prstGeom>
          <a:noFill/>
        </p:spPr>
        <p:txBody>
          <a:bodyPr wrap="square" rtlCol="0">
            <a:spAutoFit/>
          </a:bodyPr>
          <a:lstStyle/>
          <a:p>
            <a:r>
              <a:rPr lang="en-US" altLang="zh-CN" sz="4400" dirty="0" smtClean="0"/>
              <a:t>Related Work</a:t>
            </a:r>
            <a:endParaRPr lang="zh-CN" altLang="en-US" sz="4400" dirty="0"/>
          </a:p>
        </p:txBody>
      </p:sp>
      <p:sp>
        <p:nvSpPr>
          <p:cNvPr id="3" name="TextBox 2"/>
          <p:cNvSpPr txBox="1"/>
          <p:nvPr/>
        </p:nvSpPr>
        <p:spPr>
          <a:xfrm>
            <a:off x="755576" y="1484784"/>
            <a:ext cx="6984776" cy="830997"/>
          </a:xfrm>
          <a:prstGeom prst="rect">
            <a:avLst/>
          </a:prstGeom>
          <a:noFill/>
        </p:spPr>
        <p:txBody>
          <a:bodyPr wrap="square" rtlCol="0">
            <a:spAutoFit/>
          </a:bodyPr>
          <a:lstStyle/>
          <a:p>
            <a:r>
              <a:rPr lang="en-US" altLang="zh-CN" sz="2400" dirty="0" err="1" smtClean="0"/>
              <a:t>L.Liu</a:t>
            </a:r>
            <a:r>
              <a:rPr lang="en-US" altLang="zh-CN" sz="2400" dirty="0" smtClean="0"/>
              <a:t> and </a:t>
            </a:r>
            <a:r>
              <a:rPr lang="en-US" altLang="zh-CN" sz="2400" dirty="0" err="1" smtClean="0"/>
              <a:t>S.Rus</a:t>
            </a:r>
            <a:r>
              <a:rPr lang="en-US" altLang="zh-CN" sz="2400" dirty="0" smtClean="0"/>
              <a:t> </a:t>
            </a:r>
            <a:r>
              <a:rPr lang="en-US" altLang="zh-CN" sz="2400" dirty="0" err="1" smtClean="0"/>
              <a:t>Perflint</a:t>
            </a:r>
            <a:r>
              <a:rPr lang="en-US" altLang="zh-CN" sz="2400" dirty="0" smtClean="0"/>
              <a:t>: A Context Sensitive 	Performance Advisor for C++ Program</a:t>
            </a:r>
            <a:endParaRPr lang="zh-CN" altLang="en-US" sz="2400" dirty="0"/>
          </a:p>
        </p:txBody>
      </p:sp>
      <p:sp>
        <p:nvSpPr>
          <p:cNvPr id="4" name="TextBox 3"/>
          <p:cNvSpPr txBox="1"/>
          <p:nvPr/>
        </p:nvSpPr>
        <p:spPr>
          <a:xfrm>
            <a:off x="786626" y="2501221"/>
            <a:ext cx="7169750" cy="830997"/>
          </a:xfrm>
          <a:prstGeom prst="rect">
            <a:avLst/>
          </a:prstGeom>
          <a:noFill/>
        </p:spPr>
        <p:txBody>
          <a:bodyPr wrap="square" rtlCol="0">
            <a:spAutoFit/>
          </a:bodyPr>
          <a:lstStyle/>
          <a:p>
            <a:r>
              <a:rPr lang="en-US" altLang="zh-CN" sz="2400" dirty="0" err="1" smtClean="0"/>
              <a:t>O.Shacham</a:t>
            </a:r>
            <a:r>
              <a:rPr lang="en-US" altLang="zh-CN" sz="2400" dirty="0" smtClean="0"/>
              <a:t>, </a:t>
            </a:r>
            <a:r>
              <a:rPr lang="en-US" altLang="zh-CN" sz="2400" dirty="0" err="1" smtClean="0"/>
              <a:t>M.Vechev</a:t>
            </a:r>
            <a:r>
              <a:rPr lang="en-US" altLang="zh-CN" sz="2400" dirty="0" smtClean="0"/>
              <a:t>, and </a:t>
            </a:r>
            <a:r>
              <a:rPr lang="en-US" altLang="zh-CN" sz="2400" dirty="0" err="1" smtClean="0"/>
              <a:t>E.Yahav</a:t>
            </a:r>
            <a:r>
              <a:rPr lang="en-US" altLang="zh-CN" sz="2400" dirty="0" smtClean="0"/>
              <a:t>. Chameleon: 	adaptive selection of collections </a:t>
            </a:r>
            <a:endParaRPr lang="zh-CN" altLang="en-US" sz="2400" dirty="0"/>
          </a:p>
        </p:txBody>
      </p:sp>
    </p:spTree>
    <p:extLst>
      <p:ext uri="{BB962C8B-B14F-4D97-AF65-F5344CB8AC3E}">
        <p14:creationId xmlns:p14="http://schemas.microsoft.com/office/powerpoint/2010/main" val="34480956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851</TotalTime>
  <Words>1630</Words>
  <Application>Microsoft Office PowerPoint</Application>
  <PresentationFormat>全屏显示(4:3)</PresentationFormat>
  <Paragraphs>137</Paragraphs>
  <Slides>20</Slides>
  <Notes>17</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凸显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Brainy:  Effective Selection of Data Structures</dc:title>
  <dc:creator>huaxia</dc:creator>
  <cp:lastModifiedBy>huaxia</cp:lastModifiedBy>
  <cp:revision>51</cp:revision>
  <dcterms:created xsi:type="dcterms:W3CDTF">2012-01-24T18:33:12Z</dcterms:created>
  <dcterms:modified xsi:type="dcterms:W3CDTF">2012-01-26T01:50:51Z</dcterms:modified>
</cp:coreProperties>
</file>