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38404800" cy="34747200"/>
  <p:notesSz cx="6858000" cy="9144000"/>
  <p:defaultTextStyle>
    <a:defPPr>
      <a:defRPr lang="en-US"/>
    </a:defPPr>
    <a:lvl1pPr marL="0" algn="l" defTabSz="4179629" rtl="0" eaLnBrk="1" latinLnBrk="0" hangingPunct="1">
      <a:defRPr sz="8177" kern="1200">
        <a:solidFill>
          <a:schemeClr val="tx1"/>
        </a:solidFill>
        <a:latin typeface="+mn-lt"/>
        <a:ea typeface="+mn-ea"/>
        <a:cs typeface="+mn-cs"/>
      </a:defRPr>
    </a:lvl1pPr>
    <a:lvl2pPr marL="2089814" algn="l" defTabSz="4179629" rtl="0" eaLnBrk="1" latinLnBrk="0" hangingPunct="1">
      <a:defRPr sz="8177" kern="1200">
        <a:solidFill>
          <a:schemeClr val="tx1"/>
        </a:solidFill>
        <a:latin typeface="+mn-lt"/>
        <a:ea typeface="+mn-ea"/>
        <a:cs typeface="+mn-cs"/>
      </a:defRPr>
    </a:lvl2pPr>
    <a:lvl3pPr marL="4179629" algn="l" defTabSz="4179629" rtl="0" eaLnBrk="1" latinLnBrk="0" hangingPunct="1">
      <a:defRPr sz="8177" kern="1200">
        <a:solidFill>
          <a:schemeClr val="tx1"/>
        </a:solidFill>
        <a:latin typeface="+mn-lt"/>
        <a:ea typeface="+mn-ea"/>
        <a:cs typeface="+mn-cs"/>
      </a:defRPr>
    </a:lvl3pPr>
    <a:lvl4pPr marL="6269447" algn="l" defTabSz="4179629" rtl="0" eaLnBrk="1" latinLnBrk="0" hangingPunct="1">
      <a:defRPr sz="8177" kern="1200">
        <a:solidFill>
          <a:schemeClr val="tx1"/>
        </a:solidFill>
        <a:latin typeface="+mn-lt"/>
        <a:ea typeface="+mn-ea"/>
        <a:cs typeface="+mn-cs"/>
      </a:defRPr>
    </a:lvl4pPr>
    <a:lvl5pPr marL="8359261" algn="l" defTabSz="4179629" rtl="0" eaLnBrk="1" latinLnBrk="0" hangingPunct="1">
      <a:defRPr sz="8177" kern="1200">
        <a:solidFill>
          <a:schemeClr val="tx1"/>
        </a:solidFill>
        <a:latin typeface="+mn-lt"/>
        <a:ea typeface="+mn-ea"/>
        <a:cs typeface="+mn-cs"/>
      </a:defRPr>
    </a:lvl5pPr>
    <a:lvl6pPr marL="10449075" algn="l" defTabSz="4179629" rtl="0" eaLnBrk="1" latinLnBrk="0" hangingPunct="1">
      <a:defRPr sz="8177" kern="1200">
        <a:solidFill>
          <a:schemeClr val="tx1"/>
        </a:solidFill>
        <a:latin typeface="+mn-lt"/>
        <a:ea typeface="+mn-ea"/>
        <a:cs typeface="+mn-cs"/>
      </a:defRPr>
    </a:lvl6pPr>
    <a:lvl7pPr marL="12538890" algn="l" defTabSz="4179629" rtl="0" eaLnBrk="1" latinLnBrk="0" hangingPunct="1">
      <a:defRPr sz="8177" kern="1200">
        <a:solidFill>
          <a:schemeClr val="tx1"/>
        </a:solidFill>
        <a:latin typeface="+mn-lt"/>
        <a:ea typeface="+mn-ea"/>
        <a:cs typeface="+mn-cs"/>
      </a:defRPr>
    </a:lvl7pPr>
    <a:lvl8pPr marL="14628706" algn="l" defTabSz="4179629" rtl="0" eaLnBrk="1" latinLnBrk="0" hangingPunct="1">
      <a:defRPr sz="8177" kern="1200">
        <a:solidFill>
          <a:schemeClr val="tx1"/>
        </a:solidFill>
        <a:latin typeface="+mn-lt"/>
        <a:ea typeface="+mn-ea"/>
        <a:cs typeface="+mn-cs"/>
      </a:defRPr>
    </a:lvl8pPr>
    <a:lvl9pPr marL="16718522" algn="l" defTabSz="4179629" rtl="0" eaLnBrk="1" latinLnBrk="0" hangingPunct="1">
      <a:defRPr sz="817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33" userDrawn="1">
          <p15:clr>
            <a:srgbClr val="A4A3A4"/>
          </p15:clr>
        </p15:guide>
        <p15:guide id="2" pos="10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75"/>
  </p:normalViewPr>
  <p:slideViewPr>
    <p:cSldViewPr>
      <p:cViewPr>
        <p:scale>
          <a:sx n="38" d="100"/>
          <a:sy n="38" d="100"/>
        </p:scale>
        <p:origin x="2160" y="-1752"/>
      </p:cViewPr>
      <p:guideLst>
        <p:guide orient="horz" pos="17733"/>
        <p:guide pos="105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illyasigov/Documents/Egele/Final_Results_Revis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Number of Apps per Library</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2016</c:v>
                </c:pt>
              </c:strCache>
            </c:strRef>
          </c:tx>
          <c:spPr>
            <a:solidFill>
              <a:schemeClr val="accent1"/>
            </a:solidFill>
            <a:ln>
              <a:noFill/>
            </a:ln>
            <a:effectLst/>
          </c:spPr>
          <c:invertIfNegative val="0"/>
          <c:cat>
            <c:strRef>
              <c:f>Sheet1!$A$2:$A$19</c:f>
              <c:strCache>
                <c:ptCount val="18"/>
                <c:pt idx="0">
                  <c:v>GoogleUtilities                 </c:v>
                </c:pt>
                <c:pt idx="1">
                  <c:v>BRRecord                        </c:v>
                </c:pt>
                <c:pt idx="2">
                  <c:v>GoogleIDFASupport               </c:v>
                </c:pt>
                <c:pt idx="3">
                  <c:v>GoogleTagManager                </c:v>
                </c:pt>
                <c:pt idx="4">
                  <c:v>GoogleSymbolUtilities           </c:v>
                </c:pt>
                <c:pt idx="5">
                  <c:v>GoogleNetworkingUtilities       </c:v>
                </c:pt>
                <c:pt idx="6">
                  <c:v>UMengUShare                     </c:v>
                </c:pt>
                <c:pt idx="7">
                  <c:v>GoogleSignIn                    </c:v>
                </c:pt>
                <c:pt idx="8">
                  <c:v>MillennialMediaSDK              </c:v>
                </c:pt>
                <c:pt idx="9">
                  <c:v>GoogleAuthUtilities             </c:v>
                </c:pt>
                <c:pt idx="10">
                  <c:v>PLCrashReporter                 </c:v>
                </c:pt>
                <c:pt idx="11">
                  <c:v>google-plus-ios-sdk             </c:v>
                </c:pt>
                <c:pt idx="12">
                  <c:v>GooglePlusUtilities             </c:v>
                </c:pt>
                <c:pt idx="13">
                  <c:v>WePay                           </c:v>
                </c:pt>
                <c:pt idx="14">
                  <c:v>FirebaseAppIndexing             </c:v>
                </c:pt>
                <c:pt idx="15">
                  <c:v>GoogleAnalytics-iOS-SDK         </c:v>
                </c:pt>
                <c:pt idx="16">
                  <c:v>Google-Mobile-Ads-SDK           </c:v>
                </c:pt>
                <c:pt idx="17">
                  <c:v>AppsFlyer-SDK                   </c:v>
                </c:pt>
              </c:strCache>
            </c:strRef>
          </c:cat>
          <c:val>
            <c:numRef>
              <c:f>Sheet1!$B$2:$B$19</c:f>
              <c:numCache>
                <c:formatCode>General</c:formatCode>
                <c:ptCount val="18"/>
                <c:pt idx="0">
                  <c:v>2080.0</c:v>
                </c:pt>
                <c:pt idx="1">
                  <c:v>912.0</c:v>
                </c:pt>
                <c:pt idx="2">
                  <c:v>529.0</c:v>
                </c:pt>
                <c:pt idx="3">
                  <c:v>375.0</c:v>
                </c:pt>
                <c:pt idx="4">
                  <c:v>394.0</c:v>
                </c:pt>
                <c:pt idx="5">
                  <c:v>312.0</c:v>
                </c:pt>
                <c:pt idx="6">
                  <c:v>297.0</c:v>
                </c:pt>
                <c:pt idx="7">
                  <c:v>243.0</c:v>
                </c:pt>
                <c:pt idx="8">
                  <c:v>28.0</c:v>
                </c:pt>
                <c:pt idx="9">
                  <c:v>142.0</c:v>
                </c:pt>
                <c:pt idx="10">
                  <c:v>51.0</c:v>
                </c:pt>
                <c:pt idx="11">
                  <c:v>1.0</c:v>
                </c:pt>
                <c:pt idx="12">
                  <c:v>28.0</c:v>
                </c:pt>
                <c:pt idx="13">
                  <c:v>13.0</c:v>
                </c:pt>
                <c:pt idx="14">
                  <c:v>43.0</c:v>
                </c:pt>
                <c:pt idx="15">
                  <c:v>18.0</c:v>
                </c:pt>
                <c:pt idx="16">
                  <c:v>18.0</c:v>
                </c:pt>
                <c:pt idx="17">
                  <c:v>25.0</c:v>
                </c:pt>
              </c:numCache>
            </c:numRef>
          </c:val>
        </c:ser>
        <c:ser>
          <c:idx val="1"/>
          <c:order val="1"/>
          <c:tx>
            <c:strRef>
              <c:f>Sheet1!$C$1</c:f>
              <c:strCache>
                <c:ptCount val="1"/>
                <c:pt idx="0">
                  <c:v>2015</c:v>
                </c:pt>
              </c:strCache>
            </c:strRef>
          </c:tx>
          <c:spPr>
            <a:solidFill>
              <a:schemeClr val="accent2"/>
            </a:solidFill>
            <a:ln>
              <a:noFill/>
            </a:ln>
            <a:effectLst/>
          </c:spPr>
          <c:invertIfNegative val="0"/>
          <c:cat>
            <c:strRef>
              <c:f>Sheet1!$A$2:$A$19</c:f>
              <c:strCache>
                <c:ptCount val="18"/>
                <c:pt idx="0">
                  <c:v>GoogleUtilities                 </c:v>
                </c:pt>
                <c:pt idx="1">
                  <c:v>BRRecord                        </c:v>
                </c:pt>
                <c:pt idx="2">
                  <c:v>GoogleIDFASupport               </c:v>
                </c:pt>
                <c:pt idx="3">
                  <c:v>GoogleTagManager                </c:v>
                </c:pt>
                <c:pt idx="4">
                  <c:v>GoogleSymbolUtilities           </c:v>
                </c:pt>
                <c:pt idx="5">
                  <c:v>GoogleNetworkingUtilities       </c:v>
                </c:pt>
                <c:pt idx="6">
                  <c:v>UMengUShare                     </c:v>
                </c:pt>
                <c:pt idx="7">
                  <c:v>GoogleSignIn                    </c:v>
                </c:pt>
                <c:pt idx="8">
                  <c:v>MillennialMediaSDK              </c:v>
                </c:pt>
                <c:pt idx="9">
                  <c:v>GoogleAuthUtilities             </c:v>
                </c:pt>
                <c:pt idx="10">
                  <c:v>PLCrashReporter                 </c:v>
                </c:pt>
                <c:pt idx="11">
                  <c:v>google-plus-ios-sdk             </c:v>
                </c:pt>
                <c:pt idx="12">
                  <c:v>GooglePlusUtilities             </c:v>
                </c:pt>
                <c:pt idx="13">
                  <c:v>WePay                           </c:v>
                </c:pt>
                <c:pt idx="14">
                  <c:v>FirebaseAppIndexing             </c:v>
                </c:pt>
                <c:pt idx="15">
                  <c:v>GoogleAnalytics-iOS-SDK         </c:v>
                </c:pt>
                <c:pt idx="16">
                  <c:v>Google-Mobile-Ads-SDK           </c:v>
                </c:pt>
                <c:pt idx="17">
                  <c:v>AppsFlyer-SDK                   </c:v>
                </c:pt>
              </c:strCache>
            </c:strRef>
          </c:cat>
          <c:val>
            <c:numRef>
              <c:f>Sheet1!$C$2:$C$19</c:f>
              <c:numCache>
                <c:formatCode>General</c:formatCode>
                <c:ptCount val="18"/>
                <c:pt idx="0">
                  <c:v>303.0</c:v>
                </c:pt>
                <c:pt idx="1">
                  <c:v>468.0</c:v>
                </c:pt>
                <c:pt idx="2">
                  <c:v>327.0</c:v>
                </c:pt>
                <c:pt idx="3">
                  <c:v>333.0</c:v>
                </c:pt>
                <c:pt idx="4">
                  <c:v>8.0</c:v>
                </c:pt>
                <c:pt idx="5">
                  <c:v>43.0</c:v>
                </c:pt>
                <c:pt idx="6">
                  <c:v>0.0</c:v>
                </c:pt>
                <c:pt idx="7">
                  <c:v>12.0</c:v>
                </c:pt>
                <c:pt idx="8">
                  <c:v>68.0</c:v>
                </c:pt>
                <c:pt idx="9">
                  <c:v>11.0</c:v>
                </c:pt>
                <c:pt idx="10">
                  <c:v>62.0</c:v>
                </c:pt>
                <c:pt idx="11">
                  <c:v>21.0</c:v>
                </c:pt>
                <c:pt idx="12">
                  <c:v>28.0</c:v>
                </c:pt>
                <c:pt idx="13">
                  <c:v>36.0</c:v>
                </c:pt>
                <c:pt idx="14">
                  <c:v>0.0</c:v>
                </c:pt>
                <c:pt idx="15">
                  <c:v>10.0</c:v>
                </c:pt>
                <c:pt idx="16">
                  <c:v>10.0</c:v>
                </c:pt>
                <c:pt idx="17">
                  <c:v>5.0</c:v>
                </c:pt>
              </c:numCache>
            </c:numRef>
          </c:val>
        </c:ser>
        <c:ser>
          <c:idx val="2"/>
          <c:order val="2"/>
          <c:tx>
            <c:strRef>
              <c:f>Sheet1!$D$1</c:f>
              <c:strCache>
                <c:ptCount val="1"/>
                <c:pt idx="0">
                  <c:v>2014</c:v>
                </c:pt>
              </c:strCache>
            </c:strRef>
          </c:tx>
          <c:spPr>
            <a:solidFill>
              <a:schemeClr val="accent3"/>
            </a:solidFill>
            <a:ln>
              <a:noFill/>
            </a:ln>
            <a:effectLst/>
          </c:spPr>
          <c:invertIfNegative val="0"/>
          <c:cat>
            <c:strRef>
              <c:f>Sheet1!$A$2:$A$19</c:f>
              <c:strCache>
                <c:ptCount val="18"/>
                <c:pt idx="0">
                  <c:v>GoogleUtilities                 </c:v>
                </c:pt>
                <c:pt idx="1">
                  <c:v>BRRecord                        </c:v>
                </c:pt>
                <c:pt idx="2">
                  <c:v>GoogleIDFASupport               </c:v>
                </c:pt>
                <c:pt idx="3">
                  <c:v>GoogleTagManager                </c:v>
                </c:pt>
                <c:pt idx="4">
                  <c:v>GoogleSymbolUtilities           </c:v>
                </c:pt>
                <c:pt idx="5">
                  <c:v>GoogleNetworkingUtilities       </c:v>
                </c:pt>
                <c:pt idx="6">
                  <c:v>UMengUShare                     </c:v>
                </c:pt>
                <c:pt idx="7">
                  <c:v>GoogleSignIn                    </c:v>
                </c:pt>
                <c:pt idx="8">
                  <c:v>MillennialMediaSDK              </c:v>
                </c:pt>
                <c:pt idx="9">
                  <c:v>GoogleAuthUtilities             </c:v>
                </c:pt>
                <c:pt idx="10">
                  <c:v>PLCrashReporter                 </c:v>
                </c:pt>
                <c:pt idx="11">
                  <c:v>google-plus-ios-sdk             </c:v>
                </c:pt>
                <c:pt idx="12">
                  <c:v>GooglePlusUtilities             </c:v>
                </c:pt>
                <c:pt idx="13">
                  <c:v>WePay                           </c:v>
                </c:pt>
                <c:pt idx="14">
                  <c:v>FirebaseAppIndexing             </c:v>
                </c:pt>
                <c:pt idx="15">
                  <c:v>GoogleAnalytics-iOS-SDK         </c:v>
                </c:pt>
                <c:pt idx="16">
                  <c:v>Google-Mobile-Ads-SDK           </c:v>
                </c:pt>
                <c:pt idx="17">
                  <c:v>AppsFlyer-SDK                   </c:v>
                </c:pt>
              </c:strCache>
            </c:strRef>
          </c:cat>
          <c:val>
            <c:numRef>
              <c:f>Sheet1!$D$2:$D$19</c:f>
              <c:numCache>
                <c:formatCode>General</c:formatCode>
                <c:ptCount val="18"/>
                <c:pt idx="0">
                  <c:v>0.0</c:v>
                </c:pt>
                <c:pt idx="1">
                  <c:v>92.0</c:v>
                </c:pt>
                <c:pt idx="2">
                  <c:v>31.0</c:v>
                </c:pt>
                <c:pt idx="3">
                  <c:v>42.0</c:v>
                </c:pt>
                <c:pt idx="4">
                  <c:v>0.0</c:v>
                </c:pt>
                <c:pt idx="5">
                  <c:v>0.0</c:v>
                </c:pt>
                <c:pt idx="6">
                  <c:v>0.0</c:v>
                </c:pt>
                <c:pt idx="7">
                  <c:v>0.0</c:v>
                </c:pt>
                <c:pt idx="8">
                  <c:v>106.0</c:v>
                </c:pt>
                <c:pt idx="9">
                  <c:v>0.0</c:v>
                </c:pt>
                <c:pt idx="10">
                  <c:v>26.0</c:v>
                </c:pt>
                <c:pt idx="11">
                  <c:v>20.0</c:v>
                </c:pt>
                <c:pt idx="12">
                  <c:v>0.0</c:v>
                </c:pt>
                <c:pt idx="13">
                  <c:v>0.0</c:v>
                </c:pt>
                <c:pt idx="14">
                  <c:v>0.0</c:v>
                </c:pt>
                <c:pt idx="15">
                  <c:v>11.0</c:v>
                </c:pt>
                <c:pt idx="16">
                  <c:v>11.0</c:v>
                </c:pt>
                <c:pt idx="17">
                  <c:v>0.0</c:v>
                </c:pt>
              </c:numCache>
            </c:numRef>
          </c:val>
        </c:ser>
        <c:ser>
          <c:idx val="3"/>
          <c:order val="3"/>
          <c:tx>
            <c:strRef>
              <c:f>Sheet1!$E$1</c:f>
              <c:strCache>
                <c:ptCount val="1"/>
                <c:pt idx="0">
                  <c:v>2013</c:v>
                </c:pt>
              </c:strCache>
            </c:strRef>
          </c:tx>
          <c:spPr>
            <a:solidFill>
              <a:schemeClr val="accent4"/>
            </a:solidFill>
            <a:ln>
              <a:noFill/>
            </a:ln>
            <a:effectLst/>
          </c:spPr>
          <c:invertIfNegative val="0"/>
          <c:cat>
            <c:strRef>
              <c:f>Sheet1!$A$2:$A$19</c:f>
              <c:strCache>
                <c:ptCount val="18"/>
                <c:pt idx="0">
                  <c:v>GoogleUtilities                 </c:v>
                </c:pt>
                <c:pt idx="1">
                  <c:v>BRRecord                        </c:v>
                </c:pt>
                <c:pt idx="2">
                  <c:v>GoogleIDFASupport               </c:v>
                </c:pt>
                <c:pt idx="3">
                  <c:v>GoogleTagManager                </c:v>
                </c:pt>
                <c:pt idx="4">
                  <c:v>GoogleSymbolUtilities           </c:v>
                </c:pt>
                <c:pt idx="5">
                  <c:v>GoogleNetworkingUtilities       </c:v>
                </c:pt>
                <c:pt idx="6">
                  <c:v>UMengUShare                     </c:v>
                </c:pt>
                <c:pt idx="7">
                  <c:v>GoogleSignIn                    </c:v>
                </c:pt>
                <c:pt idx="8">
                  <c:v>MillennialMediaSDK              </c:v>
                </c:pt>
                <c:pt idx="9">
                  <c:v>GoogleAuthUtilities             </c:v>
                </c:pt>
                <c:pt idx="10">
                  <c:v>PLCrashReporter                 </c:v>
                </c:pt>
                <c:pt idx="11">
                  <c:v>google-plus-ios-sdk             </c:v>
                </c:pt>
                <c:pt idx="12">
                  <c:v>GooglePlusUtilities             </c:v>
                </c:pt>
                <c:pt idx="13">
                  <c:v>WePay                           </c:v>
                </c:pt>
                <c:pt idx="14">
                  <c:v>FirebaseAppIndexing             </c:v>
                </c:pt>
                <c:pt idx="15">
                  <c:v>GoogleAnalytics-iOS-SDK         </c:v>
                </c:pt>
                <c:pt idx="16">
                  <c:v>Google-Mobile-Ads-SDK           </c:v>
                </c:pt>
                <c:pt idx="17">
                  <c:v>AppsFlyer-SDK                   </c:v>
                </c:pt>
              </c:strCache>
            </c:strRef>
          </c:cat>
          <c:val>
            <c:numRef>
              <c:f>Sheet1!$E$2:$E$19</c:f>
              <c:numCache>
                <c:formatCode>General</c:formatCode>
                <c:ptCount val="18"/>
                <c:pt idx="0">
                  <c:v>0.0</c:v>
                </c:pt>
                <c:pt idx="1">
                  <c:v>0.0</c:v>
                </c:pt>
                <c:pt idx="2">
                  <c:v>0.0</c:v>
                </c:pt>
                <c:pt idx="3">
                  <c:v>0.0</c:v>
                </c:pt>
                <c:pt idx="4">
                  <c:v>0.0</c:v>
                </c:pt>
                <c:pt idx="5">
                  <c:v>0.0</c:v>
                </c:pt>
                <c:pt idx="6">
                  <c:v>0.0</c:v>
                </c:pt>
                <c:pt idx="7">
                  <c:v>0.0</c:v>
                </c:pt>
                <c:pt idx="8">
                  <c:v>30.0</c:v>
                </c:pt>
                <c:pt idx="9">
                  <c:v>0.0</c:v>
                </c:pt>
                <c:pt idx="10">
                  <c:v>3.0</c:v>
                </c:pt>
                <c:pt idx="11">
                  <c:v>52.0</c:v>
                </c:pt>
                <c:pt idx="12">
                  <c:v>0.0</c:v>
                </c:pt>
                <c:pt idx="13">
                  <c:v>0.0</c:v>
                </c:pt>
                <c:pt idx="14">
                  <c:v>0.0</c:v>
                </c:pt>
                <c:pt idx="15">
                  <c:v>0.0</c:v>
                </c:pt>
                <c:pt idx="16">
                  <c:v>0.0</c:v>
                </c:pt>
                <c:pt idx="17">
                  <c:v>0.0</c:v>
                </c:pt>
              </c:numCache>
            </c:numRef>
          </c:val>
        </c:ser>
        <c:dLbls>
          <c:showLegendKey val="0"/>
          <c:showVal val="0"/>
          <c:showCatName val="0"/>
          <c:showSerName val="0"/>
          <c:showPercent val="0"/>
          <c:showBubbleSize val="0"/>
        </c:dLbls>
        <c:gapWidth val="219"/>
        <c:overlap val="-27"/>
        <c:axId val="62283648"/>
        <c:axId val="62287904"/>
      </c:barChart>
      <c:catAx>
        <c:axId val="6228364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Library</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2287904"/>
        <c:crosses val="autoZero"/>
        <c:auto val="1"/>
        <c:lblAlgn val="ctr"/>
        <c:lblOffset val="100"/>
        <c:noMultiLvlLbl val="0"/>
      </c:catAx>
      <c:valAx>
        <c:axId val="6228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2283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DEBD2-690E-FE4D-9C80-A6B93AE4F746}"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F4BB9EF3-44F6-FC48-823D-395789727211}">
      <dgm:prSet phldrT="[Text]"/>
      <dgm:spPr/>
      <dgm:t>
        <a:bodyPr/>
        <a:lstStyle/>
        <a:p>
          <a:r>
            <a:rPr lang="en-US" dirty="0" smtClean="0"/>
            <a:t>Download from App Store</a:t>
          </a:r>
          <a:endParaRPr lang="en-US" dirty="0"/>
        </a:p>
      </dgm:t>
    </dgm:pt>
    <dgm:pt modelId="{C1981303-69CA-9643-93E3-85E651CB7B57}" type="parTrans" cxnId="{1F73AA3B-F844-1D4E-9006-8893564A0CB3}">
      <dgm:prSet/>
      <dgm:spPr/>
      <dgm:t>
        <a:bodyPr/>
        <a:lstStyle/>
        <a:p>
          <a:endParaRPr lang="en-US"/>
        </a:p>
      </dgm:t>
    </dgm:pt>
    <dgm:pt modelId="{4E4EADC3-F8AE-2448-B168-6BCD6E06C522}" type="sibTrans" cxnId="{1F73AA3B-F844-1D4E-9006-8893564A0CB3}">
      <dgm:prSet/>
      <dgm:spPr/>
      <dgm:t>
        <a:bodyPr/>
        <a:lstStyle/>
        <a:p>
          <a:endParaRPr lang="en-US"/>
        </a:p>
      </dgm:t>
    </dgm:pt>
    <dgm:pt modelId="{8092135B-D613-2B4B-9B5F-0F69301918DE}">
      <dgm:prSet phldrT="[Text]"/>
      <dgm:spPr/>
      <dgm:t>
        <a:bodyPr/>
        <a:lstStyle/>
        <a:p>
          <a:r>
            <a:rPr lang="en-US" dirty="0" smtClean="0"/>
            <a:t>Decrypt on Jailbroken Device</a:t>
          </a:r>
          <a:endParaRPr lang="en-US" dirty="0"/>
        </a:p>
      </dgm:t>
    </dgm:pt>
    <dgm:pt modelId="{05F28E1C-448C-0742-AAF2-1654C3342E13}" type="parTrans" cxnId="{98DB4D90-AB80-6D48-AC8C-CD5FE0E9BD27}">
      <dgm:prSet/>
      <dgm:spPr/>
      <dgm:t>
        <a:bodyPr/>
        <a:lstStyle/>
        <a:p>
          <a:endParaRPr lang="en-US"/>
        </a:p>
      </dgm:t>
    </dgm:pt>
    <dgm:pt modelId="{DF2442F0-217C-A14E-BFF7-C8C1FB1EE410}" type="sibTrans" cxnId="{98DB4D90-AB80-6D48-AC8C-CD5FE0E9BD27}">
      <dgm:prSet/>
      <dgm:spPr/>
      <dgm:t>
        <a:bodyPr/>
        <a:lstStyle/>
        <a:p>
          <a:endParaRPr lang="en-US"/>
        </a:p>
      </dgm:t>
    </dgm:pt>
    <dgm:pt modelId="{28B5C4DA-8966-1546-809C-E62F4E9EEDBE}">
      <dgm:prSet phldrT="[Text]"/>
      <dgm:spPr/>
      <dgm:t>
        <a:bodyPr/>
        <a:lstStyle/>
        <a:p>
          <a:r>
            <a:rPr lang="en-US" dirty="0" smtClean="0"/>
            <a:t>Static Analysis via IDA Pro</a:t>
          </a:r>
          <a:endParaRPr lang="en-US" dirty="0"/>
        </a:p>
      </dgm:t>
    </dgm:pt>
    <dgm:pt modelId="{FB016ECE-773F-BF4E-9AF6-72C27A048F77}" type="parTrans" cxnId="{48B9D3A6-B983-9D4E-9C28-FB90F0DBAB97}">
      <dgm:prSet/>
      <dgm:spPr/>
      <dgm:t>
        <a:bodyPr/>
        <a:lstStyle/>
        <a:p>
          <a:endParaRPr lang="en-US"/>
        </a:p>
      </dgm:t>
    </dgm:pt>
    <dgm:pt modelId="{6F7EE6FD-4C5F-6546-94A1-32F4EAD2CE42}" type="sibTrans" cxnId="{48B9D3A6-B983-9D4E-9C28-FB90F0DBAB97}">
      <dgm:prSet/>
      <dgm:spPr/>
      <dgm:t>
        <a:bodyPr/>
        <a:lstStyle/>
        <a:p>
          <a:endParaRPr lang="en-US"/>
        </a:p>
      </dgm:t>
    </dgm:pt>
    <dgm:pt modelId="{6663FE6F-8F5A-144D-BA7D-9BB64A4CE483}">
      <dgm:prSet/>
      <dgm:spPr/>
      <dgm:t>
        <a:bodyPr/>
        <a:lstStyle/>
        <a:p>
          <a:r>
            <a:rPr lang="en-US" dirty="0" smtClean="0"/>
            <a:t>Save to Database</a:t>
          </a:r>
          <a:endParaRPr lang="en-US" dirty="0"/>
        </a:p>
      </dgm:t>
    </dgm:pt>
    <dgm:pt modelId="{55347929-1984-EC4F-8435-84E346C263BD}" type="parTrans" cxnId="{F32A2E9D-A546-7642-8214-4F77096EDBC6}">
      <dgm:prSet/>
      <dgm:spPr/>
      <dgm:t>
        <a:bodyPr/>
        <a:lstStyle/>
        <a:p>
          <a:endParaRPr lang="en-US"/>
        </a:p>
      </dgm:t>
    </dgm:pt>
    <dgm:pt modelId="{6462DBD8-076B-2743-8CBC-AF3DB8D0699C}" type="sibTrans" cxnId="{F32A2E9D-A546-7642-8214-4F77096EDBC6}">
      <dgm:prSet/>
      <dgm:spPr/>
      <dgm:t>
        <a:bodyPr/>
        <a:lstStyle/>
        <a:p>
          <a:endParaRPr lang="en-US"/>
        </a:p>
      </dgm:t>
    </dgm:pt>
    <dgm:pt modelId="{EF8D8993-E2C9-7345-B0A9-2F89CFBD83A7}" type="pres">
      <dgm:prSet presAssocID="{7AFDEBD2-690E-FE4D-9C80-A6B93AE4F746}" presName="Name0" presStyleCnt="0">
        <dgm:presLayoutVars>
          <dgm:dir/>
          <dgm:resizeHandles val="exact"/>
        </dgm:presLayoutVars>
      </dgm:prSet>
      <dgm:spPr/>
      <dgm:t>
        <a:bodyPr/>
        <a:lstStyle/>
        <a:p>
          <a:endParaRPr lang="en-US"/>
        </a:p>
      </dgm:t>
    </dgm:pt>
    <dgm:pt modelId="{4D315922-404F-E346-8F9C-59B68CCEC522}" type="pres">
      <dgm:prSet presAssocID="{F4BB9EF3-44F6-FC48-823D-395789727211}" presName="node" presStyleLbl="node1" presStyleIdx="0" presStyleCnt="4">
        <dgm:presLayoutVars>
          <dgm:bulletEnabled val="1"/>
        </dgm:presLayoutVars>
      </dgm:prSet>
      <dgm:spPr/>
      <dgm:t>
        <a:bodyPr/>
        <a:lstStyle/>
        <a:p>
          <a:endParaRPr lang="en-US"/>
        </a:p>
      </dgm:t>
    </dgm:pt>
    <dgm:pt modelId="{9F452A7F-C338-144E-94EB-1675FA77ECDE}" type="pres">
      <dgm:prSet presAssocID="{4E4EADC3-F8AE-2448-B168-6BCD6E06C522}" presName="sibTrans" presStyleLbl="sibTrans2D1" presStyleIdx="0" presStyleCnt="3"/>
      <dgm:spPr/>
      <dgm:t>
        <a:bodyPr/>
        <a:lstStyle/>
        <a:p>
          <a:endParaRPr lang="en-US"/>
        </a:p>
      </dgm:t>
    </dgm:pt>
    <dgm:pt modelId="{60B1297C-CB52-914F-8848-02FD79277CE7}" type="pres">
      <dgm:prSet presAssocID="{4E4EADC3-F8AE-2448-B168-6BCD6E06C522}" presName="connectorText" presStyleLbl="sibTrans2D1" presStyleIdx="0" presStyleCnt="3"/>
      <dgm:spPr/>
      <dgm:t>
        <a:bodyPr/>
        <a:lstStyle/>
        <a:p>
          <a:endParaRPr lang="en-US"/>
        </a:p>
      </dgm:t>
    </dgm:pt>
    <dgm:pt modelId="{93AE2415-F30E-6D48-9ECB-97FC4BC0648E}" type="pres">
      <dgm:prSet presAssocID="{8092135B-D613-2B4B-9B5F-0F69301918DE}" presName="node" presStyleLbl="node1" presStyleIdx="1" presStyleCnt="4">
        <dgm:presLayoutVars>
          <dgm:bulletEnabled val="1"/>
        </dgm:presLayoutVars>
      </dgm:prSet>
      <dgm:spPr/>
      <dgm:t>
        <a:bodyPr/>
        <a:lstStyle/>
        <a:p>
          <a:endParaRPr lang="en-US"/>
        </a:p>
      </dgm:t>
    </dgm:pt>
    <dgm:pt modelId="{BD22FBA9-5F51-3547-84FC-72054FE5826F}" type="pres">
      <dgm:prSet presAssocID="{DF2442F0-217C-A14E-BFF7-C8C1FB1EE410}" presName="sibTrans" presStyleLbl="sibTrans2D1" presStyleIdx="1" presStyleCnt="3"/>
      <dgm:spPr/>
      <dgm:t>
        <a:bodyPr/>
        <a:lstStyle/>
        <a:p>
          <a:endParaRPr lang="en-US"/>
        </a:p>
      </dgm:t>
    </dgm:pt>
    <dgm:pt modelId="{AC980ED3-0BF9-074E-9EA4-F9211F752C0C}" type="pres">
      <dgm:prSet presAssocID="{DF2442F0-217C-A14E-BFF7-C8C1FB1EE410}" presName="connectorText" presStyleLbl="sibTrans2D1" presStyleIdx="1" presStyleCnt="3"/>
      <dgm:spPr/>
      <dgm:t>
        <a:bodyPr/>
        <a:lstStyle/>
        <a:p>
          <a:endParaRPr lang="en-US"/>
        </a:p>
      </dgm:t>
    </dgm:pt>
    <dgm:pt modelId="{46069352-9054-4E4C-9BB6-FC30C7EE47DD}" type="pres">
      <dgm:prSet presAssocID="{28B5C4DA-8966-1546-809C-E62F4E9EEDBE}" presName="node" presStyleLbl="node1" presStyleIdx="2" presStyleCnt="4">
        <dgm:presLayoutVars>
          <dgm:bulletEnabled val="1"/>
        </dgm:presLayoutVars>
      </dgm:prSet>
      <dgm:spPr/>
      <dgm:t>
        <a:bodyPr/>
        <a:lstStyle/>
        <a:p>
          <a:endParaRPr lang="en-US"/>
        </a:p>
      </dgm:t>
    </dgm:pt>
    <dgm:pt modelId="{F4551569-819D-F74E-AFBA-EDBEE6D901AC}" type="pres">
      <dgm:prSet presAssocID="{6F7EE6FD-4C5F-6546-94A1-32F4EAD2CE42}" presName="sibTrans" presStyleLbl="sibTrans2D1" presStyleIdx="2" presStyleCnt="3"/>
      <dgm:spPr/>
      <dgm:t>
        <a:bodyPr/>
        <a:lstStyle/>
        <a:p>
          <a:endParaRPr lang="en-US"/>
        </a:p>
      </dgm:t>
    </dgm:pt>
    <dgm:pt modelId="{A7016EF7-9A2E-D74E-9339-9142860955ED}" type="pres">
      <dgm:prSet presAssocID="{6F7EE6FD-4C5F-6546-94A1-32F4EAD2CE42}" presName="connectorText" presStyleLbl="sibTrans2D1" presStyleIdx="2" presStyleCnt="3"/>
      <dgm:spPr/>
      <dgm:t>
        <a:bodyPr/>
        <a:lstStyle/>
        <a:p>
          <a:endParaRPr lang="en-US"/>
        </a:p>
      </dgm:t>
    </dgm:pt>
    <dgm:pt modelId="{BA4A5078-4A8D-CE44-A103-72A47C73D0C2}" type="pres">
      <dgm:prSet presAssocID="{6663FE6F-8F5A-144D-BA7D-9BB64A4CE483}" presName="node" presStyleLbl="node1" presStyleIdx="3" presStyleCnt="4">
        <dgm:presLayoutVars>
          <dgm:bulletEnabled val="1"/>
        </dgm:presLayoutVars>
      </dgm:prSet>
      <dgm:spPr/>
      <dgm:t>
        <a:bodyPr/>
        <a:lstStyle/>
        <a:p>
          <a:endParaRPr lang="en-US"/>
        </a:p>
      </dgm:t>
    </dgm:pt>
  </dgm:ptLst>
  <dgm:cxnLst>
    <dgm:cxn modelId="{3CFCDD28-35BB-F046-8B0D-E0C4ED568A4B}" type="presOf" srcId="{6F7EE6FD-4C5F-6546-94A1-32F4EAD2CE42}" destId="{A7016EF7-9A2E-D74E-9339-9142860955ED}" srcOrd="1" destOrd="0" presId="urn:microsoft.com/office/officeart/2005/8/layout/process1"/>
    <dgm:cxn modelId="{17ED2700-9ED0-7443-B887-14A78A33E678}" type="presOf" srcId="{7AFDEBD2-690E-FE4D-9C80-A6B93AE4F746}" destId="{EF8D8993-E2C9-7345-B0A9-2F89CFBD83A7}" srcOrd="0" destOrd="0" presId="urn:microsoft.com/office/officeart/2005/8/layout/process1"/>
    <dgm:cxn modelId="{809567FA-2E83-F34F-A8C3-B48C1C32A534}" type="presOf" srcId="{6F7EE6FD-4C5F-6546-94A1-32F4EAD2CE42}" destId="{F4551569-819D-F74E-AFBA-EDBEE6D901AC}" srcOrd="0" destOrd="0" presId="urn:microsoft.com/office/officeart/2005/8/layout/process1"/>
    <dgm:cxn modelId="{58BAE7C6-D568-D848-B0A8-092C7274F830}" type="presOf" srcId="{DF2442F0-217C-A14E-BFF7-C8C1FB1EE410}" destId="{BD22FBA9-5F51-3547-84FC-72054FE5826F}" srcOrd="0" destOrd="0" presId="urn:microsoft.com/office/officeart/2005/8/layout/process1"/>
    <dgm:cxn modelId="{EF435CD4-1EE1-1F47-873D-DB46C1A96418}" type="presOf" srcId="{28B5C4DA-8966-1546-809C-E62F4E9EEDBE}" destId="{46069352-9054-4E4C-9BB6-FC30C7EE47DD}" srcOrd="0" destOrd="0" presId="urn:microsoft.com/office/officeart/2005/8/layout/process1"/>
    <dgm:cxn modelId="{34F08586-1C00-EA45-8E99-897C3B86FBF5}" type="presOf" srcId="{F4BB9EF3-44F6-FC48-823D-395789727211}" destId="{4D315922-404F-E346-8F9C-59B68CCEC522}" srcOrd="0" destOrd="0" presId="urn:microsoft.com/office/officeart/2005/8/layout/process1"/>
    <dgm:cxn modelId="{1F73AA3B-F844-1D4E-9006-8893564A0CB3}" srcId="{7AFDEBD2-690E-FE4D-9C80-A6B93AE4F746}" destId="{F4BB9EF3-44F6-FC48-823D-395789727211}" srcOrd="0" destOrd="0" parTransId="{C1981303-69CA-9643-93E3-85E651CB7B57}" sibTransId="{4E4EADC3-F8AE-2448-B168-6BCD6E06C522}"/>
    <dgm:cxn modelId="{98DB4D90-AB80-6D48-AC8C-CD5FE0E9BD27}" srcId="{7AFDEBD2-690E-FE4D-9C80-A6B93AE4F746}" destId="{8092135B-D613-2B4B-9B5F-0F69301918DE}" srcOrd="1" destOrd="0" parTransId="{05F28E1C-448C-0742-AAF2-1654C3342E13}" sibTransId="{DF2442F0-217C-A14E-BFF7-C8C1FB1EE410}"/>
    <dgm:cxn modelId="{ED72696F-03F2-EA49-871A-D6042D14C371}" type="presOf" srcId="{4E4EADC3-F8AE-2448-B168-6BCD6E06C522}" destId="{9F452A7F-C338-144E-94EB-1675FA77ECDE}" srcOrd="0" destOrd="0" presId="urn:microsoft.com/office/officeart/2005/8/layout/process1"/>
    <dgm:cxn modelId="{48B9D3A6-B983-9D4E-9C28-FB90F0DBAB97}" srcId="{7AFDEBD2-690E-FE4D-9C80-A6B93AE4F746}" destId="{28B5C4DA-8966-1546-809C-E62F4E9EEDBE}" srcOrd="2" destOrd="0" parTransId="{FB016ECE-773F-BF4E-9AF6-72C27A048F77}" sibTransId="{6F7EE6FD-4C5F-6546-94A1-32F4EAD2CE42}"/>
    <dgm:cxn modelId="{79472D77-53E0-DB4E-93FD-609442D5B585}" type="presOf" srcId="{8092135B-D613-2B4B-9B5F-0F69301918DE}" destId="{93AE2415-F30E-6D48-9ECB-97FC4BC0648E}" srcOrd="0" destOrd="0" presId="urn:microsoft.com/office/officeart/2005/8/layout/process1"/>
    <dgm:cxn modelId="{24C697A0-7E49-6C45-B6A7-FECF46F2222A}" type="presOf" srcId="{DF2442F0-217C-A14E-BFF7-C8C1FB1EE410}" destId="{AC980ED3-0BF9-074E-9EA4-F9211F752C0C}" srcOrd="1" destOrd="0" presId="urn:microsoft.com/office/officeart/2005/8/layout/process1"/>
    <dgm:cxn modelId="{9EADE51F-D26C-1F4B-AAB6-0619BED6BFBA}" type="presOf" srcId="{6663FE6F-8F5A-144D-BA7D-9BB64A4CE483}" destId="{BA4A5078-4A8D-CE44-A103-72A47C73D0C2}" srcOrd="0" destOrd="0" presId="urn:microsoft.com/office/officeart/2005/8/layout/process1"/>
    <dgm:cxn modelId="{342CB65F-A68D-9843-ACEC-6A89D14C53B4}" type="presOf" srcId="{4E4EADC3-F8AE-2448-B168-6BCD6E06C522}" destId="{60B1297C-CB52-914F-8848-02FD79277CE7}" srcOrd="1" destOrd="0" presId="urn:microsoft.com/office/officeart/2005/8/layout/process1"/>
    <dgm:cxn modelId="{F32A2E9D-A546-7642-8214-4F77096EDBC6}" srcId="{7AFDEBD2-690E-FE4D-9C80-A6B93AE4F746}" destId="{6663FE6F-8F5A-144D-BA7D-9BB64A4CE483}" srcOrd="3" destOrd="0" parTransId="{55347929-1984-EC4F-8435-84E346C263BD}" sibTransId="{6462DBD8-076B-2743-8CBC-AF3DB8D0699C}"/>
    <dgm:cxn modelId="{4C74FC20-93D6-4543-8699-0094D1913637}" type="presParOf" srcId="{EF8D8993-E2C9-7345-B0A9-2F89CFBD83A7}" destId="{4D315922-404F-E346-8F9C-59B68CCEC522}" srcOrd="0" destOrd="0" presId="urn:microsoft.com/office/officeart/2005/8/layout/process1"/>
    <dgm:cxn modelId="{75886B19-9DF4-1148-B186-A53D551A72D3}" type="presParOf" srcId="{EF8D8993-E2C9-7345-B0A9-2F89CFBD83A7}" destId="{9F452A7F-C338-144E-94EB-1675FA77ECDE}" srcOrd="1" destOrd="0" presId="urn:microsoft.com/office/officeart/2005/8/layout/process1"/>
    <dgm:cxn modelId="{655E8145-0A1F-DB43-AC69-C4D80B9C1C9A}" type="presParOf" srcId="{9F452A7F-C338-144E-94EB-1675FA77ECDE}" destId="{60B1297C-CB52-914F-8848-02FD79277CE7}" srcOrd="0" destOrd="0" presId="urn:microsoft.com/office/officeart/2005/8/layout/process1"/>
    <dgm:cxn modelId="{425506AE-1AD1-1A4D-81A7-8105AFBCB6FD}" type="presParOf" srcId="{EF8D8993-E2C9-7345-B0A9-2F89CFBD83A7}" destId="{93AE2415-F30E-6D48-9ECB-97FC4BC0648E}" srcOrd="2" destOrd="0" presId="urn:microsoft.com/office/officeart/2005/8/layout/process1"/>
    <dgm:cxn modelId="{81F83F79-F842-994E-8879-E6EECC62162A}" type="presParOf" srcId="{EF8D8993-E2C9-7345-B0A9-2F89CFBD83A7}" destId="{BD22FBA9-5F51-3547-84FC-72054FE5826F}" srcOrd="3" destOrd="0" presId="urn:microsoft.com/office/officeart/2005/8/layout/process1"/>
    <dgm:cxn modelId="{00C02EC2-2E3F-0E4D-A154-0636986E7DC6}" type="presParOf" srcId="{BD22FBA9-5F51-3547-84FC-72054FE5826F}" destId="{AC980ED3-0BF9-074E-9EA4-F9211F752C0C}" srcOrd="0" destOrd="0" presId="urn:microsoft.com/office/officeart/2005/8/layout/process1"/>
    <dgm:cxn modelId="{F33D75F9-FEC8-7B47-BA1C-1C801E02F18A}" type="presParOf" srcId="{EF8D8993-E2C9-7345-B0A9-2F89CFBD83A7}" destId="{46069352-9054-4E4C-9BB6-FC30C7EE47DD}" srcOrd="4" destOrd="0" presId="urn:microsoft.com/office/officeart/2005/8/layout/process1"/>
    <dgm:cxn modelId="{915AD294-9868-7C4A-AC95-ACDE03340269}" type="presParOf" srcId="{EF8D8993-E2C9-7345-B0A9-2F89CFBD83A7}" destId="{F4551569-819D-F74E-AFBA-EDBEE6D901AC}" srcOrd="5" destOrd="0" presId="urn:microsoft.com/office/officeart/2005/8/layout/process1"/>
    <dgm:cxn modelId="{07B2743B-A562-E24B-AFCA-B00093A49C7E}" type="presParOf" srcId="{F4551569-819D-F74E-AFBA-EDBEE6D901AC}" destId="{A7016EF7-9A2E-D74E-9339-9142860955ED}" srcOrd="0" destOrd="0" presId="urn:microsoft.com/office/officeart/2005/8/layout/process1"/>
    <dgm:cxn modelId="{EF5E214D-F54B-724B-9D07-C625DD6FDEE5}" type="presParOf" srcId="{EF8D8993-E2C9-7345-B0A9-2F89CFBD83A7}" destId="{BA4A5078-4A8D-CE44-A103-72A47C73D0C2}"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FDEBD2-690E-FE4D-9C80-A6B93AE4F746}"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F4BB9EF3-44F6-FC48-823D-395789727211}">
      <dgm:prSet phldrT="[Text]"/>
      <dgm:spPr/>
      <dgm:t>
        <a:bodyPr/>
        <a:lstStyle/>
        <a:p>
          <a:r>
            <a:rPr lang="en-US" dirty="0" smtClean="0"/>
            <a:t>Download from </a:t>
          </a:r>
          <a:r>
            <a:rPr lang="en-US" dirty="0" err="1" smtClean="0"/>
            <a:t>Cocoapods</a:t>
          </a:r>
          <a:r>
            <a:rPr lang="en-US" dirty="0" smtClean="0"/>
            <a:t> Repository</a:t>
          </a:r>
          <a:endParaRPr lang="en-US" dirty="0"/>
        </a:p>
      </dgm:t>
    </dgm:pt>
    <dgm:pt modelId="{C1981303-69CA-9643-93E3-85E651CB7B57}" type="parTrans" cxnId="{1F73AA3B-F844-1D4E-9006-8893564A0CB3}">
      <dgm:prSet/>
      <dgm:spPr/>
      <dgm:t>
        <a:bodyPr/>
        <a:lstStyle/>
        <a:p>
          <a:endParaRPr lang="en-US"/>
        </a:p>
      </dgm:t>
    </dgm:pt>
    <dgm:pt modelId="{4E4EADC3-F8AE-2448-B168-6BCD6E06C522}" type="sibTrans" cxnId="{1F73AA3B-F844-1D4E-9006-8893564A0CB3}">
      <dgm:prSet/>
      <dgm:spPr/>
      <dgm:t>
        <a:bodyPr/>
        <a:lstStyle/>
        <a:p>
          <a:endParaRPr lang="en-US"/>
        </a:p>
      </dgm:t>
    </dgm:pt>
    <dgm:pt modelId="{28B5C4DA-8966-1546-809C-E62F4E9EEDBE}">
      <dgm:prSet phldrT="[Text]"/>
      <dgm:spPr/>
      <dgm:t>
        <a:bodyPr/>
        <a:lstStyle/>
        <a:p>
          <a:r>
            <a:rPr lang="en-US" dirty="0" smtClean="0"/>
            <a:t>Extract Unique Signature</a:t>
          </a:r>
          <a:endParaRPr lang="en-US" dirty="0"/>
        </a:p>
      </dgm:t>
    </dgm:pt>
    <dgm:pt modelId="{FB016ECE-773F-BF4E-9AF6-72C27A048F77}" type="parTrans" cxnId="{48B9D3A6-B983-9D4E-9C28-FB90F0DBAB97}">
      <dgm:prSet/>
      <dgm:spPr/>
      <dgm:t>
        <a:bodyPr/>
        <a:lstStyle/>
        <a:p>
          <a:endParaRPr lang="en-US"/>
        </a:p>
      </dgm:t>
    </dgm:pt>
    <dgm:pt modelId="{6F7EE6FD-4C5F-6546-94A1-32F4EAD2CE42}" type="sibTrans" cxnId="{48B9D3A6-B983-9D4E-9C28-FB90F0DBAB97}">
      <dgm:prSet/>
      <dgm:spPr/>
      <dgm:t>
        <a:bodyPr/>
        <a:lstStyle/>
        <a:p>
          <a:endParaRPr lang="en-US"/>
        </a:p>
      </dgm:t>
    </dgm:pt>
    <dgm:pt modelId="{6663FE6F-8F5A-144D-BA7D-9BB64A4CE483}">
      <dgm:prSet/>
      <dgm:spPr/>
      <dgm:t>
        <a:bodyPr/>
        <a:lstStyle/>
        <a:p>
          <a:r>
            <a:rPr lang="en-US" dirty="0" smtClean="0"/>
            <a:t>Scan Apps for Unique Signature</a:t>
          </a:r>
          <a:endParaRPr lang="en-US" dirty="0"/>
        </a:p>
      </dgm:t>
    </dgm:pt>
    <dgm:pt modelId="{55347929-1984-EC4F-8435-84E346C263BD}" type="parTrans" cxnId="{F32A2E9D-A546-7642-8214-4F77096EDBC6}">
      <dgm:prSet/>
      <dgm:spPr/>
      <dgm:t>
        <a:bodyPr/>
        <a:lstStyle/>
        <a:p>
          <a:endParaRPr lang="en-US"/>
        </a:p>
      </dgm:t>
    </dgm:pt>
    <dgm:pt modelId="{6462DBD8-076B-2743-8CBC-AF3DB8D0699C}" type="sibTrans" cxnId="{F32A2E9D-A546-7642-8214-4F77096EDBC6}">
      <dgm:prSet/>
      <dgm:spPr/>
      <dgm:t>
        <a:bodyPr/>
        <a:lstStyle/>
        <a:p>
          <a:endParaRPr lang="en-US"/>
        </a:p>
      </dgm:t>
    </dgm:pt>
    <dgm:pt modelId="{EF8D8993-E2C9-7345-B0A9-2F89CFBD83A7}" type="pres">
      <dgm:prSet presAssocID="{7AFDEBD2-690E-FE4D-9C80-A6B93AE4F746}" presName="Name0" presStyleCnt="0">
        <dgm:presLayoutVars>
          <dgm:dir/>
          <dgm:resizeHandles val="exact"/>
        </dgm:presLayoutVars>
      </dgm:prSet>
      <dgm:spPr/>
      <dgm:t>
        <a:bodyPr/>
        <a:lstStyle/>
        <a:p>
          <a:endParaRPr lang="en-US"/>
        </a:p>
      </dgm:t>
    </dgm:pt>
    <dgm:pt modelId="{4D315922-404F-E346-8F9C-59B68CCEC522}" type="pres">
      <dgm:prSet presAssocID="{F4BB9EF3-44F6-FC48-823D-395789727211}" presName="node" presStyleLbl="node1" presStyleIdx="0" presStyleCnt="3">
        <dgm:presLayoutVars>
          <dgm:bulletEnabled val="1"/>
        </dgm:presLayoutVars>
      </dgm:prSet>
      <dgm:spPr/>
      <dgm:t>
        <a:bodyPr/>
        <a:lstStyle/>
        <a:p>
          <a:endParaRPr lang="en-US"/>
        </a:p>
      </dgm:t>
    </dgm:pt>
    <dgm:pt modelId="{9F452A7F-C338-144E-94EB-1675FA77ECDE}" type="pres">
      <dgm:prSet presAssocID="{4E4EADC3-F8AE-2448-B168-6BCD6E06C522}" presName="sibTrans" presStyleLbl="sibTrans2D1" presStyleIdx="0" presStyleCnt="2"/>
      <dgm:spPr/>
      <dgm:t>
        <a:bodyPr/>
        <a:lstStyle/>
        <a:p>
          <a:endParaRPr lang="en-US"/>
        </a:p>
      </dgm:t>
    </dgm:pt>
    <dgm:pt modelId="{60B1297C-CB52-914F-8848-02FD79277CE7}" type="pres">
      <dgm:prSet presAssocID="{4E4EADC3-F8AE-2448-B168-6BCD6E06C522}" presName="connectorText" presStyleLbl="sibTrans2D1" presStyleIdx="0" presStyleCnt="2"/>
      <dgm:spPr/>
      <dgm:t>
        <a:bodyPr/>
        <a:lstStyle/>
        <a:p>
          <a:endParaRPr lang="en-US"/>
        </a:p>
      </dgm:t>
    </dgm:pt>
    <dgm:pt modelId="{46069352-9054-4E4C-9BB6-FC30C7EE47DD}" type="pres">
      <dgm:prSet presAssocID="{28B5C4DA-8966-1546-809C-E62F4E9EEDBE}" presName="node" presStyleLbl="node1" presStyleIdx="1" presStyleCnt="3">
        <dgm:presLayoutVars>
          <dgm:bulletEnabled val="1"/>
        </dgm:presLayoutVars>
      </dgm:prSet>
      <dgm:spPr/>
      <dgm:t>
        <a:bodyPr/>
        <a:lstStyle/>
        <a:p>
          <a:endParaRPr lang="en-US"/>
        </a:p>
      </dgm:t>
    </dgm:pt>
    <dgm:pt modelId="{F4551569-819D-F74E-AFBA-EDBEE6D901AC}" type="pres">
      <dgm:prSet presAssocID="{6F7EE6FD-4C5F-6546-94A1-32F4EAD2CE42}" presName="sibTrans" presStyleLbl="sibTrans2D1" presStyleIdx="1" presStyleCnt="2"/>
      <dgm:spPr/>
      <dgm:t>
        <a:bodyPr/>
        <a:lstStyle/>
        <a:p>
          <a:endParaRPr lang="en-US"/>
        </a:p>
      </dgm:t>
    </dgm:pt>
    <dgm:pt modelId="{A7016EF7-9A2E-D74E-9339-9142860955ED}" type="pres">
      <dgm:prSet presAssocID="{6F7EE6FD-4C5F-6546-94A1-32F4EAD2CE42}" presName="connectorText" presStyleLbl="sibTrans2D1" presStyleIdx="1" presStyleCnt="2"/>
      <dgm:spPr/>
      <dgm:t>
        <a:bodyPr/>
        <a:lstStyle/>
        <a:p>
          <a:endParaRPr lang="en-US"/>
        </a:p>
      </dgm:t>
    </dgm:pt>
    <dgm:pt modelId="{BA4A5078-4A8D-CE44-A103-72A47C73D0C2}" type="pres">
      <dgm:prSet presAssocID="{6663FE6F-8F5A-144D-BA7D-9BB64A4CE483}" presName="node" presStyleLbl="node1" presStyleIdx="2" presStyleCnt="3">
        <dgm:presLayoutVars>
          <dgm:bulletEnabled val="1"/>
        </dgm:presLayoutVars>
      </dgm:prSet>
      <dgm:spPr/>
      <dgm:t>
        <a:bodyPr/>
        <a:lstStyle/>
        <a:p>
          <a:endParaRPr lang="en-US"/>
        </a:p>
      </dgm:t>
    </dgm:pt>
  </dgm:ptLst>
  <dgm:cxnLst>
    <dgm:cxn modelId="{26A893D6-2D99-7647-832E-BDDB45C85BF7}" type="presOf" srcId="{6F7EE6FD-4C5F-6546-94A1-32F4EAD2CE42}" destId="{A7016EF7-9A2E-D74E-9339-9142860955ED}" srcOrd="1" destOrd="0" presId="urn:microsoft.com/office/officeart/2005/8/layout/process1"/>
    <dgm:cxn modelId="{FBA7295A-65CC-0D45-A2EE-94B74F60E07B}" type="presOf" srcId="{28B5C4DA-8966-1546-809C-E62F4E9EEDBE}" destId="{46069352-9054-4E4C-9BB6-FC30C7EE47DD}" srcOrd="0" destOrd="0" presId="urn:microsoft.com/office/officeart/2005/8/layout/process1"/>
    <dgm:cxn modelId="{1A641101-BA89-E94E-8412-899B53C4A14B}" type="presOf" srcId="{6663FE6F-8F5A-144D-BA7D-9BB64A4CE483}" destId="{BA4A5078-4A8D-CE44-A103-72A47C73D0C2}" srcOrd="0" destOrd="0" presId="urn:microsoft.com/office/officeart/2005/8/layout/process1"/>
    <dgm:cxn modelId="{1F73AA3B-F844-1D4E-9006-8893564A0CB3}" srcId="{7AFDEBD2-690E-FE4D-9C80-A6B93AE4F746}" destId="{F4BB9EF3-44F6-FC48-823D-395789727211}" srcOrd="0" destOrd="0" parTransId="{C1981303-69CA-9643-93E3-85E651CB7B57}" sibTransId="{4E4EADC3-F8AE-2448-B168-6BCD6E06C522}"/>
    <dgm:cxn modelId="{F32A2E9D-A546-7642-8214-4F77096EDBC6}" srcId="{7AFDEBD2-690E-FE4D-9C80-A6B93AE4F746}" destId="{6663FE6F-8F5A-144D-BA7D-9BB64A4CE483}" srcOrd="2" destOrd="0" parTransId="{55347929-1984-EC4F-8435-84E346C263BD}" sibTransId="{6462DBD8-076B-2743-8CBC-AF3DB8D0699C}"/>
    <dgm:cxn modelId="{2C3D9DDA-DBBE-9847-BCF5-A6CA58A0AF42}" type="presOf" srcId="{4E4EADC3-F8AE-2448-B168-6BCD6E06C522}" destId="{9F452A7F-C338-144E-94EB-1675FA77ECDE}" srcOrd="0" destOrd="0" presId="urn:microsoft.com/office/officeart/2005/8/layout/process1"/>
    <dgm:cxn modelId="{87AD455A-2A03-E047-B6FE-90218200A938}" type="presOf" srcId="{6F7EE6FD-4C5F-6546-94A1-32F4EAD2CE42}" destId="{F4551569-819D-F74E-AFBA-EDBEE6D901AC}" srcOrd="0" destOrd="0" presId="urn:microsoft.com/office/officeart/2005/8/layout/process1"/>
    <dgm:cxn modelId="{48B9D3A6-B983-9D4E-9C28-FB90F0DBAB97}" srcId="{7AFDEBD2-690E-FE4D-9C80-A6B93AE4F746}" destId="{28B5C4DA-8966-1546-809C-E62F4E9EEDBE}" srcOrd="1" destOrd="0" parTransId="{FB016ECE-773F-BF4E-9AF6-72C27A048F77}" sibTransId="{6F7EE6FD-4C5F-6546-94A1-32F4EAD2CE42}"/>
    <dgm:cxn modelId="{9E8421F6-DD31-DC42-8E8A-0B18C9229A5B}" type="presOf" srcId="{F4BB9EF3-44F6-FC48-823D-395789727211}" destId="{4D315922-404F-E346-8F9C-59B68CCEC522}" srcOrd="0" destOrd="0" presId="urn:microsoft.com/office/officeart/2005/8/layout/process1"/>
    <dgm:cxn modelId="{336F3AE0-36C3-9C42-8694-11E5EAC99BF9}" type="presOf" srcId="{7AFDEBD2-690E-FE4D-9C80-A6B93AE4F746}" destId="{EF8D8993-E2C9-7345-B0A9-2F89CFBD83A7}" srcOrd="0" destOrd="0" presId="urn:microsoft.com/office/officeart/2005/8/layout/process1"/>
    <dgm:cxn modelId="{BA94D499-6A4E-9E44-89DD-E7B1FBEF631A}" type="presOf" srcId="{4E4EADC3-F8AE-2448-B168-6BCD6E06C522}" destId="{60B1297C-CB52-914F-8848-02FD79277CE7}" srcOrd="1" destOrd="0" presId="urn:microsoft.com/office/officeart/2005/8/layout/process1"/>
    <dgm:cxn modelId="{BD984EA5-B261-514E-B4EA-3707D5A98FA6}" type="presParOf" srcId="{EF8D8993-E2C9-7345-B0A9-2F89CFBD83A7}" destId="{4D315922-404F-E346-8F9C-59B68CCEC522}" srcOrd="0" destOrd="0" presId="urn:microsoft.com/office/officeart/2005/8/layout/process1"/>
    <dgm:cxn modelId="{05416A1D-68CE-3340-BB00-47C90F1E57D9}" type="presParOf" srcId="{EF8D8993-E2C9-7345-B0A9-2F89CFBD83A7}" destId="{9F452A7F-C338-144E-94EB-1675FA77ECDE}" srcOrd="1" destOrd="0" presId="urn:microsoft.com/office/officeart/2005/8/layout/process1"/>
    <dgm:cxn modelId="{6C5A9DB1-CAB8-3747-A957-BC1A7D0517A6}" type="presParOf" srcId="{9F452A7F-C338-144E-94EB-1675FA77ECDE}" destId="{60B1297C-CB52-914F-8848-02FD79277CE7}" srcOrd="0" destOrd="0" presId="urn:microsoft.com/office/officeart/2005/8/layout/process1"/>
    <dgm:cxn modelId="{E398BAA4-1506-1F41-8187-96BE9761B164}" type="presParOf" srcId="{EF8D8993-E2C9-7345-B0A9-2F89CFBD83A7}" destId="{46069352-9054-4E4C-9BB6-FC30C7EE47DD}" srcOrd="2" destOrd="0" presId="urn:microsoft.com/office/officeart/2005/8/layout/process1"/>
    <dgm:cxn modelId="{8CF6AC91-B0BF-7E43-9AD6-C8C589DD401F}" type="presParOf" srcId="{EF8D8993-E2C9-7345-B0A9-2F89CFBD83A7}" destId="{F4551569-819D-F74E-AFBA-EDBEE6D901AC}" srcOrd="3" destOrd="0" presId="urn:microsoft.com/office/officeart/2005/8/layout/process1"/>
    <dgm:cxn modelId="{E4B51681-63ED-F54B-82A4-CBFC689B5AC9}" type="presParOf" srcId="{F4551569-819D-F74E-AFBA-EDBEE6D901AC}" destId="{A7016EF7-9A2E-D74E-9339-9142860955ED}" srcOrd="0" destOrd="0" presId="urn:microsoft.com/office/officeart/2005/8/layout/process1"/>
    <dgm:cxn modelId="{D88747E1-0F89-794F-98FF-CC9DEB4C545B}" type="presParOf" srcId="{EF8D8993-E2C9-7345-B0A9-2F89CFBD83A7}" destId="{BA4A5078-4A8D-CE44-A103-72A47C73D0C2}" srcOrd="4"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15922-404F-E346-8F9C-59B68CCEC522}">
      <dsp:nvSpPr>
        <dsp:cNvPr id="0" name=""/>
        <dsp:cNvSpPr/>
      </dsp:nvSpPr>
      <dsp:spPr>
        <a:xfrm>
          <a:off x="5223" y="1574084"/>
          <a:ext cx="2283991" cy="13703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Download from App Store</a:t>
          </a:r>
          <a:endParaRPr lang="en-US" sz="2700" kern="1200" dirty="0"/>
        </a:p>
      </dsp:txBody>
      <dsp:txXfrm>
        <a:off x="45360" y="1614221"/>
        <a:ext cx="2203717" cy="1290120"/>
      </dsp:txXfrm>
    </dsp:sp>
    <dsp:sp modelId="{9F452A7F-C338-144E-94EB-1675FA77ECDE}">
      <dsp:nvSpPr>
        <dsp:cNvPr id="0" name=""/>
        <dsp:cNvSpPr/>
      </dsp:nvSpPr>
      <dsp:spPr>
        <a:xfrm>
          <a:off x="2517613" y="1976066"/>
          <a:ext cx="484206" cy="5664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517613" y="2089352"/>
        <a:ext cx="338944" cy="339857"/>
      </dsp:txXfrm>
    </dsp:sp>
    <dsp:sp modelId="{93AE2415-F30E-6D48-9ECB-97FC4BC0648E}">
      <dsp:nvSpPr>
        <dsp:cNvPr id="0" name=""/>
        <dsp:cNvSpPr/>
      </dsp:nvSpPr>
      <dsp:spPr>
        <a:xfrm>
          <a:off x="3202811" y="1574084"/>
          <a:ext cx="2283991" cy="13703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Decrypt on Jailbroken Device</a:t>
          </a:r>
          <a:endParaRPr lang="en-US" sz="2700" kern="1200" dirty="0"/>
        </a:p>
      </dsp:txBody>
      <dsp:txXfrm>
        <a:off x="3242948" y="1614221"/>
        <a:ext cx="2203717" cy="1290120"/>
      </dsp:txXfrm>
    </dsp:sp>
    <dsp:sp modelId="{BD22FBA9-5F51-3547-84FC-72054FE5826F}">
      <dsp:nvSpPr>
        <dsp:cNvPr id="0" name=""/>
        <dsp:cNvSpPr/>
      </dsp:nvSpPr>
      <dsp:spPr>
        <a:xfrm>
          <a:off x="5715201" y="1976066"/>
          <a:ext cx="484206" cy="5664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715201" y="2089352"/>
        <a:ext cx="338944" cy="339857"/>
      </dsp:txXfrm>
    </dsp:sp>
    <dsp:sp modelId="{46069352-9054-4E4C-9BB6-FC30C7EE47DD}">
      <dsp:nvSpPr>
        <dsp:cNvPr id="0" name=""/>
        <dsp:cNvSpPr/>
      </dsp:nvSpPr>
      <dsp:spPr>
        <a:xfrm>
          <a:off x="6400398" y="1574084"/>
          <a:ext cx="2283991" cy="13703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Static Analysis via IDA Pro</a:t>
          </a:r>
          <a:endParaRPr lang="en-US" sz="2700" kern="1200" dirty="0"/>
        </a:p>
      </dsp:txBody>
      <dsp:txXfrm>
        <a:off x="6440535" y="1614221"/>
        <a:ext cx="2203717" cy="1290120"/>
      </dsp:txXfrm>
    </dsp:sp>
    <dsp:sp modelId="{F4551569-819D-F74E-AFBA-EDBEE6D901AC}">
      <dsp:nvSpPr>
        <dsp:cNvPr id="0" name=""/>
        <dsp:cNvSpPr/>
      </dsp:nvSpPr>
      <dsp:spPr>
        <a:xfrm>
          <a:off x="8912788" y="1976066"/>
          <a:ext cx="484206" cy="5664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8912788" y="2089352"/>
        <a:ext cx="338944" cy="339857"/>
      </dsp:txXfrm>
    </dsp:sp>
    <dsp:sp modelId="{BA4A5078-4A8D-CE44-A103-72A47C73D0C2}">
      <dsp:nvSpPr>
        <dsp:cNvPr id="0" name=""/>
        <dsp:cNvSpPr/>
      </dsp:nvSpPr>
      <dsp:spPr>
        <a:xfrm>
          <a:off x="9597986" y="1574084"/>
          <a:ext cx="2283991" cy="13703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Save to Database</a:t>
          </a:r>
          <a:endParaRPr lang="en-US" sz="2700" kern="1200" dirty="0"/>
        </a:p>
      </dsp:txBody>
      <dsp:txXfrm>
        <a:off x="9638123" y="1614221"/>
        <a:ext cx="2203717" cy="1290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15922-404F-E346-8F9C-59B68CCEC522}">
      <dsp:nvSpPr>
        <dsp:cNvPr id="0" name=""/>
        <dsp:cNvSpPr/>
      </dsp:nvSpPr>
      <dsp:spPr>
        <a:xfrm>
          <a:off x="7634" y="1336023"/>
          <a:ext cx="2281981" cy="136918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Download from </a:t>
          </a:r>
          <a:r>
            <a:rPr lang="en-US" sz="2400" kern="1200" dirty="0" err="1" smtClean="0"/>
            <a:t>Cocoapods</a:t>
          </a:r>
          <a:r>
            <a:rPr lang="en-US" sz="2400" kern="1200" dirty="0" smtClean="0"/>
            <a:t> Repository</a:t>
          </a:r>
          <a:endParaRPr lang="en-US" sz="2400" kern="1200" dirty="0"/>
        </a:p>
      </dsp:txBody>
      <dsp:txXfrm>
        <a:off x="47736" y="1376125"/>
        <a:ext cx="2201777" cy="1288985"/>
      </dsp:txXfrm>
    </dsp:sp>
    <dsp:sp modelId="{9F452A7F-C338-144E-94EB-1675FA77ECDE}">
      <dsp:nvSpPr>
        <dsp:cNvPr id="0" name=""/>
        <dsp:cNvSpPr/>
      </dsp:nvSpPr>
      <dsp:spPr>
        <a:xfrm>
          <a:off x="2517814" y="1737652"/>
          <a:ext cx="483780" cy="56593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517814" y="1850838"/>
        <a:ext cx="338646" cy="339559"/>
      </dsp:txXfrm>
    </dsp:sp>
    <dsp:sp modelId="{46069352-9054-4E4C-9BB6-FC30C7EE47DD}">
      <dsp:nvSpPr>
        <dsp:cNvPr id="0" name=""/>
        <dsp:cNvSpPr/>
      </dsp:nvSpPr>
      <dsp:spPr>
        <a:xfrm>
          <a:off x="3202409" y="1336023"/>
          <a:ext cx="2281981" cy="136918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Extract Unique Signature</a:t>
          </a:r>
          <a:endParaRPr lang="en-US" sz="2400" kern="1200" dirty="0"/>
        </a:p>
      </dsp:txBody>
      <dsp:txXfrm>
        <a:off x="3242511" y="1376125"/>
        <a:ext cx="2201777" cy="1288985"/>
      </dsp:txXfrm>
    </dsp:sp>
    <dsp:sp modelId="{F4551569-819D-F74E-AFBA-EDBEE6D901AC}">
      <dsp:nvSpPr>
        <dsp:cNvPr id="0" name=""/>
        <dsp:cNvSpPr/>
      </dsp:nvSpPr>
      <dsp:spPr>
        <a:xfrm>
          <a:off x="5712589" y="1737652"/>
          <a:ext cx="483780" cy="56593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712589" y="1850838"/>
        <a:ext cx="338646" cy="339559"/>
      </dsp:txXfrm>
    </dsp:sp>
    <dsp:sp modelId="{BA4A5078-4A8D-CE44-A103-72A47C73D0C2}">
      <dsp:nvSpPr>
        <dsp:cNvPr id="0" name=""/>
        <dsp:cNvSpPr/>
      </dsp:nvSpPr>
      <dsp:spPr>
        <a:xfrm>
          <a:off x="6397184" y="1336023"/>
          <a:ext cx="2281981" cy="136918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Scan Apps for Unique Signature</a:t>
          </a:r>
          <a:endParaRPr lang="en-US" sz="2400" kern="1200" dirty="0"/>
        </a:p>
      </dsp:txBody>
      <dsp:txXfrm>
        <a:off x="6437286" y="1376125"/>
        <a:ext cx="2201777" cy="12889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9/27/17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09600" y="643467"/>
            <a:ext cx="37185600" cy="3539067"/>
          </a:xfrm>
          <a:prstGeom prst="rect">
            <a:avLst/>
          </a:prstGeom>
          <a:solidFill>
            <a:srgbClr val="01014B"/>
          </a:solidFill>
          <a:ln>
            <a:solidFill>
              <a:srgbClr val="01014B"/>
            </a:solidFill>
          </a:ln>
        </p:spPr>
        <p:txBody>
          <a:bodyPr vert="horz" lIns="105503" tIns="52752" rIns="105503" bIns="52752" anchor="ctr" anchorCtr="1"/>
          <a:lstStyle>
            <a:lvl1pPr>
              <a:defRPr sz="7350" b="1">
                <a:solidFill>
                  <a:schemeClr val="bg1"/>
                </a:solidFill>
                <a:latin typeface="Arial"/>
                <a:cs typeface="Arial"/>
              </a:defRPr>
            </a:lvl1pPr>
          </a:lstStyle>
          <a:p>
            <a:r>
              <a:rPr lang="en-US" dirty="0" smtClean="0"/>
              <a:t>Poster Presentation Title</a:t>
            </a:r>
            <a:br>
              <a:rPr lang="en-US" dirty="0" smtClean="0"/>
            </a:br>
            <a:r>
              <a:rPr lang="en-US" sz="4900" b="1" dirty="0" smtClean="0">
                <a:solidFill>
                  <a:schemeClr val="bg1"/>
                </a:solidFill>
                <a:latin typeface="Arial" pitchFamily="34" charset="0"/>
                <a:cs typeface="Arial" pitchFamily="34" charset="0"/>
              </a:rPr>
              <a:t>List Author Name(s)</a:t>
            </a:r>
            <a:br>
              <a:rPr lang="en-US" sz="4900" b="1" dirty="0" smtClean="0">
                <a:solidFill>
                  <a:schemeClr val="bg1"/>
                </a:solidFill>
                <a:latin typeface="Arial" pitchFamily="34" charset="0"/>
                <a:cs typeface="Arial" pitchFamily="34" charset="0"/>
              </a:rPr>
            </a:br>
            <a:r>
              <a:rPr lang="en-US" sz="49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609600" y="4504267"/>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Abstract or Introduction</a:t>
            </a:r>
            <a:endParaRPr lang="en-US" dirty="0"/>
          </a:p>
        </p:txBody>
      </p:sp>
      <p:sp>
        <p:nvSpPr>
          <p:cNvPr id="24" name="Text Placeholder 23"/>
          <p:cNvSpPr>
            <a:spLocks noGrp="1"/>
          </p:cNvSpPr>
          <p:nvPr>
            <p:ph type="body" sz="quarter" idx="11" hasCustomPrompt="1"/>
          </p:nvPr>
        </p:nvSpPr>
        <p:spPr>
          <a:xfrm>
            <a:off x="609600" y="5952067"/>
            <a:ext cx="11887201" cy="9169400"/>
          </a:xfrm>
          <a:prstGeom prst="rect">
            <a:avLst/>
          </a:prstGeom>
        </p:spPr>
        <p:txBody>
          <a:bodyPr vert="horz" lIns="105503" tIns="52752" rIns="105503" bIns="52752"/>
          <a:lstStyle>
            <a:lvl1pPr marL="0" indent="0">
              <a:buNone/>
              <a:defRPr sz="3150" baseline="0"/>
            </a:lvl1pPr>
            <a:lvl2pPr marL="467989" indent="0">
              <a:buNone/>
              <a:defRPr sz="3150" baseline="0"/>
            </a:lvl2pPr>
            <a:lvl3pPr marL="910334" indent="0">
              <a:buNone/>
              <a:defRPr sz="3150" baseline="0"/>
            </a:lvl3pPr>
            <a:lvl4pPr>
              <a:defRPr sz="3150"/>
            </a:lvl4pPr>
            <a:lvl5pPr>
              <a:defRPr sz="315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09600" y="15443200"/>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Objectives</a:t>
            </a:r>
            <a:endParaRPr lang="en-US" dirty="0"/>
          </a:p>
        </p:txBody>
      </p:sp>
      <p:sp>
        <p:nvSpPr>
          <p:cNvPr id="26" name="Text Placeholder 23"/>
          <p:cNvSpPr>
            <a:spLocks noGrp="1"/>
          </p:cNvSpPr>
          <p:nvPr>
            <p:ph type="body" sz="quarter" idx="13" hasCustomPrompt="1"/>
          </p:nvPr>
        </p:nvSpPr>
        <p:spPr>
          <a:xfrm>
            <a:off x="609600" y="16891000"/>
            <a:ext cx="11887201" cy="7721600"/>
          </a:xfrm>
          <a:prstGeom prst="rect">
            <a:avLst/>
          </a:prstGeom>
        </p:spPr>
        <p:txBody>
          <a:bodyPr vert="horz" lIns="105503" tIns="52752" rIns="105503" bIns="52752"/>
          <a:lstStyle>
            <a:lvl1pPr marL="0" marR="0" indent="0" algn="l" defTabSz="4114502" rtl="0" eaLnBrk="1" fontAlgn="auto" latinLnBrk="0" hangingPunct="1">
              <a:lnSpc>
                <a:spcPct val="100000"/>
              </a:lnSpc>
              <a:spcBef>
                <a:spcPct val="20000"/>
              </a:spcBef>
              <a:spcAft>
                <a:spcPts val="0"/>
              </a:spcAft>
              <a:buClrTx/>
              <a:buSzTx/>
              <a:buFont typeface="Arial" pitchFamily="34" charset="0"/>
              <a:buNone/>
              <a:tabLst/>
              <a:defRPr sz="3150"/>
            </a:lvl1pPr>
            <a:lvl2pPr>
              <a:defRPr sz="3150"/>
            </a:lvl2pPr>
            <a:lvl3pPr>
              <a:defRPr sz="3150"/>
            </a:lvl3pPr>
            <a:lvl4pPr>
              <a:defRPr sz="3150"/>
            </a:lvl4pPr>
            <a:lvl5pPr>
              <a:defRPr sz="3150"/>
            </a:lvl5pPr>
          </a:lstStyle>
          <a:p>
            <a:pPr marL="0" marR="0" lvl="0" indent="0" algn="l" defTabSz="4114502"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09600" y="24934333"/>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Methods</a:t>
            </a:r>
            <a:endParaRPr lang="en-US" dirty="0"/>
          </a:p>
        </p:txBody>
      </p:sp>
      <p:sp>
        <p:nvSpPr>
          <p:cNvPr id="28" name="Text Placeholder 23"/>
          <p:cNvSpPr>
            <a:spLocks noGrp="1"/>
          </p:cNvSpPr>
          <p:nvPr>
            <p:ph type="body" sz="quarter" idx="15" hasCustomPrompt="1"/>
          </p:nvPr>
        </p:nvSpPr>
        <p:spPr>
          <a:xfrm>
            <a:off x="609600" y="26382133"/>
            <a:ext cx="11887201" cy="7721600"/>
          </a:xfrm>
          <a:prstGeom prst="rect">
            <a:avLst/>
          </a:prstGeom>
        </p:spPr>
        <p:txBody>
          <a:bodyPr vert="horz" lIns="105503" tIns="52752" rIns="105503" bIns="52752"/>
          <a:lstStyle>
            <a:lvl1pPr marL="0" marR="0" indent="0" algn="l" defTabSz="4114502" rtl="0" eaLnBrk="1" fontAlgn="auto" latinLnBrk="0" hangingPunct="1">
              <a:lnSpc>
                <a:spcPct val="100000"/>
              </a:lnSpc>
              <a:spcBef>
                <a:spcPct val="20000"/>
              </a:spcBef>
              <a:spcAft>
                <a:spcPts val="0"/>
              </a:spcAft>
              <a:buClrTx/>
              <a:buSzTx/>
              <a:buFont typeface="Arial" pitchFamily="34" charset="0"/>
              <a:buNone/>
              <a:tabLst/>
              <a:defRPr sz="3150"/>
            </a:lvl1pPr>
            <a:lvl2pPr>
              <a:defRPr sz="3150"/>
            </a:lvl2pPr>
            <a:lvl3pPr>
              <a:defRPr sz="3150"/>
            </a:lvl3pPr>
            <a:lvl4pPr>
              <a:defRPr sz="3150"/>
            </a:lvl4pPr>
            <a:lvl5pPr>
              <a:defRPr sz="3150"/>
            </a:lvl5pPr>
          </a:lstStyle>
          <a:p>
            <a:pPr marL="0" marR="0" lvl="0" indent="0" algn="l" defTabSz="4114502"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13258800" y="4504267"/>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Results</a:t>
            </a:r>
            <a:endParaRPr lang="en-US" dirty="0"/>
          </a:p>
        </p:txBody>
      </p:sp>
      <p:sp>
        <p:nvSpPr>
          <p:cNvPr id="30" name="Text Placeholder 23"/>
          <p:cNvSpPr>
            <a:spLocks noGrp="1"/>
          </p:cNvSpPr>
          <p:nvPr>
            <p:ph type="body" sz="quarter" idx="17"/>
          </p:nvPr>
        </p:nvSpPr>
        <p:spPr>
          <a:xfrm>
            <a:off x="25907999" y="26382133"/>
            <a:ext cx="11887201" cy="7721600"/>
          </a:xfrm>
          <a:prstGeom prst="rect">
            <a:avLst/>
          </a:prstGeom>
        </p:spPr>
        <p:txBody>
          <a:bodyPr vert="horz" lIns="105503" tIns="52752" rIns="105503" bIns="52752"/>
          <a:lstStyle>
            <a:lvl1pPr>
              <a:defRPr sz="3150"/>
            </a:lvl1pPr>
            <a:lvl2pPr>
              <a:defRPr sz="3150"/>
            </a:lvl2pPr>
            <a:lvl3pPr>
              <a:defRPr sz="3150"/>
            </a:lvl3pPr>
            <a:lvl4pPr>
              <a:defRPr sz="3150"/>
            </a:lvl4pPr>
            <a:lvl5pPr>
              <a:defRPr sz="31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25907999" y="4504267"/>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Conclusion</a:t>
            </a:r>
            <a:endParaRPr lang="en-US" dirty="0"/>
          </a:p>
        </p:txBody>
      </p:sp>
      <p:sp>
        <p:nvSpPr>
          <p:cNvPr id="32" name="Text Placeholder 23"/>
          <p:cNvSpPr>
            <a:spLocks noGrp="1"/>
          </p:cNvSpPr>
          <p:nvPr>
            <p:ph type="body" sz="quarter" idx="19"/>
          </p:nvPr>
        </p:nvSpPr>
        <p:spPr>
          <a:xfrm>
            <a:off x="25907999" y="5952067"/>
            <a:ext cx="11887201" cy="18660533"/>
          </a:xfrm>
          <a:prstGeom prst="rect">
            <a:avLst/>
          </a:prstGeom>
        </p:spPr>
        <p:txBody>
          <a:bodyPr vert="horz" lIns="105503" tIns="52752" rIns="105503" bIns="52752"/>
          <a:lstStyle>
            <a:lvl1pPr>
              <a:defRPr sz="3150"/>
            </a:lvl1pPr>
            <a:lvl2pPr>
              <a:defRPr sz="3150"/>
            </a:lvl2pPr>
            <a:lvl3pPr>
              <a:defRPr sz="3150"/>
            </a:lvl3pPr>
            <a:lvl4pPr>
              <a:defRPr sz="3150"/>
            </a:lvl4pPr>
            <a:lvl5pPr>
              <a:defRPr sz="31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25907999" y="24934333"/>
            <a:ext cx="11887201" cy="1126067"/>
          </a:xfrm>
          <a:prstGeom prst="rect">
            <a:avLst/>
          </a:prstGeom>
          <a:solidFill>
            <a:srgbClr val="01014B"/>
          </a:solidFill>
          <a:ln>
            <a:solidFill>
              <a:srgbClr val="01014B"/>
            </a:solidFill>
          </a:ln>
        </p:spPr>
        <p:txBody>
          <a:bodyPr vert="horz" lIns="105503" tIns="52752" rIns="105503" bIns="52752"/>
          <a:lstStyle>
            <a:lvl1pPr marL="0" indent="0">
              <a:buNone/>
              <a:defRPr sz="4900" b="1" baseline="0">
                <a:solidFill>
                  <a:schemeClr val="bg1"/>
                </a:solidFill>
                <a:latin typeface="Arial"/>
                <a:cs typeface="Arial"/>
              </a:defRPr>
            </a:lvl1pPr>
          </a:lstStyle>
          <a:p>
            <a:pPr lvl="0"/>
            <a:r>
              <a:rPr lang="en-US" sz="4900" dirty="0" smtClean="0"/>
              <a:t>References</a:t>
            </a:r>
            <a:endParaRPr lang="en-US" dirty="0"/>
          </a:p>
        </p:txBody>
      </p:sp>
      <p:sp>
        <p:nvSpPr>
          <p:cNvPr id="34" name="Text Placeholder 23"/>
          <p:cNvSpPr>
            <a:spLocks noGrp="1"/>
          </p:cNvSpPr>
          <p:nvPr>
            <p:ph type="body" sz="quarter" idx="21" hasCustomPrompt="1"/>
          </p:nvPr>
        </p:nvSpPr>
        <p:spPr>
          <a:xfrm>
            <a:off x="13258800" y="5952067"/>
            <a:ext cx="11887201" cy="28151667"/>
          </a:xfrm>
          <a:prstGeom prst="rect">
            <a:avLst/>
          </a:prstGeom>
        </p:spPr>
        <p:txBody>
          <a:bodyPr vert="horz" lIns="105503" tIns="52752" rIns="105503" bIns="52752"/>
          <a:lstStyle>
            <a:lvl1pPr marL="0" indent="0">
              <a:buNone/>
              <a:defRPr sz="3150" baseline="0"/>
            </a:lvl1pPr>
            <a:lvl2pPr marL="467989" indent="0">
              <a:buNone/>
              <a:defRPr sz="3150"/>
            </a:lvl2pPr>
            <a:lvl3pPr>
              <a:defRPr sz="3150"/>
            </a:lvl3pPr>
            <a:lvl4pPr>
              <a:defRPr sz="3150"/>
            </a:lvl4pPr>
            <a:lvl5pPr>
              <a:defRPr sz="315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066801" y="965200"/>
            <a:ext cx="2743200" cy="2895600"/>
          </a:xfrm>
          <a:prstGeom prst="rect">
            <a:avLst/>
          </a:prstGeom>
          <a:solidFill>
            <a:schemeClr val="bg1"/>
          </a:solidFill>
        </p:spPr>
        <p:txBody>
          <a:bodyPr vert="horz" lIns="105503" tIns="52752" rIns="105503" bIns="52752"/>
          <a:lstStyle>
            <a:lvl1pPr marL="0" indent="0">
              <a:buNone/>
              <a:defRPr sz="245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34747201" y="965200"/>
            <a:ext cx="2743200" cy="2895600"/>
          </a:xfrm>
          <a:prstGeom prst="rect">
            <a:avLst/>
          </a:prstGeom>
          <a:solidFill>
            <a:schemeClr val="bg1"/>
          </a:solidFill>
        </p:spPr>
        <p:txBody>
          <a:bodyPr vert="horz" lIns="105503" tIns="52752" rIns="105503" bIns="52752"/>
          <a:lstStyle>
            <a:lvl1pPr marL="0" indent="0">
              <a:buNone/>
              <a:defRPr sz="2450"/>
            </a:lvl1pPr>
          </a:lstStyle>
          <a:p>
            <a:r>
              <a:rPr lang="en-US" dirty="0" smtClean="0"/>
              <a:t>LOGO</a:t>
            </a:r>
            <a:endParaRPr lang="en-US" dirty="0"/>
          </a:p>
        </p:txBody>
      </p:sp>
      <p:sp>
        <p:nvSpPr>
          <p:cNvPr id="39" name="Chart Placeholder 38"/>
          <p:cNvSpPr>
            <a:spLocks noGrp="1"/>
          </p:cNvSpPr>
          <p:nvPr>
            <p:ph type="chart" sz="quarter" idx="24"/>
          </p:nvPr>
        </p:nvSpPr>
        <p:spPr>
          <a:xfrm>
            <a:off x="14173202" y="17051867"/>
            <a:ext cx="10058400" cy="7078133"/>
          </a:xfrm>
          <a:prstGeom prst="rect">
            <a:avLst/>
          </a:prstGeom>
        </p:spPr>
        <p:txBody>
          <a:bodyPr vert="horz" lIns="105503" tIns="52752" rIns="105503" bIns="52752"/>
          <a:lstStyle>
            <a:lvl1pPr marL="0" indent="0">
              <a:buNone/>
              <a:defRPr sz="3150"/>
            </a:lvl1pPr>
          </a:lstStyle>
          <a:p>
            <a:endParaRPr lang="en-US" dirty="0"/>
          </a:p>
        </p:txBody>
      </p:sp>
      <p:sp>
        <p:nvSpPr>
          <p:cNvPr id="40" name="Chart Placeholder 38"/>
          <p:cNvSpPr>
            <a:spLocks noGrp="1"/>
          </p:cNvSpPr>
          <p:nvPr>
            <p:ph type="chart" sz="quarter" idx="25"/>
          </p:nvPr>
        </p:nvSpPr>
        <p:spPr>
          <a:xfrm>
            <a:off x="14173202" y="25899534"/>
            <a:ext cx="10058400" cy="7078133"/>
          </a:xfrm>
          <a:prstGeom prst="rect">
            <a:avLst/>
          </a:prstGeom>
        </p:spPr>
        <p:txBody>
          <a:bodyPr vert="horz" lIns="105503" tIns="52752" rIns="105503" bIns="52752"/>
          <a:lstStyle>
            <a:lvl1pPr marL="0" indent="0">
              <a:buNone/>
              <a:defRPr sz="3150"/>
            </a:lvl1pPr>
          </a:lstStyle>
          <a:p>
            <a:endParaRPr lang="en-US" dirty="0"/>
          </a:p>
        </p:txBody>
      </p:sp>
      <p:pic>
        <p:nvPicPr>
          <p:cNvPr id="2" name="Picture 1"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71100" y="34212203"/>
            <a:ext cx="2400300" cy="397111"/>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14502" rtl="0" eaLnBrk="1" latinLnBrk="0" hangingPunct="1">
        <a:spcBef>
          <a:spcPct val="0"/>
        </a:spcBef>
        <a:buNone/>
        <a:defRPr sz="19775" kern="1200">
          <a:solidFill>
            <a:schemeClr val="tx1"/>
          </a:solidFill>
          <a:latin typeface="+mj-lt"/>
          <a:ea typeface="+mj-ea"/>
          <a:cs typeface="+mj-cs"/>
        </a:defRPr>
      </a:lvl1pPr>
    </p:titleStyle>
    <p:bodyStyle>
      <a:lvl1pPr marL="1542940" indent="-1542940" algn="l" defTabSz="4114502" rtl="0" eaLnBrk="1" latinLnBrk="0" hangingPunct="1">
        <a:spcBef>
          <a:spcPct val="20000"/>
        </a:spcBef>
        <a:buFont typeface="Arial" pitchFamily="34" charset="0"/>
        <a:buChar char="•"/>
        <a:defRPr sz="14350" kern="1200">
          <a:solidFill>
            <a:schemeClr val="tx1"/>
          </a:solidFill>
          <a:latin typeface="+mn-lt"/>
          <a:ea typeface="+mn-ea"/>
          <a:cs typeface="+mn-cs"/>
        </a:defRPr>
      </a:lvl1pPr>
      <a:lvl2pPr marL="3343034" indent="-1285783" algn="l" defTabSz="4114502"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143131" indent="-1028626" algn="l" defTabSz="4114502" rtl="0" eaLnBrk="1" latinLnBrk="0" hangingPunct="1">
        <a:spcBef>
          <a:spcPct val="20000"/>
        </a:spcBef>
        <a:buFont typeface="Arial" pitchFamily="34" charset="0"/>
        <a:buChar char="•"/>
        <a:defRPr sz="10675" kern="1200">
          <a:solidFill>
            <a:schemeClr val="tx1"/>
          </a:solidFill>
          <a:latin typeface="+mn-lt"/>
          <a:ea typeface="+mn-ea"/>
          <a:cs typeface="+mn-cs"/>
        </a:defRPr>
      </a:lvl3pPr>
      <a:lvl4pPr marL="7200382"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257633"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314884"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372135"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429390"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486641" indent="-1028626" algn="l" defTabSz="411450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14502" rtl="0" eaLnBrk="1" latinLnBrk="0" hangingPunct="1">
        <a:defRPr sz="8050" kern="1200">
          <a:solidFill>
            <a:schemeClr val="tx1"/>
          </a:solidFill>
          <a:latin typeface="+mn-lt"/>
          <a:ea typeface="+mn-ea"/>
          <a:cs typeface="+mn-cs"/>
        </a:defRPr>
      </a:lvl1pPr>
      <a:lvl2pPr marL="2057251" algn="l" defTabSz="4114502" rtl="0" eaLnBrk="1" latinLnBrk="0" hangingPunct="1">
        <a:defRPr sz="8050" kern="1200">
          <a:solidFill>
            <a:schemeClr val="tx1"/>
          </a:solidFill>
          <a:latin typeface="+mn-lt"/>
          <a:ea typeface="+mn-ea"/>
          <a:cs typeface="+mn-cs"/>
        </a:defRPr>
      </a:lvl2pPr>
      <a:lvl3pPr marL="4114502" algn="l" defTabSz="4114502" rtl="0" eaLnBrk="1" latinLnBrk="0" hangingPunct="1">
        <a:defRPr sz="8050" kern="1200">
          <a:solidFill>
            <a:schemeClr val="tx1"/>
          </a:solidFill>
          <a:latin typeface="+mn-lt"/>
          <a:ea typeface="+mn-ea"/>
          <a:cs typeface="+mn-cs"/>
        </a:defRPr>
      </a:lvl3pPr>
      <a:lvl4pPr marL="6171757" algn="l" defTabSz="4114502" rtl="0" eaLnBrk="1" latinLnBrk="0" hangingPunct="1">
        <a:defRPr sz="8050" kern="1200">
          <a:solidFill>
            <a:schemeClr val="tx1"/>
          </a:solidFill>
          <a:latin typeface="+mn-lt"/>
          <a:ea typeface="+mn-ea"/>
          <a:cs typeface="+mn-cs"/>
        </a:defRPr>
      </a:lvl4pPr>
      <a:lvl5pPr marL="8229008" algn="l" defTabSz="4114502" rtl="0" eaLnBrk="1" latinLnBrk="0" hangingPunct="1">
        <a:defRPr sz="8050" kern="1200">
          <a:solidFill>
            <a:schemeClr val="tx1"/>
          </a:solidFill>
          <a:latin typeface="+mn-lt"/>
          <a:ea typeface="+mn-ea"/>
          <a:cs typeface="+mn-cs"/>
        </a:defRPr>
      </a:lvl5pPr>
      <a:lvl6pPr marL="10286259" algn="l" defTabSz="4114502" rtl="0" eaLnBrk="1" latinLnBrk="0" hangingPunct="1">
        <a:defRPr sz="8050" kern="1200">
          <a:solidFill>
            <a:schemeClr val="tx1"/>
          </a:solidFill>
          <a:latin typeface="+mn-lt"/>
          <a:ea typeface="+mn-ea"/>
          <a:cs typeface="+mn-cs"/>
        </a:defRPr>
      </a:lvl6pPr>
      <a:lvl7pPr marL="12343510" algn="l" defTabSz="4114502" rtl="0" eaLnBrk="1" latinLnBrk="0" hangingPunct="1">
        <a:defRPr sz="8050" kern="1200">
          <a:solidFill>
            <a:schemeClr val="tx1"/>
          </a:solidFill>
          <a:latin typeface="+mn-lt"/>
          <a:ea typeface="+mn-ea"/>
          <a:cs typeface="+mn-cs"/>
        </a:defRPr>
      </a:lvl7pPr>
      <a:lvl8pPr marL="14400762" algn="l" defTabSz="4114502" rtl="0" eaLnBrk="1" latinLnBrk="0" hangingPunct="1">
        <a:defRPr sz="8050" kern="1200">
          <a:solidFill>
            <a:schemeClr val="tx1"/>
          </a:solidFill>
          <a:latin typeface="+mn-lt"/>
          <a:ea typeface="+mn-ea"/>
          <a:cs typeface="+mn-cs"/>
        </a:defRPr>
      </a:lvl8pPr>
      <a:lvl9pPr marL="16458015" algn="l" defTabSz="4114502" rtl="0" eaLnBrk="1" latinLnBrk="0" hangingPunct="1">
        <a:defRPr sz="8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2.emf"/><Relationship Id="rId3" Type="http://schemas.openxmlformats.org/officeDocument/2006/relationships/image" Target="../media/image3.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chart" Target="../charts/chart1.xml"/><Relationship Id="rId10"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Toward Understanding Library Use in iOS </a:t>
            </a:r>
            <a:r>
              <a:rPr lang="en-US" sz="7200" dirty="0" smtClean="0"/>
              <a:t>Applications</a:t>
            </a:r>
            <a:br>
              <a:rPr lang="en-US" sz="7200" dirty="0" smtClean="0"/>
            </a:br>
            <a:r>
              <a:rPr lang="en-US" sz="5600" u="sng" dirty="0" err="1"/>
              <a:t>Illya</a:t>
            </a:r>
            <a:r>
              <a:rPr lang="en-US" sz="5600" u="sng" dirty="0"/>
              <a:t> </a:t>
            </a:r>
            <a:r>
              <a:rPr lang="en-US" sz="5600" u="sng" dirty="0" err="1"/>
              <a:t>Sigov</a:t>
            </a:r>
            <a:r>
              <a:rPr lang="en-US" sz="5600" dirty="0"/>
              <a:t>, Manuel </a:t>
            </a:r>
            <a:r>
              <a:rPr lang="en-US" sz="5600" dirty="0" err="1"/>
              <a:t>Egele</a:t>
            </a:r>
            <a:r>
              <a:rPr lang="en-US" sz="5600" dirty="0"/>
              <a:t/>
            </a:r>
            <a:br>
              <a:rPr lang="en-US" sz="5600" dirty="0"/>
            </a:br>
            <a:r>
              <a:rPr lang="en-US" sz="4200" dirty="0" smtClean="0"/>
              <a:t>Department of Electrical and Computer Engineering</a:t>
            </a:r>
            <a:endParaRPr lang="en-US" sz="4200" dirty="0"/>
          </a:p>
        </p:txBody>
      </p:sp>
      <p:sp>
        <p:nvSpPr>
          <p:cNvPr id="3" name="Text Placeholder 2"/>
          <p:cNvSpPr>
            <a:spLocks noGrp="1"/>
          </p:cNvSpPr>
          <p:nvPr>
            <p:ph type="body" sz="quarter" idx="10"/>
          </p:nvPr>
        </p:nvSpPr>
        <p:spPr/>
        <p:txBody>
          <a:bodyPr/>
          <a:lstStyle/>
          <a:p>
            <a:r>
              <a:rPr lang="en-US" sz="4800" dirty="0" smtClean="0"/>
              <a:t>Abstract</a:t>
            </a:r>
            <a:endParaRPr lang="en-US" sz="4800" dirty="0"/>
          </a:p>
        </p:txBody>
      </p:sp>
      <p:sp>
        <p:nvSpPr>
          <p:cNvPr id="4" name="Text Placeholder 3"/>
          <p:cNvSpPr>
            <a:spLocks noGrp="1"/>
          </p:cNvSpPr>
          <p:nvPr>
            <p:ph type="body" sz="quarter" idx="11"/>
          </p:nvPr>
        </p:nvSpPr>
        <p:spPr>
          <a:xfrm>
            <a:off x="609600" y="5952066"/>
            <a:ext cx="11887201" cy="12488333"/>
          </a:xfrm>
        </p:spPr>
        <p:txBody>
          <a:bodyPr/>
          <a:lstStyle/>
          <a:p>
            <a:r>
              <a:rPr lang="en-US" sz="3100" dirty="0"/>
              <a:t>Apple’s iOS is one of the world’s most popular mobile operating systems, powering over a billion devices worldwide. In order to learn about the applications that are part of the iOS ecosystem, we developed a system to automatically download and analyze iOS applications for certain characteristics, such as the libraries they use. This system is challenging to develop for iOS because of the scale of the App Store (over 2.2 million applications) combined with Apple’s digital rights management. </a:t>
            </a:r>
            <a:br>
              <a:rPr lang="en-US" sz="3100" dirty="0"/>
            </a:br>
            <a:r>
              <a:rPr lang="en-US" sz="3100" dirty="0"/>
              <a:t>We used a jailbroken iOS device (a device with administrative privileges for the user) to decrypt applications acquired from the iTunes store. We then leveraged static analysis on the decrypted application. Additionally, we used </a:t>
            </a:r>
            <a:r>
              <a:rPr lang="en-US" sz="3100" dirty="0" err="1"/>
              <a:t>Cocoapods</a:t>
            </a:r>
            <a:r>
              <a:rPr lang="en-US" sz="3100" dirty="0"/>
              <a:t>, a popular library repository in the iOS ecosystem, to find various libraries for download. After download, we extracted the unique signature and scanned the downloaded iTunes store applications for this signature. </a:t>
            </a:r>
            <a:br>
              <a:rPr lang="en-US" sz="3100" dirty="0"/>
            </a:br>
            <a:r>
              <a:rPr lang="en-US" sz="3100" dirty="0"/>
              <a:t>A longitudinal analysis over applications dated from 2013-2016 revealed an overall increase in the use of libraries by over 6000%. This could indicate that developers have an easier time integrating with 3rd party services and programming for iOS as a whole. Our analysis also showed Google libraries, which are most prevalent in our data, have become more widely used. For future research, the most prevalent libraries should be analyzed for security problems as their vulnerabilities would affect the greatest number of applications. We also discovered security concerns in the </a:t>
            </a:r>
            <a:r>
              <a:rPr lang="en-US" sz="3100" dirty="0" err="1"/>
              <a:t>Cocoapods</a:t>
            </a:r>
            <a:r>
              <a:rPr lang="en-US" sz="3100" dirty="0"/>
              <a:t> repository, which could lead to malicious libraries posing as legitimate libraries compromising the iOS ecosystem’s security.</a:t>
            </a:r>
          </a:p>
          <a:p>
            <a:endParaRPr lang="en-US" sz="2800" dirty="0"/>
          </a:p>
        </p:txBody>
      </p:sp>
      <p:sp>
        <p:nvSpPr>
          <p:cNvPr id="5" name="Text Placeholder 4"/>
          <p:cNvSpPr>
            <a:spLocks noGrp="1"/>
          </p:cNvSpPr>
          <p:nvPr>
            <p:ph type="body" sz="quarter" idx="12"/>
          </p:nvPr>
        </p:nvSpPr>
        <p:spPr>
          <a:xfrm>
            <a:off x="609600" y="19137468"/>
            <a:ext cx="11887201" cy="1126067"/>
          </a:xfrm>
        </p:spPr>
        <p:txBody>
          <a:bodyPr/>
          <a:lstStyle/>
          <a:p>
            <a:r>
              <a:rPr lang="en-US" dirty="0" smtClean="0"/>
              <a:t>Methods</a:t>
            </a:r>
            <a:endParaRPr lang="en-US" dirty="0"/>
          </a:p>
        </p:txBody>
      </p:sp>
      <p:sp>
        <p:nvSpPr>
          <p:cNvPr id="6" name="Text Placeholder 5"/>
          <p:cNvSpPr>
            <a:spLocks noGrp="1"/>
          </p:cNvSpPr>
          <p:nvPr>
            <p:ph type="body" sz="quarter" idx="13"/>
          </p:nvPr>
        </p:nvSpPr>
        <p:spPr>
          <a:xfrm>
            <a:off x="609600" y="20644535"/>
            <a:ext cx="11887201" cy="7721600"/>
          </a:xfrm>
        </p:spPr>
        <p:txBody>
          <a:bodyPr/>
          <a:lstStyle/>
          <a:p>
            <a:r>
              <a:rPr lang="en-US" sz="3100" dirty="0" smtClean="0"/>
              <a:t>Our system first downloaded applications from the App Store and transferred them to a </a:t>
            </a:r>
            <a:r>
              <a:rPr lang="en-US" sz="3100" dirty="0"/>
              <a:t>jailbroken </a:t>
            </a:r>
            <a:r>
              <a:rPr lang="en-US" sz="3100" dirty="0" smtClean="0"/>
              <a:t>iOS device. We used the device to decrypt the downloaded application, then transferred it back to our computer. </a:t>
            </a:r>
            <a:r>
              <a:rPr lang="en-US" sz="3100" dirty="0"/>
              <a:t>We then leveraged static analysis </a:t>
            </a:r>
            <a:r>
              <a:rPr lang="en-US" sz="3100" dirty="0" smtClean="0"/>
              <a:t>via IDA Pro on </a:t>
            </a:r>
            <a:r>
              <a:rPr lang="en-US" sz="3100" dirty="0"/>
              <a:t>the decrypted application. Additionally, we used </a:t>
            </a:r>
            <a:r>
              <a:rPr lang="en-US" sz="3100" dirty="0" err="1"/>
              <a:t>Cocoapods</a:t>
            </a:r>
            <a:r>
              <a:rPr lang="en-US" sz="3100" dirty="0"/>
              <a:t>, a popular library repository in the iOS ecosystem, to find various libraries for download. After download, we extracted the unique signature and scanned the </a:t>
            </a:r>
            <a:r>
              <a:rPr lang="en-US" sz="3100" dirty="0" smtClean="0"/>
              <a:t>decrypted </a:t>
            </a:r>
            <a:r>
              <a:rPr lang="en-US" sz="3100" dirty="0"/>
              <a:t>iTunes store applications for this signature. </a:t>
            </a:r>
            <a:br>
              <a:rPr lang="en-US" sz="3100" dirty="0"/>
            </a:br>
            <a:endParaRPr lang="en-US" sz="3100" dirty="0"/>
          </a:p>
        </p:txBody>
      </p:sp>
      <p:sp>
        <p:nvSpPr>
          <p:cNvPr id="9" name="Text Placeholder 8"/>
          <p:cNvSpPr>
            <a:spLocks noGrp="1"/>
          </p:cNvSpPr>
          <p:nvPr>
            <p:ph type="body" sz="quarter" idx="16"/>
          </p:nvPr>
        </p:nvSpPr>
        <p:spPr/>
        <p:txBody>
          <a:bodyPr/>
          <a:lstStyle/>
          <a:p>
            <a:r>
              <a:rPr lang="en-US" dirty="0" smtClean="0"/>
              <a:t>Results</a:t>
            </a:r>
            <a:endParaRPr lang="en-US" dirty="0"/>
          </a:p>
        </p:txBody>
      </p:sp>
      <p:sp>
        <p:nvSpPr>
          <p:cNvPr id="10" name="Text Placeholder 9"/>
          <p:cNvSpPr>
            <a:spLocks noGrp="1"/>
          </p:cNvSpPr>
          <p:nvPr>
            <p:ph type="body" sz="quarter" idx="17"/>
          </p:nvPr>
        </p:nvSpPr>
        <p:spPr>
          <a:xfrm>
            <a:off x="25907999" y="15492854"/>
            <a:ext cx="11887199" cy="6299201"/>
          </a:xfrm>
        </p:spPr>
        <p:txBody>
          <a:bodyPr/>
          <a:lstStyle/>
          <a:p>
            <a:r>
              <a:rPr lang="en-US" dirty="0" err="1"/>
              <a:t>Damilola</a:t>
            </a:r>
            <a:r>
              <a:rPr lang="en-US" dirty="0"/>
              <a:t> </a:t>
            </a:r>
            <a:r>
              <a:rPr lang="en-US" dirty="0" err="1"/>
              <a:t>Orikogbo</a:t>
            </a:r>
            <a:r>
              <a:rPr lang="en-US" dirty="0"/>
              <a:t>, Matthias </a:t>
            </a:r>
            <a:r>
              <a:rPr lang="en-US" dirty="0" err="1"/>
              <a:t>Büchler</a:t>
            </a:r>
            <a:r>
              <a:rPr lang="en-US" dirty="0"/>
              <a:t>, and Manuel </a:t>
            </a:r>
            <a:r>
              <a:rPr lang="en-US" dirty="0" err="1"/>
              <a:t>Egele</a:t>
            </a:r>
            <a:r>
              <a:rPr lang="en-US" dirty="0"/>
              <a:t>. 2016. </a:t>
            </a:r>
            <a:r>
              <a:rPr lang="en-US" dirty="0" err="1"/>
              <a:t>CRiOS</a:t>
            </a:r>
            <a:r>
              <a:rPr lang="en-US" dirty="0"/>
              <a:t>: Toward Large-Scale iOS Application Analysis. In </a:t>
            </a:r>
            <a:r>
              <a:rPr lang="en-US" i="1" dirty="0"/>
              <a:t>Proceedings of the 6th Workshop on Security and Privacy in Smartphones and Mobile Devices</a:t>
            </a:r>
            <a:r>
              <a:rPr lang="en-US" dirty="0"/>
              <a:t> (SPSM '16). ACM, New York, NY, USA, 33-42</a:t>
            </a:r>
            <a:r>
              <a:rPr lang="en-US" dirty="0" smtClean="0"/>
              <a:t>.</a:t>
            </a:r>
          </a:p>
          <a:p>
            <a:r>
              <a:rPr lang="en-US" dirty="0"/>
              <a:t>M. </a:t>
            </a:r>
            <a:r>
              <a:rPr lang="en-US" dirty="0" err="1"/>
              <a:t>Egele</a:t>
            </a:r>
            <a:r>
              <a:rPr lang="en-US" dirty="0"/>
              <a:t>, C. </a:t>
            </a:r>
            <a:r>
              <a:rPr lang="en-US" dirty="0" err="1"/>
              <a:t>Kruegel</a:t>
            </a:r>
            <a:r>
              <a:rPr lang="en-US" dirty="0"/>
              <a:t>, E. </a:t>
            </a:r>
            <a:r>
              <a:rPr lang="en-US" dirty="0" err="1"/>
              <a:t>Kirda</a:t>
            </a:r>
            <a:r>
              <a:rPr lang="en-US" dirty="0"/>
              <a:t>, and G. </a:t>
            </a:r>
            <a:r>
              <a:rPr lang="en-US" dirty="0" err="1"/>
              <a:t>Vigna</a:t>
            </a:r>
            <a:r>
              <a:rPr lang="en-US" dirty="0"/>
              <a:t>, "</a:t>
            </a:r>
            <a:r>
              <a:rPr lang="en-US" dirty="0" err="1"/>
              <a:t>PiOS</a:t>
            </a:r>
            <a:r>
              <a:rPr lang="en-US" dirty="0"/>
              <a:t>: Detecting Privacy Leaks in iOS Applications," in Proceedings of the 18th Annual Symposium on Network and Distributed System Security, 2011</a:t>
            </a:r>
            <a:r>
              <a:rPr lang="en-US" dirty="0" smtClean="0"/>
              <a:t>.</a:t>
            </a:r>
          </a:p>
          <a:p>
            <a:r>
              <a:rPr lang="en-US" dirty="0"/>
              <a:t>Z. Deng, B. </a:t>
            </a:r>
            <a:r>
              <a:rPr lang="en-US" dirty="0" err="1"/>
              <a:t>Saltaformaggio</a:t>
            </a:r>
            <a:r>
              <a:rPr lang="en-US" dirty="0"/>
              <a:t>, X. Zhang, D. Xu, "</a:t>
            </a:r>
            <a:r>
              <a:rPr lang="en-US" dirty="0" err="1"/>
              <a:t>iRis</a:t>
            </a:r>
            <a:r>
              <a:rPr lang="en-US" dirty="0"/>
              <a:t>: Vetting private API abuse in iOS applications", </a:t>
            </a:r>
            <a:r>
              <a:rPr lang="en-US" i="1" dirty="0"/>
              <a:t>Proc. 22nd ACM SIGSAC Conf. </a:t>
            </a:r>
            <a:r>
              <a:rPr lang="en-US" i="1" dirty="0" err="1"/>
              <a:t>Comput</a:t>
            </a:r>
            <a:r>
              <a:rPr lang="en-US" i="1" dirty="0"/>
              <a:t>. </a:t>
            </a:r>
            <a:r>
              <a:rPr lang="en-US" i="1" dirty="0" err="1"/>
              <a:t>Commun</a:t>
            </a:r>
            <a:r>
              <a:rPr lang="en-US" i="1" dirty="0"/>
              <a:t>. </a:t>
            </a:r>
            <a:r>
              <a:rPr lang="en-US" i="1" dirty="0" err="1"/>
              <a:t>Secur</a:t>
            </a:r>
            <a:r>
              <a:rPr lang="en-US" i="1" dirty="0"/>
              <a:t>.</a:t>
            </a:r>
            <a:r>
              <a:rPr lang="en-US" dirty="0"/>
              <a:t>, pp. 44-56, 2015.</a:t>
            </a:r>
            <a:endParaRPr lang="en-US" dirty="0"/>
          </a:p>
        </p:txBody>
      </p:sp>
      <p:sp>
        <p:nvSpPr>
          <p:cNvPr id="11" name="Text Placeholder 10"/>
          <p:cNvSpPr>
            <a:spLocks noGrp="1"/>
          </p:cNvSpPr>
          <p:nvPr>
            <p:ph type="body" sz="quarter" idx="18"/>
          </p:nvPr>
        </p:nvSpPr>
        <p:spPr>
          <a:xfrm>
            <a:off x="13258799" y="24375533"/>
            <a:ext cx="11887201" cy="1126067"/>
          </a:xfrm>
        </p:spPr>
        <p:txBody>
          <a:bodyPr/>
          <a:lstStyle/>
          <a:p>
            <a:r>
              <a:rPr lang="en-US" dirty="0" smtClean="0"/>
              <a:t>Conclusion</a:t>
            </a:r>
            <a:endParaRPr lang="en-US" dirty="0"/>
          </a:p>
        </p:txBody>
      </p:sp>
      <p:sp>
        <p:nvSpPr>
          <p:cNvPr id="12" name="Text Placeholder 11"/>
          <p:cNvSpPr>
            <a:spLocks noGrp="1"/>
          </p:cNvSpPr>
          <p:nvPr>
            <p:ph type="body" sz="quarter" idx="19"/>
          </p:nvPr>
        </p:nvSpPr>
        <p:spPr>
          <a:xfrm>
            <a:off x="13258799" y="25989865"/>
            <a:ext cx="11887201" cy="6400800"/>
          </a:xfrm>
        </p:spPr>
        <p:txBody>
          <a:bodyPr/>
          <a:lstStyle/>
          <a:p>
            <a:r>
              <a:rPr lang="en-US" dirty="0" smtClean="0"/>
              <a:t>Figure 3: Our </a:t>
            </a:r>
            <a:r>
              <a:rPr lang="en-US" dirty="0"/>
              <a:t>longitudinal analysis over applications dated from 2013-2016 revealed an increase in the use of libraries under iOS by over 6000%. Google is the the biggest winner with more of their libraries incorporated in the newest applications.</a:t>
            </a:r>
          </a:p>
          <a:p>
            <a:endParaRPr lang="en-US" dirty="0"/>
          </a:p>
        </p:txBody>
      </p:sp>
      <p:pic>
        <p:nvPicPr>
          <p:cNvPr id="33" name="Picture Placeholder 32"/>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1371600" y="1511300"/>
            <a:ext cx="4013200" cy="1803400"/>
          </a:xfrm>
          <a:prstGeom prst="rect">
            <a:avLst/>
          </a:prstGeom>
          <a:noFill/>
          <a:ln>
            <a:noFill/>
          </a:ln>
        </p:spPr>
      </p:pic>
      <p:pic>
        <p:nvPicPr>
          <p:cNvPr id="34" name="Picture Placeholder 33"/>
          <p:cNvPicPr>
            <a:picLocks noGrp="1" noChangeAspect="1"/>
          </p:cNvPicPr>
          <p:nvPr>
            <p:ph type="pic" sz="quarter" idx="23"/>
          </p:nvPr>
        </p:nvPicPr>
        <p:blipFill>
          <a:blip r:embed="rId3">
            <a:extLst>
              <a:ext uri="{28A0092B-C50C-407E-A947-70E740481C1C}">
                <a14:useLocalDpi xmlns:a14="http://schemas.microsoft.com/office/drawing/2010/main" val="0"/>
              </a:ext>
            </a:extLst>
          </a:blip>
          <a:stretch>
            <a:fillRect/>
          </a:stretch>
        </p:blipFill>
        <p:spPr>
          <a:xfrm>
            <a:off x="32537400" y="1511300"/>
            <a:ext cx="4363500" cy="1755431"/>
          </a:xfrm>
          <a:prstGeom prst="rect">
            <a:avLst/>
          </a:prstGeom>
          <a:noFill/>
          <a:ln>
            <a:noFill/>
          </a:ln>
        </p:spPr>
      </p:pic>
      <p:graphicFrame>
        <p:nvGraphicFramePr>
          <p:cNvPr id="22" name="Diagram 21"/>
          <p:cNvGraphicFramePr/>
          <p:nvPr>
            <p:extLst>
              <p:ext uri="{D42A27DB-BD31-4B8C-83A1-F6EECF244321}">
                <p14:modId xmlns:p14="http://schemas.microsoft.com/office/powerpoint/2010/main" val="1740609855"/>
              </p:ext>
            </p:extLst>
          </p:nvPr>
        </p:nvGraphicFramePr>
        <p:xfrm>
          <a:off x="609600" y="24228572"/>
          <a:ext cx="11887201" cy="4518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TextBox 23"/>
          <p:cNvSpPr txBox="1"/>
          <p:nvPr/>
        </p:nvSpPr>
        <p:spPr>
          <a:xfrm>
            <a:off x="609600" y="27393934"/>
            <a:ext cx="6989414" cy="1169551"/>
          </a:xfrm>
          <a:prstGeom prst="rect">
            <a:avLst/>
          </a:prstGeom>
          <a:noFill/>
        </p:spPr>
        <p:txBody>
          <a:bodyPr wrap="none" rtlCol="0">
            <a:spAutoFit/>
          </a:bodyPr>
          <a:lstStyle/>
          <a:p>
            <a:r>
              <a:rPr lang="en-US" sz="3500" b="1" dirty="0" smtClean="0"/>
              <a:t>Figure 1</a:t>
            </a:r>
          </a:p>
          <a:p>
            <a:r>
              <a:rPr lang="en-US" sz="3500" dirty="0" smtClean="0"/>
              <a:t>Process of analyzing iOS applications</a:t>
            </a:r>
            <a:endParaRPr lang="en-US" sz="3500" dirty="0"/>
          </a:p>
        </p:txBody>
      </p:sp>
      <p:graphicFrame>
        <p:nvGraphicFramePr>
          <p:cNvPr id="27" name="Chart 26"/>
          <p:cNvGraphicFramePr>
            <a:graphicFrameLocks/>
          </p:cNvGraphicFramePr>
          <p:nvPr>
            <p:extLst>
              <p:ext uri="{D42A27DB-BD31-4B8C-83A1-F6EECF244321}">
                <p14:modId xmlns:p14="http://schemas.microsoft.com/office/powerpoint/2010/main" val="249727092"/>
              </p:ext>
            </p:extLst>
          </p:nvPr>
        </p:nvGraphicFramePr>
        <p:xfrm>
          <a:off x="13258800" y="6086813"/>
          <a:ext cx="11887201" cy="1319271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9" name="Diagram 28"/>
          <p:cNvGraphicFramePr/>
          <p:nvPr>
            <p:extLst>
              <p:ext uri="{D42A27DB-BD31-4B8C-83A1-F6EECF244321}">
                <p14:modId xmlns:p14="http://schemas.microsoft.com/office/powerpoint/2010/main" val="1690273743"/>
              </p:ext>
            </p:extLst>
          </p:nvPr>
        </p:nvGraphicFramePr>
        <p:xfrm>
          <a:off x="609600" y="27908935"/>
          <a:ext cx="8686801" cy="40412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0" name="TextBox 29"/>
          <p:cNvSpPr txBox="1"/>
          <p:nvPr/>
        </p:nvSpPr>
        <p:spPr>
          <a:xfrm>
            <a:off x="626533" y="30946721"/>
            <a:ext cx="8831264" cy="1169551"/>
          </a:xfrm>
          <a:prstGeom prst="rect">
            <a:avLst/>
          </a:prstGeom>
          <a:noFill/>
        </p:spPr>
        <p:txBody>
          <a:bodyPr wrap="none" rtlCol="0">
            <a:spAutoFit/>
          </a:bodyPr>
          <a:lstStyle/>
          <a:p>
            <a:r>
              <a:rPr lang="en-US" sz="3500" b="1" dirty="0" smtClean="0"/>
              <a:t>Figure 2</a:t>
            </a:r>
          </a:p>
          <a:p>
            <a:r>
              <a:rPr lang="en-US" sz="3500" dirty="0" smtClean="0"/>
              <a:t>Process of extracting unique signature of library</a:t>
            </a:r>
            <a:endParaRPr lang="en-US" sz="3500" dirty="0"/>
          </a:p>
        </p:txBody>
      </p:sp>
      <p:sp>
        <p:nvSpPr>
          <p:cNvPr id="31" name="TextBox 30"/>
          <p:cNvSpPr txBox="1"/>
          <p:nvPr/>
        </p:nvSpPr>
        <p:spPr>
          <a:xfrm>
            <a:off x="13258799" y="19137468"/>
            <a:ext cx="11887202" cy="1708160"/>
          </a:xfrm>
          <a:prstGeom prst="rect">
            <a:avLst/>
          </a:prstGeom>
          <a:noFill/>
        </p:spPr>
        <p:txBody>
          <a:bodyPr wrap="square" rtlCol="0">
            <a:spAutoFit/>
          </a:bodyPr>
          <a:lstStyle/>
          <a:p>
            <a:r>
              <a:rPr lang="en-US" sz="3500" b="1" dirty="0" smtClean="0"/>
              <a:t>Figure 3</a:t>
            </a:r>
          </a:p>
          <a:p>
            <a:r>
              <a:rPr lang="en-US" sz="3500" dirty="0" smtClean="0"/>
              <a:t>Graph of usage of different libraries from 2013 to 2016</a:t>
            </a:r>
            <a:endParaRPr lang="en-US" sz="3500" dirty="0"/>
          </a:p>
          <a:p>
            <a:endParaRPr lang="en-US" sz="3500" dirty="0"/>
          </a:p>
        </p:txBody>
      </p:sp>
      <p:sp>
        <p:nvSpPr>
          <p:cNvPr id="35" name="Text Placeholder 10"/>
          <p:cNvSpPr>
            <a:spLocks noGrp="1"/>
          </p:cNvSpPr>
          <p:nvPr>
            <p:ph type="body" sz="quarter" idx="18"/>
          </p:nvPr>
        </p:nvSpPr>
        <p:spPr>
          <a:xfrm>
            <a:off x="25907998" y="4512374"/>
            <a:ext cx="11887201" cy="1126067"/>
          </a:xfrm>
        </p:spPr>
        <p:txBody>
          <a:bodyPr/>
          <a:lstStyle/>
          <a:p>
            <a:r>
              <a:rPr lang="en-US" dirty="0" smtClean="0"/>
              <a:t>Future Direction</a:t>
            </a:r>
            <a:endParaRPr lang="en-US" dirty="0"/>
          </a:p>
        </p:txBody>
      </p:sp>
      <p:sp>
        <p:nvSpPr>
          <p:cNvPr id="21" name="Text Placeholder 11"/>
          <p:cNvSpPr>
            <a:spLocks noGrp="1"/>
          </p:cNvSpPr>
          <p:nvPr>
            <p:ph type="body" sz="quarter" idx="19"/>
          </p:nvPr>
        </p:nvSpPr>
        <p:spPr>
          <a:xfrm>
            <a:off x="25907998" y="6282370"/>
            <a:ext cx="11887201" cy="6400800"/>
          </a:xfrm>
        </p:spPr>
        <p:txBody>
          <a:bodyPr/>
          <a:lstStyle/>
          <a:p>
            <a:r>
              <a:rPr lang="en-US" dirty="0" smtClean="0"/>
              <a:t>Using our established system, we can rerun of analysis for any number of characteristics. For further work, we can analyze how many applications share the same codebase, revealing any malicious copies of legitimate applications.</a:t>
            </a:r>
          </a:p>
          <a:p>
            <a:r>
              <a:rPr lang="en-US" dirty="0" smtClean="0"/>
              <a:t>We </a:t>
            </a:r>
            <a:r>
              <a:rPr lang="en-US" dirty="0"/>
              <a:t>discovered security concerns in the </a:t>
            </a:r>
            <a:r>
              <a:rPr lang="en-US" dirty="0" err="1"/>
              <a:t>Cocoapods</a:t>
            </a:r>
            <a:r>
              <a:rPr lang="en-US" dirty="0"/>
              <a:t> repository, which could lead to malicious libraries posing as legitimate libraries compromising the iOS ecosystem’s security. For future research, we could examine whether any libraries are already affected by this issue</a:t>
            </a:r>
            <a:r>
              <a:rPr lang="en-US" dirty="0" smtClean="0"/>
              <a:t>.</a:t>
            </a:r>
          </a:p>
          <a:p>
            <a:r>
              <a:rPr lang="en-US" dirty="0" smtClean="0"/>
              <a:t>Apple’s recent iTunes update complicates the download step of our system, so we would need to figure out a workaround.</a:t>
            </a:r>
            <a:endParaRPr lang="en-US" dirty="0"/>
          </a:p>
          <a:p>
            <a:endParaRPr lang="en-US" dirty="0"/>
          </a:p>
          <a:p>
            <a:endParaRPr lang="en-US" dirty="0"/>
          </a:p>
        </p:txBody>
      </p:sp>
      <p:sp>
        <p:nvSpPr>
          <p:cNvPr id="23" name="Text Placeholder 9"/>
          <p:cNvSpPr>
            <a:spLocks noGrp="1"/>
          </p:cNvSpPr>
          <p:nvPr>
            <p:ph type="body" sz="quarter" idx="17"/>
          </p:nvPr>
        </p:nvSpPr>
        <p:spPr>
          <a:xfrm>
            <a:off x="25907997" y="25882600"/>
            <a:ext cx="11887201" cy="7721600"/>
          </a:xfrm>
        </p:spPr>
        <p:txBody>
          <a:bodyPr/>
          <a:lstStyle/>
          <a:p>
            <a:r>
              <a:rPr lang="en-US" sz="3100" dirty="0" smtClean="0"/>
              <a:t>This work was funded by the Undergraduate Research Opportunities Program. </a:t>
            </a:r>
            <a:endParaRPr lang="en-US" sz="3100" dirty="0"/>
          </a:p>
        </p:txBody>
      </p:sp>
      <p:sp>
        <p:nvSpPr>
          <p:cNvPr id="25" name="Text Placeholder 12"/>
          <p:cNvSpPr>
            <a:spLocks noGrp="1"/>
          </p:cNvSpPr>
          <p:nvPr>
            <p:ph type="body" sz="quarter" idx="20"/>
          </p:nvPr>
        </p:nvSpPr>
        <p:spPr>
          <a:xfrm>
            <a:off x="25907997" y="24375534"/>
            <a:ext cx="11887201" cy="1185333"/>
          </a:xfrm>
        </p:spPr>
        <p:txBody>
          <a:bodyPr/>
          <a:lstStyle/>
          <a:p>
            <a:r>
              <a:rPr lang="en-US" dirty="0" smtClean="0"/>
              <a:t>Acknowledgements</a:t>
            </a:r>
            <a:endParaRPr lang="en-US" dirty="0"/>
          </a:p>
        </p:txBody>
      </p:sp>
      <p:sp>
        <p:nvSpPr>
          <p:cNvPr id="26" name="Text Placeholder 12"/>
          <p:cNvSpPr>
            <a:spLocks noGrp="1"/>
          </p:cNvSpPr>
          <p:nvPr>
            <p:ph type="body" sz="quarter" idx="20"/>
          </p:nvPr>
        </p:nvSpPr>
        <p:spPr>
          <a:xfrm>
            <a:off x="25907997" y="13861590"/>
            <a:ext cx="11887201" cy="1185333"/>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6731</TotalTime>
  <Words>430</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Times New Roman</vt:lpstr>
      <vt:lpstr>Arial</vt:lpstr>
      <vt:lpstr>Office Theme</vt:lpstr>
      <vt:lpstr>Toward Understanding Library Use in iOS Applications Illya Sigov, Manuel Egele Department of Electrical and Computer Engineering</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Microsoft Office User</cp:lastModifiedBy>
  <cp:revision>56</cp:revision>
  <dcterms:created xsi:type="dcterms:W3CDTF">2013-01-28T22:40:39Z</dcterms:created>
  <dcterms:modified xsi:type="dcterms:W3CDTF">2017-09-29T14:04:10Z</dcterms:modified>
</cp:coreProperties>
</file>