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6" r:id="rId7"/>
    <p:sldId id="265" r:id="rId8"/>
    <p:sldId id="267" r:id="rId9"/>
    <p:sldId id="263" r:id="rId10"/>
    <p:sldId id="264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7DB995-BBC8-0C4E-AC62-C9EE44074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A8D54C9-0730-584D-AE00-D3B0C025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4B7EF9-94E6-F54A-937F-B77235A3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B0C9BA-1C4D-A842-9887-81579582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D38FDC-1947-5848-BECF-B3ACFAF5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87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D94077-18D3-8A46-8559-753555B1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F0E8C5C-9FC7-2841-B03D-A4D86D554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07B78C-6B2C-E442-B11E-C2BEAF41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7FA920-DE72-4F4C-9D38-F1E4521B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B56979-6EEC-EF44-A00D-F9D91CD4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76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E97324D-A1D6-C34E-9BC4-E2B9B6C6B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AEAECB1-0B6C-D543-B9A0-B6DEB6066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C095C6-79BE-E041-8D07-28B7FF82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F2BDBC-B5EE-3A41-8CF0-2BBB4537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9640F4-20D3-ED43-97FE-32E0519A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679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5A1FFC-C36C-3C4F-A7B6-26A4007A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CA8D6F-FBEF-5B46-9B80-7280959D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CC025E-D882-BD49-8B9E-95EB5441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D731F6-691D-D542-AE70-F629A639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28012F-E8C4-EB49-9E14-E2DD128A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02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4EBD2D-EB5B-E34B-AE2B-4979A81A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D78EF38-34AD-6C49-81FA-CC798430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591A02-44EC-894A-B587-51B1F770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4B6DF2-580B-0042-9FBE-F4CA5A4B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494C16-F687-8E49-BE19-FAFF249E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397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374830-205E-BA4F-82C7-F1D4D431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3187F8-21FB-9946-A7E9-6E2909E7C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EA1447-C8F5-5842-AE62-06892080F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399F032-B29B-534C-ABE5-97E40021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F7A483-5FE4-2C40-9754-4FA29775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2CFC61A-F72D-7A45-9210-55027C70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90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4F07EF-E047-F24E-AC6C-234C74F4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0CD8624-C290-9E49-8B0F-6078163C4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51B240F-05B6-124B-AC88-C86B324FC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E0AF3-08AD-9643-B730-538B0A86B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29066E3-B85C-A541-9903-B6A267314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BA7B744-49F8-CD45-8032-7772A7D7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928DA90-9986-8140-8CB5-971858C7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56A66EA-3455-4A47-859E-D8CF1B17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71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5B747-C4EE-6643-AE94-D4BAAF0C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AFA1AFF-6BF9-804E-99FB-E20227D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86F3F9A-CAD1-4C4F-8E72-14CAD965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EA8EB26-D41F-2C45-913F-9C45884A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70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45A335E-B069-FF45-90B7-F9FC29C8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C17C13A-449B-6E48-A89B-E2C13B7B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C75F5B8-5E03-A241-9FE0-40BDEB11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802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B14DBC-9074-6746-9870-37821B0A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F79009-BC57-9644-A9D1-9E619A3C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456DC16-F087-354D-9025-CB6F4A239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AE4F27-3EDC-4D42-B4E8-1BEF9B51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10805D-B66A-7044-A2E0-FF5CEB69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8885CDA-04D0-D440-AE52-68B3F846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06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2BBC80-C317-EA4B-B119-2928234B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8A6831A-115F-A74D-9980-E232F2D6D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DCAB375-C58A-1F40-9867-2E70FB57C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3880787-07DA-4440-8BD8-1D68B1F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14EB69F-9DF7-2C48-944A-1D13E958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D59D06-AD63-6041-8AA7-5832ECA5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511FE13-606B-D74A-9234-F8ADC075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29BC6B9-796F-0641-B268-C69E1577E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4DF457-6A70-BB41-81F5-93E64F8D3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10E5-55D8-5048-9205-6322B9043DA0}" type="datetimeFigureOut">
              <a:rPr lang="tr-TR" smtClean="0"/>
              <a:t>20.06.2021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4E5B55-8047-6C48-B903-F52BF06FD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8225E0-8967-AF4B-AEEF-4A310BBB8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37EA-302F-D24E-B058-10E6FF314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681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12372D7-BDCF-9840-B9FF-6D53D1EE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tr-TR" sz="4700" dirty="0">
                <a:solidFill>
                  <a:schemeClr val="bg1"/>
                </a:solidFill>
              </a:rPr>
              <a:t>G2M Case </a:t>
            </a:r>
            <a:r>
              <a:rPr lang="tr-TR" sz="4700" dirty="0" err="1">
                <a:solidFill>
                  <a:schemeClr val="bg1"/>
                </a:solidFill>
              </a:rPr>
              <a:t>Study</a:t>
            </a:r>
            <a:br>
              <a:rPr lang="tr-TR" sz="4700" dirty="0">
                <a:solidFill>
                  <a:schemeClr val="bg1"/>
                </a:solidFill>
              </a:rPr>
            </a:br>
            <a:r>
              <a:rPr lang="tr-TR" sz="4700" dirty="0">
                <a:solidFill>
                  <a:schemeClr val="bg1"/>
                </a:solidFill>
              </a:rPr>
              <a:t>Virtual </a:t>
            </a:r>
            <a:r>
              <a:rPr lang="tr-TR" sz="4700" dirty="0" err="1">
                <a:solidFill>
                  <a:schemeClr val="bg1"/>
                </a:solidFill>
              </a:rPr>
              <a:t>Internship</a:t>
            </a:r>
            <a:br>
              <a:rPr lang="tr-TR" sz="4700" dirty="0">
                <a:solidFill>
                  <a:schemeClr val="bg1"/>
                </a:solidFill>
              </a:rPr>
            </a:br>
            <a:br>
              <a:rPr lang="tr-TR" sz="4700" dirty="0">
                <a:solidFill>
                  <a:schemeClr val="bg1"/>
                </a:solidFill>
              </a:rPr>
            </a:br>
            <a:r>
              <a:rPr lang="tr-TR" sz="4700" dirty="0">
                <a:solidFill>
                  <a:schemeClr val="bg1"/>
                </a:solidFill>
              </a:rPr>
              <a:t>30-May-2021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F044F5-369A-0B44-A174-FB63E5569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1048" y="5152768"/>
            <a:ext cx="4645250" cy="745988"/>
          </a:xfrm>
        </p:spPr>
        <p:txBody>
          <a:bodyPr anchor="t"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Asena Işık Gürhan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F3472D-3B8E-ED44-9745-91A74973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0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5E37A7-7807-BD4B-BA7C-33D91D9A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Customer Retention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4DEF2D5-E023-4901-84E1-739C49E58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 fontScale="925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Percentage of customers who have taken at least 5 rides differs from yellow cab company to pink cab company.</a:t>
            </a:r>
          </a:p>
          <a:p>
            <a:r>
              <a:rPr lang="en-US" sz="2200" dirty="0">
                <a:solidFill>
                  <a:schemeClr val="bg1"/>
                </a:solidFill>
              </a:rPr>
              <a:t>Yellow cab is better to retain their customers more then pink cab.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E8CEBAF-F839-5D4B-86BE-3B97F02A13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8" y="2350982"/>
            <a:ext cx="5364941" cy="4272239"/>
          </a:xfrm>
          <a:prstGeom prst="rect">
            <a:avLst/>
          </a:prstGeom>
        </p:spPr>
      </p:pic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2C45642-FDF3-A74E-BA9D-5D69F47A821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0981"/>
            <a:ext cx="4913870" cy="42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4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A8E193-D301-754E-A7D2-C15FCAEF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tr-TR" sz="3000" b="1" dirty="0" err="1">
                <a:solidFill>
                  <a:schemeClr val="bg1"/>
                </a:solidFill>
              </a:rPr>
              <a:t>Monthly</a:t>
            </a:r>
            <a:r>
              <a:rPr lang="tr-TR" sz="3000" b="1" dirty="0">
                <a:solidFill>
                  <a:schemeClr val="bg1"/>
                </a:solidFill>
              </a:rPr>
              <a:t> </a:t>
            </a:r>
            <a:r>
              <a:rPr lang="tr-TR" sz="3000" b="1" dirty="0" err="1">
                <a:solidFill>
                  <a:schemeClr val="bg1"/>
                </a:solidFill>
              </a:rPr>
              <a:t>Cab</a:t>
            </a:r>
            <a:r>
              <a:rPr lang="tr-TR" sz="3000" b="1" dirty="0">
                <a:solidFill>
                  <a:schemeClr val="bg1"/>
                </a:solidFill>
              </a:rPr>
              <a:t> </a:t>
            </a:r>
            <a:r>
              <a:rPr lang="tr-TR" sz="3000" b="1" dirty="0" err="1">
                <a:solidFill>
                  <a:schemeClr val="bg1"/>
                </a:solidFill>
              </a:rPr>
              <a:t>Usage</a:t>
            </a:r>
            <a:endParaRPr lang="tr-TR" sz="30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D86767-DA2C-421B-B2C0-85DD5F70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Most demanding months for cabs are December, October, November and September for two companies.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Graphs shows that there are no significant difference in contribution to profit within two companies throughout the year.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78B006D-755E-B345-854B-CAA4E0AA8D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2" y="2326793"/>
            <a:ext cx="5949827" cy="4178275"/>
          </a:xfrm>
          <a:prstGeom prst="rect">
            <a:avLst/>
          </a:prstGeom>
        </p:spPr>
      </p:pic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59AB65D-5CC5-BB4C-9EAA-76F82EA4ADE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26793"/>
            <a:ext cx="5840628" cy="41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5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C207D10-D28A-4E84-940A-15770F8C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8DB3764-8A73-8A4A-A469-74BD68DC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Citywise</a:t>
            </a:r>
            <a:r>
              <a:rPr lang="tr-TR" dirty="0">
                <a:solidFill>
                  <a:schemeClr val="bg1"/>
                </a:solidFill>
              </a:rPr>
              <a:t> Profit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7BBD6ED-38E8-B743-9B10-6E35A49AC7C9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4" b="-1"/>
          <a:stretch/>
        </p:blipFill>
        <p:spPr>
          <a:xfrm>
            <a:off x="248123" y="2148524"/>
            <a:ext cx="6449239" cy="47094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04BD2-DC7F-474B-9234-0A80618CB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485" y="2386584"/>
            <a:ext cx="4700923" cy="434784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Pink cab have only higher profit margin in Tucson amongst 19 cities.</a:t>
            </a:r>
          </a:p>
          <a:p>
            <a:r>
              <a:rPr lang="en-US" sz="2200" dirty="0"/>
              <a:t>Yellow cab generally doubles the profit percentage per ride.</a:t>
            </a:r>
          </a:p>
          <a:p>
            <a:r>
              <a:rPr lang="en-US" sz="2200" dirty="0"/>
              <a:t>For both companies best profit and best reach comes from New York.</a:t>
            </a:r>
          </a:p>
        </p:txBody>
      </p:sp>
    </p:spTree>
    <p:extLst>
      <p:ext uri="{BB962C8B-B14F-4D97-AF65-F5344CB8AC3E}">
        <p14:creationId xmlns:p14="http://schemas.microsoft.com/office/powerpoint/2010/main" val="116116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5F4C6BC-A276-3F46-9265-F00603D6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9048"/>
            <a:ext cx="10515600" cy="1124465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Recommendations</a:t>
            </a:r>
            <a:endParaRPr lang="tr-TR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2EC8EF-FBC8-944B-9E74-DE209F1EA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299"/>
            <a:ext cx="10515600" cy="4149003"/>
          </a:xfrm>
        </p:spPr>
        <p:txBody>
          <a:bodyPr>
            <a:normAutofit fontScale="92500"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Profit Per KM: </a:t>
            </a:r>
            <a:r>
              <a:rPr lang="en-US" sz="2400" dirty="0">
                <a:solidFill>
                  <a:schemeClr val="bg1"/>
                </a:solidFill>
              </a:rPr>
              <a:t>Average profit per KM and profit per ride almost doubles within the yellow cab company.</a:t>
            </a:r>
            <a:endParaRPr lang="tr-TR" sz="2400" b="1" dirty="0">
              <a:solidFill>
                <a:schemeClr val="bg1"/>
              </a:solidFill>
            </a:endParaRPr>
          </a:p>
          <a:p>
            <a:r>
              <a:rPr lang="tr-TR" sz="2400" b="1" dirty="0" err="1">
                <a:solidFill>
                  <a:schemeClr val="bg1"/>
                </a:solidFill>
              </a:rPr>
              <a:t>Customer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Retention</a:t>
            </a:r>
            <a:r>
              <a:rPr lang="tr-TR" sz="2400" b="1" dirty="0">
                <a:solidFill>
                  <a:schemeClr val="bg1"/>
                </a:solidFill>
              </a:rPr>
              <a:t>: </a:t>
            </a:r>
            <a:r>
              <a:rPr lang="tr-TR" sz="2400" dirty="0">
                <a:solidFill>
                  <a:schemeClr val="bg1"/>
                </a:solidFill>
              </a:rPr>
              <a:t>I </a:t>
            </a:r>
            <a:r>
              <a:rPr lang="tr-TR" sz="2400" dirty="0" err="1">
                <a:solidFill>
                  <a:schemeClr val="bg1"/>
                </a:solidFill>
              </a:rPr>
              <a:t>have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analyzed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this</a:t>
            </a:r>
            <a:r>
              <a:rPr lang="tr-TR" sz="2400" dirty="0">
                <a:solidFill>
                  <a:schemeClr val="bg1"/>
                </a:solidFill>
              </a:rPr>
              <a:t> in </a:t>
            </a:r>
            <a:r>
              <a:rPr lang="tr-TR" sz="2400" dirty="0" err="1">
                <a:solidFill>
                  <a:schemeClr val="bg1"/>
                </a:solidFill>
              </a:rPr>
              <a:t>three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segments</a:t>
            </a:r>
            <a:r>
              <a:rPr lang="tr-TR" sz="2400" dirty="0">
                <a:solidFill>
                  <a:schemeClr val="bg1"/>
                </a:solidFill>
              </a:rPr>
              <a:t> : at </a:t>
            </a:r>
            <a:r>
              <a:rPr lang="tr-TR" sz="2400" dirty="0" err="1">
                <a:solidFill>
                  <a:schemeClr val="bg1"/>
                </a:solidFill>
              </a:rPr>
              <a:t>least</a:t>
            </a:r>
            <a:r>
              <a:rPr lang="tr-TR" sz="2400" dirty="0">
                <a:solidFill>
                  <a:schemeClr val="bg1"/>
                </a:solidFill>
              </a:rPr>
              <a:t> 5 </a:t>
            </a:r>
            <a:r>
              <a:rPr lang="tr-TR" sz="2400" dirty="0" err="1">
                <a:solidFill>
                  <a:schemeClr val="bg1"/>
                </a:solidFill>
              </a:rPr>
              <a:t>drive,at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least</a:t>
            </a:r>
            <a:r>
              <a:rPr lang="tr-TR" sz="2400" dirty="0">
                <a:solidFill>
                  <a:schemeClr val="bg1"/>
                </a:solidFill>
              </a:rPr>
              <a:t> 10 </a:t>
            </a:r>
            <a:r>
              <a:rPr lang="tr-TR" sz="2400" dirty="0" err="1">
                <a:solidFill>
                  <a:schemeClr val="bg1"/>
                </a:solidFill>
              </a:rPr>
              <a:t>drive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and</a:t>
            </a:r>
            <a:r>
              <a:rPr lang="tr-TR" sz="2400" dirty="0">
                <a:solidFill>
                  <a:schemeClr val="bg1"/>
                </a:solidFill>
              </a:rPr>
              <a:t> at </a:t>
            </a:r>
            <a:r>
              <a:rPr lang="tr-TR" sz="2400" dirty="0" err="1">
                <a:solidFill>
                  <a:schemeClr val="bg1"/>
                </a:solidFill>
              </a:rPr>
              <a:t>least</a:t>
            </a:r>
            <a:r>
              <a:rPr lang="tr-TR" sz="2400" dirty="0">
                <a:solidFill>
                  <a:schemeClr val="bg1"/>
                </a:solidFill>
              </a:rPr>
              <a:t> 15 </a:t>
            </a:r>
            <a:r>
              <a:rPr lang="tr-TR" sz="2400" dirty="0" err="1">
                <a:solidFill>
                  <a:schemeClr val="bg1"/>
                </a:solidFill>
              </a:rPr>
              <a:t>drive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with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the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same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cab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company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and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Yellow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Cab</a:t>
            </a:r>
            <a:r>
              <a:rPr lang="tr-TR" sz="2400" dirty="0">
                <a:solidFill>
                  <a:schemeClr val="bg1"/>
                </a:solidFill>
              </a:rPr>
              <a:t> is </a:t>
            </a:r>
            <a:r>
              <a:rPr lang="tr-TR" sz="2400" dirty="0" err="1">
                <a:solidFill>
                  <a:schemeClr val="bg1"/>
                </a:solidFill>
              </a:rPr>
              <a:t>doing</a:t>
            </a:r>
            <a:r>
              <a:rPr lang="tr-TR" sz="2400" dirty="0">
                <a:solidFill>
                  <a:schemeClr val="bg1"/>
                </a:solidFill>
              </a:rPr>
              <a:t> far </a:t>
            </a:r>
            <a:r>
              <a:rPr lang="tr-TR" sz="2400" dirty="0" err="1">
                <a:solidFill>
                  <a:schemeClr val="bg1"/>
                </a:solidFill>
              </a:rPr>
              <a:t>better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than</a:t>
            </a:r>
            <a:r>
              <a:rPr lang="tr-TR" sz="2400" dirty="0">
                <a:solidFill>
                  <a:schemeClr val="bg1"/>
                </a:solidFill>
              </a:rPr>
              <a:t> Pink </a:t>
            </a:r>
            <a:r>
              <a:rPr lang="tr-TR" sz="2400" dirty="0" err="1">
                <a:solidFill>
                  <a:schemeClr val="bg1"/>
                </a:solidFill>
              </a:rPr>
              <a:t>cab</a:t>
            </a:r>
            <a:r>
              <a:rPr lang="tr-TR" sz="2400" dirty="0">
                <a:solidFill>
                  <a:schemeClr val="bg1"/>
                </a:solidFill>
              </a:rPr>
              <a:t>. </a:t>
            </a:r>
            <a:r>
              <a:rPr lang="tr-TR" sz="2400" dirty="0" err="1">
                <a:solidFill>
                  <a:schemeClr val="bg1"/>
                </a:solidFill>
              </a:rPr>
              <a:t>There</a:t>
            </a:r>
            <a:r>
              <a:rPr lang="tr-TR" sz="2400" dirty="0">
                <a:solidFill>
                  <a:schemeClr val="bg1"/>
                </a:solidFill>
              </a:rPr>
              <a:t> is </a:t>
            </a:r>
            <a:r>
              <a:rPr lang="tr-TR" sz="2400" dirty="0" err="1">
                <a:solidFill>
                  <a:schemeClr val="bg1"/>
                </a:solidFill>
              </a:rPr>
              <a:t>more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then</a:t>
            </a:r>
            <a:r>
              <a:rPr lang="tr-TR" sz="2400" dirty="0">
                <a:solidFill>
                  <a:schemeClr val="bg1"/>
                </a:solidFill>
              </a:rPr>
              <a:t> %50 </a:t>
            </a:r>
            <a:r>
              <a:rPr lang="tr-TR" sz="2400" dirty="0" err="1">
                <a:solidFill>
                  <a:schemeClr val="bg1"/>
                </a:solidFill>
              </a:rPr>
              <a:t>difference</a:t>
            </a:r>
            <a:r>
              <a:rPr lang="tr-TR" sz="2400" dirty="0">
                <a:solidFill>
                  <a:schemeClr val="bg1"/>
                </a:solidFill>
              </a:rPr>
              <a:t>.</a:t>
            </a:r>
          </a:p>
          <a:p>
            <a:r>
              <a:rPr lang="tr-TR" sz="2400" b="1" dirty="0" err="1">
                <a:solidFill>
                  <a:schemeClr val="bg1"/>
                </a:solidFill>
              </a:rPr>
              <a:t>Citywise</a:t>
            </a:r>
            <a:r>
              <a:rPr lang="tr-TR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Pink cab have only higher profit margin in Tucson amongst 19 cities. Yellow cab generally doubles the profit percentage per ride.</a:t>
            </a:r>
          </a:p>
          <a:p>
            <a:r>
              <a:rPr lang="tr-TR" sz="2400" b="1" dirty="0" err="1">
                <a:solidFill>
                  <a:schemeClr val="bg1"/>
                </a:solidFill>
              </a:rPr>
              <a:t>Incomewise</a:t>
            </a:r>
            <a:r>
              <a:rPr lang="tr-TR" sz="2400" b="1" dirty="0">
                <a:solidFill>
                  <a:schemeClr val="bg1"/>
                </a:solidFill>
              </a:rPr>
              <a:t>: </a:t>
            </a:r>
            <a:r>
              <a:rPr lang="tr-TR" sz="2400" dirty="0" err="1">
                <a:solidFill>
                  <a:schemeClr val="bg1"/>
                </a:solidFill>
              </a:rPr>
              <a:t>Yellow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cab</a:t>
            </a:r>
            <a:r>
              <a:rPr lang="tr-TR" sz="2400" dirty="0">
                <a:solidFill>
                  <a:schemeClr val="bg1"/>
                </a:solidFill>
              </a:rPr>
              <a:t> is </a:t>
            </a:r>
            <a:r>
              <a:rPr lang="tr-TR" sz="2400" dirty="0" err="1">
                <a:solidFill>
                  <a:schemeClr val="bg1"/>
                </a:solidFill>
              </a:rPr>
              <a:t>performing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betterthan</a:t>
            </a:r>
            <a:r>
              <a:rPr lang="tr-TR" sz="2400" dirty="0">
                <a:solidFill>
                  <a:schemeClr val="bg1"/>
                </a:solidFill>
              </a:rPr>
              <a:t> Pink </a:t>
            </a:r>
            <a:r>
              <a:rPr lang="tr-TR" sz="2400" dirty="0" err="1">
                <a:solidFill>
                  <a:schemeClr val="bg1"/>
                </a:solidFill>
              </a:rPr>
              <a:t>cab</a:t>
            </a:r>
            <a:r>
              <a:rPr lang="tr-TR" sz="2400" dirty="0">
                <a:solidFill>
                  <a:schemeClr val="bg1"/>
                </a:solidFill>
              </a:rPr>
              <a:t> in </a:t>
            </a:r>
            <a:r>
              <a:rPr lang="tr-TR" sz="2400" dirty="0" err="1">
                <a:solidFill>
                  <a:schemeClr val="bg1"/>
                </a:solidFill>
              </a:rPr>
              <a:t>all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the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three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income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class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groups</a:t>
            </a:r>
            <a:r>
              <a:rPr lang="tr-TR" sz="2400" dirty="0">
                <a:solidFill>
                  <a:schemeClr val="bg1"/>
                </a:solidFill>
              </a:rPr>
              <a:t>.</a:t>
            </a:r>
          </a:p>
          <a:p>
            <a:r>
              <a:rPr lang="tr-TR" b="1" dirty="0" err="1">
                <a:solidFill>
                  <a:schemeClr val="bg1"/>
                </a:solidFill>
              </a:rPr>
              <a:t>Overall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Yellow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cab</a:t>
            </a:r>
            <a:r>
              <a:rPr lang="tr-TR" b="1" dirty="0">
                <a:solidFill>
                  <a:schemeClr val="bg1"/>
                </a:solidFill>
              </a:rPr>
              <a:t> has </a:t>
            </a:r>
            <a:r>
              <a:rPr lang="tr-TR" b="1" dirty="0" err="1">
                <a:solidFill>
                  <a:schemeClr val="bg1"/>
                </a:solidFill>
              </a:rPr>
              <a:t>better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profit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margin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and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better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retention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also</a:t>
            </a:r>
            <a:r>
              <a:rPr lang="tr-TR" b="1" dirty="0">
                <a:solidFill>
                  <a:schemeClr val="bg1"/>
                </a:solidFill>
              </a:rPr>
              <a:t> it is </a:t>
            </a:r>
            <a:r>
              <a:rPr lang="tr-TR" b="1" dirty="0" err="1">
                <a:solidFill>
                  <a:schemeClr val="bg1"/>
                </a:solidFill>
              </a:rPr>
              <a:t>more</a:t>
            </a:r>
            <a:r>
              <a:rPr lang="tr-TR" b="1" dirty="0">
                <a:solidFill>
                  <a:schemeClr val="bg1"/>
                </a:solidFill>
              </a:rPr>
              <a:t> popular </a:t>
            </a:r>
            <a:r>
              <a:rPr lang="tr-TR" b="1" dirty="0" err="1">
                <a:solidFill>
                  <a:schemeClr val="bg1"/>
                </a:solidFill>
              </a:rPr>
              <a:t>almost</a:t>
            </a:r>
            <a:r>
              <a:rPr lang="tr-TR" b="1" dirty="0">
                <a:solidFill>
                  <a:schemeClr val="bg1"/>
                </a:solidFill>
              </a:rPr>
              <a:t> in </a:t>
            </a:r>
            <a:r>
              <a:rPr lang="tr-TR" b="1" dirty="0" err="1">
                <a:solidFill>
                  <a:schemeClr val="bg1"/>
                </a:solidFill>
              </a:rPr>
              <a:t>all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cities</a:t>
            </a:r>
            <a:r>
              <a:rPr lang="tr-TR" b="1" dirty="0">
                <a:solidFill>
                  <a:schemeClr val="bg1"/>
                </a:solidFill>
              </a:rPr>
              <a:t>. I </a:t>
            </a:r>
            <a:r>
              <a:rPr lang="tr-TR" b="1" dirty="0" err="1">
                <a:solidFill>
                  <a:schemeClr val="bg1"/>
                </a:solidFill>
              </a:rPr>
              <a:t>recommend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Yellow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cab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for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investment</a:t>
            </a:r>
            <a:r>
              <a:rPr lang="tr-TR" b="1" dirty="0">
                <a:solidFill>
                  <a:schemeClr val="bg1"/>
                </a:solidFill>
              </a:rPr>
              <a:t>.</a:t>
            </a:r>
          </a:p>
          <a:p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B1D6790-E115-E246-AA4A-CE0EA189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Background And Information About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12FEA9-F9F5-E442-A751-104CAE87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122"/>
            <a:ext cx="10515600" cy="4492835"/>
          </a:xfrm>
        </p:spPr>
        <p:txBody>
          <a:bodyPr>
            <a:no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XYZ is a </a:t>
            </a:r>
            <a:r>
              <a:rPr lang="tr-TR" sz="2000" dirty="0" err="1">
                <a:solidFill>
                  <a:schemeClr val="bg1"/>
                </a:solidFill>
              </a:rPr>
              <a:t>private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firm</a:t>
            </a:r>
            <a:r>
              <a:rPr lang="tr-TR" sz="2000" dirty="0">
                <a:solidFill>
                  <a:schemeClr val="bg1"/>
                </a:solidFill>
              </a:rPr>
              <a:t> in US. </a:t>
            </a:r>
            <a:r>
              <a:rPr lang="tr-TR" sz="2000" dirty="0" err="1">
                <a:solidFill>
                  <a:schemeClr val="bg1"/>
                </a:solidFill>
              </a:rPr>
              <a:t>Due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remarkable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growth</a:t>
            </a:r>
            <a:r>
              <a:rPr lang="tr-TR" sz="2000" dirty="0">
                <a:solidFill>
                  <a:schemeClr val="bg1"/>
                </a:solidFill>
              </a:rPr>
              <a:t> in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Cab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Industry</a:t>
            </a:r>
            <a:r>
              <a:rPr lang="tr-TR" sz="2000" dirty="0">
                <a:solidFill>
                  <a:schemeClr val="bg1"/>
                </a:solidFill>
              </a:rPr>
              <a:t> in </a:t>
            </a:r>
            <a:r>
              <a:rPr lang="tr-TR" sz="2000" dirty="0" err="1">
                <a:solidFill>
                  <a:schemeClr val="bg1"/>
                </a:solidFill>
              </a:rPr>
              <a:t>last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few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years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multiple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key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players</a:t>
            </a:r>
            <a:r>
              <a:rPr lang="tr-TR" sz="2000" dirty="0">
                <a:solidFill>
                  <a:schemeClr val="bg1"/>
                </a:solidFill>
              </a:rPr>
              <a:t> in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market, it is </a:t>
            </a:r>
            <a:r>
              <a:rPr lang="tr-TR" sz="2000" dirty="0" err="1">
                <a:solidFill>
                  <a:schemeClr val="bg1"/>
                </a:solidFill>
              </a:rPr>
              <a:t>planning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for</a:t>
            </a:r>
            <a:r>
              <a:rPr lang="tr-TR" sz="2000" dirty="0">
                <a:solidFill>
                  <a:schemeClr val="bg1"/>
                </a:solidFill>
              </a:rPr>
              <a:t> an </a:t>
            </a:r>
            <a:r>
              <a:rPr lang="tr-TR" sz="2000" dirty="0" err="1">
                <a:solidFill>
                  <a:schemeClr val="bg1"/>
                </a:solidFill>
              </a:rPr>
              <a:t>investment</a:t>
            </a:r>
            <a:r>
              <a:rPr lang="tr-TR" sz="2000" dirty="0">
                <a:solidFill>
                  <a:schemeClr val="bg1"/>
                </a:solidFill>
              </a:rPr>
              <a:t> in </a:t>
            </a:r>
            <a:r>
              <a:rPr lang="tr-TR" sz="2000" dirty="0" err="1">
                <a:solidFill>
                  <a:schemeClr val="bg1"/>
                </a:solidFill>
              </a:rPr>
              <a:t>Cab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industry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want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understand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market </a:t>
            </a:r>
            <a:r>
              <a:rPr lang="tr-TR" sz="2000" dirty="0" err="1">
                <a:solidFill>
                  <a:schemeClr val="bg1"/>
                </a:solidFill>
              </a:rPr>
              <a:t>before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taking</a:t>
            </a:r>
            <a:r>
              <a:rPr lang="tr-TR" sz="2000" dirty="0">
                <a:solidFill>
                  <a:schemeClr val="bg1"/>
                </a:solidFill>
              </a:rPr>
              <a:t> final </a:t>
            </a:r>
            <a:r>
              <a:rPr lang="tr-TR" sz="2000" dirty="0" err="1">
                <a:solidFill>
                  <a:schemeClr val="bg1"/>
                </a:solidFill>
              </a:rPr>
              <a:t>decision</a:t>
            </a:r>
            <a:r>
              <a:rPr lang="tr-TR" sz="2000" dirty="0">
                <a:solidFill>
                  <a:schemeClr val="bg1"/>
                </a:solidFill>
              </a:rPr>
              <a:t>.</a:t>
            </a:r>
            <a:r>
              <a:rPr lang="tr-TR" sz="2000" b="1" dirty="0"/>
              <a:t> </a:t>
            </a:r>
            <a:r>
              <a:rPr lang="tr-TR" sz="2000" dirty="0">
                <a:solidFill>
                  <a:schemeClr val="bg1"/>
                </a:solidFill>
              </a:rPr>
              <a:t>Time </a:t>
            </a:r>
            <a:r>
              <a:rPr lang="tr-TR" sz="2000" dirty="0" err="1">
                <a:solidFill>
                  <a:schemeClr val="bg1"/>
                </a:solidFill>
              </a:rPr>
              <a:t>period</a:t>
            </a:r>
            <a:r>
              <a:rPr lang="tr-TR" sz="2000" dirty="0">
                <a:solidFill>
                  <a:schemeClr val="bg1"/>
                </a:solidFill>
              </a:rPr>
              <a:t> of data is </a:t>
            </a:r>
            <a:r>
              <a:rPr lang="tr-TR" sz="2000" dirty="0" err="1">
                <a:solidFill>
                  <a:schemeClr val="bg1"/>
                </a:solidFill>
              </a:rPr>
              <a:t>from</a:t>
            </a:r>
            <a:r>
              <a:rPr lang="tr-TR" sz="2000" dirty="0">
                <a:solidFill>
                  <a:schemeClr val="bg1"/>
                </a:solidFill>
              </a:rPr>
              <a:t> 31/01/2016 </a:t>
            </a: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 31/12/2018.</a:t>
            </a:r>
          </a:p>
          <a:p>
            <a:r>
              <a:rPr lang="tr-TR" sz="2000" dirty="0" err="1">
                <a:solidFill>
                  <a:schemeClr val="bg1"/>
                </a:solidFill>
              </a:rPr>
              <a:t>Each</a:t>
            </a:r>
            <a:r>
              <a:rPr lang="tr-TR" sz="2000" dirty="0">
                <a:solidFill>
                  <a:schemeClr val="bg1"/>
                </a:solidFill>
              </a:rPr>
              <a:t> data set </a:t>
            </a:r>
            <a:r>
              <a:rPr lang="tr-TR" sz="2000" dirty="0" err="1">
                <a:solidFill>
                  <a:schemeClr val="bg1"/>
                </a:solidFill>
              </a:rPr>
              <a:t>represents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different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aspects</a:t>
            </a:r>
            <a:r>
              <a:rPr lang="tr-TR" sz="2000" dirty="0">
                <a:solidFill>
                  <a:schemeClr val="bg1"/>
                </a:solidFill>
              </a:rPr>
              <a:t> of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customer</a:t>
            </a:r>
            <a:r>
              <a:rPr lang="tr-TR" sz="2000" dirty="0">
                <a:solidFill>
                  <a:schemeClr val="bg1"/>
                </a:solidFill>
              </a:rPr>
              <a:t> profile.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000" b="1" dirty="0" err="1">
                <a:solidFill>
                  <a:schemeClr val="bg1"/>
                </a:solidFill>
              </a:rPr>
              <a:t>Cab</a:t>
            </a:r>
            <a:r>
              <a:rPr lang="tr-TR" sz="2000" b="1" dirty="0">
                <a:solidFill>
                  <a:schemeClr val="bg1"/>
                </a:solidFill>
              </a:rPr>
              <a:t> Data – </a:t>
            </a:r>
            <a:r>
              <a:rPr lang="tr-TR" sz="2000" dirty="0" err="1">
                <a:solidFill>
                  <a:schemeClr val="bg1"/>
                </a:solidFill>
              </a:rPr>
              <a:t>this</a:t>
            </a:r>
            <a:r>
              <a:rPr lang="tr-TR" sz="2000" dirty="0">
                <a:solidFill>
                  <a:schemeClr val="bg1"/>
                </a:solidFill>
              </a:rPr>
              <a:t> file </a:t>
            </a:r>
            <a:r>
              <a:rPr lang="tr-TR" sz="2000" dirty="0" err="1">
                <a:solidFill>
                  <a:schemeClr val="bg1"/>
                </a:solidFill>
              </a:rPr>
              <a:t>includes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details</a:t>
            </a:r>
            <a:r>
              <a:rPr lang="tr-TR" sz="2000" dirty="0">
                <a:solidFill>
                  <a:schemeClr val="bg1"/>
                </a:solidFill>
              </a:rPr>
              <a:t> of </a:t>
            </a:r>
            <a:r>
              <a:rPr lang="tr-TR" sz="2000" dirty="0" err="1">
                <a:solidFill>
                  <a:schemeClr val="bg1"/>
                </a:solidFill>
              </a:rPr>
              <a:t>transaction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for</a:t>
            </a:r>
            <a:r>
              <a:rPr lang="tr-TR" sz="2000" dirty="0">
                <a:solidFill>
                  <a:schemeClr val="bg1"/>
                </a:solidFill>
              </a:rPr>
              <a:t> 2 </a:t>
            </a:r>
            <a:r>
              <a:rPr lang="tr-TR" sz="2000" dirty="0" err="1">
                <a:solidFill>
                  <a:schemeClr val="bg1"/>
                </a:solidFill>
              </a:rPr>
              <a:t>cab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companies</a:t>
            </a:r>
            <a:endParaRPr lang="tr-TR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000" b="1" dirty="0" err="1">
                <a:solidFill>
                  <a:schemeClr val="bg1"/>
                </a:solidFill>
              </a:rPr>
              <a:t>Customer</a:t>
            </a:r>
            <a:r>
              <a:rPr lang="tr-TR" sz="2000" b="1" dirty="0">
                <a:solidFill>
                  <a:schemeClr val="bg1"/>
                </a:solidFill>
              </a:rPr>
              <a:t> ID</a:t>
            </a:r>
            <a:r>
              <a:rPr lang="tr-TR" sz="2000" dirty="0">
                <a:solidFill>
                  <a:schemeClr val="bg1"/>
                </a:solidFill>
              </a:rPr>
              <a:t> – </a:t>
            </a:r>
            <a:r>
              <a:rPr lang="tr-TR" sz="2000" dirty="0" err="1">
                <a:solidFill>
                  <a:schemeClr val="bg1"/>
                </a:solidFill>
              </a:rPr>
              <a:t>this</a:t>
            </a:r>
            <a:r>
              <a:rPr lang="tr-TR" sz="2000" dirty="0">
                <a:solidFill>
                  <a:schemeClr val="bg1"/>
                </a:solidFill>
              </a:rPr>
              <a:t> is a </a:t>
            </a:r>
            <a:r>
              <a:rPr lang="tr-TR" sz="2000" dirty="0" err="1">
                <a:solidFill>
                  <a:schemeClr val="bg1"/>
                </a:solidFill>
              </a:rPr>
              <a:t>mapping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table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that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contains</a:t>
            </a:r>
            <a:r>
              <a:rPr lang="tr-TR" sz="2000" dirty="0">
                <a:solidFill>
                  <a:schemeClr val="bg1"/>
                </a:solidFill>
              </a:rPr>
              <a:t> a </a:t>
            </a:r>
            <a:r>
              <a:rPr lang="tr-TR" sz="2000" dirty="0" err="1">
                <a:solidFill>
                  <a:schemeClr val="bg1"/>
                </a:solidFill>
              </a:rPr>
              <a:t>unique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identifier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which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links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customer’s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demographic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details</a:t>
            </a:r>
            <a:endParaRPr lang="tr-TR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000" b="1" dirty="0" err="1">
                <a:solidFill>
                  <a:schemeClr val="bg1"/>
                </a:solidFill>
              </a:rPr>
              <a:t>Transaction</a:t>
            </a:r>
            <a:r>
              <a:rPr lang="tr-TR" sz="2000" b="1" dirty="0">
                <a:solidFill>
                  <a:schemeClr val="bg1"/>
                </a:solidFill>
              </a:rPr>
              <a:t> ID – </a:t>
            </a:r>
            <a:r>
              <a:rPr lang="tr-TR" sz="2000" dirty="0" err="1">
                <a:solidFill>
                  <a:schemeClr val="bg1"/>
                </a:solidFill>
              </a:rPr>
              <a:t>this</a:t>
            </a:r>
            <a:r>
              <a:rPr lang="tr-TR" sz="2000" dirty="0">
                <a:solidFill>
                  <a:schemeClr val="bg1"/>
                </a:solidFill>
              </a:rPr>
              <a:t> is a </a:t>
            </a:r>
            <a:r>
              <a:rPr lang="tr-TR" sz="2000" dirty="0" err="1">
                <a:solidFill>
                  <a:schemeClr val="bg1"/>
                </a:solidFill>
              </a:rPr>
              <a:t>mapping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table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that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contains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transaction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customer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mapping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payment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mode</a:t>
            </a:r>
            <a:endParaRPr lang="tr-TR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000" b="1" dirty="0">
                <a:solidFill>
                  <a:schemeClr val="bg1"/>
                </a:solidFill>
              </a:rPr>
              <a:t>City – </a:t>
            </a:r>
            <a:r>
              <a:rPr lang="tr-TR" sz="2000" dirty="0" err="1">
                <a:solidFill>
                  <a:schemeClr val="bg1"/>
                </a:solidFill>
              </a:rPr>
              <a:t>this</a:t>
            </a:r>
            <a:r>
              <a:rPr lang="tr-TR" sz="2000" dirty="0">
                <a:solidFill>
                  <a:schemeClr val="bg1"/>
                </a:solidFill>
              </a:rPr>
              <a:t> file </a:t>
            </a:r>
            <a:r>
              <a:rPr lang="tr-TR" sz="2000" dirty="0" err="1">
                <a:solidFill>
                  <a:schemeClr val="bg1"/>
                </a:solidFill>
              </a:rPr>
              <a:t>contains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list</a:t>
            </a:r>
            <a:r>
              <a:rPr lang="tr-TR" sz="2000" dirty="0">
                <a:solidFill>
                  <a:schemeClr val="bg1"/>
                </a:solidFill>
              </a:rPr>
              <a:t> of US </a:t>
            </a:r>
            <a:r>
              <a:rPr lang="tr-TR" sz="2000" dirty="0" err="1">
                <a:solidFill>
                  <a:schemeClr val="bg1"/>
                </a:solidFill>
              </a:rPr>
              <a:t>cities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their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population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number</a:t>
            </a:r>
            <a:r>
              <a:rPr lang="tr-TR" sz="2000" dirty="0">
                <a:solidFill>
                  <a:schemeClr val="bg1"/>
                </a:solidFill>
              </a:rPr>
              <a:t> of </a:t>
            </a:r>
            <a:r>
              <a:rPr lang="tr-TR" sz="2000" dirty="0" err="1">
                <a:solidFill>
                  <a:schemeClr val="bg1"/>
                </a:solidFill>
              </a:rPr>
              <a:t>cab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users</a:t>
            </a:r>
            <a:endParaRPr lang="tr-TR" sz="2000" dirty="0">
              <a:solidFill>
                <a:schemeClr val="bg1"/>
              </a:solidFill>
            </a:endParaRPr>
          </a:p>
          <a:p>
            <a:r>
              <a:rPr lang="tr-TR" sz="2000" dirty="0">
                <a:solidFill>
                  <a:schemeClr val="bg1"/>
                </a:solidFill>
              </a:rPr>
              <a:t>XYZ is </a:t>
            </a:r>
            <a:r>
              <a:rPr lang="tr-TR" sz="2000" dirty="0" err="1">
                <a:solidFill>
                  <a:schemeClr val="bg1"/>
                </a:solidFill>
              </a:rPr>
              <a:t>interested</a:t>
            </a:r>
            <a:r>
              <a:rPr lang="tr-TR" sz="2000" dirty="0">
                <a:solidFill>
                  <a:schemeClr val="bg1"/>
                </a:solidFill>
              </a:rPr>
              <a:t> in </a:t>
            </a:r>
            <a:r>
              <a:rPr lang="tr-TR" sz="2000" dirty="0" err="1">
                <a:solidFill>
                  <a:schemeClr val="bg1"/>
                </a:solidFill>
              </a:rPr>
              <a:t>using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your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actionable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insights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help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them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identify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right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company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make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their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investment</a:t>
            </a:r>
            <a:r>
              <a:rPr lang="tr-T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91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CCC447-9985-2541-AC30-45655DC0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HYPOTHESIS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AED4F1-4E22-DC41-9071-CF604530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2"/>
            <a:ext cx="10515600" cy="4131627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bg1"/>
                </a:solidFill>
              </a:rPr>
              <a:t>Which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company</a:t>
            </a:r>
            <a:r>
              <a:rPr lang="tr-TR" sz="2400" dirty="0">
                <a:solidFill>
                  <a:schemeClr val="bg1"/>
                </a:solidFill>
              </a:rPr>
              <a:t> has </a:t>
            </a:r>
            <a:r>
              <a:rPr lang="tr-TR" sz="2400" dirty="0" err="1">
                <a:solidFill>
                  <a:schemeClr val="bg1"/>
                </a:solidFill>
              </a:rPr>
              <a:t>more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profit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per</a:t>
            </a:r>
            <a:r>
              <a:rPr lang="tr-TR" sz="2400" dirty="0">
                <a:solidFill>
                  <a:schemeClr val="bg1"/>
                </a:solidFill>
              </a:rPr>
              <a:t> KM in </a:t>
            </a:r>
            <a:r>
              <a:rPr lang="tr-TR" sz="2400" dirty="0" err="1">
                <a:solidFill>
                  <a:schemeClr val="bg1"/>
                </a:solidFill>
              </a:rPr>
              <a:t>three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years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period</a:t>
            </a:r>
            <a:r>
              <a:rPr lang="tr-TR" sz="2400" dirty="0">
                <a:solidFill>
                  <a:schemeClr val="bg1"/>
                </a:solidFill>
              </a:rPr>
              <a:t>?</a:t>
            </a:r>
          </a:p>
          <a:p>
            <a:r>
              <a:rPr lang="tr-TR" sz="2400" dirty="0" err="1">
                <a:solidFill>
                  <a:schemeClr val="bg1"/>
                </a:solidFill>
              </a:rPr>
              <a:t>Does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income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levels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cause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differences</a:t>
            </a:r>
            <a:r>
              <a:rPr lang="tr-TR" sz="2400" dirty="0">
                <a:solidFill>
                  <a:schemeClr val="bg1"/>
                </a:solidFill>
              </a:rPr>
              <a:t> in </a:t>
            </a:r>
            <a:r>
              <a:rPr lang="tr-TR" sz="2400" dirty="0" err="1">
                <a:solidFill>
                  <a:schemeClr val="bg1"/>
                </a:solidFill>
              </a:rPr>
              <a:t>profit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among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two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cab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companies</a:t>
            </a:r>
            <a:r>
              <a:rPr lang="tr-TR" sz="2400" dirty="0">
                <a:solidFill>
                  <a:schemeClr val="bg1"/>
                </a:solidFill>
              </a:rPr>
              <a:t>?</a:t>
            </a:r>
          </a:p>
          <a:p>
            <a:r>
              <a:rPr lang="tr-TR" sz="2400" dirty="0" err="1">
                <a:solidFill>
                  <a:schemeClr val="bg1"/>
                </a:solidFill>
              </a:rPr>
              <a:t>Does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age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groups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cause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differences</a:t>
            </a:r>
            <a:r>
              <a:rPr lang="tr-TR" sz="2400" dirty="0">
                <a:solidFill>
                  <a:schemeClr val="bg1"/>
                </a:solidFill>
              </a:rPr>
              <a:t> in </a:t>
            </a:r>
            <a:r>
              <a:rPr lang="tr-TR" sz="2400" dirty="0" err="1">
                <a:solidFill>
                  <a:schemeClr val="bg1"/>
                </a:solidFill>
              </a:rPr>
              <a:t>profit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among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two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cab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companies</a:t>
            </a:r>
            <a:r>
              <a:rPr lang="tr-TR" sz="2400" dirty="0">
                <a:solidFill>
                  <a:schemeClr val="bg1"/>
                </a:solidFill>
              </a:rPr>
              <a:t>?</a:t>
            </a:r>
          </a:p>
          <a:p>
            <a:r>
              <a:rPr lang="tr-TR" sz="2400" dirty="0" err="1">
                <a:solidFill>
                  <a:schemeClr val="bg1"/>
                </a:solidFill>
              </a:rPr>
              <a:t>Does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payment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method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cause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differences</a:t>
            </a:r>
            <a:r>
              <a:rPr lang="tr-TR" sz="2400" dirty="0">
                <a:solidFill>
                  <a:schemeClr val="bg1"/>
                </a:solidFill>
              </a:rPr>
              <a:t> in </a:t>
            </a:r>
            <a:r>
              <a:rPr lang="tr-TR" sz="2400" dirty="0" err="1">
                <a:solidFill>
                  <a:schemeClr val="bg1"/>
                </a:solidFill>
              </a:rPr>
              <a:t>profit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among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two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cab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companies</a:t>
            </a:r>
            <a:r>
              <a:rPr lang="tr-TR" sz="2400" dirty="0">
                <a:solidFill>
                  <a:schemeClr val="bg1"/>
                </a:solidFill>
              </a:rPr>
              <a:t>?</a:t>
            </a:r>
          </a:p>
          <a:p>
            <a:r>
              <a:rPr lang="tr-TR" sz="2400" dirty="0" err="1">
                <a:solidFill>
                  <a:schemeClr val="bg1"/>
                </a:solidFill>
              </a:rPr>
              <a:t>Which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seasons</a:t>
            </a:r>
            <a:r>
              <a:rPr lang="tr-TR" sz="2400" dirty="0">
                <a:solidFill>
                  <a:schemeClr val="bg1"/>
                </a:solidFill>
              </a:rPr>
              <a:t> has </a:t>
            </a:r>
            <a:r>
              <a:rPr lang="tr-TR" sz="2400" dirty="0" err="1">
                <a:solidFill>
                  <a:schemeClr val="bg1"/>
                </a:solidFill>
              </a:rPr>
              <a:t>most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demand</a:t>
            </a:r>
            <a:r>
              <a:rPr lang="tr-TR" sz="2400" dirty="0">
                <a:solidFill>
                  <a:schemeClr val="bg1"/>
                </a:solidFill>
              </a:rPr>
              <a:t> in </a:t>
            </a:r>
            <a:r>
              <a:rPr lang="tr-TR" sz="2400" dirty="0" err="1">
                <a:solidFill>
                  <a:schemeClr val="bg1"/>
                </a:solidFill>
              </a:rPr>
              <a:t>cabs</a:t>
            </a:r>
            <a:r>
              <a:rPr lang="tr-TR" sz="2400" dirty="0">
                <a:solidFill>
                  <a:schemeClr val="bg1"/>
                </a:solidFill>
              </a:rPr>
              <a:t>?</a:t>
            </a:r>
          </a:p>
          <a:p>
            <a:r>
              <a:rPr lang="tr-TR" sz="2400" dirty="0">
                <a:solidFill>
                  <a:schemeClr val="bg1"/>
                </a:solidFill>
              </a:rPr>
              <a:t>Is </a:t>
            </a:r>
            <a:r>
              <a:rPr lang="tr-TR" sz="2400" dirty="0" err="1">
                <a:solidFill>
                  <a:schemeClr val="bg1"/>
                </a:solidFill>
              </a:rPr>
              <a:t>there</a:t>
            </a:r>
            <a:r>
              <a:rPr lang="tr-TR" sz="2400" dirty="0">
                <a:solidFill>
                  <a:schemeClr val="bg1"/>
                </a:solidFill>
              </a:rPr>
              <a:t> a </a:t>
            </a:r>
            <a:r>
              <a:rPr lang="tr-TR" sz="2400" dirty="0" err="1">
                <a:solidFill>
                  <a:schemeClr val="bg1"/>
                </a:solidFill>
              </a:rPr>
              <a:t>difference</a:t>
            </a:r>
            <a:r>
              <a:rPr lang="tr-TR" sz="2400" dirty="0">
                <a:solidFill>
                  <a:schemeClr val="bg1"/>
                </a:solidFill>
              </a:rPr>
              <a:t> in </a:t>
            </a:r>
            <a:r>
              <a:rPr lang="tr-TR" sz="2400" dirty="0" err="1">
                <a:solidFill>
                  <a:schemeClr val="bg1"/>
                </a:solidFill>
              </a:rPr>
              <a:t>demand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throughout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the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days</a:t>
            </a:r>
            <a:r>
              <a:rPr lang="tr-TR" sz="2400" dirty="0">
                <a:solidFill>
                  <a:schemeClr val="bg1"/>
                </a:solidFill>
              </a:rPr>
              <a:t> of a </a:t>
            </a:r>
            <a:r>
              <a:rPr lang="tr-TR" sz="2400" dirty="0" err="1">
                <a:solidFill>
                  <a:schemeClr val="bg1"/>
                </a:solidFill>
              </a:rPr>
              <a:t>month</a:t>
            </a:r>
            <a:r>
              <a:rPr lang="tr-TR" sz="2400" dirty="0">
                <a:solidFill>
                  <a:schemeClr val="bg1"/>
                </a:solidFill>
              </a:rPr>
              <a:t>? (1-31)</a:t>
            </a:r>
          </a:p>
          <a:p>
            <a:r>
              <a:rPr lang="tr-TR" sz="2400" dirty="0" err="1">
                <a:solidFill>
                  <a:schemeClr val="bg1"/>
                </a:solidFill>
              </a:rPr>
              <a:t>Does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the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customer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retention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same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for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both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companies</a:t>
            </a:r>
            <a:r>
              <a:rPr lang="tr-TR" sz="2400" dirty="0">
                <a:solidFill>
                  <a:schemeClr val="bg1"/>
                </a:solidFill>
              </a:rPr>
              <a:t>?</a:t>
            </a:r>
          </a:p>
          <a:p>
            <a:r>
              <a:rPr lang="tr-TR" sz="2400" dirty="0" err="1">
                <a:solidFill>
                  <a:schemeClr val="bg1"/>
                </a:solidFill>
              </a:rPr>
              <a:t>Which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company</a:t>
            </a:r>
            <a:r>
              <a:rPr lang="tr-TR" sz="2400" dirty="0">
                <a:solidFill>
                  <a:schemeClr val="bg1"/>
                </a:solidFill>
              </a:rPr>
              <a:t> has </a:t>
            </a:r>
            <a:r>
              <a:rPr lang="tr-TR" sz="2400" dirty="0" err="1">
                <a:solidFill>
                  <a:schemeClr val="bg1"/>
                </a:solidFill>
              </a:rPr>
              <a:t>higher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profit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rates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amongst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cities</a:t>
            </a:r>
            <a:r>
              <a:rPr lang="tr-TR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16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44A8D1-7E11-4C8F-9121-CCF9DD67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5" y="239663"/>
            <a:ext cx="5613568" cy="1605083"/>
          </a:xfrm>
        </p:spPr>
        <p:txBody>
          <a:bodyPr anchor="ctr">
            <a:normAutofit/>
          </a:bodyPr>
          <a:lstStyle/>
          <a:p>
            <a:r>
              <a:rPr lang="tr-TR" dirty="0"/>
              <a:t>Total </a:t>
            </a:r>
            <a:r>
              <a:rPr lang="tr-TR" dirty="0" err="1"/>
              <a:t>profit</a:t>
            </a:r>
            <a:r>
              <a:rPr lang="tr-TR" dirty="0"/>
              <a:t>, </a:t>
            </a:r>
            <a:r>
              <a:rPr lang="tr-TR" dirty="0" err="1"/>
              <a:t>rides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profit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ride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pink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(2016, 2017 </a:t>
            </a:r>
            <a:r>
              <a:rPr lang="tr-TR" dirty="0" err="1"/>
              <a:t>and</a:t>
            </a:r>
            <a:r>
              <a:rPr lang="tr-TR" dirty="0"/>
              <a:t> 2018):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F3055DF-4124-5F44-AEEA-A0845C5D74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2759222"/>
            <a:ext cx="4974336" cy="3258190"/>
          </a:xfrm>
          <a:prstGeom prst="rect">
            <a:avLst/>
          </a:prstGeom>
        </p:spPr>
      </p:pic>
      <p:sp>
        <p:nvSpPr>
          <p:cNvPr id="3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tablo içeren bir resim&#10;&#10;Açıklama otomatik olarak oluşturuldu">
            <a:extLst>
              <a:ext uri="{FF2B5EF4-FFF2-40B4-BE49-F238E27FC236}">
                <a16:creationId xmlns:a16="http://schemas.microsoft.com/office/drawing/2014/main" id="{FEDD2D5E-8AFE-334A-AE09-7A308350AF6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3579988"/>
            <a:ext cx="4974336" cy="1616658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B5B4CD2-2AD1-0845-97AB-D27088AE7F2D}"/>
              </a:ext>
            </a:extLst>
          </p:cNvPr>
          <p:cNvSpPr txBox="1">
            <a:spLocks/>
          </p:cNvSpPr>
          <p:nvPr/>
        </p:nvSpPr>
        <p:spPr>
          <a:xfrm>
            <a:off x="6095999" y="239662"/>
            <a:ext cx="5772319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Total </a:t>
            </a:r>
            <a:r>
              <a:rPr lang="tr-TR" dirty="0" err="1"/>
              <a:t>profit</a:t>
            </a:r>
            <a:r>
              <a:rPr lang="tr-TR" dirty="0"/>
              <a:t>, total </a:t>
            </a:r>
            <a:r>
              <a:rPr lang="tr-TR" dirty="0" err="1"/>
              <a:t>rides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profit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ride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pink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accordingly</a:t>
            </a:r>
            <a:r>
              <a:rPr lang="tr-T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5694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0AB689-DC39-4345-897D-4295AF7F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 fontScale="90000"/>
          </a:bodyPr>
          <a:lstStyle/>
          <a:p>
            <a:pPr algn="r"/>
            <a:r>
              <a:rPr lang="tr-TR" sz="3000" b="1" dirty="0" err="1">
                <a:solidFill>
                  <a:schemeClr val="bg1"/>
                </a:solidFill>
              </a:rPr>
              <a:t>Average</a:t>
            </a:r>
            <a:r>
              <a:rPr lang="tr-TR" sz="3000" b="1" dirty="0">
                <a:solidFill>
                  <a:schemeClr val="bg1"/>
                </a:solidFill>
              </a:rPr>
              <a:t> Profit Per Km </a:t>
            </a:r>
            <a:r>
              <a:rPr lang="tr-TR" sz="3000" b="1" dirty="0" err="1">
                <a:solidFill>
                  <a:schemeClr val="bg1"/>
                </a:solidFill>
              </a:rPr>
              <a:t>Amongs</a:t>
            </a:r>
            <a:r>
              <a:rPr lang="tr-TR" sz="3000" b="1" dirty="0">
                <a:solidFill>
                  <a:schemeClr val="bg1"/>
                </a:solidFill>
              </a:rPr>
              <a:t> Pink </a:t>
            </a:r>
            <a:r>
              <a:rPr lang="tr-TR" sz="3000" b="1" dirty="0" err="1">
                <a:solidFill>
                  <a:schemeClr val="bg1"/>
                </a:solidFill>
              </a:rPr>
              <a:t>And</a:t>
            </a:r>
            <a:r>
              <a:rPr lang="tr-TR" sz="3000" b="1" dirty="0">
                <a:solidFill>
                  <a:schemeClr val="bg1"/>
                </a:solidFill>
              </a:rPr>
              <a:t> </a:t>
            </a:r>
            <a:r>
              <a:rPr lang="tr-TR" sz="3000" b="1" dirty="0" err="1">
                <a:solidFill>
                  <a:schemeClr val="bg1"/>
                </a:solidFill>
              </a:rPr>
              <a:t>Yellow</a:t>
            </a:r>
            <a:r>
              <a:rPr lang="tr-TR" sz="3000" b="1" dirty="0">
                <a:solidFill>
                  <a:schemeClr val="bg1"/>
                </a:solidFill>
              </a:rPr>
              <a:t> </a:t>
            </a:r>
            <a:r>
              <a:rPr lang="tr-TR" sz="3000" b="1" dirty="0" err="1">
                <a:solidFill>
                  <a:schemeClr val="bg1"/>
                </a:solidFill>
              </a:rPr>
              <a:t>Cab</a:t>
            </a:r>
            <a:r>
              <a:rPr lang="tr-TR" sz="3000" b="1" dirty="0">
                <a:solidFill>
                  <a:schemeClr val="bg1"/>
                </a:solidFill>
              </a:rPr>
              <a:t> </a:t>
            </a:r>
            <a:r>
              <a:rPr lang="tr-TR" sz="3000" b="1" dirty="0" err="1">
                <a:solidFill>
                  <a:schemeClr val="bg1"/>
                </a:solidFill>
              </a:rPr>
              <a:t>Throughout</a:t>
            </a:r>
            <a:r>
              <a:rPr lang="tr-TR" sz="3000" b="1" dirty="0">
                <a:solidFill>
                  <a:schemeClr val="bg1"/>
                </a:solidFill>
              </a:rPr>
              <a:t> </a:t>
            </a:r>
            <a:r>
              <a:rPr lang="tr-TR" sz="3000" b="1" dirty="0" err="1">
                <a:solidFill>
                  <a:schemeClr val="bg1"/>
                </a:solidFill>
              </a:rPr>
              <a:t>Years</a:t>
            </a:r>
            <a:endParaRPr lang="tr-TR" sz="30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0EE458-6F09-48EA-AE38-E7EEAF50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The data and the graph suggest that average profit per KM almost doubles within the yellow cab company.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7428704-40AA-AD4D-B6FD-FA0B527B57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74" y="2261500"/>
            <a:ext cx="6880849" cy="4333927"/>
          </a:xfrm>
          <a:prstGeom prst="rect">
            <a:avLst/>
          </a:prstGeom>
        </p:spPr>
      </p:pic>
      <p:pic>
        <p:nvPicPr>
          <p:cNvPr id="11" name="Resim 10" descr="tablo içeren bir resim&#10;&#10;Açıklama otomatik olarak oluşturuldu">
            <a:extLst>
              <a:ext uri="{FF2B5EF4-FFF2-40B4-BE49-F238E27FC236}">
                <a16:creationId xmlns:a16="http://schemas.microsoft.com/office/drawing/2014/main" id="{2480F904-518D-C547-87A3-5889BA69CC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02" y="4151650"/>
            <a:ext cx="2574171" cy="21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9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0C90E4-B765-9247-A644-2296345B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3" y="301752"/>
            <a:ext cx="11045953" cy="1197864"/>
          </a:xfrm>
        </p:spPr>
        <p:txBody>
          <a:bodyPr>
            <a:normAutofit/>
          </a:bodyPr>
          <a:lstStyle/>
          <a:p>
            <a:r>
              <a:rPr lang="tr-TR" dirty="0"/>
              <a:t>Profit </a:t>
            </a:r>
            <a:r>
              <a:rPr lang="tr-TR" dirty="0" err="1"/>
              <a:t>Contributed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Age </a:t>
            </a:r>
            <a:r>
              <a:rPr lang="tr-TR" dirty="0" err="1"/>
              <a:t>Groups</a:t>
            </a:r>
            <a:r>
              <a:rPr lang="tr-TR" dirty="0"/>
              <a:t> (%)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2464AAA-055B-1F41-AAEB-A15AEEE5F5F2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" r="-3" b="-3"/>
          <a:stretch/>
        </p:blipFill>
        <p:spPr>
          <a:xfrm>
            <a:off x="177927" y="1776187"/>
            <a:ext cx="7337099" cy="48675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D177F5-C0C3-400D-98B0-FA006074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953" y="1776187"/>
            <a:ext cx="4194247" cy="4867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There are 4 age groups which includes: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18-25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26-45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46-65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65+</a:t>
            </a:r>
          </a:p>
          <a:p>
            <a:pPr marL="0" indent="0">
              <a:buNone/>
            </a:pPr>
            <a:r>
              <a:rPr lang="en-US" sz="2000" dirty="0"/>
              <a:t>Graph shows that amongst 4 different age groups there are no significant difference in contribution to profit within two companies.</a:t>
            </a:r>
          </a:p>
          <a:p>
            <a:pPr marL="0" indent="0">
              <a:buNone/>
            </a:pPr>
            <a:r>
              <a:rPr lang="en-US" sz="2000" dirty="0"/>
              <a:t>Lowest contribution comes from 65+ age group and highest comes from 26-45 age group.</a:t>
            </a:r>
          </a:p>
        </p:txBody>
      </p:sp>
    </p:spTree>
    <p:extLst>
      <p:ext uri="{BB962C8B-B14F-4D97-AF65-F5344CB8AC3E}">
        <p14:creationId xmlns:p14="http://schemas.microsoft.com/office/powerpoint/2010/main" val="591611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1870B24-6C00-554A-AD44-76B68330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025470"/>
          </a:xfrm>
        </p:spPr>
        <p:txBody>
          <a:bodyPr>
            <a:normAutofit/>
          </a:bodyPr>
          <a:lstStyle/>
          <a:p>
            <a:r>
              <a:rPr lang="tr-TR" dirty="0"/>
              <a:t>Profit </a:t>
            </a:r>
            <a:r>
              <a:rPr lang="tr-TR" dirty="0" err="1"/>
              <a:t>Contributed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Income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(%)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2AC6C5F-2EB0-C547-BBBA-F70612205CAC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" r="-3" b="-3"/>
          <a:stretch/>
        </p:blipFill>
        <p:spPr>
          <a:xfrm>
            <a:off x="330420" y="1771107"/>
            <a:ext cx="7068559" cy="500039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9AF49F-3254-48A9-B5D2-F138BB53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73762"/>
            <a:ext cx="4477454" cy="479774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There are 3 income levels which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Low ( &lt;3000 USD /month)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Middle (&gt;3000, &lt;10000 USD/month)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High (&gt;10000 USD / month)</a:t>
            </a:r>
          </a:p>
          <a:p>
            <a:pPr marL="0" indent="0">
              <a:buNone/>
            </a:pPr>
            <a:r>
              <a:rPr lang="en-US" sz="2000" dirty="0"/>
              <a:t>Graph shows that amongst 3 different income levels there are no significant difference in contribution to profit within two companies.</a:t>
            </a:r>
          </a:p>
          <a:p>
            <a:pPr marL="0" indent="0">
              <a:buNone/>
            </a:pPr>
            <a:r>
              <a:rPr lang="en-US" sz="2000" dirty="0"/>
              <a:t>Lowest contribution comes from low income level and more then 90% profit comes from middle and high income levels.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0068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6A96360-0C55-E74F-A06F-85C9F7C8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tr-TR" dirty="0"/>
              <a:t>Profit </a:t>
            </a:r>
            <a:r>
              <a:rPr lang="tr-TR" dirty="0" err="1"/>
              <a:t>Contributed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Payment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(%)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EE0CCF2-6111-7441-B3AF-61BCBEC57B3C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" r="-3" b="-3"/>
          <a:stretch/>
        </p:blipFill>
        <p:spPr>
          <a:xfrm>
            <a:off x="256279" y="1672010"/>
            <a:ext cx="7222170" cy="506242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A67510-E3B5-4757-B679-EA97CD44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524" y="1672010"/>
            <a:ext cx="3823525" cy="506242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There are 2 different payment methods which includes: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Cash</a:t>
            </a:r>
          </a:p>
          <a:p>
            <a:pPr marL="0" indent="0">
              <a:buNone/>
            </a:pPr>
            <a:r>
              <a:rPr lang="en-US" sz="2000" dirty="0"/>
              <a:t>Graph shows that amongst 2 different payment methods there are no significant difference in contribution to profit within two companies.</a:t>
            </a:r>
          </a:p>
          <a:p>
            <a:pPr marL="0" indent="0">
              <a:buNone/>
            </a:pPr>
            <a:r>
              <a:rPr lang="en-US" sz="2000" dirty="0"/>
              <a:t>Almost 60% percent of income comes from Card payment and 40% comes from cash payment in both companies.</a:t>
            </a:r>
          </a:p>
        </p:txBody>
      </p:sp>
    </p:spTree>
    <p:extLst>
      <p:ext uri="{BB962C8B-B14F-4D97-AF65-F5344CB8AC3E}">
        <p14:creationId xmlns:p14="http://schemas.microsoft.com/office/powerpoint/2010/main" val="10358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D13653-E74F-AB40-9C43-B33D4E5D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tr-TR" sz="3200" b="1" dirty="0">
                <a:solidFill>
                  <a:schemeClr val="bg1"/>
                </a:solidFill>
              </a:rPr>
              <a:t>Profit Per </a:t>
            </a:r>
            <a:r>
              <a:rPr lang="tr-TR" sz="3200" b="1" dirty="0" err="1">
                <a:solidFill>
                  <a:schemeClr val="bg1"/>
                </a:solidFill>
              </a:rPr>
              <a:t>Day</a:t>
            </a:r>
            <a:r>
              <a:rPr lang="tr-TR" sz="3200" b="1" dirty="0">
                <a:solidFill>
                  <a:schemeClr val="bg1"/>
                </a:solidFill>
              </a:rPr>
              <a:t> (1-31)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3F82C9-15F0-436F-A34F-A70AF2DC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373" y="352931"/>
            <a:ext cx="7008303" cy="184425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Both graphs suggest that there is an increase in demand at 3</a:t>
            </a:r>
            <a:r>
              <a:rPr lang="en-US" sz="2200" baseline="30000" dirty="0">
                <a:solidFill>
                  <a:schemeClr val="bg1"/>
                </a:solidFill>
              </a:rPr>
              <a:t>rd</a:t>
            </a:r>
            <a:r>
              <a:rPr lang="en-US" sz="2200" dirty="0">
                <a:solidFill>
                  <a:schemeClr val="bg1"/>
                </a:solidFill>
              </a:rPr>
              <a:t> day of the month and it repeats 7 day cycle which means there is an also increase in demand at 10</a:t>
            </a:r>
            <a:r>
              <a:rPr lang="en-US" sz="2200" baseline="30000" dirty="0">
                <a:solidFill>
                  <a:schemeClr val="bg1"/>
                </a:solidFill>
              </a:rPr>
              <a:t>th</a:t>
            </a:r>
            <a:r>
              <a:rPr lang="en-US" sz="2200" dirty="0">
                <a:solidFill>
                  <a:schemeClr val="bg1"/>
                </a:solidFill>
              </a:rPr>
              <a:t>,  17</a:t>
            </a:r>
            <a:r>
              <a:rPr lang="en-US" sz="2200" baseline="30000" dirty="0">
                <a:solidFill>
                  <a:schemeClr val="bg1"/>
                </a:solidFill>
              </a:rPr>
              <a:t>th</a:t>
            </a:r>
            <a:r>
              <a:rPr lang="en-US" sz="2200" dirty="0">
                <a:solidFill>
                  <a:schemeClr val="bg1"/>
                </a:solidFill>
              </a:rPr>
              <a:t> and 24</a:t>
            </a:r>
            <a:r>
              <a:rPr lang="en-US" sz="2200" baseline="30000" dirty="0">
                <a:solidFill>
                  <a:schemeClr val="bg1"/>
                </a:solidFill>
              </a:rPr>
              <a:t>th</a:t>
            </a:r>
            <a:r>
              <a:rPr lang="en-US" sz="2200" dirty="0">
                <a:solidFill>
                  <a:schemeClr val="bg1"/>
                </a:solidFill>
              </a:rPr>
              <a:t> of the month.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There are no significant difference in contribution to profit within two companies.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470C5FA-97B4-6943-9F01-28736EF2BA5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8" y="2529060"/>
            <a:ext cx="5559480" cy="37387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C6B1E80-7D41-DC42-AB48-5196FB69F1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36" y="2537353"/>
            <a:ext cx="5546955" cy="37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2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Macintosh PowerPoint</Application>
  <PresentationFormat>Geniş ekran</PresentationFormat>
  <Paragraphs>63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G2M Case Study Virtual Internship  30-May-2021</vt:lpstr>
      <vt:lpstr>Background And Information About Data</vt:lpstr>
      <vt:lpstr>HYPOTHESIS</vt:lpstr>
      <vt:lpstr>PowerPoint Sunusu</vt:lpstr>
      <vt:lpstr>Average Profit Per Km Amongs Pink And Yellow Cab Throughout Years</vt:lpstr>
      <vt:lpstr>Profit Contributed By Age Groups (%)</vt:lpstr>
      <vt:lpstr>Profit Contributed By Income Levels (%)</vt:lpstr>
      <vt:lpstr>Profit Contributed By Payment Method (%)</vt:lpstr>
      <vt:lpstr>Profit Per Day (1-31)</vt:lpstr>
      <vt:lpstr>Customer Retention</vt:lpstr>
      <vt:lpstr>Monthly Cab Usage</vt:lpstr>
      <vt:lpstr>Citywise Profit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G2M Case Study Virtual Internship  30-May-2021</dc:title>
  <dc:creator>Asena Işık GÜRHAN</dc:creator>
  <cp:lastModifiedBy>Asena Işık GÜRHAN</cp:lastModifiedBy>
  <cp:revision>1</cp:revision>
  <dcterms:created xsi:type="dcterms:W3CDTF">2021-06-20T19:04:11Z</dcterms:created>
  <dcterms:modified xsi:type="dcterms:W3CDTF">2021-06-20T19:04:50Z</dcterms:modified>
</cp:coreProperties>
</file>