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Rasputin Light" charset="1" panose="00000000000000000000"/>
      <p:regular r:id="rId20"/>
    </p:embeddedFont>
    <p:embeddedFont>
      <p:font typeface="TT Commons Pro" charset="1" panose="020B0103030102020204"/>
      <p:regular r:id="rId21"/>
    </p:embeddedFont>
    <p:embeddedFont>
      <p:font typeface="Arimo Bold" charset="1" panose="020B0704020202020204"/>
      <p:regular r:id="rId22"/>
    </p:embeddedFont>
    <p:embeddedFont>
      <p:font typeface="DejaVu Serif Bold" charset="1" panose="02060803050605020204"/>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15.jpeg" Type="http://schemas.openxmlformats.org/officeDocument/2006/relationships/image"/><Relationship Id="rId4" Target="../media/image16.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grpSp>
        <p:nvGrpSpPr>
          <p:cNvPr name="Group 2" id="2"/>
          <p:cNvGrpSpPr/>
          <p:nvPr/>
        </p:nvGrpSpPr>
        <p:grpSpPr>
          <a:xfrm rot="0">
            <a:off x="3142669" y="2623297"/>
            <a:ext cx="12002662" cy="5040406"/>
            <a:chOff x="0" y="0"/>
            <a:chExt cx="16003549" cy="6720541"/>
          </a:xfrm>
        </p:grpSpPr>
        <p:sp>
          <p:nvSpPr>
            <p:cNvPr name="TextBox 3" id="3"/>
            <p:cNvSpPr txBox="true"/>
            <p:nvPr/>
          </p:nvSpPr>
          <p:spPr>
            <a:xfrm rot="0">
              <a:off x="0" y="123825"/>
              <a:ext cx="16003549" cy="3328881"/>
            </a:xfrm>
            <a:prstGeom prst="rect">
              <a:avLst/>
            </a:prstGeom>
          </p:spPr>
          <p:txBody>
            <a:bodyPr anchor="t" rtlCol="false" tIns="0" lIns="0" bIns="0" rIns="0">
              <a:spAutoFit/>
            </a:bodyPr>
            <a:lstStyle/>
            <a:p>
              <a:pPr algn="ctr">
                <a:lnSpc>
                  <a:spcPts val="14299"/>
                </a:lnSpc>
              </a:pPr>
              <a:r>
                <a:rPr lang="en-US" sz="12999">
                  <a:solidFill>
                    <a:srgbClr val="FFFFFF"/>
                  </a:solidFill>
                  <a:latin typeface="Rasputin Light"/>
                </a:rPr>
                <a:t>YZV-202</a:t>
              </a:r>
            </a:p>
            <a:p>
              <a:pPr algn="ctr">
                <a:lnSpc>
                  <a:spcPts val="5280"/>
                </a:lnSpc>
              </a:pPr>
              <a:r>
                <a:rPr lang="en-US" sz="4800">
                  <a:solidFill>
                    <a:srgbClr val="FFFFFF"/>
                  </a:solidFill>
                  <a:latin typeface="Rasputin Light"/>
                </a:rPr>
                <a:t>Optimization for Data Science</a:t>
              </a:r>
            </a:p>
          </p:txBody>
        </p:sp>
        <p:sp>
          <p:nvSpPr>
            <p:cNvPr name="TextBox 4" id="4"/>
            <p:cNvSpPr txBox="true"/>
            <p:nvPr/>
          </p:nvSpPr>
          <p:spPr>
            <a:xfrm rot="0">
              <a:off x="0" y="3960507"/>
              <a:ext cx="16003549" cy="2760134"/>
            </a:xfrm>
            <a:prstGeom prst="rect">
              <a:avLst/>
            </a:prstGeom>
          </p:spPr>
          <p:txBody>
            <a:bodyPr anchor="t" rtlCol="false" tIns="0" lIns="0" bIns="0" rIns="0">
              <a:spAutoFit/>
            </a:bodyPr>
            <a:lstStyle/>
            <a:p>
              <a:pPr algn="ctr">
                <a:lnSpc>
                  <a:spcPts val="5599"/>
                </a:lnSpc>
              </a:pPr>
              <a:r>
                <a:rPr lang="en-US" sz="3999">
                  <a:solidFill>
                    <a:srgbClr val="FFFFFF"/>
                  </a:solidFill>
                  <a:latin typeface="TT Commons Pro"/>
                </a:rPr>
                <a:t>Ömer Atmaca 150220335</a:t>
              </a:r>
            </a:p>
            <a:p>
              <a:pPr algn="ctr">
                <a:lnSpc>
                  <a:spcPts val="5599"/>
                </a:lnSpc>
              </a:pPr>
              <a:r>
                <a:rPr lang="en-US" sz="3999">
                  <a:solidFill>
                    <a:srgbClr val="FFFFFF"/>
                  </a:solidFill>
                  <a:latin typeface="TT Commons Pro"/>
                </a:rPr>
                <a:t>Emre Aydoğmuş 150220323</a:t>
              </a:r>
            </a:p>
            <a:p>
              <a:pPr algn="ctr">
                <a:lnSpc>
                  <a:spcPts val="5599"/>
                </a:lnSpc>
                <a:spcBef>
                  <a:spcPct val="0"/>
                </a:spcBef>
              </a:pPr>
              <a:r>
                <a:rPr lang="en-US" sz="3999">
                  <a:solidFill>
                    <a:srgbClr val="FFFFFF"/>
                  </a:solidFill>
                  <a:latin typeface="TT Commons Pro"/>
                </a:rPr>
                <a:t>Işıl Altınışık 150220308</a:t>
              </a:r>
            </a:p>
          </p:txBody>
        </p:sp>
      </p:grpSp>
      <p:sp>
        <p:nvSpPr>
          <p:cNvPr name="Freeform 5" id="5"/>
          <p:cNvSpPr/>
          <p:nvPr/>
        </p:nvSpPr>
        <p:spPr>
          <a:xfrm flipH="false" flipV="false" rot="0">
            <a:off x="-2284790" y="-3746425"/>
            <a:ext cx="8857785" cy="8525618"/>
          </a:xfrm>
          <a:custGeom>
            <a:avLst/>
            <a:gdLst/>
            <a:ahLst/>
            <a:cxnLst/>
            <a:rect r="r" b="b" t="t" l="l"/>
            <a:pathLst>
              <a:path h="8525618" w="8857785">
                <a:moveTo>
                  <a:pt x="0" y="0"/>
                </a:moveTo>
                <a:lnTo>
                  <a:pt x="8857785" y="0"/>
                </a:lnTo>
                <a:lnTo>
                  <a:pt x="8857785" y="8525618"/>
                </a:lnTo>
                <a:lnTo>
                  <a:pt x="0" y="8525618"/>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6653687">
            <a:off x="10166505" y="4129872"/>
            <a:ext cx="9957653" cy="8663158"/>
          </a:xfrm>
          <a:custGeom>
            <a:avLst/>
            <a:gdLst/>
            <a:ahLst/>
            <a:cxnLst/>
            <a:rect r="r" b="b" t="t" l="l"/>
            <a:pathLst>
              <a:path h="8663158" w="9957653">
                <a:moveTo>
                  <a:pt x="0" y="0"/>
                </a:moveTo>
                <a:lnTo>
                  <a:pt x="9957652" y="0"/>
                </a:lnTo>
                <a:lnTo>
                  <a:pt x="9957652" y="8663157"/>
                </a:lnTo>
                <a:lnTo>
                  <a:pt x="0" y="8663157"/>
                </a:lnTo>
                <a:lnTo>
                  <a:pt x="0" y="0"/>
                </a:lnTo>
                <a:close/>
              </a:path>
            </a:pathLst>
          </a:custGeom>
          <a:blipFill>
            <a:blip r:embed="rId4">
              <a:alphaModFix amt="21999"/>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4726396">
            <a:off x="-2659134" y="-900023"/>
            <a:ext cx="5318268" cy="8429531"/>
          </a:xfrm>
          <a:custGeom>
            <a:avLst/>
            <a:gdLst/>
            <a:ahLst/>
            <a:cxnLst/>
            <a:rect r="r" b="b" t="t" l="l"/>
            <a:pathLst>
              <a:path h="8429531" w="5318268">
                <a:moveTo>
                  <a:pt x="0" y="0"/>
                </a:moveTo>
                <a:lnTo>
                  <a:pt x="5318268" y="0"/>
                </a:lnTo>
                <a:lnTo>
                  <a:pt x="5318268" y="8429531"/>
                </a:lnTo>
                <a:lnTo>
                  <a:pt x="0" y="84295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2788089">
            <a:off x="16062525" y="2478011"/>
            <a:ext cx="6565563" cy="10406512"/>
          </a:xfrm>
          <a:custGeom>
            <a:avLst/>
            <a:gdLst/>
            <a:ahLst/>
            <a:cxnLst/>
            <a:rect r="r" b="b" t="t" l="l"/>
            <a:pathLst>
              <a:path h="10406512" w="6565563">
                <a:moveTo>
                  <a:pt x="0" y="0"/>
                </a:moveTo>
                <a:lnTo>
                  <a:pt x="6565563" y="0"/>
                </a:lnTo>
                <a:lnTo>
                  <a:pt x="6565563" y="10406512"/>
                </a:lnTo>
                <a:lnTo>
                  <a:pt x="0" y="104065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sp>
        <p:nvSpPr>
          <p:cNvPr name="Freeform 2" id="2"/>
          <p:cNvSpPr/>
          <p:nvPr/>
        </p:nvSpPr>
        <p:spPr>
          <a:xfrm flipH="false" flipV="false" rot="0">
            <a:off x="667888" y="1461135"/>
            <a:ext cx="16952225" cy="4608731"/>
          </a:xfrm>
          <a:custGeom>
            <a:avLst/>
            <a:gdLst/>
            <a:ahLst/>
            <a:cxnLst/>
            <a:rect r="r" b="b" t="t" l="l"/>
            <a:pathLst>
              <a:path h="4608731" w="16952225">
                <a:moveTo>
                  <a:pt x="0" y="0"/>
                </a:moveTo>
                <a:lnTo>
                  <a:pt x="16952224" y="0"/>
                </a:lnTo>
                <a:lnTo>
                  <a:pt x="16952224" y="4608731"/>
                </a:lnTo>
                <a:lnTo>
                  <a:pt x="0" y="4608731"/>
                </a:lnTo>
                <a:lnTo>
                  <a:pt x="0" y="0"/>
                </a:lnTo>
                <a:close/>
              </a:path>
            </a:pathLst>
          </a:custGeom>
          <a:blipFill>
            <a:blip r:embed="rId2"/>
            <a:stretch>
              <a:fillRect l="-3836" t="0" r="-3836" b="0"/>
            </a:stretch>
          </a:blipFill>
        </p:spPr>
      </p:sp>
      <p:sp>
        <p:nvSpPr>
          <p:cNvPr name="TextBox 3" id="3"/>
          <p:cNvSpPr txBox="true"/>
          <p:nvPr/>
        </p:nvSpPr>
        <p:spPr>
          <a:xfrm rot="0">
            <a:off x="-419903" y="462915"/>
            <a:ext cx="19127807" cy="998219"/>
          </a:xfrm>
          <a:prstGeom prst="rect">
            <a:avLst/>
          </a:prstGeom>
        </p:spPr>
        <p:txBody>
          <a:bodyPr anchor="t" rtlCol="false" tIns="0" lIns="0" bIns="0" rIns="0">
            <a:spAutoFit/>
          </a:bodyPr>
          <a:lstStyle/>
          <a:p>
            <a:pPr algn="ctr">
              <a:lnSpc>
                <a:spcPts val="7980"/>
              </a:lnSpc>
            </a:pPr>
            <a:r>
              <a:rPr lang="en-US" sz="5700">
                <a:solidFill>
                  <a:srgbClr val="000000"/>
                </a:solidFill>
                <a:latin typeface="Arimo Bold"/>
              </a:rPr>
              <a:t>Results(Algorithm,best distance and total time)</a:t>
            </a:r>
          </a:p>
        </p:txBody>
      </p:sp>
      <p:sp>
        <p:nvSpPr>
          <p:cNvPr name="TextBox 4" id="4"/>
          <p:cNvSpPr txBox="true"/>
          <p:nvPr/>
        </p:nvSpPr>
        <p:spPr>
          <a:xfrm rot="0">
            <a:off x="0" y="6579281"/>
            <a:ext cx="18288000" cy="3580765"/>
          </a:xfrm>
          <a:prstGeom prst="rect">
            <a:avLst/>
          </a:prstGeom>
        </p:spPr>
        <p:txBody>
          <a:bodyPr anchor="t" rtlCol="false" tIns="0" lIns="0" bIns="0" rIns="0">
            <a:spAutoFit/>
          </a:bodyPr>
          <a:lstStyle/>
          <a:p>
            <a:pPr algn="ctr">
              <a:lnSpc>
                <a:spcPts val="4759"/>
              </a:lnSpc>
            </a:pPr>
            <a:r>
              <a:rPr lang="en-US" sz="3399">
                <a:solidFill>
                  <a:srgbClr val="FFFFFF"/>
                </a:solidFill>
                <a:latin typeface="TT Commons Pro"/>
              </a:rPr>
              <a:t>GA is better than SA and PS for finding the minimal distance most of the time.In addition, GA seems faster than others when the dataset is relatively small. Thus using GA is the best idea when working with small datasets. However, as the number of holes increases, the amount of time that needed to run the algorithm also increases significantly. Therefore using the GA for very big datasets might be a bad idea.</a:t>
            </a:r>
          </a:p>
          <a:p>
            <a:pPr algn="ctr">
              <a:lnSpc>
                <a:spcPts val="4759"/>
              </a:lnSpc>
            </a:pPr>
            <a:r>
              <a:rPr lang="en-US" sz="3399">
                <a:solidFill>
                  <a:srgbClr val="FFFFFF"/>
                </a:solidFill>
                <a:latin typeface="TT Commons Pro"/>
              </a:rPr>
              <a:t>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sp>
        <p:nvSpPr>
          <p:cNvPr name="Freeform 2" id="2"/>
          <p:cNvSpPr/>
          <p:nvPr/>
        </p:nvSpPr>
        <p:spPr>
          <a:xfrm flipH="false" flipV="false" rot="0">
            <a:off x="667888" y="1461135"/>
            <a:ext cx="16952225" cy="4608731"/>
          </a:xfrm>
          <a:custGeom>
            <a:avLst/>
            <a:gdLst/>
            <a:ahLst/>
            <a:cxnLst/>
            <a:rect r="r" b="b" t="t" l="l"/>
            <a:pathLst>
              <a:path h="4608731" w="16952225">
                <a:moveTo>
                  <a:pt x="0" y="0"/>
                </a:moveTo>
                <a:lnTo>
                  <a:pt x="16952224" y="0"/>
                </a:lnTo>
                <a:lnTo>
                  <a:pt x="16952224" y="4608731"/>
                </a:lnTo>
                <a:lnTo>
                  <a:pt x="0" y="4608731"/>
                </a:lnTo>
                <a:lnTo>
                  <a:pt x="0" y="0"/>
                </a:lnTo>
                <a:close/>
              </a:path>
            </a:pathLst>
          </a:custGeom>
          <a:blipFill>
            <a:blip r:embed="rId2"/>
            <a:stretch>
              <a:fillRect l="-3836" t="0" r="-3836" b="0"/>
            </a:stretch>
          </a:blipFill>
        </p:spPr>
      </p:sp>
      <p:sp>
        <p:nvSpPr>
          <p:cNvPr name="TextBox 3" id="3"/>
          <p:cNvSpPr txBox="true"/>
          <p:nvPr/>
        </p:nvSpPr>
        <p:spPr>
          <a:xfrm rot="0">
            <a:off x="-419903" y="462915"/>
            <a:ext cx="19127807" cy="998219"/>
          </a:xfrm>
          <a:prstGeom prst="rect">
            <a:avLst/>
          </a:prstGeom>
        </p:spPr>
        <p:txBody>
          <a:bodyPr anchor="t" rtlCol="false" tIns="0" lIns="0" bIns="0" rIns="0">
            <a:spAutoFit/>
          </a:bodyPr>
          <a:lstStyle/>
          <a:p>
            <a:pPr algn="ctr">
              <a:lnSpc>
                <a:spcPts val="7980"/>
              </a:lnSpc>
            </a:pPr>
            <a:r>
              <a:rPr lang="en-US" sz="5700">
                <a:solidFill>
                  <a:srgbClr val="000000"/>
                </a:solidFill>
                <a:latin typeface="Arimo Bold"/>
              </a:rPr>
              <a:t>Results(Algorithm,best distance and total time)</a:t>
            </a:r>
          </a:p>
        </p:txBody>
      </p:sp>
      <p:sp>
        <p:nvSpPr>
          <p:cNvPr name="TextBox 4" id="4"/>
          <p:cNvSpPr txBox="true"/>
          <p:nvPr/>
        </p:nvSpPr>
        <p:spPr>
          <a:xfrm rot="0">
            <a:off x="0" y="7190153"/>
            <a:ext cx="18288000" cy="2380615"/>
          </a:xfrm>
          <a:prstGeom prst="rect">
            <a:avLst/>
          </a:prstGeom>
        </p:spPr>
        <p:txBody>
          <a:bodyPr anchor="t" rtlCol="false" tIns="0" lIns="0" bIns="0" rIns="0">
            <a:spAutoFit/>
          </a:bodyPr>
          <a:lstStyle/>
          <a:p>
            <a:pPr algn="ctr">
              <a:lnSpc>
                <a:spcPts val="4759"/>
              </a:lnSpc>
            </a:pPr>
            <a:r>
              <a:rPr lang="en-US" sz="3399">
                <a:solidFill>
                  <a:srgbClr val="FFFFFF"/>
                </a:solidFill>
                <a:latin typeface="TT Commons Pro"/>
              </a:rPr>
              <a:t>The ability of finding the minimum distance of SA is worse than GA and better than PS however it is faster than  GA especially when the dataset becomes larger. Thus if you aim to find a relatively minimum distance and also you care about the time and your dataset is significantly larger then the best algorithm to use is SA.</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sp>
        <p:nvSpPr>
          <p:cNvPr name="Freeform 2" id="2"/>
          <p:cNvSpPr/>
          <p:nvPr/>
        </p:nvSpPr>
        <p:spPr>
          <a:xfrm flipH="false" flipV="false" rot="0">
            <a:off x="667888" y="1461135"/>
            <a:ext cx="16952225" cy="4608731"/>
          </a:xfrm>
          <a:custGeom>
            <a:avLst/>
            <a:gdLst/>
            <a:ahLst/>
            <a:cxnLst/>
            <a:rect r="r" b="b" t="t" l="l"/>
            <a:pathLst>
              <a:path h="4608731" w="16952225">
                <a:moveTo>
                  <a:pt x="0" y="0"/>
                </a:moveTo>
                <a:lnTo>
                  <a:pt x="16952224" y="0"/>
                </a:lnTo>
                <a:lnTo>
                  <a:pt x="16952224" y="4608731"/>
                </a:lnTo>
                <a:lnTo>
                  <a:pt x="0" y="4608731"/>
                </a:lnTo>
                <a:lnTo>
                  <a:pt x="0" y="0"/>
                </a:lnTo>
                <a:close/>
              </a:path>
            </a:pathLst>
          </a:custGeom>
          <a:blipFill>
            <a:blip r:embed="rId2"/>
            <a:stretch>
              <a:fillRect l="-3836" t="0" r="-3836" b="0"/>
            </a:stretch>
          </a:blipFill>
        </p:spPr>
      </p:sp>
      <p:sp>
        <p:nvSpPr>
          <p:cNvPr name="TextBox 3" id="3"/>
          <p:cNvSpPr txBox="true"/>
          <p:nvPr/>
        </p:nvSpPr>
        <p:spPr>
          <a:xfrm rot="0">
            <a:off x="-419903" y="462915"/>
            <a:ext cx="19127807" cy="998219"/>
          </a:xfrm>
          <a:prstGeom prst="rect">
            <a:avLst/>
          </a:prstGeom>
        </p:spPr>
        <p:txBody>
          <a:bodyPr anchor="t" rtlCol="false" tIns="0" lIns="0" bIns="0" rIns="0">
            <a:spAutoFit/>
          </a:bodyPr>
          <a:lstStyle/>
          <a:p>
            <a:pPr algn="ctr">
              <a:lnSpc>
                <a:spcPts val="7980"/>
              </a:lnSpc>
            </a:pPr>
            <a:r>
              <a:rPr lang="en-US" sz="5700">
                <a:solidFill>
                  <a:srgbClr val="000000"/>
                </a:solidFill>
                <a:latin typeface="Arimo Bold"/>
              </a:rPr>
              <a:t>Results(Algorithm,best distance and total time)</a:t>
            </a:r>
          </a:p>
        </p:txBody>
      </p:sp>
      <p:sp>
        <p:nvSpPr>
          <p:cNvPr name="TextBox 4" id="4"/>
          <p:cNvSpPr txBox="true"/>
          <p:nvPr/>
        </p:nvSpPr>
        <p:spPr>
          <a:xfrm rot="0">
            <a:off x="0" y="7312328"/>
            <a:ext cx="18288000" cy="1780540"/>
          </a:xfrm>
          <a:prstGeom prst="rect">
            <a:avLst/>
          </a:prstGeom>
        </p:spPr>
        <p:txBody>
          <a:bodyPr anchor="t" rtlCol="false" tIns="0" lIns="0" bIns="0" rIns="0">
            <a:spAutoFit/>
          </a:bodyPr>
          <a:lstStyle/>
          <a:p>
            <a:pPr algn="ctr">
              <a:lnSpc>
                <a:spcPts val="4759"/>
              </a:lnSpc>
            </a:pPr>
            <a:r>
              <a:rPr lang="en-US" sz="3399">
                <a:solidFill>
                  <a:srgbClr val="FFFFFF"/>
                </a:solidFill>
                <a:latin typeface="TT Commons Pro"/>
              </a:rPr>
              <a:t>Using PS is the worst option at least for this problem considering it got beaten by  SA in finding the minimal distance and the time consumption. Its minimum distance is significantly longer than other algorithms.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sp>
        <p:nvSpPr>
          <p:cNvPr name="Freeform 2" id="2"/>
          <p:cNvSpPr/>
          <p:nvPr/>
        </p:nvSpPr>
        <p:spPr>
          <a:xfrm flipH="false" flipV="false" rot="0">
            <a:off x="-133274" y="0"/>
            <a:ext cx="5879585" cy="4584761"/>
          </a:xfrm>
          <a:custGeom>
            <a:avLst/>
            <a:gdLst/>
            <a:ahLst/>
            <a:cxnLst/>
            <a:rect r="r" b="b" t="t" l="l"/>
            <a:pathLst>
              <a:path h="4584761" w="5879585">
                <a:moveTo>
                  <a:pt x="0" y="0"/>
                </a:moveTo>
                <a:lnTo>
                  <a:pt x="5879585" y="0"/>
                </a:lnTo>
                <a:lnTo>
                  <a:pt x="5879585" y="4584761"/>
                </a:lnTo>
                <a:lnTo>
                  <a:pt x="0" y="4584761"/>
                </a:lnTo>
                <a:lnTo>
                  <a:pt x="0" y="0"/>
                </a:lnTo>
                <a:close/>
              </a:path>
            </a:pathLst>
          </a:custGeom>
          <a:blipFill>
            <a:blip r:embed="rId2"/>
            <a:stretch>
              <a:fillRect l="0" t="0" r="0" b="-682"/>
            </a:stretch>
          </a:blipFill>
        </p:spPr>
      </p:sp>
      <p:sp>
        <p:nvSpPr>
          <p:cNvPr name="Freeform 3" id="3"/>
          <p:cNvSpPr/>
          <p:nvPr/>
        </p:nvSpPr>
        <p:spPr>
          <a:xfrm flipH="false" flipV="false" rot="0">
            <a:off x="11419550" y="0"/>
            <a:ext cx="5839750" cy="4584761"/>
          </a:xfrm>
          <a:custGeom>
            <a:avLst/>
            <a:gdLst/>
            <a:ahLst/>
            <a:cxnLst/>
            <a:rect r="r" b="b" t="t" l="l"/>
            <a:pathLst>
              <a:path h="4584761" w="5839750">
                <a:moveTo>
                  <a:pt x="0" y="0"/>
                </a:moveTo>
                <a:lnTo>
                  <a:pt x="5839750" y="0"/>
                </a:lnTo>
                <a:lnTo>
                  <a:pt x="5839750" y="4584761"/>
                </a:lnTo>
                <a:lnTo>
                  <a:pt x="0" y="4584761"/>
                </a:lnTo>
                <a:lnTo>
                  <a:pt x="0" y="0"/>
                </a:lnTo>
                <a:close/>
              </a:path>
            </a:pathLst>
          </a:custGeom>
          <a:blipFill>
            <a:blip r:embed="rId3"/>
            <a:stretch>
              <a:fillRect l="0" t="0" r="0" b="0"/>
            </a:stretch>
          </a:blipFill>
        </p:spPr>
      </p:sp>
      <p:sp>
        <p:nvSpPr>
          <p:cNvPr name="Freeform 4" id="4"/>
          <p:cNvSpPr/>
          <p:nvPr/>
        </p:nvSpPr>
        <p:spPr>
          <a:xfrm flipH="false" flipV="false" rot="0">
            <a:off x="5933753" y="4886642"/>
            <a:ext cx="5236721" cy="4168876"/>
          </a:xfrm>
          <a:custGeom>
            <a:avLst/>
            <a:gdLst/>
            <a:ahLst/>
            <a:cxnLst/>
            <a:rect r="r" b="b" t="t" l="l"/>
            <a:pathLst>
              <a:path h="4168876" w="5236721">
                <a:moveTo>
                  <a:pt x="0" y="0"/>
                </a:moveTo>
                <a:lnTo>
                  <a:pt x="5236721" y="0"/>
                </a:lnTo>
                <a:lnTo>
                  <a:pt x="5236721" y="4168877"/>
                </a:lnTo>
                <a:lnTo>
                  <a:pt x="0" y="4168877"/>
                </a:lnTo>
                <a:lnTo>
                  <a:pt x="0" y="0"/>
                </a:lnTo>
                <a:close/>
              </a:path>
            </a:pathLst>
          </a:custGeom>
          <a:blipFill>
            <a:blip r:embed="rId4"/>
            <a:stretch>
              <a:fillRect l="-1399" t="0" r="0" b="0"/>
            </a:stretch>
          </a:blipFill>
        </p:spPr>
      </p:sp>
      <p:sp>
        <p:nvSpPr>
          <p:cNvPr name="TextBox 5" id="5"/>
          <p:cNvSpPr txBox="true"/>
          <p:nvPr/>
        </p:nvSpPr>
        <p:spPr>
          <a:xfrm rot="0">
            <a:off x="1237216" y="4563110"/>
            <a:ext cx="3138607" cy="580390"/>
          </a:xfrm>
          <a:prstGeom prst="rect">
            <a:avLst/>
          </a:prstGeom>
        </p:spPr>
        <p:txBody>
          <a:bodyPr anchor="t" rtlCol="false" tIns="0" lIns="0" bIns="0" rIns="0">
            <a:spAutoFit/>
          </a:bodyPr>
          <a:lstStyle/>
          <a:p>
            <a:pPr algn="ctr">
              <a:lnSpc>
                <a:spcPts val="4759"/>
              </a:lnSpc>
            </a:pPr>
            <a:r>
              <a:rPr lang="en-US" sz="3399">
                <a:solidFill>
                  <a:srgbClr val="000000"/>
                </a:solidFill>
                <a:latin typeface="TT Commons Pro"/>
              </a:rPr>
              <a:t>48 holes with SA </a:t>
            </a:r>
          </a:p>
        </p:txBody>
      </p:sp>
      <p:sp>
        <p:nvSpPr>
          <p:cNvPr name="TextBox 6" id="6"/>
          <p:cNvSpPr txBox="true"/>
          <p:nvPr/>
        </p:nvSpPr>
        <p:spPr>
          <a:xfrm rot="0">
            <a:off x="12827212" y="4563110"/>
            <a:ext cx="3024426" cy="580390"/>
          </a:xfrm>
          <a:prstGeom prst="rect">
            <a:avLst/>
          </a:prstGeom>
        </p:spPr>
        <p:txBody>
          <a:bodyPr anchor="t" rtlCol="false" tIns="0" lIns="0" bIns="0" rIns="0">
            <a:spAutoFit/>
          </a:bodyPr>
          <a:lstStyle/>
          <a:p>
            <a:pPr algn="ctr">
              <a:lnSpc>
                <a:spcPts val="4759"/>
              </a:lnSpc>
            </a:pPr>
            <a:r>
              <a:rPr lang="en-US" sz="3399">
                <a:solidFill>
                  <a:srgbClr val="000000"/>
                </a:solidFill>
                <a:latin typeface="TT Commons Pro"/>
              </a:rPr>
              <a:t>48 holes with PS</a:t>
            </a:r>
          </a:p>
        </p:txBody>
      </p:sp>
      <p:sp>
        <p:nvSpPr>
          <p:cNvPr name="TextBox 7" id="7"/>
          <p:cNvSpPr txBox="true"/>
          <p:nvPr/>
        </p:nvSpPr>
        <p:spPr>
          <a:xfrm rot="0">
            <a:off x="5933753" y="9191625"/>
            <a:ext cx="5236721" cy="5803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TT Commons Pro"/>
              </a:rPr>
              <a:t>48 holes with GA</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4F674F"/>
        </a:solidFill>
      </p:bgPr>
    </p:bg>
    <p:spTree>
      <p:nvGrpSpPr>
        <p:cNvPr id="1" name=""/>
        <p:cNvGrpSpPr/>
        <p:nvPr/>
      </p:nvGrpSpPr>
      <p:grpSpPr>
        <a:xfrm>
          <a:off x="0" y="0"/>
          <a:ext cx="0" cy="0"/>
          <a:chOff x="0" y="0"/>
          <a:chExt cx="0" cy="0"/>
        </a:xfrm>
      </p:grpSpPr>
      <p:sp>
        <p:nvSpPr>
          <p:cNvPr name="TextBox 2" id="2"/>
          <p:cNvSpPr txBox="true"/>
          <p:nvPr/>
        </p:nvSpPr>
        <p:spPr>
          <a:xfrm rot="0">
            <a:off x="3481507" y="4638992"/>
            <a:ext cx="11324987" cy="904240"/>
          </a:xfrm>
          <a:prstGeom prst="rect">
            <a:avLst/>
          </a:prstGeom>
        </p:spPr>
        <p:txBody>
          <a:bodyPr anchor="t" rtlCol="false" tIns="0" lIns="0" bIns="0" rIns="0">
            <a:spAutoFit/>
          </a:bodyPr>
          <a:lstStyle/>
          <a:p>
            <a:pPr algn="ctr">
              <a:lnSpc>
                <a:spcPts val="7279"/>
              </a:lnSpc>
            </a:pPr>
            <a:r>
              <a:rPr lang="en-US" sz="5199">
                <a:solidFill>
                  <a:srgbClr val="000000"/>
                </a:solidFill>
                <a:latin typeface="DejaVu Serif Bold"/>
              </a:rPr>
              <a:t>THANK YOU FOR LISTENING!</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sp>
        <p:nvSpPr>
          <p:cNvPr name="Freeform 2" id="2"/>
          <p:cNvSpPr/>
          <p:nvPr/>
        </p:nvSpPr>
        <p:spPr>
          <a:xfrm flipH="false" flipV="false" rot="0">
            <a:off x="3160301" y="4031001"/>
            <a:ext cx="11957874" cy="5227299"/>
          </a:xfrm>
          <a:custGeom>
            <a:avLst/>
            <a:gdLst/>
            <a:ahLst/>
            <a:cxnLst/>
            <a:rect r="r" b="b" t="t" l="l"/>
            <a:pathLst>
              <a:path h="5227299" w="11957874">
                <a:moveTo>
                  <a:pt x="0" y="0"/>
                </a:moveTo>
                <a:lnTo>
                  <a:pt x="11957873" y="0"/>
                </a:lnTo>
                <a:lnTo>
                  <a:pt x="11957873" y="5227299"/>
                </a:lnTo>
                <a:lnTo>
                  <a:pt x="0" y="5227299"/>
                </a:lnTo>
                <a:lnTo>
                  <a:pt x="0" y="0"/>
                </a:lnTo>
                <a:close/>
              </a:path>
            </a:pathLst>
          </a:custGeom>
          <a:blipFill>
            <a:blip r:embed="rId2"/>
            <a:stretch>
              <a:fillRect l="0" t="0" r="0" b="0"/>
            </a:stretch>
          </a:blipFill>
        </p:spPr>
      </p:sp>
      <p:sp>
        <p:nvSpPr>
          <p:cNvPr name="TextBox 3" id="3"/>
          <p:cNvSpPr txBox="true"/>
          <p:nvPr/>
        </p:nvSpPr>
        <p:spPr>
          <a:xfrm rot="0">
            <a:off x="9139238" y="4765675"/>
            <a:ext cx="9525" cy="679450"/>
          </a:xfrm>
          <a:prstGeom prst="rect">
            <a:avLst/>
          </a:prstGeom>
        </p:spPr>
        <p:txBody>
          <a:bodyPr anchor="t" rtlCol="false" tIns="0" lIns="0" bIns="0" rIns="0">
            <a:spAutoFit/>
          </a:bodyPr>
          <a:lstStyle/>
          <a:p>
            <a:pPr algn="ctr">
              <a:lnSpc>
                <a:spcPts val="5599"/>
              </a:lnSpc>
              <a:spcBef>
                <a:spcPct val="0"/>
              </a:spcBef>
            </a:pPr>
          </a:p>
        </p:txBody>
      </p:sp>
      <p:sp>
        <p:nvSpPr>
          <p:cNvPr name="TextBox 4" id="4"/>
          <p:cNvSpPr txBox="true"/>
          <p:nvPr/>
        </p:nvSpPr>
        <p:spPr>
          <a:xfrm rot="0">
            <a:off x="0" y="336550"/>
            <a:ext cx="13889717" cy="1222375"/>
          </a:xfrm>
          <a:prstGeom prst="rect">
            <a:avLst/>
          </a:prstGeom>
        </p:spPr>
        <p:txBody>
          <a:bodyPr anchor="t" rtlCol="false" tIns="0" lIns="0" bIns="0" rIns="0">
            <a:spAutoFit/>
          </a:bodyPr>
          <a:lstStyle/>
          <a:p>
            <a:pPr algn="ctr">
              <a:lnSpc>
                <a:spcPts val="9799"/>
              </a:lnSpc>
            </a:pPr>
            <a:r>
              <a:rPr lang="en-US" sz="6999">
                <a:solidFill>
                  <a:srgbClr val="000000"/>
                </a:solidFill>
                <a:latin typeface="Arimo Bold"/>
              </a:rPr>
              <a:t>Travelling Salesman Problem:</a:t>
            </a:r>
          </a:p>
        </p:txBody>
      </p:sp>
      <p:sp>
        <p:nvSpPr>
          <p:cNvPr name="TextBox 5" id="5"/>
          <p:cNvSpPr txBox="true"/>
          <p:nvPr/>
        </p:nvSpPr>
        <p:spPr>
          <a:xfrm rot="0">
            <a:off x="9525" y="1809051"/>
            <a:ext cx="18278475" cy="1384300"/>
          </a:xfrm>
          <a:prstGeom prst="rect">
            <a:avLst/>
          </a:prstGeom>
        </p:spPr>
        <p:txBody>
          <a:bodyPr anchor="t" rtlCol="false" tIns="0" lIns="0" bIns="0" rIns="0">
            <a:spAutoFit/>
          </a:bodyPr>
          <a:lstStyle/>
          <a:p>
            <a:pPr algn="ctr">
              <a:lnSpc>
                <a:spcPts val="5599"/>
              </a:lnSpc>
              <a:spcBef>
                <a:spcPct val="0"/>
              </a:spcBef>
            </a:pPr>
            <a:r>
              <a:rPr lang="en-US" sz="3999">
                <a:solidFill>
                  <a:srgbClr val="FFFFFF"/>
                </a:solidFill>
                <a:latin typeface="TT Commons Pro"/>
              </a:rPr>
              <a:t>Given a list of cities and the distances between each pair of cities, what is the shortest possible route that visits each city exactly once.</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4F674F"/>
        </a:solidFill>
      </p:bgPr>
    </p:bg>
    <p:spTree>
      <p:nvGrpSpPr>
        <p:cNvPr id="1" name=""/>
        <p:cNvGrpSpPr/>
        <p:nvPr/>
      </p:nvGrpSpPr>
      <p:grpSpPr>
        <a:xfrm>
          <a:off x="0" y="0"/>
          <a:ext cx="0" cy="0"/>
          <a:chOff x="0" y="0"/>
          <a:chExt cx="0" cy="0"/>
        </a:xfrm>
      </p:grpSpPr>
      <p:sp>
        <p:nvSpPr>
          <p:cNvPr name="TextBox 2" id="2"/>
          <p:cNvSpPr txBox="true"/>
          <p:nvPr/>
        </p:nvSpPr>
        <p:spPr>
          <a:xfrm rot="0">
            <a:off x="280129" y="866775"/>
            <a:ext cx="11421791" cy="1222375"/>
          </a:xfrm>
          <a:prstGeom prst="rect">
            <a:avLst/>
          </a:prstGeom>
        </p:spPr>
        <p:txBody>
          <a:bodyPr anchor="t" rtlCol="false" tIns="0" lIns="0" bIns="0" rIns="0">
            <a:spAutoFit/>
          </a:bodyPr>
          <a:lstStyle/>
          <a:p>
            <a:pPr algn="ctr">
              <a:lnSpc>
                <a:spcPts val="9799"/>
              </a:lnSpc>
            </a:pPr>
            <a:r>
              <a:rPr lang="en-US" sz="6999">
                <a:solidFill>
                  <a:srgbClr val="000000"/>
                </a:solidFill>
                <a:latin typeface="Arimo Bold"/>
              </a:rPr>
              <a:t>The Aim of the Project </a:t>
            </a:r>
          </a:p>
        </p:txBody>
      </p:sp>
      <p:sp>
        <p:nvSpPr>
          <p:cNvPr name="TextBox 3" id="3"/>
          <p:cNvSpPr txBox="true"/>
          <p:nvPr/>
        </p:nvSpPr>
        <p:spPr>
          <a:xfrm rot="0">
            <a:off x="1028700" y="2491359"/>
            <a:ext cx="16230600" cy="3253905"/>
          </a:xfrm>
          <a:prstGeom prst="rect">
            <a:avLst/>
          </a:prstGeom>
        </p:spPr>
        <p:txBody>
          <a:bodyPr anchor="t" rtlCol="false" tIns="0" lIns="0" bIns="0" rIns="0">
            <a:spAutoFit/>
          </a:bodyPr>
          <a:lstStyle/>
          <a:p>
            <a:pPr algn="ctr">
              <a:lnSpc>
                <a:spcPts val="6500"/>
              </a:lnSpc>
            </a:pPr>
            <a:r>
              <a:rPr lang="en-US" sz="4643">
                <a:solidFill>
                  <a:srgbClr val="FFFFFF"/>
                </a:solidFill>
                <a:latin typeface="TT Commons Pro"/>
              </a:rPr>
              <a:t>Our goal is to apply this concept to the drilling pcb problem  which is finding the shortest and cheapest path with different gradient-free algorithms.</a:t>
            </a:r>
          </a:p>
          <a:p>
            <a:pPr algn="ctr">
              <a:lnSpc>
                <a:spcPts val="6500"/>
              </a:lnSpc>
            </a:pPr>
          </a:p>
        </p:txBody>
      </p:sp>
      <p:sp>
        <p:nvSpPr>
          <p:cNvPr name="TextBox 4" id="4"/>
          <p:cNvSpPr txBox="true"/>
          <p:nvPr/>
        </p:nvSpPr>
        <p:spPr>
          <a:xfrm rot="0">
            <a:off x="0" y="5654558"/>
            <a:ext cx="18288000" cy="1749425"/>
          </a:xfrm>
          <a:prstGeom prst="rect">
            <a:avLst/>
          </a:prstGeom>
        </p:spPr>
        <p:txBody>
          <a:bodyPr anchor="t" rtlCol="false" tIns="0" lIns="0" bIns="0" rIns="0">
            <a:spAutoFit/>
          </a:bodyPr>
          <a:lstStyle/>
          <a:p>
            <a:pPr algn="ctr">
              <a:lnSpc>
                <a:spcPts val="7000"/>
              </a:lnSpc>
            </a:pPr>
            <a:r>
              <a:rPr lang="en-US" sz="5000">
                <a:solidFill>
                  <a:srgbClr val="FFFFFF"/>
                </a:solidFill>
                <a:latin typeface="TT Commons Pro"/>
              </a:rPr>
              <a:t>Also, we will monitor how these algorithms worked on this problem seperatly.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sp>
        <p:nvSpPr>
          <p:cNvPr name="Freeform 2" id="2"/>
          <p:cNvSpPr/>
          <p:nvPr/>
        </p:nvSpPr>
        <p:spPr>
          <a:xfrm flipH="false" flipV="false" rot="0">
            <a:off x="4762" y="2341807"/>
            <a:ext cx="8255862" cy="7945193"/>
          </a:xfrm>
          <a:custGeom>
            <a:avLst/>
            <a:gdLst/>
            <a:ahLst/>
            <a:cxnLst/>
            <a:rect r="r" b="b" t="t" l="l"/>
            <a:pathLst>
              <a:path h="7945193" w="8255862">
                <a:moveTo>
                  <a:pt x="0" y="0"/>
                </a:moveTo>
                <a:lnTo>
                  <a:pt x="8255862" y="0"/>
                </a:lnTo>
                <a:lnTo>
                  <a:pt x="8255862" y="7945193"/>
                </a:lnTo>
                <a:lnTo>
                  <a:pt x="0" y="7945193"/>
                </a:lnTo>
                <a:lnTo>
                  <a:pt x="0" y="0"/>
                </a:lnTo>
                <a:close/>
              </a:path>
            </a:pathLst>
          </a:custGeom>
          <a:blipFill>
            <a:blip r:embed="rId2"/>
            <a:stretch>
              <a:fillRect l="0" t="0" r="-295" b="0"/>
            </a:stretch>
          </a:blipFill>
        </p:spPr>
      </p:sp>
      <p:sp>
        <p:nvSpPr>
          <p:cNvPr name="TextBox 3" id="3"/>
          <p:cNvSpPr txBox="true"/>
          <p:nvPr/>
        </p:nvSpPr>
        <p:spPr>
          <a:xfrm rot="0">
            <a:off x="9139238" y="4236403"/>
            <a:ext cx="9525" cy="1604644"/>
          </a:xfrm>
          <a:prstGeom prst="rect">
            <a:avLst/>
          </a:prstGeom>
        </p:spPr>
        <p:txBody>
          <a:bodyPr anchor="t" rtlCol="false" tIns="0" lIns="0" bIns="0" rIns="0">
            <a:spAutoFit/>
          </a:bodyPr>
          <a:lstStyle/>
          <a:p>
            <a:pPr algn="ctr">
              <a:lnSpc>
                <a:spcPts val="12880"/>
              </a:lnSpc>
            </a:pPr>
          </a:p>
        </p:txBody>
      </p:sp>
      <p:sp>
        <p:nvSpPr>
          <p:cNvPr name="TextBox 4" id="4"/>
          <p:cNvSpPr txBox="true"/>
          <p:nvPr/>
        </p:nvSpPr>
        <p:spPr>
          <a:xfrm rot="0">
            <a:off x="4762" y="429822"/>
            <a:ext cx="18288000" cy="1835785"/>
          </a:xfrm>
          <a:prstGeom prst="rect">
            <a:avLst/>
          </a:prstGeom>
        </p:spPr>
        <p:txBody>
          <a:bodyPr anchor="t" rtlCol="false" tIns="0" lIns="0" bIns="0" rIns="0">
            <a:spAutoFit/>
          </a:bodyPr>
          <a:lstStyle/>
          <a:p>
            <a:pPr algn="ctr">
              <a:lnSpc>
                <a:spcPts val="7279"/>
              </a:lnSpc>
            </a:pPr>
            <a:r>
              <a:rPr lang="en-US" sz="5199">
                <a:solidFill>
                  <a:srgbClr val="000000"/>
                </a:solidFill>
                <a:latin typeface="DejaVu Serif Bold"/>
              </a:rPr>
              <a:t>Why do we need various algorithms to solve this problem</a:t>
            </a:r>
          </a:p>
        </p:txBody>
      </p:sp>
      <p:sp>
        <p:nvSpPr>
          <p:cNvPr name="TextBox 5" id="5"/>
          <p:cNvSpPr txBox="true"/>
          <p:nvPr/>
        </p:nvSpPr>
        <p:spPr>
          <a:xfrm rot="0">
            <a:off x="8687679" y="3853591"/>
            <a:ext cx="9122771" cy="1117153"/>
          </a:xfrm>
          <a:prstGeom prst="rect">
            <a:avLst/>
          </a:prstGeom>
        </p:spPr>
        <p:txBody>
          <a:bodyPr anchor="t" rtlCol="false" tIns="0" lIns="0" bIns="0" rIns="0">
            <a:spAutoFit/>
          </a:bodyPr>
          <a:lstStyle/>
          <a:p>
            <a:pPr algn="ctr">
              <a:lnSpc>
                <a:spcPts val="4574"/>
              </a:lnSpc>
            </a:pPr>
            <a:r>
              <a:rPr lang="en-US" sz="3267">
                <a:solidFill>
                  <a:srgbClr val="FFFFFF"/>
                </a:solidFill>
                <a:latin typeface="TT Commons Pro"/>
              </a:rPr>
              <a:t>Can’t we just try all the different combinations and try to find the best solution?</a:t>
            </a:r>
          </a:p>
        </p:txBody>
      </p:sp>
      <p:sp>
        <p:nvSpPr>
          <p:cNvPr name="TextBox 6" id="6"/>
          <p:cNvSpPr txBox="true"/>
          <p:nvPr/>
        </p:nvSpPr>
        <p:spPr>
          <a:xfrm rot="0">
            <a:off x="8687679" y="5390796"/>
            <a:ext cx="9122771" cy="1780540"/>
          </a:xfrm>
          <a:prstGeom prst="rect">
            <a:avLst/>
          </a:prstGeom>
        </p:spPr>
        <p:txBody>
          <a:bodyPr anchor="t" rtlCol="false" tIns="0" lIns="0" bIns="0" rIns="0">
            <a:spAutoFit/>
          </a:bodyPr>
          <a:lstStyle/>
          <a:p>
            <a:pPr algn="ctr">
              <a:lnSpc>
                <a:spcPts val="4759"/>
              </a:lnSpc>
            </a:pPr>
            <a:r>
              <a:rPr lang="en-US" sz="3399">
                <a:solidFill>
                  <a:srgbClr val="FFFFFF"/>
                </a:solidFill>
                <a:latin typeface="TT Commons Pro"/>
              </a:rPr>
              <a:t>It can work with very small datasets but it is impossible to find the best way with this way for bigger datasets.</a:t>
            </a:r>
          </a:p>
        </p:txBody>
      </p:sp>
      <p:sp>
        <p:nvSpPr>
          <p:cNvPr name="TextBox 7" id="7"/>
          <p:cNvSpPr txBox="true"/>
          <p:nvPr/>
        </p:nvSpPr>
        <p:spPr>
          <a:xfrm rot="0">
            <a:off x="7965779" y="7785915"/>
            <a:ext cx="10566570" cy="1180465"/>
          </a:xfrm>
          <a:prstGeom prst="rect">
            <a:avLst/>
          </a:prstGeom>
        </p:spPr>
        <p:txBody>
          <a:bodyPr anchor="t" rtlCol="false" tIns="0" lIns="0" bIns="0" rIns="0">
            <a:spAutoFit/>
          </a:bodyPr>
          <a:lstStyle/>
          <a:p>
            <a:pPr algn="ctr">
              <a:lnSpc>
                <a:spcPts val="4759"/>
              </a:lnSpc>
            </a:pPr>
            <a:r>
              <a:rPr lang="en-US" sz="3399">
                <a:solidFill>
                  <a:srgbClr val="FFFFFF"/>
                </a:solidFill>
                <a:latin typeface="TT Commons Pro"/>
              </a:rPr>
              <a:t>Note that even with the 30 holes the time needed is more than the age of universe !</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4F674F"/>
        </a:solidFill>
      </p:bgPr>
    </p:bg>
    <p:spTree>
      <p:nvGrpSpPr>
        <p:cNvPr id="1" name=""/>
        <p:cNvGrpSpPr/>
        <p:nvPr/>
      </p:nvGrpSpPr>
      <p:grpSpPr>
        <a:xfrm>
          <a:off x="0" y="0"/>
          <a:ext cx="0" cy="0"/>
          <a:chOff x="0" y="0"/>
          <a:chExt cx="0" cy="0"/>
        </a:xfrm>
      </p:grpSpPr>
      <p:sp>
        <p:nvSpPr>
          <p:cNvPr name="TextBox 2" id="2"/>
          <p:cNvSpPr txBox="true"/>
          <p:nvPr/>
        </p:nvSpPr>
        <p:spPr>
          <a:xfrm rot="0">
            <a:off x="1028700" y="-37960"/>
            <a:ext cx="9672876" cy="1604644"/>
          </a:xfrm>
          <a:prstGeom prst="rect">
            <a:avLst/>
          </a:prstGeom>
        </p:spPr>
        <p:txBody>
          <a:bodyPr anchor="t" rtlCol="false" tIns="0" lIns="0" bIns="0" rIns="0">
            <a:spAutoFit/>
          </a:bodyPr>
          <a:lstStyle/>
          <a:p>
            <a:pPr algn="ctr">
              <a:lnSpc>
                <a:spcPts val="12880"/>
              </a:lnSpc>
            </a:pPr>
            <a:r>
              <a:rPr lang="en-US" sz="9200">
                <a:solidFill>
                  <a:srgbClr val="000000"/>
                </a:solidFill>
                <a:latin typeface="Arimo Bold"/>
              </a:rPr>
              <a:t>Algorithms Used </a:t>
            </a:r>
          </a:p>
        </p:txBody>
      </p:sp>
      <p:sp>
        <p:nvSpPr>
          <p:cNvPr name="TextBox 3" id="3"/>
          <p:cNvSpPr txBox="true"/>
          <p:nvPr/>
        </p:nvSpPr>
        <p:spPr>
          <a:xfrm rot="0">
            <a:off x="1028700" y="1461909"/>
            <a:ext cx="6820258" cy="904240"/>
          </a:xfrm>
          <a:prstGeom prst="rect">
            <a:avLst/>
          </a:prstGeom>
        </p:spPr>
        <p:txBody>
          <a:bodyPr anchor="t" rtlCol="false" tIns="0" lIns="0" bIns="0" rIns="0">
            <a:spAutoFit/>
          </a:bodyPr>
          <a:lstStyle/>
          <a:p>
            <a:pPr algn="ctr">
              <a:lnSpc>
                <a:spcPts val="7279"/>
              </a:lnSpc>
            </a:pPr>
            <a:r>
              <a:rPr lang="en-US" sz="5199">
                <a:solidFill>
                  <a:srgbClr val="000000"/>
                </a:solidFill>
                <a:latin typeface="DejaVu Serif Bold"/>
              </a:rPr>
              <a:t>Genetic Algorithm</a:t>
            </a:r>
          </a:p>
        </p:txBody>
      </p:sp>
      <p:sp>
        <p:nvSpPr>
          <p:cNvPr name="TextBox 4" id="4"/>
          <p:cNvSpPr txBox="true"/>
          <p:nvPr/>
        </p:nvSpPr>
        <p:spPr>
          <a:xfrm rot="0">
            <a:off x="514316" y="2497387"/>
            <a:ext cx="15821543" cy="580390"/>
          </a:xfrm>
          <a:prstGeom prst="rect">
            <a:avLst/>
          </a:prstGeom>
        </p:spPr>
        <p:txBody>
          <a:bodyPr anchor="t" rtlCol="false" tIns="0" lIns="0" bIns="0" rIns="0">
            <a:spAutoFit/>
          </a:bodyPr>
          <a:lstStyle/>
          <a:p>
            <a:pPr algn="ctr">
              <a:lnSpc>
                <a:spcPts val="4759"/>
              </a:lnSpc>
            </a:pPr>
            <a:r>
              <a:rPr lang="en-US" sz="3399">
                <a:solidFill>
                  <a:srgbClr val="FFFFFF"/>
                </a:solidFill>
                <a:latin typeface="TT Commons Pro"/>
              </a:rPr>
              <a:t> Genetic algorithms are based on the ideas of natural selection and genetics.</a:t>
            </a:r>
          </a:p>
        </p:txBody>
      </p:sp>
      <p:sp>
        <p:nvSpPr>
          <p:cNvPr name="TextBox 5" id="5"/>
          <p:cNvSpPr txBox="true"/>
          <p:nvPr/>
        </p:nvSpPr>
        <p:spPr>
          <a:xfrm rot="0">
            <a:off x="1028700" y="3377151"/>
            <a:ext cx="7766209" cy="904240"/>
          </a:xfrm>
          <a:prstGeom prst="rect">
            <a:avLst/>
          </a:prstGeom>
        </p:spPr>
        <p:txBody>
          <a:bodyPr anchor="t" rtlCol="false" tIns="0" lIns="0" bIns="0" rIns="0">
            <a:spAutoFit/>
          </a:bodyPr>
          <a:lstStyle/>
          <a:p>
            <a:pPr algn="ctr">
              <a:lnSpc>
                <a:spcPts val="7279"/>
              </a:lnSpc>
            </a:pPr>
            <a:r>
              <a:rPr lang="en-US" sz="5199">
                <a:solidFill>
                  <a:srgbClr val="000000"/>
                </a:solidFill>
                <a:latin typeface="DejaVu Serif Bold"/>
              </a:rPr>
              <a:t>Simulated Annealing</a:t>
            </a:r>
          </a:p>
        </p:txBody>
      </p:sp>
      <p:sp>
        <p:nvSpPr>
          <p:cNvPr name="TextBox 6" id="6"/>
          <p:cNvSpPr txBox="true"/>
          <p:nvPr/>
        </p:nvSpPr>
        <p:spPr>
          <a:xfrm rot="0">
            <a:off x="801525" y="4633816"/>
            <a:ext cx="16684950" cy="1180465"/>
          </a:xfrm>
          <a:prstGeom prst="rect">
            <a:avLst/>
          </a:prstGeom>
        </p:spPr>
        <p:txBody>
          <a:bodyPr anchor="t" rtlCol="false" tIns="0" lIns="0" bIns="0" rIns="0">
            <a:spAutoFit/>
          </a:bodyPr>
          <a:lstStyle/>
          <a:p>
            <a:pPr algn="ctr">
              <a:lnSpc>
                <a:spcPts val="4759"/>
              </a:lnSpc>
            </a:pPr>
            <a:r>
              <a:rPr lang="en-US" sz="3399">
                <a:solidFill>
                  <a:srgbClr val="FFFFFF"/>
                </a:solidFill>
                <a:latin typeface="TT Commons Pro"/>
              </a:rPr>
              <a:t> The method models the physical process of heating a material and then slowly lowering the temperature to decrease defects, thus minimizing the system energy.</a:t>
            </a:r>
          </a:p>
        </p:txBody>
      </p:sp>
      <p:sp>
        <p:nvSpPr>
          <p:cNvPr name="TextBox 7" id="7"/>
          <p:cNvSpPr txBox="true"/>
          <p:nvPr/>
        </p:nvSpPr>
        <p:spPr>
          <a:xfrm rot="0">
            <a:off x="-4515977" y="6351222"/>
            <a:ext cx="16684950" cy="904240"/>
          </a:xfrm>
          <a:prstGeom prst="rect">
            <a:avLst/>
          </a:prstGeom>
        </p:spPr>
        <p:txBody>
          <a:bodyPr anchor="t" rtlCol="false" tIns="0" lIns="0" bIns="0" rIns="0">
            <a:spAutoFit/>
          </a:bodyPr>
          <a:lstStyle/>
          <a:p>
            <a:pPr algn="ctr">
              <a:lnSpc>
                <a:spcPts val="7279"/>
              </a:lnSpc>
            </a:pPr>
            <a:r>
              <a:rPr lang="en-US" sz="5199">
                <a:solidFill>
                  <a:srgbClr val="000000"/>
                </a:solidFill>
                <a:latin typeface="DejaVu Serif Bold"/>
              </a:rPr>
              <a:t>Particle Swarm</a:t>
            </a:r>
          </a:p>
        </p:txBody>
      </p:sp>
      <p:sp>
        <p:nvSpPr>
          <p:cNvPr name="TextBox 8" id="8"/>
          <p:cNvSpPr txBox="true"/>
          <p:nvPr/>
        </p:nvSpPr>
        <p:spPr>
          <a:xfrm rot="0">
            <a:off x="0" y="7826962"/>
            <a:ext cx="18288000" cy="1780540"/>
          </a:xfrm>
          <a:prstGeom prst="rect">
            <a:avLst/>
          </a:prstGeom>
        </p:spPr>
        <p:txBody>
          <a:bodyPr anchor="t" rtlCol="false" tIns="0" lIns="0" bIns="0" rIns="0">
            <a:spAutoFit/>
          </a:bodyPr>
          <a:lstStyle/>
          <a:p>
            <a:pPr algn="ctr">
              <a:lnSpc>
                <a:spcPts val="4759"/>
              </a:lnSpc>
            </a:pPr>
            <a:r>
              <a:rPr lang="en-US" sz="3399">
                <a:solidFill>
                  <a:srgbClr val="FFFFFF"/>
                </a:solidFill>
                <a:latin typeface="TT Commons Pro"/>
              </a:rPr>
              <a:t>The PSO algorithm is a population-based optimization method inspired by the social behavior of bird and fish flocks searching for food, which means that individuals in a group move to good regions based on their adaptation to the environment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728516"/>
            <a:ext cx="7708088" cy="7900489"/>
          </a:xfrm>
          <a:custGeom>
            <a:avLst/>
            <a:gdLst/>
            <a:ahLst/>
            <a:cxnLst/>
            <a:rect r="r" b="b" t="t" l="l"/>
            <a:pathLst>
              <a:path h="7900489" w="7708088">
                <a:moveTo>
                  <a:pt x="0" y="0"/>
                </a:moveTo>
                <a:lnTo>
                  <a:pt x="7708088" y="0"/>
                </a:lnTo>
                <a:lnTo>
                  <a:pt x="7708088" y="7900489"/>
                </a:lnTo>
                <a:lnTo>
                  <a:pt x="0" y="7900489"/>
                </a:lnTo>
                <a:lnTo>
                  <a:pt x="0" y="0"/>
                </a:lnTo>
                <a:close/>
              </a:path>
            </a:pathLst>
          </a:custGeom>
          <a:blipFill>
            <a:blip r:embed="rId2"/>
            <a:stretch>
              <a:fillRect l="0" t="0" r="0" b="0"/>
            </a:stretch>
          </a:blipFill>
        </p:spPr>
      </p:sp>
      <p:sp>
        <p:nvSpPr>
          <p:cNvPr name="TextBox 3" id="3"/>
          <p:cNvSpPr txBox="true"/>
          <p:nvPr/>
        </p:nvSpPr>
        <p:spPr>
          <a:xfrm rot="0">
            <a:off x="1028700" y="336550"/>
            <a:ext cx="5039083" cy="1222375"/>
          </a:xfrm>
          <a:prstGeom prst="rect">
            <a:avLst/>
          </a:prstGeom>
        </p:spPr>
        <p:txBody>
          <a:bodyPr anchor="t" rtlCol="false" tIns="0" lIns="0" bIns="0" rIns="0">
            <a:spAutoFit/>
          </a:bodyPr>
          <a:lstStyle/>
          <a:p>
            <a:pPr algn="ctr">
              <a:lnSpc>
                <a:spcPts val="9799"/>
              </a:lnSpc>
            </a:pPr>
            <a:r>
              <a:rPr lang="en-US" sz="6999">
                <a:solidFill>
                  <a:srgbClr val="000000"/>
                </a:solidFill>
                <a:latin typeface="Arimo Bold"/>
              </a:rPr>
              <a:t>The Dataset</a:t>
            </a:r>
          </a:p>
        </p:txBody>
      </p:sp>
      <p:sp>
        <p:nvSpPr>
          <p:cNvPr name="TextBox 4" id="4"/>
          <p:cNvSpPr txBox="true"/>
          <p:nvPr/>
        </p:nvSpPr>
        <p:spPr>
          <a:xfrm rot="0">
            <a:off x="8736788" y="4060737"/>
            <a:ext cx="9588116" cy="2089326"/>
          </a:xfrm>
          <a:prstGeom prst="rect">
            <a:avLst/>
          </a:prstGeom>
        </p:spPr>
        <p:txBody>
          <a:bodyPr anchor="t" rtlCol="false" tIns="0" lIns="0" bIns="0" rIns="0">
            <a:spAutoFit/>
          </a:bodyPr>
          <a:lstStyle/>
          <a:p>
            <a:pPr algn="ctr">
              <a:lnSpc>
                <a:spcPts val="5590"/>
              </a:lnSpc>
            </a:pPr>
            <a:r>
              <a:rPr lang="en-US" sz="3993">
                <a:solidFill>
                  <a:srgbClr val="FFFFFF"/>
                </a:solidFill>
                <a:latin typeface="TT Commons Pro"/>
              </a:rPr>
              <a:t>We have created a dataset from this circuit board as their x  , y coordiantes and the radius of that hole.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sp>
        <p:nvSpPr>
          <p:cNvPr name="Freeform 2" id="2"/>
          <p:cNvSpPr/>
          <p:nvPr/>
        </p:nvSpPr>
        <p:spPr>
          <a:xfrm flipH="false" flipV="false" rot="0">
            <a:off x="9657626" y="1715182"/>
            <a:ext cx="8043936" cy="8416012"/>
          </a:xfrm>
          <a:custGeom>
            <a:avLst/>
            <a:gdLst/>
            <a:ahLst/>
            <a:cxnLst/>
            <a:rect r="r" b="b" t="t" l="l"/>
            <a:pathLst>
              <a:path h="8416012" w="8043936">
                <a:moveTo>
                  <a:pt x="0" y="0"/>
                </a:moveTo>
                <a:lnTo>
                  <a:pt x="8043936" y="0"/>
                </a:lnTo>
                <a:lnTo>
                  <a:pt x="8043936" y="8416012"/>
                </a:lnTo>
                <a:lnTo>
                  <a:pt x="0" y="8416012"/>
                </a:lnTo>
                <a:lnTo>
                  <a:pt x="0" y="0"/>
                </a:lnTo>
                <a:close/>
              </a:path>
            </a:pathLst>
          </a:custGeom>
          <a:blipFill>
            <a:blip r:embed="rId2"/>
            <a:stretch>
              <a:fillRect l="0" t="0" r="0" b="0"/>
            </a:stretch>
          </a:blipFill>
        </p:spPr>
      </p:sp>
      <p:sp>
        <p:nvSpPr>
          <p:cNvPr name="TextBox 3" id="3"/>
          <p:cNvSpPr txBox="true"/>
          <p:nvPr/>
        </p:nvSpPr>
        <p:spPr>
          <a:xfrm rot="0">
            <a:off x="857656" y="121603"/>
            <a:ext cx="10126981" cy="1604644"/>
          </a:xfrm>
          <a:prstGeom prst="rect">
            <a:avLst/>
          </a:prstGeom>
        </p:spPr>
        <p:txBody>
          <a:bodyPr anchor="t" rtlCol="false" tIns="0" lIns="0" bIns="0" rIns="0">
            <a:spAutoFit/>
          </a:bodyPr>
          <a:lstStyle/>
          <a:p>
            <a:pPr algn="ctr">
              <a:lnSpc>
                <a:spcPts val="12880"/>
              </a:lnSpc>
            </a:pPr>
            <a:r>
              <a:rPr lang="en-US" sz="9200">
                <a:solidFill>
                  <a:srgbClr val="000000"/>
                </a:solidFill>
                <a:latin typeface="Arimo Bold"/>
              </a:rPr>
              <a:t>Genetic Algorithm</a:t>
            </a:r>
          </a:p>
        </p:txBody>
      </p:sp>
      <p:sp>
        <p:nvSpPr>
          <p:cNvPr name="TextBox 4" id="4"/>
          <p:cNvSpPr txBox="true"/>
          <p:nvPr/>
        </p:nvSpPr>
        <p:spPr>
          <a:xfrm rot="0">
            <a:off x="857656" y="2419667"/>
            <a:ext cx="8196384" cy="5380990"/>
          </a:xfrm>
          <a:prstGeom prst="rect">
            <a:avLst/>
          </a:prstGeom>
        </p:spPr>
        <p:txBody>
          <a:bodyPr anchor="t" rtlCol="false" tIns="0" lIns="0" bIns="0" rIns="0">
            <a:spAutoFit/>
          </a:bodyPr>
          <a:lstStyle/>
          <a:p>
            <a:pPr algn="ctr">
              <a:lnSpc>
                <a:spcPts val="4759"/>
              </a:lnSpc>
            </a:pPr>
            <a:r>
              <a:rPr lang="en-US" sz="3399">
                <a:solidFill>
                  <a:srgbClr val="FFFFFF"/>
                </a:solidFill>
                <a:latin typeface="TT Commons Pro"/>
              </a:rPr>
              <a:t>In this algorithm, we have created a 2D list  whose elements are like :</a:t>
            </a:r>
          </a:p>
          <a:p>
            <a:pPr algn="ctr">
              <a:lnSpc>
                <a:spcPts val="4759"/>
              </a:lnSpc>
            </a:pPr>
            <a:r>
              <a:rPr lang="en-US" sz="3399">
                <a:solidFill>
                  <a:srgbClr val="FFFFFF"/>
                </a:solidFill>
                <a:latin typeface="TT Commons Pro"/>
              </a:rPr>
              <a:t>[index, x_coordinate, y_coordinate, size_of_hole] with the help of pandas library.</a:t>
            </a:r>
          </a:p>
          <a:p>
            <a:pPr algn="ctr">
              <a:lnSpc>
                <a:spcPts val="4759"/>
              </a:lnSpc>
            </a:pPr>
            <a:r>
              <a:rPr lang="en-US" sz="3399">
                <a:solidFill>
                  <a:srgbClr val="FFFFFF"/>
                </a:solidFill>
                <a:latin typeface="TT Commons Pro"/>
              </a:rPr>
              <a:t>Then we created a population list with random selected paths and their total distances as a 2d array. Finally we implemented the crossover and mutation operations to this population.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sp>
        <p:nvSpPr>
          <p:cNvPr name="Freeform 2" id="2"/>
          <p:cNvSpPr/>
          <p:nvPr/>
        </p:nvSpPr>
        <p:spPr>
          <a:xfrm flipH="false" flipV="false" rot="0">
            <a:off x="9388349" y="2077572"/>
            <a:ext cx="8493347" cy="6981960"/>
          </a:xfrm>
          <a:custGeom>
            <a:avLst/>
            <a:gdLst/>
            <a:ahLst/>
            <a:cxnLst/>
            <a:rect r="r" b="b" t="t" l="l"/>
            <a:pathLst>
              <a:path h="6981960" w="8493347">
                <a:moveTo>
                  <a:pt x="0" y="0"/>
                </a:moveTo>
                <a:lnTo>
                  <a:pt x="8493347" y="0"/>
                </a:lnTo>
                <a:lnTo>
                  <a:pt x="8493347" y="6981960"/>
                </a:lnTo>
                <a:lnTo>
                  <a:pt x="0" y="6981960"/>
                </a:lnTo>
                <a:lnTo>
                  <a:pt x="0" y="0"/>
                </a:lnTo>
                <a:close/>
              </a:path>
            </a:pathLst>
          </a:custGeom>
          <a:blipFill>
            <a:blip r:embed="rId2"/>
            <a:stretch>
              <a:fillRect l="-180" t="0" r="-180" b="0"/>
            </a:stretch>
          </a:blipFill>
        </p:spPr>
      </p:sp>
      <p:sp>
        <p:nvSpPr>
          <p:cNvPr name="TextBox 3" id="3"/>
          <p:cNvSpPr txBox="true"/>
          <p:nvPr/>
        </p:nvSpPr>
        <p:spPr>
          <a:xfrm rot="0">
            <a:off x="801007" y="121603"/>
            <a:ext cx="11555492" cy="1604644"/>
          </a:xfrm>
          <a:prstGeom prst="rect">
            <a:avLst/>
          </a:prstGeom>
        </p:spPr>
        <p:txBody>
          <a:bodyPr anchor="t" rtlCol="false" tIns="0" lIns="0" bIns="0" rIns="0">
            <a:spAutoFit/>
          </a:bodyPr>
          <a:lstStyle/>
          <a:p>
            <a:pPr algn="ctr">
              <a:lnSpc>
                <a:spcPts val="12880"/>
              </a:lnSpc>
            </a:pPr>
            <a:r>
              <a:rPr lang="en-US" sz="9200">
                <a:solidFill>
                  <a:srgbClr val="000000"/>
                </a:solidFill>
                <a:latin typeface="Arimo Bold"/>
              </a:rPr>
              <a:t>Simulated Annaeling</a:t>
            </a:r>
          </a:p>
        </p:txBody>
      </p:sp>
      <p:sp>
        <p:nvSpPr>
          <p:cNvPr name="TextBox 4" id="4"/>
          <p:cNvSpPr txBox="true"/>
          <p:nvPr/>
        </p:nvSpPr>
        <p:spPr>
          <a:xfrm rot="0">
            <a:off x="801007" y="2844719"/>
            <a:ext cx="8342993" cy="5380990"/>
          </a:xfrm>
          <a:prstGeom prst="rect">
            <a:avLst/>
          </a:prstGeom>
        </p:spPr>
        <p:txBody>
          <a:bodyPr anchor="t" rtlCol="false" tIns="0" lIns="0" bIns="0" rIns="0">
            <a:spAutoFit/>
          </a:bodyPr>
          <a:lstStyle/>
          <a:p>
            <a:pPr algn="ctr">
              <a:lnSpc>
                <a:spcPts val="4759"/>
              </a:lnSpc>
            </a:pPr>
            <a:r>
              <a:rPr lang="en-US" sz="3399">
                <a:solidFill>
                  <a:srgbClr val="FFFFFF"/>
                </a:solidFill>
                <a:latin typeface="TT Commons Pro"/>
              </a:rPr>
              <a:t>We started  this algorithm with an initial temperature and cooling rate and also the list of holes that we have created earlier. In addition, we make system cooler at every iteration with the cooling rate. While doing that we swap two hole randomly in the list and then calculate the total sum. If that total sum is smaller than our current total sum we kept that randomly selected holes.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sp>
        <p:nvSpPr>
          <p:cNvPr name="Freeform 2" id="2"/>
          <p:cNvSpPr/>
          <p:nvPr/>
        </p:nvSpPr>
        <p:spPr>
          <a:xfrm flipH="false" flipV="false" rot="0">
            <a:off x="10742909" y="1197101"/>
            <a:ext cx="4708207" cy="8061199"/>
          </a:xfrm>
          <a:custGeom>
            <a:avLst/>
            <a:gdLst/>
            <a:ahLst/>
            <a:cxnLst/>
            <a:rect r="r" b="b" t="t" l="l"/>
            <a:pathLst>
              <a:path h="8061199" w="4708207">
                <a:moveTo>
                  <a:pt x="0" y="0"/>
                </a:moveTo>
                <a:lnTo>
                  <a:pt x="4708208" y="0"/>
                </a:lnTo>
                <a:lnTo>
                  <a:pt x="4708208" y="8061199"/>
                </a:lnTo>
                <a:lnTo>
                  <a:pt x="0" y="8061199"/>
                </a:lnTo>
                <a:lnTo>
                  <a:pt x="0" y="0"/>
                </a:lnTo>
                <a:close/>
              </a:path>
            </a:pathLst>
          </a:custGeom>
          <a:blipFill>
            <a:blip r:embed="rId2"/>
            <a:stretch>
              <a:fillRect l="0" t="0" r="0" b="0"/>
            </a:stretch>
          </a:blipFill>
        </p:spPr>
      </p:sp>
      <p:sp>
        <p:nvSpPr>
          <p:cNvPr name="TextBox 3" id="3"/>
          <p:cNvSpPr txBox="true"/>
          <p:nvPr/>
        </p:nvSpPr>
        <p:spPr>
          <a:xfrm rot="0">
            <a:off x="1028700" y="819150"/>
            <a:ext cx="8377833" cy="1604644"/>
          </a:xfrm>
          <a:prstGeom prst="rect">
            <a:avLst/>
          </a:prstGeom>
        </p:spPr>
        <p:txBody>
          <a:bodyPr anchor="t" rtlCol="false" tIns="0" lIns="0" bIns="0" rIns="0">
            <a:spAutoFit/>
          </a:bodyPr>
          <a:lstStyle/>
          <a:p>
            <a:pPr algn="ctr">
              <a:lnSpc>
                <a:spcPts val="12880"/>
              </a:lnSpc>
            </a:pPr>
            <a:r>
              <a:rPr lang="en-US" sz="9200">
                <a:solidFill>
                  <a:srgbClr val="000000"/>
                </a:solidFill>
                <a:latin typeface="Arimo Bold"/>
              </a:rPr>
              <a:t>Particle Swarm</a:t>
            </a:r>
          </a:p>
        </p:txBody>
      </p:sp>
      <p:sp>
        <p:nvSpPr>
          <p:cNvPr name="TextBox 4" id="4"/>
          <p:cNvSpPr txBox="true"/>
          <p:nvPr/>
        </p:nvSpPr>
        <p:spPr>
          <a:xfrm rot="0">
            <a:off x="1852472" y="2649240"/>
            <a:ext cx="6730289" cy="5981065"/>
          </a:xfrm>
          <a:prstGeom prst="rect">
            <a:avLst/>
          </a:prstGeom>
        </p:spPr>
        <p:txBody>
          <a:bodyPr anchor="t" rtlCol="false" tIns="0" lIns="0" bIns="0" rIns="0">
            <a:spAutoFit/>
          </a:bodyPr>
          <a:lstStyle/>
          <a:p>
            <a:pPr algn="ctr">
              <a:lnSpc>
                <a:spcPts val="4759"/>
              </a:lnSpc>
            </a:pPr>
            <a:r>
              <a:rPr lang="en-US" sz="3399">
                <a:solidFill>
                  <a:srgbClr val="FFFFFF"/>
                </a:solidFill>
                <a:latin typeface="TT Commons Pro"/>
              </a:rPr>
              <a:t>With this algorithm, we crated a class that represents each hole  in the circuit with an initial velocity and position and also we have an update method that updates  the velocities based on the velocity of the particle, the best velocity in the swamp. In addition we update the position of each particle’s position based on it’s velocity.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DAGFw0ARueQ</dc:identifier>
  <dcterms:modified xsi:type="dcterms:W3CDTF">2011-08-01T06:04:30Z</dcterms:modified>
  <cp:revision>1</cp:revision>
  <dc:title>YZV-202</dc:title>
</cp:coreProperties>
</file>