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691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198" baseline="0">
                <a:solidFill>
                  <a:schemeClr val="tx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544" y="4800600"/>
            <a:ext cx="9415867" cy="1691640"/>
          </a:xfrm>
        </p:spPr>
        <p:txBody>
          <a:bodyPr>
            <a:normAutofit/>
          </a:bodyPr>
          <a:lstStyle>
            <a:lvl1pPr marL="0" indent="0" algn="l">
              <a:buNone/>
              <a:defRPr sz="2199" baseline="0">
                <a:solidFill>
                  <a:schemeClr val="tx1">
                    <a:lumMod val="75000"/>
                  </a:schemeClr>
                </a:solidFill>
              </a:defRPr>
            </a:lvl1pPr>
            <a:lvl2pPr marL="457063" indent="0" algn="ctr">
              <a:buNone/>
              <a:defRPr sz="2199"/>
            </a:lvl2pPr>
            <a:lvl3pPr marL="914126" indent="0" algn="ctr">
              <a:buNone/>
              <a:defRPr sz="2199"/>
            </a:lvl3pPr>
            <a:lvl4pPr marL="1371189" indent="0" algn="ctr">
              <a:buNone/>
              <a:defRPr sz="1999"/>
            </a:lvl4pPr>
            <a:lvl5pPr marL="1828251" indent="0" algn="ctr">
              <a:buNone/>
              <a:defRPr sz="1999"/>
            </a:lvl5pPr>
            <a:lvl6pPr marL="2285314" indent="0" algn="ctr">
              <a:buNone/>
              <a:defRPr sz="1999"/>
            </a:lvl6pPr>
            <a:lvl7pPr marL="2742377" indent="0" algn="ctr">
              <a:buNone/>
              <a:defRPr sz="1999"/>
            </a:lvl7pPr>
            <a:lvl8pPr marL="3199440" indent="0" algn="ctr">
              <a:buNone/>
              <a:defRPr sz="1999"/>
            </a:lvl8pPr>
            <a:lvl9pPr marL="3656503" indent="0" algn="ctr">
              <a:buNone/>
              <a:defRPr sz="1999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211377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0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6448" y="381000"/>
            <a:ext cx="2475855" cy="5897562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1801" y="381000"/>
            <a:ext cx="7732286" cy="5897562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679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406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544" y="758952"/>
            <a:ext cx="9415867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198" b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4" y="4800600"/>
            <a:ext cx="9415867" cy="1691640"/>
          </a:xfrm>
        </p:spPr>
        <p:txBody>
          <a:bodyPr anchor="t">
            <a:normAutofit/>
          </a:bodyPr>
          <a:lstStyle>
            <a:lvl1pPr marL="0" indent="0">
              <a:buNone/>
              <a:defRPr sz="2199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0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945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543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4885" y="1828801"/>
            <a:ext cx="4479393" cy="4351337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274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99" b="0">
                <a:solidFill>
                  <a:schemeClr val="tx2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543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4885" y="1713655"/>
            <a:ext cx="4479393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1999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marL="0" lvl="0" indent="0" algn="l" defTabSz="914126" rtl="0" eaLnBrk="1" latinLnBrk="0" hangingPunct="1">
              <a:lnSpc>
                <a:spcPct val="90000"/>
              </a:lnSpc>
              <a:spcBef>
                <a:spcPts val="1999"/>
              </a:spcBef>
              <a:buFontTx/>
              <a:buNone/>
            </a:pPr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4885" y="2507550"/>
            <a:ext cx="4479393" cy="3664650"/>
          </a:xfrm>
        </p:spPr>
        <p:txBody>
          <a:bodyPr/>
          <a:lstStyle>
            <a:lvl1pPr>
              <a:defRPr sz="1799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236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42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63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029" y="457201"/>
            <a:ext cx="3199567" cy="1600197"/>
          </a:xfrm>
        </p:spPr>
        <p:txBody>
          <a:bodyPr anchor="b">
            <a:normAutofit/>
          </a:bodyPr>
          <a:lstStyle>
            <a:lvl1pPr>
              <a:defRPr sz="3199" b="0" baseline="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3094" y="685800"/>
            <a:ext cx="6077483" cy="5486400"/>
          </a:xfrm>
        </p:spPr>
        <p:txBody>
          <a:bodyPr/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029" y="2099735"/>
            <a:ext cx="3199567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575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89899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162" y="5257800"/>
            <a:ext cx="9979600" cy="914400"/>
          </a:xfrm>
        </p:spPr>
        <p:txBody>
          <a:bodyPr anchor="b">
            <a:normAutofit/>
          </a:bodyPr>
          <a:lstStyle>
            <a:lvl1pPr>
              <a:defRPr sz="2799" b="0">
                <a:solidFill>
                  <a:schemeClr val="bg1"/>
                </a:solidFill>
              </a:defRPr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11289899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199">
                <a:solidFill>
                  <a:schemeClr val="bg1"/>
                </a:solidFill>
              </a:defRPr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162" y="6108590"/>
            <a:ext cx="99796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9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89899" y="0"/>
            <a:ext cx="914162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543" y="365760"/>
            <a:ext cx="9690116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543" y="1828801"/>
            <a:ext cx="859312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4483" y="998585"/>
            <a:ext cx="1904999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6281" y="4046585"/>
            <a:ext cx="3581400" cy="3650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89899" y="6172201"/>
            <a:ext cx="914162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5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032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4399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25" indent="-182825" algn="l" defTabSz="914126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799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063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301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538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79776" indent="-182825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59952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89943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19934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499250" indent="-228531" algn="l" defTabSz="914126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Deep One-Class Classification for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Işıl Altınışık – Istanbul Technical University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&amp; 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Anomalies are rare or hard to label</a:t>
            </a:r>
          </a:p>
          <a:p>
            <a:r>
              <a:t>Binary classifiers need both normal and abnormal data</a:t>
            </a:r>
          </a:p>
          <a:p>
            <a:r>
              <a:t>Our goal: detect anomalies using only normal data (one-class learning)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Method: Deep SVDD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Train a deep network to map normal data close to center c</a:t>
            </a:r>
          </a:p>
          <a:p>
            <a:r>
              <a:t>Anomalies are expected to lie far from center</a:t>
            </a:r>
          </a:p>
          <a:p>
            <a:r>
              <a:t>Loss: L = (1/N) ∑ ||f(xᵢ) - c||²</a:t>
            </a:r>
          </a:p>
          <a:p>
            <a:r>
              <a:t>Backbones used: ResNet18, MobileNetV2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CIFAR-10: 10 classes, resized to 64x64 or 128x128</a:t>
            </a:r>
          </a:p>
          <a:p>
            <a:r>
              <a:t>MVTec AD: real-world industrial images</a:t>
            </a:r>
          </a:p>
          <a:p>
            <a:r>
              <a:t>We used Bottle class for MVTec experiments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Experiments: CIFAR-10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ResNet18 (airplane): AUC 0.6102, F1 0.6664</a:t>
            </a:r>
          </a:p>
          <a:p>
            <a:r>
              <a:t>MobileNetV2 (airplane): AUC 0.5607, F1 0.6579</a:t>
            </a:r>
          </a:p>
          <a:p>
            <a:r>
              <a:t>bird: AUC 0.6565, F1 0.6807</a:t>
            </a:r>
          </a:p>
          <a:p>
            <a:r>
              <a:t>automobile: AUC 0.4868, F1 0.6420</a:t>
            </a:r>
          </a:p>
          <a:p>
            <a:r>
              <a:t>→ Complex classes yield better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Experiments: MVTec AD (Bottle)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AUC: 0.8595, F1: 0.7692, Precision: 0.9756, Recall: 0.6349</a:t>
            </a:r>
          </a:p>
          <a:p>
            <a:r>
              <a:t>→ Better separation on structured, high-res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&amp; Hyperparameter Tuning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t-SNE showed poor separation in CIFAR airplane</a:t>
            </a:r>
          </a:p>
          <a:p>
            <a:r>
              <a:t>Resizing to 128x128 performed better than 64x64</a:t>
            </a:r>
          </a:p>
          <a:p>
            <a:r>
              <a:t>Epochs &gt; 3 showed overfitting</a:t>
            </a:r>
          </a:p>
          <a:p>
            <a:r>
              <a:t>Threshold: 80th percentile improved recall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Deep SVDD works well for high-resolution, structured anomalies</a:t>
            </a:r>
          </a:p>
          <a:p>
            <a:r>
              <a:t>Backbone and thresholding matter</a:t>
            </a:r>
          </a:p>
          <a:p>
            <a:r>
              <a:t>Future work: Vision Transformers, Contrastive Learning</a:t>
            </a:r>
          </a:p>
          <a:p>
            <a:r>
              <a:t>GitHub: https://github.com/YOUR-REPO-HERE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TM03457515[[fn=Manzara]]</Template>
  <TotalTime>497</TotalTime>
  <Words>239</Words>
  <Application>Microsoft Office PowerPoint</Application>
  <PresentationFormat>Özel</PresentationFormat>
  <Paragraphs>41</Paragraphs>
  <Slides>8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12" baseType="lpstr">
      <vt:lpstr>Arial</vt:lpstr>
      <vt:lpstr>Century Schoolbook</vt:lpstr>
      <vt:lpstr>Wingdings 2</vt:lpstr>
      <vt:lpstr>View</vt:lpstr>
      <vt:lpstr>Deep One-Class Classification for Anomaly Detection</vt:lpstr>
      <vt:lpstr>Problem &amp; Motivation</vt:lpstr>
      <vt:lpstr>Method: Deep SVDD</vt:lpstr>
      <vt:lpstr>Datasets</vt:lpstr>
      <vt:lpstr>Experiments: CIFAR-10</vt:lpstr>
      <vt:lpstr>Experiments: MVTec AD (Bottle)</vt:lpstr>
      <vt:lpstr>Visualization &amp; Hyperparameter Tuning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One-Class Classification for Anomaly Detection</dc:title>
  <dc:subject/>
  <dc:creator>ISIL</dc:creator>
  <cp:keywords/>
  <dc:description>generated using python-pptx</dc:description>
  <cp:lastModifiedBy>ISIL</cp:lastModifiedBy>
  <cp:revision>4</cp:revision>
  <dcterms:created xsi:type="dcterms:W3CDTF">2013-01-27T09:14:16Z</dcterms:created>
  <dcterms:modified xsi:type="dcterms:W3CDTF">2025-06-25T20:34:46Z</dcterms:modified>
  <cp:category/>
</cp:coreProperties>
</file>