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F7ED-2144-40EB-A6CC-A5CB9AC8F67B}" type="datetimeFigureOut">
              <a:rPr lang="tr-TR" smtClean="0"/>
              <a:t>11.12.2023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55B7-E6C5-4E68-8037-20EC228E83DC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47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F7ED-2144-40EB-A6CC-A5CB9AC8F67B}" type="datetimeFigureOut">
              <a:rPr lang="tr-TR" smtClean="0"/>
              <a:t>11.12.2023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55B7-E6C5-4E68-8037-20EC228E83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096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F7ED-2144-40EB-A6CC-A5CB9AC8F67B}" type="datetimeFigureOut">
              <a:rPr lang="tr-TR" smtClean="0"/>
              <a:t>11.12.2023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55B7-E6C5-4E68-8037-20EC228E83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678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F7ED-2144-40EB-A6CC-A5CB9AC8F67B}" type="datetimeFigureOut">
              <a:rPr lang="tr-TR" smtClean="0"/>
              <a:t>11.12.2023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55B7-E6C5-4E68-8037-20EC228E83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5277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F7ED-2144-40EB-A6CC-A5CB9AC8F67B}" type="datetimeFigureOut">
              <a:rPr lang="tr-TR" smtClean="0"/>
              <a:t>11.12.2023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55B7-E6C5-4E68-8037-20EC228E83DC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680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F7ED-2144-40EB-A6CC-A5CB9AC8F67B}" type="datetimeFigureOut">
              <a:rPr lang="tr-TR" smtClean="0"/>
              <a:t>11.12.2023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55B7-E6C5-4E68-8037-20EC228E83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826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F7ED-2144-40EB-A6CC-A5CB9AC8F67B}" type="datetimeFigureOut">
              <a:rPr lang="tr-TR" smtClean="0"/>
              <a:t>11.12.2023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55B7-E6C5-4E68-8037-20EC228E83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186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F7ED-2144-40EB-A6CC-A5CB9AC8F67B}" type="datetimeFigureOut">
              <a:rPr lang="tr-TR" smtClean="0"/>
              <a:t>11.12.2023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55B7-E6C5-4E68-8037-20EC228E83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027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F7ED-2144-40EB-A6CC-A5CB9AC8F67B}" type="datetimeFigureOut">
              <a:rPr lang="tr-TR" smtClean="0"/>
              <a:t>11.12.2023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55B7-E6C5-4E68-8037-20EC228E83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917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5F7F7ED-2144-40EB-A6CC-A5CB9AC8F67B}" type="datetimeFigureOut">
              <a:rPr lang="tr-TR" smtClean="0"/>
              <a:t>11.12.2023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C455B7-E6C5-4E68-8037-20EC228E83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874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F7ED-2144-40EB-A6CC-A5CB9AC8F67B}" type="datetimeFigureOut">
              <a:rPr lang="tr-TR" smtClean="0"/>
              <a:t>11.12.2023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55B7-E6C5-4E68-8037-20EC228E83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127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5F7F7ED-2144-40EB-A6CC-A5CB9AC8F67B}" type="datetimeFigureOut">
              <a:rPr lang="tr-TR" smtClean="0"/>
              <a:t>11.12.2023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4C455B7-E6C5-4E68-8037-20EC228E83DC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20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2A2BF5-AE02-B3F1-D748-DA5D94533C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69" b="20236"/>
          <a:stretch/>
        </p:blipFill>
        <p:spPr>
          <a:xfrm>
            <a:off x="0" y="-12038"/>
            <a:ext cx="12192031" cy="49150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76D919A-FC3E-4B4E-BAF0-ED6CFB8DC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232971B-9E83-17EF-EDA8-21405411A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196" y="5192987"/>
            <a:ext cx="10058400" cy="659891"/>
          </a:xfrm>
        </p:spPr>
        <p:txBody>
          <a:bodyPr>
            <a:normAutofit/>
          </a:bodyPr>
          <a:lstStyle/>
          <a:p>
            <a:r>
              <a:rPr lang="tr-TR" sz="3600" i="1" dirty="0">
                <a:solidFill>
                  <a:srgbClr val="FFFFFF"/>
                </a:solidFill>
                <a:latin typeface="Aptos" panose="020B0004020202020204" pitchFamily="34" charset="0"/>
              </a:rPr>
              <a:t>Product Management </a:t>
            </a:r>
            <a:r>
              <a:rPr lang="tr-TR" sz="3600" i="1" dirty="0" err="1">
                <a:solidFill>
                  <a:srgbClr val="FFFFFF"/>
                </a:solidFill>
                <a:latin typeface="Aptos" panose="020B0004020202020204" pitchFamily="34" charset="0"/>
              </a:rPr>
              <a:t>Bootcamp</a:t>
            </a:r>
            <a:r>
              <a:rPr lang="tr-TR" sz="3600" i="1" dirty="0">
                <a:solidFill>
                  <a:srgbClr val="FFFFFF"/>
                </a:solidFill>
                <a:latin typeface="Aptos" panose="020B0004020202020204" pitchFamily="34" charset="0"/>
              </a:rPr>
              <a:t> Final Sunumu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4893EFC-1342-BB74-285D-F0A7E962E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5212" y="5943600"/>
            <a:ext cx="10058400" cy="543513"/>
          </a:xfrm>
        </p:spPr>
        <p:txBody>
          <a:bodyPr>
            <a:normAutofit/>
          </a:bodyPr>
          <a:lstStyle/>
          <a:p>
            <a:r>
              <a:rPr lang="tr-TR" sz="2000" b="1" dirty="0">
                <a:solidFill>
                  <a:srgbClr val="FFFFFF"/>
                </a:solidFill>
                <a:latin typeface="Aptos ExtraBold" panose="020B0004020202020204" pitchFamily="34" charset="0"/>
              </a:rPr>
              <a:t>Işılay </a:t>
            </a:r>
            <a:r>
              <a:rPr lang="tr-TR" sz="2000" b="1" dirty="0" err="1">
                <a:solidFill>
                  <a:srgbClr val="FFFFFF"/>
                </a:solidFill>
                <a:latin typeface="Aptos ExtraBold" panose="020B0004020202020204" pitchFamily="34" charset="0"/>
              </a:rPr>
              <a:t>kombak</a:t>
            </a:r>
            <a:endParaRPr lang="tr-TR" sz="2000" b="1" dirty="0">
              <a:solidFill>
                <a:srgbClr val="FFFFFF"/>
              </a:solidFill>
              <a:latin typeface="Aptos ExtraBold" panose="020B00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66ACBD-1C82-4782-AA7C-05504DD7D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pic>
        <p:nvPicPr>
          <p:cNvPr id="1034" name="Picture 10" descr="Tuğrul Tekbulut, siber güvenlik sektöründe Timus Networks ...">
            <a:extLst>
              <a:ext uri="{FF2B5EF4-FFF2-40B4-BE49-F238E27FC236}">
                <a16:creationId xmlns:a16="http://schemas.microsoft.com/office/drawing/2014/main" id="{5106BA29-2CB8-E7D0-D299-B81322785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452" y="2006647"/>
            <a:ext cx="4956673" cy="278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589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63E00694-E403-4987-8634-15F6D8E4C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/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92F0DA5-EA59-1E9B-4646-1AAD89AE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573837"/>
            <a:ext cx="9626945" cy="893198"/>
          </a:xfrm>
        </p:spPr>
        <p:txBody>
          <a:bodyPr anchor="ctr">
            <a:normAutofit/>
          </a:bodyPr>
          <a:lstStyle/>
          <a:p>
            <a:r>
              <a:rPr lang="tr-TR" sz="4400" i="1" dirty="0">
                <a:solidFill>
                  <a:schemeClr val="accent2"/>
                </a:solidFill>
                <a:latin typeface="Aptos" panose="020B0004020202020204" pitchFamily="34" charset="0"/>
              </a:rPr>
              <a:t>HEART Framework.</a:t>
            </a:r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983D8DBD-1A0F-06CF-DC3D-95A7A82F80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8013749"/>
              </p:ext>
            </p:extLst>
          </p:nvPr>
        </p:nvGraphicFramePr>
        <p:xfrm>
          <a:off x="790575" y="2040872"/>
          <a:ext cx="10629900" cy="3642595"/>
        </p:xfrm>
        <a:graphic>
          <a:graphicData uri="http://schemas.openxmlformats.org/drawingml/2006/table">
            <a:tbl>
              <a:tblPr firstRow="1" firstCol="1" bandRow="1"/>
              <a:tblGrid>
                <a:gridCol w="1520774">
                  <a:extLst>
                    <a:ext uri="{9D8B030D-6E8A-4147-A177-3AD203B41FA5}">
                      <a16:colId xmlns:a16="http://schemas.microsoft.com/office/drawing/2014/main" val="975529181"/>
                    </a:ext>
                  </a:extLst>
                </a:gridCol>
                <a:gridCol w="3009716">
                  <a:extLst>
                    <a:ext uri="{9D8B030D-6E8A-4147-A177-3AD203B41FA5}">
                      <a16:colId xmlns:a16="http://schemas.microsoft.com/office/drawing/2014/main" val="3794144770"/>
                    </a:ext>
                  </a:extLst>
                </a:gridCol>
                <a:gridCol w="3083157">
                  <a:extLst>
                    <a:ext uri="{9D8B030D-6E8A-4147-A177-3AD203B41FA5}">
                      <a16:colId xmlns:a16="http://schemas.microsoft.com/office/drawing/2014/main" val="4115857448"/>
                    </a:ext>
                  </a:extLst>
                </a:gridCol>
                <a:gridCol w="3016253">
                  <a:extLst>
                    <a:ext uri="{9D8B030D-6E8A-4147-A177-3AD203B41FA5}">
                      <a16:colId xmlns:a16="http://schemas.microsoft.com/office/drawing/2014/main" val="1930707795"/>
                    </a:ext>
                  </a:extLst>
                </a:gridCol>
              </a:tblGrid>
              <a:tr h="241643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000" b="1" i="0" u="none" strike="noStrike" kern="100" cap="all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18" marR="62818" marT="87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000" b="1" i="0" u="none" strike="noStrike" kern="100" cap="all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goals</a:t>
                      </a:r>
                      <a:endParaRPr lang="tr-T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18" marR="62818" marT="87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000" b="1" i="0" u="none" strike="noStrike" kern="100" cap="all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sıgnals</a:t>
                      </a:r>
                      <a:endParaRPr lang="tr-T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18" marR="62818" marT="87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000" b="1" i="0" u="none" strike="noStrike" kern="100" cap="all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metrıcs</a:t>
                      </a:r>
                      <a:endParaRPr lang="tr-T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18" marR="62818" marT="87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593364"/>
                  </a:ext>
                </a:extLst>
              </a:tr>
              <a:tr h="89634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000" b="1" i="0" u="none" strike="noStrike" kern="100" cap="all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happıness(</a:t>
                      </a:r>
                      <a:r>
                        <a:rPr lang="tr-TR" sz="1000" b="1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Mutluluk)</a:t>
                      </a:r>
                      <a:endParaRPr lang="tr-T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18" marR="62818" marT="87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1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Kullanıcı uygulamaya girdiğinde ya da alışveriş yaptığında içinde güvende ve mutlu hissetmesi</a:t>
                      </a:r>
                      <a:endParaRPr lang="tr-T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18" marR="62818" marT="8725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1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Ürün değerlendirmelerine gelen katılımda artış</a:t>
                      </a:r>
                      <a:endParaRPr lang="tr-T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1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Satıcı değerlendirmelerindeki katılım oranı artışı</a:t>
                      </a:r>
                      <a:endParaRPr lang="tr-T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1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Görev tamamlamada artış</a:t>
                      </a:r>
                      <a:endParaRPr lang="tr-T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18" marR="62818" marT="87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1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Değerlendirme anketlerine katılım oranı</a:t>
                      </a:r>
                      <a:endParaRPr lang="tr-TR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1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Satıcı ve ürün yıldızları</a:t>
                      </a:r>
                      <a:endParaRPr lang="tr-TR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1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Kullanıcı ekran süresi</a:t>
                      </a:r>
                      <a:endParaRPr lang="tr-TR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18" marR="62818" marT="87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75211"/>
                  </a:ext>
                </a:extLst>
              </a:tr>
              <a:tr h="678585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000" b="1" i="0" u="none" strike="noStrike" kern="100" cap="all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engagement(</a:t>
                      </a:r>
                      <a:r>
                        <a:rPr lang="tr-TR" sz="1000" b="1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Katılım</a:t>
                      </a:r>
                      <a:r>
                        <a:rPr lang="tr-TR" sz="1000" b="1" i="0" u="none" strike="noStrike" kern="100" cap="all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tr-T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18" marR="62818" marT="87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1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Müşterinin satıcı ve ürün değerlendirme anketlerine katılmaları, uygulamayı sosyal çevrelerinede taşımaları</a:t>
                      </a:r>
                      <a:endParaRPr lang="tr-T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18" marR="62818" marT="87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1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Müşterinin uygulamaya arkadaş davet etmesi</a:t>
                      </a:r>
                      <a:br>
                        <a:rPr lang="tr-TR" sz="11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tr-TR" sz="11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Kullanıcıların günlük, haftalık, aylık ve yıllık uygulama aktifliğinin artması</a:t>
                      </a:r>
                      <a:endParaRPr lang="tr-T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18" marR="62818" marT="87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1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Kullanıcıların etkileşim sıklıkları, yorum sayıları, değerlendirme sayıları</a:t>
                      </a:r>
                      <a:endParaRPr lang="tr-T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18" marR="62818" marT="87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9862050"/>
                  </a:ext>
                </a:extLst>
              </a:tr>
              <a:tr h="468857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000" b="1" i="0" u="none" strike="noStrike" kern="100" cap="all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adoptıon(</a:t>
                      </a:r>
                      <a:r>
                        <a:rPr lang="tr-TR" sz="1000" b="1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Kabul</a:t>
                      </a:r>
                      <a:r>
                        <a:rPr lang="tr-TR" sz="1000" b="1" i="0" u="none" strike="noStrike" kern="100" cap="all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tr-T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18" marR="62818" marT="87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1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Uygulamanın mevcut halinin kabul edilmesi ve uyumlanılması</a:t>
                      </a:r>
                      <a:endParaRPr lang="tr-T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18" marR="62818" marT="8725" marB="0" anchor="b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1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Uygulamayı olduğu versiyonuyla en iyi şekilde kullanmaları</a:t>
                      </a:r>
                      <a:endParaRPr lang="tr-T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18" marR="62818" marT="87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1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Influencerlerın yaptığı listeleri favorilemek, bu favorileri inceleyerek alışverişe devam etmek</a:t>
                      </a:r>
                      <a:endParaRPr lang="tr-T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18" marR="62818" marT="87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310206"/>
                  </a:ext>
                </a:extLst>
              </a:tr>
              <a:tr h="678585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000" b="1" i="0" u="none" strike="noStrike" kern="100" cap="all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retentıon(</a:t>
                      </a:r>
                      <a:r>
                        <a:rPr lang="tr-TR" sz="1000" b="1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Tutma</a:t>
                      </a:r>
                      <a:r>
                        <a:rPr lang="tr-TR" sz="1000" b="1" i="0" u="none" strike="noStrike" kern="100" cap="all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tr-T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18" marR="62818" marT="87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1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Rakip bir uygulamadan alışveriş yapmaktansa kullanıcıyı uygulamada ihtiyacına ulaşmasını sağlamak</a:t>
                      </a:r>
                      <a:endParaRPr lang="tr-T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18" marR="62818" marT="87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1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Kullanıcının Trendyol müşteri hizmetleriyle ihtiyaçlarına yönelik iletişime geçmesi ve çözüm odaklı olması</a:t>
                      </a:r>
                      <a:endParaRPr lang="tr-T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18" marR="62818" marT="87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1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Müşteri hizmetleri talebi ve performansı</a:t>
                      </a:r>
                      <a:endParaRPr lang="tr-T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18" marR="62818" marT="87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534412"/>
                  </a:ext>
                </a:extLst>
              </a:tr>
              <a:tr h="678585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000" b="1" i="0" u="none" strike="noStrike" kern="100" cap="all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Task success(</a:t>
                      </a:r>
                      <a:r>
                        <a:rPr lang="tr-TR" sz="1000" b="1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Görev Başarısı</a:t>
                      </a:r>
                      <a:r>
                        <a:rPr lang="tr-TR" sz="1000" b="1" i="0" u="none" strike="noStrike" kern="100" cap="all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tr-T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18" marR="62818" marT="87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1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Kampanya gereksinimlerini tamamlatmak, indirime ya da promosyona erişmelerini sağlamak</a:t>
                      </a:r>
                      <a:endParaRPr lang="tr-T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18" marR="62818" marT="87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1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Kargo bedava olması için sepete ürün eklemek, puan kazanmak için değerlendirme yorumu bırakmak</a:t>
                      </a:r>
                      <a:endParaRPr lang="tr-T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18" marR="62818" marT="87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1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Kupon kazanma oranları, değerlendirme yorumu oranları</a:t>
                      </a:r>
                      <a:endParaRPr lang="tr-TR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18" marR="62818" marT="87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241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058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B9D9D8-500A-3259-3A12-AAFC2A3E2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65825"/>
            <a:ext cx="10058400" cy="929492"/>
          </a:xfrm>
        </p:spPr>
        <p:txBody>
          <a:bodyPr>
            <a:normAutofit/>
          </a:bodyPr>
          <a:lstStyle/>
          <a:p>
            <a:r>
              <a:rPr lang="tr-TR" sz="4400" i="1" dirty="0">
                <a:solidFill>
                  <a:schemeClr val="accent2"/>
                </a:solidFill>
                <a:latin typeface="Aptos" panose="020B0004020202020204" pitchFamily="34" charset="0"/>
              </a:rPr>
              <a:t>Kullanılan teknikler.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DEEAA9C-C36A-FE81-E1D1-E1E2A5AE0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sz="1800" i="1" dirty="0" err="1">
                <a:latin typeface="Aptos" panose="020B0004020202020204" pitchFamily="34" charset="0"/>
              </a:rPr>
              <a:t>Scarcity</a:t>
            </a:r>
            <a:endParaRPr lang="tr-TR" sz="1800" i="1" dirty="0"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1800" i="1" dirty="0" err="1">
                <a:latin typeface="Aptos" panose="020B0004020202020204" pitchFamily="34" charset="0"/>
              </a:rPr>
              <a:t>Miller’s</a:t>
            </a:r>
            <a:r>
              <a:rPr lang="tr-TR" sz="1800" i="1" dirty="0">
                <a:latin typeface="Aptos" panose="020B0004020202020204" pitchFamily="34" charset="0"/>
              </a:rPr>
              <a:t> </a:t>
            </a:r>
            <a:r>
              <a:rPr lang="tr-TR" sz="1800" i="1" dirty="0" err="1">
                <a:latin typeface="Aptos" panose="020B0004020202020204" pitchFamily="34" charset="0"/>
              </a:rPr>
              <a:t>Law</a:t>
            </a:r>
            <a:endParaRPr lang="tr-TR" sz="1800" i="1" dirty="0"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1800" i="1" dirty="0" err="1">
                <a:latin typeface="Aptos" panose="020B0004020202020204" pitchFamily="34" charset="0"/>
              </a:rPr>
              <a:t>Reciprocity</a:t>
            </a:r>
            <a:r>
              <a:rPr lang="tr-TR" sz="1800" i="1" dirty="0">
                <a:latin typeface="Aptos" panose="020B0004020202020204" pitchFamily="34" charset="0"/>
              </a:rPr>
              <a:t> Prensibi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1800" i="1" dirty="0">
                <a:latin typeface="Aptos" panose="020B0004020202020204" pitchFamily="34" charset="0"/>
              </a:rPr>
              <a:t>Google Design </a:t>
            </a:r>
            <a:r>
              <a:rPr lang="tr-TR" sz="1800" i="1" dirty="0" err="1">
                <a:latin typeface="Aptos" panose="020B0004020202020204" pitchFamily="34" charset="0"/>
              </a:rPr>
              <a:t>Sprints</a:t>
            </a:r>
            <a:r>
              <a:rPr lang="tr-TR" sz="1800" i="1" dirty="0">
                <a:latin typeface="Aptos" panose="020B00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1800" i="1" dirty="0">
                <a:latin typeface="Aptos" panose="020B0004020202020204" pitchFamily="34" charset="0"/>
              </a:rPr>
              <a:t>Design </a:t>
            </a:r>
            <a:r>
              <a:rPr lang="tr-TR" sz="1800" i="1" dirty="0" err="1">
                <a:latin typeface="Aptos" panose="020B0004020202020204" pitchFamily="34" charset="0"/>
              </a:rPr>
              <a:t>Thinking</a:t>
            </a:r>
            <a:endParaRPr lang="tr-TR" sz="1800" i="1" dirty="0"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1800" i="1" dirty="0">
                <a:latin typeface="Aptos" panose="020B0004020202020204" pitchFamily="34" charset="0"/>
              </a:rPr>
              <a:t>Human </a:t>
            </a:r>
            <a:r>
              <a:rPr lang="tr-TR" sz="1800" i="1" dirty="0" err="1">
                <a:latin typeface="Aptos" panose="020B0004020202020204" pitchFamily="34" charset="0"/>
              </a:rPr>
              <a:t>Centered</a:t>
            </a:r>
            <a:r>
              <a:rPr lang="tr-TR" sz="1800" i="1" dirty="0">
                <a:latin typeface="Aptos" panose="020B0004020202020204" pitchFamily="34" charset="0"/>
              </a:rPr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404807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129747-2EAD-BFBC-D1E5-4EA835E7B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66154"/>
            <a:ext cx="10058400" cy="601344"/>
          </a:xfrm>
        </p:spPr>
        <p:txBody>
          <a:bodyPr>
            <a:normAutofit/>
          </a:bodyPr>
          <a:lstStyle/>
          <a:p>
            <a:r>
              <a:rPr lang="tr-TR" sz="3600" b="1" kern="1400" spc="-5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Giriş &amp; Hedef</a:t>
            </a:r>
            <a:endParaRPr lang="tr-TR" sz="8000" dirty="0">
              <a:latin typeface="Aptos" panose="020B0004020202020204" pitchFamily="34" charset="0"/>
            </a:endParaRPr>
          </a:p>
        </p:txBody>
      </p:sp>
      <p:pic>
        <p:nvPicPr>
          <p:cNvPr id="4" name="Picture 4" descr="Google Play'de Trendyol Android Uygulamaları">
            <a:extLst>
              <a:ext uri="{FF2B5EF4-FFF2-40B4-BE49-F238E27FC236}">
                <a16:creationId xmlns:a16="http://schemas.microsoft.com/office/drawing/2014/main" id="{2AF72566-AECC-CD22-C65D-7EA1E25065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444" y="966154"/>
            <a:ext cx="601344" cy="601344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outerShdw blurRad="44450" dist="25400" dir="2700000" algn="br" rotWithShape="0">
              <a:srgbClr val="000000">
                <a:alpha val="60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  <p:pic>
        <p:nvPicPr>
          <p:cNvPr id="5" name="Picture 6" descr="hepsiburada-logo - TeknoTalk">
            <a:extLst>
              <a:ext uri="{FF2B5EF4-FFF2-40B4-BE49-F238E27FC236}">
                <a16:creationId xmlns:a16="http://schemas.microsoft.com/office/drawing/2014/main" id="{0485E1C7-BC47-4906-DB41-10B51BDC42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9" t="190" r="17194"/>
          <a:stretch/>
        </p:blipFill>
        <p:spPr bwMode="auto">
          <a:xfrm>
            <a:off x="8582530" y="935570"/>
            <a:ext cx="708863" cy="630425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5400" dir="2700000" algn="br" rotWithShape="0">
              <a:srgbClr val="000000">
                <a:alpha val="60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</p:pic>
      <p:pic>
        <p:nvPicPr>
          <p:cNvPr id="6" name="Picture 8" descr="Download Sahibinden.com Logo PNG and Vector (PDF, SVG, Ai ...">
            <a:extLst>
              <a:ext uri="{FF2B5EF4-FFF2-40B4-BE49-F238E27FC236}">
                <a16:creationId xmlns:a16="http://schemas.microsoft.com/office/drawing/2014/main" id="{4DE51B28-27F5-9DFA-48E3-C40740D3B8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7" t="14919" r="9223" b="14845"/>
          <a:stretch/>
        </p:blipFill>
        <p:spPr bwMode="auto">
          <a:xfrm>
            <a:off x="9942135" y="903483"/>
            <a:ext cx="1169971" cy="662512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4450" dist="25400" dir="2700000" algn="br" rotWithShape="0">
              <a:srgbClr val="000000">
                <a:alpha val="60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49413A11-148A-C91E-86BE-7FF82627A5B0}"/>
              </a:ext>
            </a:extLst>
          </p:cNvPr>
          <p:cNvSpPr txBox="1"/>
          <p:nvPr/>
        </p:nvSpPr>
        <p:spPr>
          <a:xfrm>
            <a:off x="1097281" y="1908699"/>
            <a:ext cx="8037842" cy="2453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Trendyol, online alışveriş deneyimini kolaylaştıran ve sunduğu güvenilir geniş ürün yelpazesiyle müşteri tabanını genişletmeyi amaçlamakta olan bir e-ticaret platformudur. Çok çaplı sürdürdüğü satış stratejileri ve araştırmaları doğrultusunda sadece bilgi almak amaçlı pazar analizi yapan ve satın alım gerçekleştirmeyen müşteriler için yenilikçi geliştirmeler hedeflemektedir. Bu hedefine </a:t>
            </a:r>
            <a:r>
              <a:rPr lang="tr-TR" sz="18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Hepsiburada</a:t>
            </a:r>
            <a:r>
              <a:rPr lang="tr-TR" sz="1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 Sahibinden gibi pazarda önemli payları olan platformlar arasında araştırmalar, rakip analizleri, ihtiyaç analizleri ve pazar araştırmaları yaparak ulaşacaktır.</a:t>
            </a:r>
            <a:endParaRPr lang="tr-TR" sz="16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22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2DDB324-5D6C-9687-E6B9-ABF7D2C73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pPr algn="ctr"/>
            <a:r>
              <a:rPr lang="tr-TR" sz="3600" i="1" dirty="0">
                <a:solidFill>
                  <a:srgbClr val="FFFFFF"/>
                </a:solidFill>
                <a:latin typeface="Aptos" panose="020B0004020202020204" pitchFamily="34" charset="0"/>
              </a:rPr>
              <a:t>Problem.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6361463-E63A-D825-A75F-1E4B78CDC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tr-TR" sz="2400" i="1" dirty="0">
                <a:latin typeface="Aptos" panose="020B0004020202020204" pitchFamily="34" charset="0"/>
                <a:cs typeface="Times New Roman" panose="02020603050405020304" pitchFamily="18" charset="0"/>
              </a:rPr>
              <a:t>Ürün yelpazesi </a:t>
            </a:r>
            <a:r>
              <a:rPr lang="tr-TR" sz="2400" i="1" dirty="0" err="1">
                <a:latin typeface="Aptos" panose="020B0004020202020204" pitchFamily="34" charset="0"/>
                <a:cs typeface="Times New Roman" panose="02020603050405020304" pitchFamily="18" charset="0"/>
              </a:rPr>
              <a:t>genileştilmesine</a:t>
            </a:r>
            <a:r>
              <a:rPr lang="tr-TR" sz="2400" i="1" dirty="0">
                <a:latin typeface="Aptos" panose="020B0004020202020204" pitchFamily="34" charset="0"/>
                <a:cs typeface="Times New Roman" panose="02020603050405020304" pitchFamily="18" charset="0"/>
              </a:rPr>
              <a:t> ve öneri sistemleri kullanılmasına rağmen :</a:t>
            </a:r>
          </a:p>
          <a:p>
            <a:endParaRPr lang="tr-TR" sz="2400" i="1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i="1" dirty="0">
                <a:latin typeface="Aptos" panose="020B0004020202020204" pitchFamily="34" charset="0"/>
                <a:cs typeface="Times New Roman" panose="02020603050405020304" pitchFamily="18" charset="0"/>
              </a:rPr>
              <a:t>Müşteri sepetini satın alımla kapatamıyor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i="1" dirty="0">
                <a:latin typeface="Aptos" panose="020B0004020202020204" pitchFamily="34" charset="0"/>
                <a:cs typeface="Times New Roman" panose="02020603050405020304" pitchFamily="18" charset="0"/>
              </a:rPr>
              <a:t>Aranılan ürün bulunamıyor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i="1" dirty="0">
                <a:latin typeface="Aptos" panose="020B0004020202020204" pitchFamily="34" charset="0"/>
                <a:cs typeface="Times New Roman" panose="02020603050405020304" pitchFamily="18" charset="0"/>
              </a:rPr>
              <a:t>Alışverişten çok bilgi trafiği yaratılıyor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i="1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68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AED31B-D8D1-A48E-3C30-53B780261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481" y="1949841"/>
            <a:ext cx="6697715" cy="38451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i="1" dirty="0">
                <a:latin typeface="Aptos" panose="020B0004020202020204" pitchFamily="34" charset="0"/>
              </a:rPr>
              <a:t>Yapay zeka ve makine öğrenmesi teknolojileri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i="1" dirty="0">
                <a:latin typeface="Aptos" panose="020B0004020202020204" pitchFamily="34" charset="0"/>
              </a:rPr>
              <a:t>Kişiselleştirilmiş öneri sistemleri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i="1" dirty="0">
                <a:latin typeface="Aptos" panose="020B0004020202020204" pitchFamily="34" charset="0"/>
              </a:rPr>
              <a:t>Kişiye özel anketler ve değerlendirmeler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i="1" dirty="0">
                <a:latin typeface="Aptos" panose="020B0004020202020204" pitchFamily="34" charset="0"/>
              </a:rPr>
              <a:t>Sürdürülebilir trendler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i="1" dirty="0">
                <a:latin typeface="Aptos" panose="020B0004020202020204" pitchFamily="34" charset="0"/>
              </a:rPr>
              <a:t>Yeni nesil ödeme yöntemleri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i="1" dirty="0">
                <a:latin typeface="Aptos" panose="020B0004020202020204" pitchFamily="34" charset="0"/>
              </a:rPr>
              <a:t>Kişi bazlı öneri sistemleri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BAE6DD3-9AC7-5237-B7E8-53E2829B9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2359" y="3224814"/>
            <a:ext cx="3534372" cy="647593"/>
          </a:xfrm>
        </p:spPr>
        <p:txBody>
          <a:bodyPr>
            <a:normAutofit/>
          </a:bodyPr>
          <a:lstStyle/>
          <a:p>
            <a:pPr algn="ctr"/>
            <a:r>
              <a:rPr lang="tr-TR" sz="3600" i="1" dirty="0">
                <a:solidFill>
                  <a:schemeClr val="bg1"/>
                </a:solidFill>
                <a:latin typeface="Aptos" panose="020B0004020202020204" pitchFamily="34" charset="0"/>
              </a:rPr>
              <a:t>Fırsat alanları.</a:t>
            </a:r>
          </a:p>
        </p:txBody>
      </p:sp>
    </p:spTree>
    <p:extLst>
      <p:ext uri="{BB962C8B-B14F-4D97-AF65-F5344CB8AC3E}">
        <p14:creationId xmlns:p14="http://schemas.microsoft.com/office/powerpoint/2010/main" val="286847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DB3E33-58F5-2F1E-9D32-74D065468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004" y="736847"/>
            <a:ext cx="10058400" cy="831838"/>
          </a:xfrm>
        </p:spPr>
        <p:txBody>
          <a:bodyPr>
            <a:normAutofit/>
          </a:bodyPr>
          <a:lstStyle/>
          <a:p>
            <a:r>
              <a:rPr lang="tr-TR" sz="4400" i="1" dirty="0">
                <a:solidFill>
                  <a:schemeClr val="accent2"/>
                </a:solidFill>
                <a:latin typeface="Aptos" panose="020B0004020202020204" pitchFamily="34" charset="0"/>
              </a:rPr>
              <a:t>Geliştirme alanı.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451539E-88D6-6421-92BC-EE02076CB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004" y="1979373"/>
            <a:ext cx="5168266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b="1" dirty="0">
                <a:latin typeface="Aptos" panose="020B0004020202020204" pitchFamily="34" charset="0"/>
              </a:rPr>
              <a:t>How </a:t>
            </a:r>
            <a:r>
              <a:rPr lang="tr-TR" b="1" dirty="0" err="1">
                <a:latin typeface="Aptos" panose="020B0004020202020204" pitchFamily="34" charset="0"/>
              </a:rPr>
              <a:t>Might</a:t>
            </a:r>
            <a:r>
              <a:rPr lang="tr-TR" b="1" dirty="0">
                <a:latin typeface="Aptos" panose="020B0004020202020204" pitchFamily="34" charset="0"/>
              </a:rPr>
              <a:t> </a:t>
            </a:r>
            <a:r>
              <a:rPr lang="tr-TR" b="1" dirty="0" err="1">
                <a:latin typeface="Aptos" panose="020B0004020202020204" pitchFamily="34" charset="0"/>
              </a:rPr>
              <a:t>We</a:t>
            </a:r>
            <a:r>
              <a:rPr lang="tr-TR" b="1" dirty="0">
                <a:latin typeface="Aptos" panose="020B0004020202020204" pitchFamily="34" charset="0"/>
              </a:rPr>
              <a:t>? Çalışmaları</a:t>
            </a:r>
          </a:p>
          <a:p>
            <a:pPr marL="0" indent="0">
              <a:buNone/>
            </a:pPr>
            <a:r>
              <a:rPr lang="tr-TR" sz="1800" b="1" dirty="0">
                <a:latin typeface="Aptos" panose="020B0004020202020204" pitchFamily="34" charset="0"/>
              </a:rPr>
              <a:t>12 farklı HMW sorusu arasından seçilmiş 1. soru: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Müşteriyi uygulama içerisindeyken nasıl daha anlaşılmış ve mutlu hissettirebiliriz?</a:t>
            </a:r>
          </a:p>
          <a:p>
            <a:pPr marL="0" indent="0">
              <a:buNone/>
            </a:pPr>
            <a:r>
              <a:rPr lang="tr-TR" sz="1800" kern="100" dirty="0"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Tüketim alışkanlıklarını takip etmek</a:t>
            </a:r>
          </a:p>
          <a:p>
            <a:pPr marL="0" indent="0">
              <a:buNone/>
            </a:pPr>
            <a:r>
              <a:rPr lang="tr-TR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Giyim stilini ortaya koyan anketler</a:t>
            </a:r>
          </a:p>
          <a:p>
            <a:pPr marL="0" indent="0">
              <a:buNone/>
            </a:pPr>
            <a:r>
              <a:rPr lang="tr-TR" sz="1800" kern="100" dirty="0"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Anlamlı öneriler</a:t>
            </a:r>
          </a:p>
          <a:p>
            <a:pPr marL="0" indent="0">
              <a:buNone/>
            </a:pPr>
            <a:r>
              <a:rPr lang="tr-TR" sz="1800" dirty="0">
                <a:latin typeface="Aptos" panose="020B0004020202020204" pitchFamily="34" charset="0"/>
              </a:rPr>
              <a:t>	Tarz ve kombin değerlendirmeleri</a:t>
            </a: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61181C6F-D2D5-AEF5-F7C8-A197D3988AF0}"/>
              </a:ext>
            </a:extLst>
          </p:cNvPr>
          <p:cNvSpPr txBox="1">
            <a:spLocks/>
          </p:cNvSpPr>
          <p:nvPr/>
        </p:nvSpPr>
        <p:spPr>
          <a:xfrm>
            <a:off x="6487411" y="1979373"/>
            <a:ext cx="516826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tr-TR" sz="1800" b="1" dirty="0">
                <a:latin typeface="Aptos" panose="020B0004020202020204" pitchFamily="34" charset="0"/>
              </a:rPr>
              <a:t>2. soru:</a:t>
            </a:r>
            <a:r>
              <a:rPr lang="tr-TR" sz="1800" b="1" kern="100" dirty="0"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800" dirty="0"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Müşteriye maddi açıdan karda olduğunu ve sömürülmediğini, kapitalist sistemin bir kurbanı olmadığını nasıl hissettirebiliriz ve güvenini sağlarız?</a:t>
            </a:r>
          </a:p>
          <a:p>
            <a:pPr marL="0" indent="0">
              <a:buNone/>
            </a:pPr>
            <a:r>
              <a:rPr lang="tr-TR" sz="1800" dirty="0">
                <a:latin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tr-TR" sz="1800" dirty="0">
                <a:latin typeface="Aptos" panose="020B0004020202020204" pitchFamily="34" charset="0"/>
              </a:rPr>
              <a:t>Bütçe belirlemesi ve uygun öneri sistemi</a:t>
            </a:r>
          </a:p>
          <a:p>
            <a:pPr marL="0" indent="0">
              <a:buNone/>
            </a:pPr>
            <a:r>
              <a:rPr lang="tr-TR" sz="1800" kern="100" dirty="0"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Cüzdan hesaplaması</a:t>
            </a:r>
          </a:p>
          <a:p>
            <a:pPr marL="0" indent="0">
              <a:buNone/>
            </a:pPr>
            <a:r>
              <a:rPr lang="tr-TR" sz="1800" kern="100" dirty="0"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Ekonomik durum anketleri</a:t>
            </a:r>
          </a:p>
          <a:p>
            <a:pPr marL="0" indent="0">
              <a:buNone/>
            </a:pPr>
            <a:r>
              <a:rPr lang="tr-TR" sz="1800" kern="100" dirty="0"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Şeffaf fiyat geçmişi grafikleri</a:t>
            </a:r>
          </a:p>
          <a:p>
            <a:pPr marL="0" indent="0">
              <a:buNone/>
            </a:pPr>
            <a:r>
              <a:rPr lang="tr-TR" sz="1800" kern="100" dirty="0"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23198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AD83CFE-1CA3-4832-A4B9-C48CD1347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98641C-7F74-435D-996F-A4387A3C3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21E05DC-5E3E-FB22-ED57-4FDF30DEC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27" y="533149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z="3600" i="1" dirty="0" err="1">
                <a:solidFill>
                  <a:srgbClr val="FFFFFF"/>
                </a:solidFill>
                <a:latin typeface="Aptos" panose="020B0004020202020204" pitchFamily="34" charset="0"/>
              </a:rPr>
              <a:t>Crazy</a:t>
            </a:r>
            <a:r>
              <a:rPr lang="tr-TR" sz="3600" i="1" dirty="0">
                <a:solidFill>
                  <a:srgbClr val="FFFFFF"/>
                </a:solidFill>
                <a:latin typeface="Aptos" panose="020B0004020202020204" pitchFamily="34" charset="0"/>
              </a:rPr>
              <a:t> 8 Çizimleri.</a:t>
            </a:r>
            <a:endParaRPr lang="en-US" sz="3600" i="1" dirty="0">
              <a:solidFill>
                <a:srgbClr val="FFFFFF"/>
              </a:solidFill>
              <a:latin typeface="Aptos" panose="020B0004020202020204" pitchFamily="34" charset="0"/>
            </a:endParaRP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227B006B-910D-AD03-3444-899DAB9F4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09" y="416739"/>
            <a:ext cx="5935979" cy="4244225"/>
          </a:xfrm>
          <a:prstGeom prst="rect">
            <a:avLst/>
          </a:prstGeom>
          <a:noFill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530C0F6-C8DF-4539-B30C-8105DB61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05ED2F3-2FF6-6E31-393E-49517681C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1049" y="416739"/>
            <a:ext cx="5620333" cy="4243352"/>
          </a:xfrm>
          <a:prstGeom prst="rect">
            <a:avLst/>
          </a:prstGeom>
          <a:noFill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AE51241-AA8B-4B82-9C59-6738DB85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2199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pic>
        <p:nvPicPr>
          <p:cNvPr id="4" name="İçerik Yer Tutucusu 3" descr="metin, el yazısı, yazı tahtası, çizim içeren bir resim&#10;&#10;Açıklama otomatik olarak oluşturuldu">
            <a:extLst>
              <a:ext uri="{FF2B5EF4-FFF2-40B4-BE49-F238E27FC236}">
                <a16:creationId xmlns:a16="http://schemas.microsoft.com/office/drawing/2014/main" id="{B31B348A-208C-0A8F-8A95-1E8E34923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1889" y="126057"/>
            <a:ext cx="9237535" cy="6119867"/>
          </a:xfrm>
          <a:prstGeom prst="rect">
            <a:avLst/>
          </a:prstGeom>
          <a:noFill/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38062F14-E371-68BA-D9EF-8E4D359A9BCB}"/>
              </a:ext>
            </a:extLst>
          </p:cNvPr>
          <p:cNvSpPr txBox="1"/>
          <p:nvPr/>
        </p:nvSpPr>
        <p:spPr>
          <a:xfrm>
            <a:off x="1447800" y="6421993"/>
            <a:ext cx="966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Seçilen soruya yönelik tasarladığımız </a:t>
            </a:r>
            <a:r>
              <a:rPr lang="tr-TR" dirty="0" err="1">
                <a:solidFill>
                  <a:schemeClr val="bg1"/>
                </a:solidFill>
              </a:rPr>
              <a:t>Crazy</a:t>
            </a:r>
            <a:r>
              <a:rPr lang="tr-TR" dirty="0">
                <a:solidFill>
                  <a:schemeClr val="bg1"/>
                </a:solidFill>
              </a:rPr>
              <a:t> 8 çalışmalarından ürettiğimiz Solution </a:t>
            </a:r>
            <a:r>
              <a:rPr lang="tr-TR" dirty="0" err="1">
                <a:solidFill>
                  <a:schemeClr val="bg1"/>
                </a:solidFill>
              </a:rPr>
              <a:t>Sketching’ler</a:t>
            </a:r>
            <a:r>
              <a:rPr lang="tr-TR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0339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pic>
        <p:nvPicPr>
          <p:cNvPr id="4" name="İçerik Yer Tutucusu 3" descr="metin, çizim, taslak, el yazısı içeren bir resim&#10;&#10;Açıklama otomatik olarak oluşturuldu">
            <a:extLst>
              <a:ext uri="{FF2B5EF4-FFF2-40B4-BE49-F238E27FC236}">
                <a16:creationId xmlns:a16="http://schemas.microsoft.com/office/drawing/2014/main" id="{0468E16E-EA0E-C2AA-33F4-6F09210F7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60274" y="142106"/>
            <a:ext cx="8868305" cy="60969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5580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pic>
        <p:nvPicPr>
          <p:cNvPr id="4" name="İçerik Yer Tutucusu 3" descr="metin, el yazısı, mürekkep, doküman, belge içeren bir resim&#10;&#10;Açıklama otomatik olarak oluşturuldu">
            <a:extLst>
              <a:ext uri="{FF2B5EF4-FFF2-40B4-BE49-F238E27FC236}">
                <a16:creationId xmlns:a16="http://schemas.microsoft.com/office/drawing/2014/main" id="{67D9A1BA-4E6A-E5B2-EA76-8211676CB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08323" y="66675"/>
            <a:ext cx="8273927" cy="61847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1740341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</TotalTime>
  <Words>440</Words>
  <Application>Microsoft Office PowerPoint</Application>
  <PresentationFormat>Geniş ekran</PresentationFormat>
  <Paragraphs>71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8" baseType="lpstr">
      <vt:lpstr>Aptos</vt:lpstr>
      <vt:lpstr>Aptos ExtraBold</vt:lpstr>
      <vt:lpstr>Arial</vt:lpstr>
      <vt:lpstr>Calibri</vt:lpstr>
      <vt:lpstr>Calibri Light</vt:lpstr>
      <vt:lpstr>Wingdings</vt:lpstr>
      <vt:lpstr>Geçmişe bakış</vt:lpstr>
      <vt:lpstr>Product Management Bootcamp Final Sunumu</vt:lpstr>
      <vt:lpstr>Giriş &amp; Hedef</vt:lpstr>
      <vt:lpstr>Problem.</vt:lpstr>
      <vt:lpstr>Fırsat alanları.</vt:lpstr>
      <vt:lpstr>Geliştirme alanı.</vt:lpstr>
      <vt:lpstr>Crazy 8 Çizimleri.</vt:lpstr>
      <vt:lpstr>PowerPoint Sunusu</vt:lpstr>
      <vt:lpstr>PowerPoint Sunusu</vt:lpstr>
      <vt:lpstr>PowerPoint Sunusu</vt:lpstr>
      <vt:lpstr>HEART Framework.</vt:lpstr>
      <vt:lpstr>Kullanılan teknikler.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Management Bootcamp Final Sunumu</dc:title>
  <dc:creator>Işılay Kombak</dc:creator>
  <cp:lastModifiedBy>Işılay Kombak</cp:lastModifiedBy>
  <cp:revision>2</cp:revision>
  <dcterms:created xsi:type="dcterms:W3CDTF">2023-12-11T19:58:09Z</dcterms:created>
  <dcterms:modified xsi:type="dcterms:W3CDTF">2023-12-11T20:38:56Z</dcterms:modified>
</cp:coreProperties>
</file>