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5"/>
  </p:notesMasterIdLst>
  <p:handoutMasterIdLst>
    <p:handoutMasterId r:id="rId26"/>
  </p:handoutMasterIdLst>
  <p:sldIdLst>
    <p:sldId id="331" r:id="rId5"/>
    <p:sldId id="298" r:id="rId6"/>
    <p:sldId id="300" r:id="rId7"/>
    <p:sldId id="339" r:id="rId8"/>
    <p:sldId id="342" r:id="rId9"/>
    <p:sldId id="333" r:id="rId10"/>
    <p:sldId id="343" r:id="rId11"/>
    <p:sldId id="262" r:id="rId12"/>
    <p:sldId id="347" r:id="rId13"/>
    <p:sldId id="348" r:id="rId14"/>
    <p:sldId id="349" r:id="rId15"/>
    <p:sldId id="340" r:id="rId16"/>
    <p:sldId id="344" r:id="rId17"/>
    <p:sldId id="295" r:id="rId18"/>
    <p:sldId id="345" r:id="rId19"/>
    <p:sldId id="346" r:id="rId20"/>
    <p:sldId id="319" r:id="rId21"/>
    <p:sldId id="351" r:id="rId22"/>
    <p:sldId id="350" r:id="rId23"/>
    <p:sldId id="338" r:id="rId24"/>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2F3E"/>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7" autoAdjust="0"/>
    <p:restoredTop sz="95203" autoAdjust="0"/>
  </p:normalViewPr>
  <p:slideViewPr>
    <p:cSldViewPr snapToGrid="0" showGuides="1">
      <p:cViewPr varScale="1">
        <p:scale>
          <a:sx n="92" d="100"/>
          <a:sy n="92" d="100"/>
        </p:scale>
        <p:origin x="208" y="240"/>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4/2/20</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4/2/20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maximize visibility, when placing a logo on Squid Ink we recommend getting a white version of the logo with a transparent background. If this is not possible you should use the slide for logos with the white background.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59845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1BB08B99-C266-CB41-AD06-12C934901626}"/>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pic>
        <p:nvPicPr>
          <p:cNvPr id="7" name="Picture 6"/>
          <p:cNvPicPr>
            <a:picLocks noChangeAspect="1"/>
          </p:cNvPicPr>
          <p:nvPr userDrawn="1"/>
        </p:nvPicPr>
        <p:blipFill>
          <a:blip r:embed="rId26"/>
          <a:srcRect/>
          <a:stretch/>
        </p:blipFill>
        <p:spPr>
          <a:xfrm>
            <a:off x="13349613" y="7531058"/>
            <a:ext cx="709192"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docs.aws.amazon.com/autoscaling/ec2/userguide/images/lifecycle_hooks.png"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hyperlink" Target="https://docs.aws.amazon.com/AWSCloudFormation/latest/UserGuide/aws-properties-as-group.html#cfn-as-group-launchconfigurationname" TargetMode="External"/><Relationship Id="rId13" Type="http://schemas.openxmlformats.org/officeDocument/2006/relationships/hyperlink" Target="https://docs.aws.amazon.com/AWSCloudFormation/latest/UserGuide/aws-properties-as-group.html#cfn-as-group-maxsize" TargetMode="External"/><Relationship Id="rId3" Type="http://schemas.openxmlformats.org/officeDocument/2006/relationships/hyperlink" Target="https://docs.aws.amazon.com/AWSCloudFormation/latest/UserGuide/aws-properties-as-group.html#cfn-as-group-availabilityzones" TargetMode="External"/><Relationship Id="rId7" Type="http://schemas.openxmlformats.org/officeDocument/2006/relationships/hyperlink" Target="https://docs.aws.amazon.com/AWSCloudFormation/latest/UserGuide/aws-properties-as-group.html#cfn-as-group-healthchecktype" TargetMode="External"/><Relationship Id="rId12" Type="http://schemas.openxmlformats.org/officeDocument/2006/relationships/hyperlink" Target="https://docs.aws.amazon.com/AWSCloudFormation/latest/UserGuide/aws-properties-autoscaling-autoscalinggroup-lifecyclehookspecification.html" TargetMode="External"/><Relationship Id="rId2" Type="http://schemas.openxmlformats.org/officeDocument/2006/relationships/hyperlink" Target="https://docs.aws.amazon.com/AWSCloudFormation/latest/UserGuide/aws-properties-as-group.html#cfn-autoscaling-autoscalinggroup-autoscalinggroupname" TargetMode="External"/><Relationship Id="rId1" Type="http://schemas.openxmlformats.org/officeDocument/2006/relationships/slideLayout" Target="../slideLayouts/slideLayout15.xml"/><Relationship Id="rId6" Type="http://schemas.openxmlformats.org/officeDocument/2006/relationships/hyperlink" Target="https://docs.aws.amazon.com/AWSCloudFormation/latest/UserGuide/aws-properties-as-group.html#cfn-as-group-healthcheckgraceperiod" TargetMode="External"/><Relationship Id="rId11" Type="http://schemas.openxmlformats.org/officeDocument/2006/relationships/hyperlink" Target="https://docs.aws.amazon.com/AWSCloudFormation/latest/UserGuide/aws-properties-as-group.html#cfn-autoscaling-autoscalinggroup-lifecyclehookspecificationlist" TargetMode="External"/><Relationship Id="rId5" Type="http://schemas.openxmlformats.org/officeDocument/2006/relationships/hyperlink" Target="https://docs.aws.amazon.com/AWSCloudFormation/latest/UserGuide/aws-properties-as-group.html#cfn-as-group-desiredcapacity" TargetMode="External"/><Relationship Id="rId15" Type="http://schemas.openxmlformats.org/officeDocument/2006/relationships/hyperlink" Target="https://docs.aws.amazon.com/AWSCloudFormation/latest/UserGuide/aws-properties-as-group.html#cfn-as-group-vpczoneidentifier" TargetMode="External"/><Relationship Id="rId10" Type="http://schemas.openxmlformats.org/officeDocument/2006/relationships/hyperlink" Target="https://docs.aws.amazon.com/AWSCloudFormation/latest/UserGuide/aws-properties-autoscaling-autoscalinggroup-launchtemplatespecification.html" TargetMode="External"/><Relationship Id="rId4" Type="http://schemas.openxmlformats.org/officeDocument/2006/relationships/hyperlink" Target="https://docs.aws.amazon.com/AWSCloudFormation/latest/UserGuide/aws-properties-as-group.html#cfn-as-group-cooldown" TargetMode="External"/><Relationship Id="rId9" Type="http://schemas.openxmlformats.org/officeDocument/2006/relationships/hyperlink" Target="https://docs.aws.amazon.com/AWSCloudFormation/latest/UserGuide/aws-properties-as-group.html#cfn-as-group-launchtemplate" TargetMode="External"/><Relationship Id="rId14" Type="http://schemas.openxmlformats.org/officeDocument/2006/relationships/hyperlink" Target="https://docs.aws.amazon.com/AWSCloudFormation/latest/UserGuide/aws-properties-as-group.html#cfn-as-group-minsiz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dirty="0"/>
              <a:t>AWS Auto Scaling</a:t>
            </a:r>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p:txBody>
          <a:bodyPr/>
          <a:lstStyle/>
          <a:p>
            <a:r>
              <a:rPr lang="en-US" sz="3600"/>
              <a:t>Application </a:t>
            </a:r>
            <a:r>
              <a:rPr lang="en-US" sz="3600" dirty="0"/>
              <a:t>scaling to </a:t>
            </a:r>
          </a:p>
          <a:p>
            <a:r>
              <a:rPr lang="en-US" sz="3600" dirty="0"/>
              <a:t>optimize performance and costs</a:t>
            </a:r>
          </a:p>
        </p:txBody>
      </p:sp>
      <p:sp>
        <p:nvSpPr>
          <p:cNvPr id="8" name="Text Placeholder 4">
            <a:extLst>
              <a:ext uri="{FF2B5EF4-FFF2-40B4-BE49-F238E27FC236}">
                <a16:creationId xmlns:a16="http://schemas.microsoft.com/office/drawing/2014/main" id="{9064BEE3-86FB-2041-90F9-D1A44AACFF2A}"/>
              </a:ext>
            </a:extLst>
          </p:cNvPr>
          <p:cNvSpPr>
            <a:spLocks noGrp="1"/>
          </p:cNvSpPr>
          <p:nvPr>
            <p:ph type="body" sz="quarter" idx="10"/>
          </p:nvPr>
        </p:nvSpPr>
        <p:spPr>
          <a:xfrm>
            <a:off x="548640" y="5950356"/>
            <a:ext cx="5892800" cy="996597"/>
          </a:xfrm>
        </p:spPr>
        <p:txBody>
          <a:bodyPr>
            <a:normAutofit/>
          </a:bodyPr>
          <a:lstStyle/>
          <a:p>
            <a:r>
              <a:rPr lang="en-US" dirty="0"/>
              <a:t>Team or presenters name: </a:t>
            </a:r>
          </a:p>
          <a:p>
            <a:r>
              <a:rPr lang="en-US" dirty="0"/>
              <a:t>Date</a:t>
            </a:r>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5DB5640-7E90-B54F-B84E-823C54C9328F}"/>
              </a:ext>
            </a:extLst>
          </p:cNvPr>
          <p:cNvSpPr>
            <a:spLocks noGrp="1"/>
          </p:cNvSpPr>
          <p:nvPr>
            <p:ph type="title"/>
          </p:nvPr>
        </p:nvSpPr>
        <p:spPr/>
        <p:txBody>
          <a:bodyPr/>
          <a:lstStyle/>
          <a:p>
            <a:r>
              <a:rPr lang="en-US" dirty="0"/>
              <a:t>Lifecycle Hooks</a:t>
            </a:r>
          </a:p>
        </p:txBody>
      </p:sp>
      <p:sp>
        <p:nvSpPr>
          <p:cNvPr id="12" name="Content Placeholder 11">
            <a:extLst>
              <a:ext uri="{FF2B5EF4-FFF2-40B4-BE49-F238E27FC236}">
                <a16:creationId xmlns:a16="http://schemas.microsoft.com/office/drawing/2014/main" id="{5E4C9738-6E46-2F45-8CCF-6B97D854773C}"/>
              </a:ext>
            </a:extLst>
          </p:cNvPr>
          <p:cNvSpPr>
            <a:spLocks noGrp="1"/>
          </p:cNvSpPr>
          <p:nvPr>
            <p:ph sz="half" idx="1"/>
          </p:nvPr>
        </p:nvSpPr>
        <p:spPr>
          <a:xfrm>
            <a:off x="548640" y="1645920"/>
            <a:ext cx="5945150" cy="5431155"/>
          </a:xfrm>
        </p:spPr>
        <p:txBody>
          <a:bodyPr/>
          <a:lstStyle/>
          <a:p>
            <a:r>
              <a:rPr lang="en-US" dirty="0"/>
              <a:t>Lifecycle hooks enable you to perform custom actions by </a:t>
            </a:r>
            <a:r>
              <a:rPr lang="en-US" i="1" dirty="0"/>
              <a:t>pausing</a:t>
            </a:r>
            <a:r>
              <a:rPr lang="en-US" dirty="0"/>
              <a:t> instances as an Auto Scaling group launches or terminates them.</a:t>
            </a:r>
          </a:p>
          <a:p>
            <a:endParaRPr lang="en-US" dirty="0"/>
          </a:p>
        </p:txBody>
      </p:sp>
      <p:pic>
        <p:nvPicPr>
          <p:cNvPr id="13" name="Picture 35" descr="&#10;                    The lifecycle of instances using lifecycle hooks.&#10;                ">
            <a:extLst>
              <a:ext uri="{FF2B5EF4-FFF2-40B4-BE49-F238E27FC236}">
                <a16:creationId xmlns:a16="http://schemas.microsoft.com/office/drawing/2014/main" id="{4E907D52-06FD-8749-A5B5-08CA6B0848F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493790" y="1645920"/>
            <a:ext cx="7565110" cy="550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60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7471-8E7F-B449-8460-E1D8988F40A6}"/>
              </a:ext>
            </a:extLst>
          </p:cNvPr>
          <p:cNvSpPr>
            <a:spLocks noGrp="1"/>
          </p:cNvSpPr>
          <p:nvPr>
            <p:ph type="title"/>
          </p:nvPr>
        </p:nvSpPr>
        <p:spPr/>
        <p:txBody>
          <a:bodyPr/>
          <a:lstStyle/>
          <a:p>
            <a:r>
              <a:rPr lang="en-US" dirty="0"/>
              <a:t>Best Practices</a:t>
            </a:r>
          </a:p>
        </p:txBody>
      </p:sp>
      <p:sp>
        <p:nvSpPr>
          <p:cNvPr id="4" name="Content Placeholder 3">
            <a:extLst>
              <a:ext uri="{FF2B5EF4-FFF2-40B4-BE49-F238E27FC236}">
                <a16:creationId xmlns:a16="http://schemas.microsoft.com/office/drawing/2014/main" id="{03818136-32A7-D84D-AF32-60FA3DCEED37}"/>
              </a:ext>
            </a:extLst>
          </p:cNvPr>
          <p:cNvSpPr>
            <a:spLocks noGrp="1"/>
          </p:cNvSpPr>
          <p:nvPr>
            <p:ph sz="half" idx="1"/>
          </p:nvPr>
        </p:nvSpPr>
        <p:spPr/>
        <p:txBody>
          <a:bodyPr/>
          <a:lstStyle/>
          <a:p>
            <a:r>
              <a:rPr lang="en-US" dirty="0"/>
              <a:t>“Everything fails all the time”</a:t>
            </a:r>
          </a:p>
          <a:p>
            <a:r>
              <a:rPr lang="en-US" dirty="0"/>
              <a:t>	Werner </a:t>
            </a:r>
            <a:r>
              <a:rPr lang="en-US" dirty="0" err="1"/>
              <a:t>Vogels</a:t>
            </a:r>
            <a:r>
              <a:rPr lang="en-US" dirty="0"/>
              <a:t>, VP &amp; CTO at </a:t>
            </a:r>
            <a:r>
              <a:rPr lang="en-US" dirty="0" err="1"/>
              <a:t>Amazon.com</a:t>
            </a:r>
            <a:endParaRPr lang="en-US" dirty="0"/>
          </a:p>
          <a:p>
            <a:endParaRPr lang="en-US" dirty="0"/>
          </a:p>
          <a:p>
            <a:endParaRPr lang="en-US" dirty="0"/>
          </a:p>
          <a:p>
            <a:pPr marL="685800" indent="-685800">
              <a:buFont typeface="Arial" panose="020B0604020202020204" pitchFamily="34" charset="0"/>
              <a:buChar char="•"/>
            </a:pPr>
            <a:r>
              <a:rPr lang="en-US" dirty="0"/>
              <a:t>DESIGN FOR FAILURE</a:t>
            </a:r>
          </a:p>
          <a:p>
            <a:pPr marL="685800" indent="-685800">
              <a:buFont typeface="Arial" panose="020B0604020202020204" pitchFamily="34" charset="0"/>
              <a:buChar char="•"/>
            </a:pPr>
            <a:r>
              <a:rPr lang="en-US" dirty="0"/>
              <a:t>Failures should be expected and planned for</a:t>
            </a:r>
          </a:p>
          <a:p>
            <a:pPr marL="685800" indent="-685800">
              <a:buFont typeface="Arial" panose="020B0604020202020204" pitchFamily="34" charset="0"/>
              <a:buChar char="•"/>
            </a:pPr>
            <a:r>
              <a:rPr lang="en-US" dirty="0"/>
              <a:t>Use Route 53 failover with health checks</a:t>
            </a:r>
          </a:p>
          <a:p>
            <a:endParaRPr lang="en-US" dirty="0"/>
          </a:p>
        </p:txBody>
      </p:sp>
      <p:pic>
        <p:nvPicPr>
          <p:cNvPr id="1026" name="Picture 2" descr="Werner Vogels">
            <a:extLst>
              <a:ext uri="{FF2B5EF4-FFF2-40B4-BE49-F238E27FC236}">
                <a16:creationId xmlns:a16="http://schemas.microsoft.com/office/drawing/2014/main" id="{02787F1B-67D1-8446-A537-F87985F16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207" y="1152525"/>
            <a:ext cx="1935390" cy="2602205"/>
          </a:xfrm>
          <a:prstGeom prst="rect">
            <a:avLst/>
          </a:prstGeom>
          <a:noFill/>
          <a:effectLst>
            <a:outerShdw blurRad="63500" sx="102000" sy="102000" algn="ctr" rotWithShape="0">
              <a:schemeClr val="tx1">
                <a:alpha val="4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19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0E86-4037-2A4D-BD5C-7310AF2B9C5D}"/>
              </a:ext>
            </a:extLst>
          </p:cNvPr>
          <p:cNvSpPr>
            <a:spLocks noGrp="1"/>
          </p:cNvSpPr>
          <p:nvPr>
            <p:ph type="title"/>
          </p:nvPr>
        </p:nvSpPr>
        <p:spPr/>
        <p:txBody>
          <a:bodyPr/>
          <a:lstStyle/>
          <a:p>
            <a:r>
              <a:rPr lang="en-US" dirty="0"/>
              <a:t>New Features</a:t>
            </a:r>
          </a:p>
        </p:txBody>
      </p:sp>
    </p:spTree>
    <p:extLst>
      <p:ext uri="{BB962C8B-B14F-4D97-AF65-F5344CB8AC3E}">
        <p14:creationId xmlns:p14="http://schemas.microsoft.com/office/powerpoint/2010/main" val="127933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5B59798-BD2F-3B4C-90EB-1EEC5E944AD9}"/>
              </a:ext>
            </a:extLst>
          </p:cNvPr>
          <p:cNvSpPr>
            <a:spLocks noGrp="1"/>
          </p:cNvSpPr>
          <p:nvPr>
            <p:ph type="title"/>
          </p:nvPr>
        </p:nvSpPr>
        <p:spPr/>
        <p:txBody>
          <a:bodyPr/>
          <a:lstStyle/>
          <a:p>
            <a:r>
              <a:rPr lang="en-US" dirty="0"/>
              <a:t>Mixed Instance Group (MIG)</a:t>
            </a:r>
          </a:p>
        </p:txBody>
      </p:sp>
      <p:sp>
        <p:nvSpPr>
          <p:cNvPr id="8" name="Content Placeholder 7">
            <a:extLst>
              <a:ext uri="{FF2B5EF4-FFF2-40B4-BE49-F238E27FC236}">
                <a16:creationId xmlns:a16="http://schemas.microsoft.com/office/drawing/2014/main" id="{14C3778C-77C8-D34D-8818-6EF0EEE221AD}"/>
              </a:ext>
            </a:extLst>
          </p:cNvPr>
          <p:cNvSpPr>
            <a:spLocks noGrp="1"/>
          </p:cNvSpPr>
          <p:nvPr>
            <p:ph sz="half" idx="1"/>
          </p:nvPr>
        </p:nvSpPr>
        <p:spPr/>
        <p:txBody>
          <a:bodyPr/>
          <a:lstStyle/>
          <a:p>
            <a:r>
              <a:rPr lang="en-US" sz="3600" dirty="0"/>
              <a:t>What is Mixed Instance Group?</a:t>
            </a:r>
          </a:p>
          <a:p>
            <a:endParaRPr lang="en-US" sz="3600" dirty="0"/>
          </a:p>
          <a:p>
            <a:pPr marL="457200" indent="-457200">
              <a:buFont typeface="Arial" panose="020B0604020202020204" pitchFamily="34" charset="0"/>
              <a:buChar char="•"/>
            </a:pPr>
            <a:r>
              <a:rPr lang="en-US" dirty="0"/>
              <a:t>Create ASG that spans across purchase options (On-demand, Spot, RI)</a:t>
            </a:r>
          </a:p>
          <a:p>
            <a:pPr marL="457200" indent="-457200">
              <a:buFont typeface="Arial" panose="020B0604020202020204" pitchFamily="34" charset="0"/>
              <a:buChar char="•"/>
            </a:pPr>
            <a:r>
              <a:rPr lang="en-US" dirty="0"/>
              <a:t>“Prioritized” On-Demand strategy</a:t>
            </a:r>
          </a:p>
          <a:p>
            <a:pPr marL="457200" indent="-457200">
              <a:buFont typeface="Arial" panose="020B0604020202020204" pitchFamily="34" charset="0"/>
              <a:buChar char="•"/>
            </a:pPr>
            <a:r>
              <a:rPr lang="en-US" dirty="0"/>
              <a:t>“Flexible” On-Demand strategy (***internal customers only)</a:t>
            </a:r>
          </a:p>
          <a:p>
            <a:pPr marL="457200" indent="-457200">
              <a:buFont typeface="Arial" panose="020B0604020202020204" pitchFamily="34" charset="0"/>
              <a:buChar char="•"/>
            </a:pPr>
            <a:r>
              <a:rPr lang="en-US" dirty="0">
                <a:cs typeface="Lucida Sans Unicode" pitchFamily="34" charset="0"/>
              </a:rPr>
              <a:t>“Lowest price ‘n’ pools” Spot strategy</a:t>
            </a:r>
          </a:p>
          <a:p>
            <a:endParaRPr lang="en-US" dirty="0"/>
          </a:p>
        </p:txBody>
      </p:sp>
    </p:spTree>
    <p:extLst>
      <p:ext uri="{BB962C8B-B14F-4D97-AF65-F5344CB8AC3E}">
        <p14:creationId xmlns:p14="http://schemas.microsoft.com/office/powerpoint/2010/main" val="3729093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MIG Configuration Example</a:t>
            </a:r>
            <a:endParaRPr lang="en-US" dirty="0"/>
          </a:p>
        </p:txBody>
      </p:sp>
      <p:sp>
        <p:nvSpPr>
          <p:cNvPr id="5" name="Rectangle 4">
            <a:extLst>
              <a:ext uri="{FF2B5EF4-FFF2-40B4-BE49-F238E27FC236}">
                <a16:creationId xmlns:a16="http://schemas.microsoft.com/office/drawing/2014/main" id="{A23FF3B7-93CB-C741-AD07-9B85864116CD}"/>
              </a:ext>
            </a:extLst>
          </p:cNvPr>
          <p:cNvSpPr/>
          <p:nvPr/>
        </p:nvSpPr>
        <p:spPr>
          <a:xfrm>
            <a:off x="3700251" y="2316279"/>
            <a:ext cx="10358649" cy="5324535"/>
          </a:xfrm>
          <a:prstGeom prst="rect">
            <a:avLst/>
          </a:prstGeom>
        </p:spPr>
        <p:txBody>
          <a:bodyPr wrap="square">
            <a:spAutoFit/>
          </a:bodyPr>
          <a:lstStyle/>
          <a:p>
            <a:endParaRPr lang="en-US" sz="2000" dirty="0">
              <a:solidFill>
                <a:schemeClr val="bg1"/>
              </a:solidFill>
              <a:latin typeface="Calibri" panose="020F0502020204030204" pitchFamily="34" charset="0"/>
              <a:ea typeface="MS Mincho"/>
              <a:cs typeface="Times New Roman" panose="02020603050405020304" pitchFamily="18" charset="0"/>
            </a:endParaRPr>
          </a:p>
          <a:p>
            <a:r>
              <a:rPr lang="en-US" sz="2000" dirty="0">
                <a:latin typeface="Calibri" panose="020F0502020204030204" pitchFamily="34" charset="0"/>
                <a:ea typeface="MS Mincho"/>
                <a:cs typeface="Times New Roman" panose="02020603050405020304" pitchFamily="18" charset="0"/>
              </a:rPr>
              <a:t>   { "</a:t>
            </a:r>
            <a:r>
              <a:rPr lang="en-US" sz="2000" dirty="0" err="1">
                <a:latin typeface="Calibri" panose="020F0502020204030204" pitchFamily="34" charset="0"/>
                <a:ea typeface="MS Mincho"/>
                <a:cs typeface="Times New Roman" panose="02020603050405020304" pitchFamily="18" charset="0"/>
              </a:rPr>
              <a:t>MixedInstancesPolicy</a:t>
            </a:r>
            <a:r>
              <a:rPr lang="en-US" sz="2000" dirty="0">
                <a:latin typeface="Calibri" panose="020F0502020204030204" pitchFamily="34" charset="0"/>
                <a:ea typeface="MS Mincho"/>
                <a:cs typeface="Times New Roman" panose="02020603050405020304" pitchFamily="18" charset="0"/>
              </a:rPr>
              <a:t>": {</a:t>
            </a:r>
          </a:p>
          <a:p>
            <a:pPr indent="457200"/>
            <a:r>
              <a:rPr lang="en-US" sz="2000" dirty="0">
                <a:latin typeface="Calibri" panose="020F0502020204030204" pitchFamily="34" charset="0"/>
                <a:ea typeface="MS Mincho"/>
                <a:cs typeface="Times New Roman" panose="02020603050405020304" pitchFamily="18" charset="0"/>
              </a:rPr>
              <a:t>"</a:t>
            </a:r>
            <a:r>
              <a:rPr lang="en-US" sz="2000" dirty="0" err="1">
                <a:latin typeface="Calibri" panose="020F0502020204030204" pitchFamily="34" charset="0"/>
                <a:ea typeface="MS Mincho"/>
                <a:cs typeface="Times New Roman" panose="02020603050405020304" pitchFamily="18" charset="0"/>
              </a:rPr>
              <a:t>LaunchTemplate</a:t>
            </a:r>
            <a:r>
              <a:rPr lang="en-US" sz="2000" dirty="0">
                <a:latin typeface="Calibri" panose="020F0502020204030204" pitchFamily="34" charset="0"/>
                <a:ea typeface="MS Mincho"/>
                <a:cs typeface="Times New Roman" panose="02020603050405020304" pitchFamily="18" charset="0"/>
              </a:rPr>
              <a:t>": {</a:t>
            </a:r>
          </a:p>
          <a:p>
            <a:r>
              <a:rPr lang="en-US" sz="2000" dirty="0">
                <a:latin typeface="Calibri" panose="020F0502020204030204" pitchFamily="34" charset="0"/>
                <a:ea typeface="MS Mincho"/>
                <a:cs typeface="Cambria" panose="02040503050406030204" pitchFamily="18" charset="0"/>
              </a:rPr>
              <a:t>		</a:t>
            </a:r>
            <a:r>
              <a:rPr lang="en-US" sz="2000" dirty="0">
                <a:latin typeface="Calibri" panose="020F0502020204030204" pitchFamily="34" charset="0"/>
                <a:ea typeface="MS Mincho"/>
                <a:cs typeface="Times New Roman" panose="02020603050405020304" pitchFamily="18" charset="0"/>
              </a:rPr>
              <a:t>"</a:t>
            </a:r>
            <a:r>
              <a:rPr lang="en-US" sz="2000" dirty="0" err="1">
                <a:latin typeface="Calibri" panose="020F0502020204030204" pitchFamily="34" charset="0"/>
                <a:ea typeface="MS Mincho"/>
                <a:cs typeface="Cambria" panose="02040503050406030204" pitchFamily="18" charset="0"/>
              </a:rPr>
              <a:t>LaunchTemplateSpecification</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 {</a:t>
            </a:r>
            <a:endParaRPr lang="en-US" sz="2000" dirty="0">
              <a:latin typeface="Calibri" panose="020F0502020204030204" pitchFamily="34" charset="0"/>
              <a:ea typeface="MS Mincho"/>
              <a:cs typeface="Times New Roman" panose="02020603050405020304" pitchFamily="18" charset="0"/>
            </a:endParaRPr>
          </a:p>
          <a:p>
            <a:pPr marL="914400" indent="457200"/>
            <a:r>
              <a:rPr lang="en-US" sz="2000" dirty="0">
                <a:latin typeface="Calibri" panose="020F0502020204030204" pitchFamily="34" charset="0"/>
                <a:ea typeface="MS Mincho"/>
                <a:cs typeface="Cambria" panose="02040503050406030204" pitchFamily="18" charset="0"/>
              </a:rPr>
              <a:t>"</a:t>
            </a:r>
            <a:r>
              <a:rPr lang="en-US" sz="2000" dirty="0" err="1">
                <a:latin typeface="Calibri" panose="020F0502020204030204" pitchFamily="34" charset="0"/>
                <a:ea typeface="MS Mincho"/>
                <a:cs typeface="Cambria" panose="02040503050406030204" pitchFamily="18" charset="0"/>
              </a:rPr>
              <a:t>LaunchTemplateName</a:t>
            </a:r>
            <a:r>
              <a:rPr lang="en-US" sz="2000" dirty="0">
                <a:latin typeface="Calibri" panose="020F0502020204030204" pitchFamily="34" charset="0"/>
                <a:ea typeface="MS Mincho"/>
                <a:cs typeface="Cambria" panose="02040503050406030204" pitchFamily="18" charset="0"/>
              </a:rPr>
              <a:t>": "</a:t>
            </a:r>
            <a:r>
              <a:rPr lang="en-US" sz="2000" dirty="0" err="1">
                <a:latin typeface="Calibri" panose="020F0502020204030204" pitchFamily="34" charset="0"/>
                <a:ea typeface="MS Mincho"/>
                <a:cs typeface="Cambria" panose="02040503050406030204" pitchFamily="18" charset="0"/>
              </a:rPr>
              <a:t>LaunchTemplateA</a:t>
            </a:r>
            <a:r>
              <a:rPr lang="en-US" sz="2000" dirty="0">
                <a:latin typeface="Calibri" panose="020F0502020204030204" pitchFamily="34" charset="0"/>
                <a:ea typeface="MS Mincho"/>
                <a:cs typeface="Cambria" panose="02040503050406030204" pitchFamily="18" charset="0"/>
              </a:rPr>
              <a:t>", </a:t>
            </a:r>
            <a:endParaRPr lang="en-US" sz="2000" dirty="0">
              <a:latin typeface="Calibri" panose="020F0502020204030204" pitchFamily="34" charset="0"/>
              <a:ea typeface="MS Mincho"/>
              <a:cs typeface="Times New Roman" panose="02020603050405020304" pitchFamily="18" charset="0"/>
            </a:endParaRPr>
          </a:p>
          <a:p>
            <a:pPr indent="457200"/>
            <a:r>
              <a:rPr lang="en-US" sz="2000" dirty="0">
                <a:latin typeface="Calibri" panose="020F0502020204030204" pitchFamily="34" charset="0"/>
                <a:ea typeface="MS Mincho"/>
                <a:cs typeface="Cambria" panose="02040503050406030204" pitchFamily="18" charset="0"/>
              </a:rPr>
              <a:t>                	"Version": "$latest" }, </a:t>
            </a:r>
            <a:endParaRPr lang="en-US" sz="2000" dirty="0">
              <a:latin typeface="Calibri" panose="020F0502020204030204" pitchFamily="34" charset="0"/>
              <a:ea typeface="MS Mincho"/>
              <a:cs typeface="Times New Roman" panose="02020603050405020304" pitchFamily="18" charset="0"/>
            </a:endParaRPr>
          </a:p>
          <a:p>
            <a:r>
              <a:rPr lang="en-US" sz="2000" dirty="0">
                <a:latin typeface="Calibri" panose="020F0502020204030204" pitchFamily="34" charset="0"/>
                <a:ea typeface="MS Mincho"/>
                <a:cs typeface="Cambria" panose="02040503050406030204" pitchFamily="18" charset="0"/>
              </a:rPr>
              <a:t>		</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Overrides</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 [</a:t>
            </a:r>
            <a:endParaRPr lang="en-US" sz="2000" dirty="0">
              <a:latin typeface="Calibri" panose="020F0502020204030204" pitchFamily="34" charset="0"/>
              <a:ea typeface="MS Mincho"/>
              <a:cs typeface="Times New Roman" panose="02020603050405020304" pitchFamily="18" charset="0"/>
            </a:endParaRPr>
          </a:p>
          <a:p>
            <a:r>
              <a:rPr lang="en-US" sz="2000" dirty="0">
                <a:latin typeface="Calibri" panose="020F0502020204030204" pitchFamily="34" charset="0"/>
                <a:ea typeface="MS Mincho"/>
                <a:cs typeface="Cambria" panose="02040503050406030204" pitchFamily="18" charset="0"/>
              </a:rPr>
              <a:t>		{</a:t>
            </a:r>
            <a:r>
              <a:rPr lang="en-US" sz="2000" dirty="0">
                <a:latin typeface="Calibri" panose="020F0502020204030204" pitchFamily="34" charset="0"/>
                <a:ea typeface="MS Mincho"/>
                <a:cs typeface="Times New Roman" panose="02020603050405020304" pitchFamily="18" charset="0"/>
              </a:rPr>
              <a:t>"</a:t>
            </a:r>
            <a:r>
              <a:rPr lang="en-US" sz="2000" dirty="0" err="1">
                <a:latin typeface="Calibri" panose="020F0502020204030204" pitchFamily="34" charset="0"/>
                <a:ea typeface="MS Mincho"/>
                <a:cs typeface="Cambria" panose="02040503050406030204" pitchFamily="18" charset="0"/>
              </a:rPr>
              <a:t>InstanceType</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 </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c5.large</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a:t>
            </a:r>
            <a:endParaRPr lang="en-US" sz="2000" dirty="0">
              <a:latin typeface="Calibri" panose="020F0502020204030204" pitchFamily="34" charset="0"/>
              <a:ea typeface="MS Mincho"/>
              <a:cs typeface="Times New Roman" panose="02020603050405020304" pitchFamily="18" charset="0"/>
            </a:endParaRPr>
          </a:p>
          <a:p>
            <a:pPr marL="914400" indent="457200"/>
            <a:r>
              <a:rPr lang="en-US" sz="2000" dirty="0">
                <a:latin typeface="Calibri" panose="020F0502020204030204" pitchFamily="34" charset="0"/>
                <a:ea typeface="MS Mincho"/>
                <a:cs typeface="Cambria" panose="02040503050406030204" pitchFamily="18" charset="0"/>
              </a:rPr>
              <a:t>		{</a:t>
            </a:r>
            <a:r>
              <a:rPr lang="en-US" sz="2000" dirty="0">
                <a:latin typeface="Calibri" panose="020F0502020204030204" pitchFamily="34" charset="0"/>
                <a:ea typeface="MS Mincho"/>
                <a:cs typeface="Times New Roman" panose="02020603050405020304" pitchFamily="18" charset="0"/>
              </a:rPr>
              <a:t>"</a:t>
            </a:r>
            <a:r>
              <a:rPr lang="en-US" sz="2000" dirty="0" err="1">
                <a:latin typeface="Calibri" panose="020F0502020204030204" pitchFamily="34" charset="0"/>
                <a:ea typeface="MS Mincho"/>
                <a:cs typeface="Cambria" panose="02040503050406030204" pitchFamily="18" charset="0"/>
              </a:rPr>
              <a:t>InstanceType</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 </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c4.large</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a:t>
            </a:r>
            <a:endParaRPr lang="en-US" sz="2000" dirty="0">
              <a:latin typeface="Calibri" panose="020F0502020204030204" pitchFamily="34" charset="0"/>
              <a:ea typeface="MS Mincho"/>
              <a:cs typeface="Times New Roman" panose="02020603050405020304" pitchFamily="18" charset="0"/>
            </a:endParaRPr>
          </a:p>
          <a:p>
            <a:pPr marL="914400" indent="457200"/>
            <a:r>
              <a:rPr lang="en-US" sz="2000" dirty="0">
                <a:latin typeface="Calibri" panose="020F0502020204030204" pitchFamily="34" charset="0"/>
                <a:ea typeface="MS Mincho"/>
                <a:cs typeface="Cambria" panose="02040503050406030204" pitchFamily="18" charset="0"/>
              </a:rPr>
              <a:t>		{</a:t>
            </a:r>
            <a:r>
              <a:rPr lang="en-US" sz="2000" dirty="0">
                <a:latin typeface="Calibri" panose="020F0502020204030204" pitchFamily="34" charset="0"/>
                <a:ea typeface="MS Mincho"/>
                <a:cs typeface="Times New Roman" panose="02020603050405020304" pitchFamily="18" charset="0"/>
              </a:rPr>
              <a:t>"</a:t>
            </a:r>
            <a:r>
              <a:rPr lang="en-US" sz="2000" dirty="0" err="1">
                <a:latin typeface="Calibri" panose="020F0502020204030204" pitchFamily="34" charset="0"/>
                <a:ea typeface="MS Mincho"/>
                <a:cs typeface="Cambria" panose="02040503050406030204" pitchFamily="18" charset="0"/>
              </a:rPr>
              <a:t>InstanceType</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 </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c3.large</a:t>
            </a:r>
            <a:r>
              <a:rPr lang="en-US" sz="2000" dirty="0">
                <a:latin typeface="Calibri" panose="020F0502020204030204" pitchFamily="34" charset="0"/>
                <a:ea typeface="MS Mincho"/>
                <a:cs typeface="Times New Roman" panose="02020603050405020304" pitchFamily="18" charset="0"/>
              </a:rPr>
              <a:t>"</a:t>
            </a:r>
            <a:r>
              <a:rPr lang="en-US" sz="2000" dirty="0">
                <a:latin typeface="Calibri" panose="020F0502020204030204" pitchFamily="34" charset="0"/>
                <a:ea typeface="MS Mincho"/>
                <a:cs typeface="Cambria" panose="02040503050406030204" pitchFamily="18" charset="0"/>
              </a:rPr>
              <a:t>}]},</a:t>
            </a:r>
            <a:endParaRPr lang="en-US" sz="2000" dirty="0">
              <a:latin typeface="Calibri" panose="020F0502020204030204" pitchFamily="34" charset="0"/>
              <a:ea typeface="MS Mincho"/>
              <a:cs typeface="Times New Roman" panose="02020603050405020304" pitchFamily="18" charset="0"/>
            </a:endParaRPr>
          </a:p>
          <a:p>
            <a:r>
              <a:rPr lang="en-US" sz="2000" dirty="0">
                <a:latin typeface="Calibri" panose="020F0502020204030204" pitchFamily="34" charset="0"/>
                <a:ea typeface="MS Mincho"/>
                <a:cs typeface="Times New Roman" panose="02020603050405020304" pitchFamily="18" charset="0"/>
              </a:rPr>
              <a:t>        	"</a:t>
            </a:r>
            <a:r>
              <a:rPr lang="en-US" sz="2000" dirty="0" err="1">
                <a:latin typeface="Calibri" panose="020F0502020204030204" pitchFamily="34" charset="0"/>
                <a:ea typeface="MS Mincho"/>
                <a:cs typeface="Times New Roman" panose="02020603050405020304" pitchFamily="18" charset="0"/>
              </a:rPr>
              <a:t>InstancesDistribution</a:t>
            </a:r>
            <a:r>
              <a:rPr lang="en-US" sz="2000" dirty="0">
                <a:latin typeface="Calibri" panose="020F0502020204030204" pitchFamily="34" charset="0"/>
                <a:ea typeface="MS Mincho"/>
                <a:cs typeface="Times New Roman" panose="02020603050405020304" pitchFamily="18" charset="0"/>
              </a:rPr>
              <a:t>": {</a:t>
            </a:r>
          </a:p>
          <a:p>
            <a:r>
              <a:rPr lang="en-US" sz="2000" dirty="0">
                <a:latin typeface="Calibri" panose="020F0502020204030204" pitchFamily="34" charset="0"/>
                <a:ea typeface="MS Mincho"/>
                <a:cs typeface="Times New Roman" panose="02020603050405020304" pitchFamily="18" charset="0"/>
              </a:rPr>
              <a:t>		"</a:t>
            </a:r>
            <a:r>
              <a:rPr lang="en-US" sz="2000" dirty="0" err="1">
                <a:latin typeface="Calibri" panose="020F0502020204030204" pitchFamily="34" charset="0"/>
                <a:ea typeface="MS Mincho"/>
                <a:cs typeface="Times New Roman" panose="02020603050405020304" pitchFamily="18" charset="0"/>
              </a:rPr>
              <a:t>OnDemandAllocationStrategy</a:t>
            </a:r>
            <a:r>
              <a:rPr lang="en-US" sz="2000" dirty="0">
                <a:latin typeface="Calibri" panose="020F0502020204030204" pitchFamily="34" charset="0"/>
                <a:ea typeface="MS Mincho"/>
                <a:cs typeface="Times New Roman" panose="02020603050405020304" pitchFamily="18" charset="0"/>
              </a:rPr>
              <a:t>": "prioritized",</a:t>
            </a:r>
          </a:p>
          <a:p>
            <a:pPr marL="457200" indent="457200"/>
            <a:r>
              <a:rPr lang="en-US" sz="2000" dirty="0">
                <a:latin typeface="Calibri" panose="020F0502020204030204" pitchFamily="34" charset="0"/>
                <a:ea typeface="MS Mincho"/>
                <a:cs typeface="Times New Roman" panose="02020603050405020304" pitchFamily="18" charset="0"/>
              </a:rPr>
              <a:t>		"</a:t>
            </a:r>
            <a:r>
              <a:rPr lang="en-US" sz="2000" dirty="0" err="1">
                <a:latin typeface="Calibri" panose="020F0502020204030204" pitchFamily="34" charset="0"/>
                <a:ea typeface="MS Mincho"/>
                <a:cs typeface="Times New Roman" panose="02020603050405020304" pitchFamily="18" charset="0"/>
              </a:rPr>
              <a:t>OnDemandBaseCapacity</a:t>
            </a:r>
            <a:r>
              <a:rPr lang="en-US" sz="2000" dirty="0">
                <a:latin typeface="Calibri" panose="020F0502020204030204" pitchFamily="34" charset="0"/>
                <a:ea typeface="MS Mincho"/>
                <a:cs typeface="Times New Roman" panose="02020603050405020304" pitchFamily="18" charset="0"/>
              </a:rPr>
              <a:t>": 12,</a:t>
            </a:r>
          </a:p>
          <a:p>
            <a:r>
              <a:rPr lang="en-US" sz="2000" dirty="0">
                <a:latin typeface="Calibri" panose="020F0502020204030204" pitchFamily="34" charset="0"/>
                <a:ea typeface="MS Mincho"/>
                <a:cs typeface="Times New Roman" panose="02020603050405020304" pitchFamily="18" charset="0"/>
              </a:rPr>
              <a:t>		"</a:t>
            </a:r>
            <a:r>
              <a:rPr lang="en-US" sz="2000" dirty="0" err="1">
                <a:latin typeface="Calibri" panose="020F0502020204030204" pitchFamily="34" charset="0"/>
                <a:ea typeface="MS Mincho"/>
                <a:cs typeface="Times New Roman" panose="02020603050405020304" pitchFamily="18" charset="0"/>
              </a:rPr>
              <a:t>OnDemandPercentageAboveBaseCapacity</a:t>
            </a:r>
            <a:r>
              <a:rPr lang="en-US" sz="2000" dirty="0">
                <a:latin typeface="Calibri" panose="020F0502020204030204" pitchFamily="34" charset="0"/>
                <a:ea typeface="MS Mincho"/>
                <a:cs typeface="Times New Roman" panose="02020603050405020304" pitchFamily="18" charset="0"/>
              </a:rPr>
              <a:t>": 50,</a:t>
            </a:r>
          </a:p>
          <a:p>
            <a:r>
              <a:rPr lang="en-US" sz="2000" dirty="0">
                <a:latin typeface="Calibri" panose="020F0502020204030204" pitchFamily="34" charset="0"/>
                <a:ea typeface="MS Mincho"/>
                <a:cs typeface="Times New Roman" panose="02020603050405020304" pitchFamily="18" charset="0"/>
              </a:rPr>
              <a:t>		"</a:t>
            </a:r>
            <a:r>
              <a:rPr lang="en-US" sz="2000" dirty="0" err="1">
                <a:latin typeface="Calibri" panose="020F0502020204030204" pitchFamily="34" charset="0"/>
                <a:ea typeface="MS Mincho"/>
                <a:cs typeface="Times New Roman" panose="02020603050405020304" pitchFamily="18" charset="0"/>
              </a:rPr>
              <a:t>SpotAllocationStrategy</a:t>
            </a:r>
            <a:r>
              <a:rPr lang="en-US" sz="2000" dirty="0">
                <a:latin typeface="Calibri" panose="020F0502020204030204" pitchFamily="34" charset="0"/>
                <a:ea typeface="MS Mincho"/>
                <a:cs typeface="Times New Roman" panose="02020603050405020304" pitchFamily="18" charset="0"/>
              </a:rPr>
              <a:t>": "lowest-price",</a:t>
            </a:r>
            <a:br>
              <a:rPr lang="en-US" sz="2000" dirty="0">
                <a:latin typeface="Calibri" panose="020F0502020204030204" pitchFamily="34" charset="0"/>
                <a:ea typeface="MS Mincho"/>
                <a:cs typeface="Times New Roman" panose="02020603050405020304" pitchFamily="18" charset="0"/>
              </a:rPr>
            </a:br>
            <a:r>
              <a:rPr lang="en-US" sz="2000" dirty="0">
                <a:latin typeface="Calibri" panose="020F0502020204030204" pitchFamily="34" charset="0"/>
                <a:ea typeface="MS Mincho"/>
                <a:cs typeface="Times New Roman" panose="02020603050405020304" pitchFamily="18" charset="0"/>
              </a:rPr>
              <a:t>		"</a:t>
            </a:r>
            <a:r>
              <a:rPr lang="en-US" sz="2000" dirty="0" err="1">
                <a:latin typeface="Calibri" panose="020F0502020204030204" pitchFamily="34" charset="0"/>
                <a:ea typeface="MS Mincho"/>
                <a:cs typeface="Times New Roman" panose="02020603050405020304" pitchFamily="18" charset="0"/>
              </a:rPr>
              <a:t>SpotInstacePools</a:t>
            </a:r>
            <a:r>
              <a:rPr lang="en-US" sz="2000" dirty="0">
                <a:latin typeface="Calibri" panose="020F0502020204030204" pitchFamily="34" charset="0"/>
                <a:ea typeface="MS Mincho"/>
                <a:cs typeface="Times New Roman" panose="02020603050405020304" pitchFamily="18" charset="0"/>
              </a:rPr>
              <a:t>": 2</a:t>
            </a:r>
          </a:p>
          <a:p>
            <a:pPr indent="457200"/>
            <a:r>
              <a:rPr lang="en-US" sz="2000" dirty="0">
                <a:latin typeface="Calibri" panose="020F0502020204030204" pitchFamily="34" charset="0"/>
                <a:ea typeface="MS Mincho"/>
                <a:cs typeface="Times New Roman" panose="02020603050405020304" pitchFamily="18" charset="0"/>
              </a:rPr>
              <a:t>} }}</a:t>
            </a:r>
            <a:endParaRPr lang="en-US" sz="2000" dirty="0"/>
          </a:p>
        </p:txBody>
      </p:sp>
      <p:sp>
        <p:nvSpPr>
          <p:cNvPr id="6" name="TextBox 5">
            <a:extLst>
              <a:ext uri="{FF2B5EF4-FFF2-40B4-BE49-F238E27FC236}">
                <a16:creationId xmlns:a16="http://schemas.microsoft.com/office/drawing/2014/main" id="{9BA33AA8-3F35-0B4C-9E5D-BCB2FF725381}"/>
              </a:ext>
            </a:extLst>
          </p:cNvPr>
          <p:cNvSpPr txBox="1"/>
          <p:nvPr/>
        </p:nvSpPr>
        <p:spPr>
          <a:xfrm>
            <a:off x="818867" y="1201003"/>
            <a:ext cx="13510260" cy="1384995"/>
          </a:xfrm>
          <a:prstGeom prst="rect">
            <a:avLst/>
          </a:prstGeom>
          <a:noFill/>
        </p:spPr>
        <p:txBody>
          <a:bodyPr wrap="square" rtlCol="0">
            <a:spAutoFit/>
          </a:bodyPr>
          <a:lstStyle/>
          <a:p>
            <a:r>
              <a:rPr lang="en-US" sz="2800" dirty="0"/>
              <a:t>Mixed On-demand and Spot Instances: Scaling out on on-demand instances for the first 12 instance and maintain a 50:50 ratio between on-demand and spot instances beyond that</a:t>
            </a:r>
          </a:p>
        </p:txBody>
      </p:sp>
    </p:spTree>
    <p:extLst>
      <p:ext uri="{BB962C8B-B14F-4D97-AF65-F5344CB8AC3E}">
        <p14:creationId xmlns:p14="http://schemas.microsoft.com/office/powerpoint/2010/main" val="10213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B0E31F-CDCD-A447-A739-83F0C2922267}"/>
              </a:ext>
            </a:extLst>
          </p:cNvPr>
          <p:cNvSpPr>
            <a:spLocks noGrp="1"/>
          </p:cNvSpPr>
          <p:nvPr>
            <p:ph type="title"/>
          </p:nvPr>
        </p:nvSpPr>
        <p:spPr/>
        <p:txBody>
          <a:bodyPr/>
          <a:lstStyle/>
          <a:p>
            <a:r>
              <a:rPr lang="en-US" dirty="0"/>
              <a:t>Predictive Scaling</a:t>
            </a:r>
          </a:p>
        </p:txBody>
      </p:sp>
      <p:sp>
        <p:nvSpPr>
          <p:cNvPr id="5" name="Content Placeholder 4">
            <a:extLst>
              <a:ext uri="{FF2B5EF4-FFF2-40B4-BE49-F238E27FC236}">
                <a16:creationId xmlns:a16="http://schemas.microsoft.com/office/drawing/2014/main" id="{46094D4F-E561-8D47-935D-C3C35134101F}"/>
              </a:ext>
            </a:extLst>
          </p:cNvPr>
          <p:cNvSpPr>
            <a:spLocks noGrp="1"/>
          </p:cNvSpPr>
          <p:nvPr>
            <p:ph sz="half" idx="1"/>
          </p:nvPr>
        </p:nvSpPr>
        <p:spPr/>
        <p:txBody>
          <a:bodyPr/>
          <a:lstStyle/>
          <a:p>
            <a:r>
              <a:rPr lang="en-US" dirty="0"/>
              <a:t>Predictive Scaling </a:t>
            </a:r>
          </a:p>
          <a:p>
            <a:endParaRPr lang="en-US" dirty="0"/>
          </a:p>
          <a:p>
            <a:r>
              <a:rPr lang="en-US" dirty="0"/>
              <a:t>This helps predicts future traffic based on daily and weekly trends, including regularly-occurring spikes, and provisions the right number of EC2 instances in advance of anticipated changes, machine learning algorithms detect changes in daily and weekly patterns, automatically adjusting their forecasts and provisions the right amount of instances. </a:t>
            </a:r>
          </a:p>
        </p:txBody>
      </p:sp>
    </p:spTree>
    <p:extLst>
      <p:ext uri="{BB962C8B-B14F-4D97-AF65-F5344CB8AC3E}">
        <p14:creationId xmlns:p14="http://schemas.microsoft.com/office/powerpoint/2010/main" val="322018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F687-AC20-D140-BB94-2A7914BA323B}"/>
              </a:ext>
            </a:extLst>
          </p:cNvPr>
          <p:cNvSpPr>
            <a:spLocks noGrp="1"/>
          </p:cNvSpPr>
          <p:nvPr>
            <p:ph type="title"/>
          </p:nvPr>
        </p:nvSpPr>
        <p:spPr/>
        <p:txBody>
          <a:bodyPr/>
          <a:lstStyle/>
          <a:p>
            <a:r>
              <a:rPr lang="en-US" dirty="0"/>
              <a:t>Instance Weighing</a:t>
            </a:r>
          </a:p>
        </p:txBody>
      </p:sp>
      <p:sp>
        <p:nvSpPr>
          <p:cNvPr id="3" name="Content Placeholder 2">
            <a:extLst>
              <a:ext uri="{FF2B5EF4-FFF2-40B4-BE49-F238E27FC236}">
                <a16:creationId xmlns:a16="http://schemas.microsoft.com/office/drawing/2014/main" id="{0C81B521-AA32-5D47-99E6-B153E7092736}"/>
              </a:ext>
            </a:extLst>
          </p:cNvPr>
          <p:cNvSpPr>
            <a:spLocks noGrp="1"/>
          </p:cNvSpPr>
          <p:nvPr>
            <p:ph sz="half" idx="1"/>
          </p:nvPr>
        </p:nvSpPr>
        <p:spPr/>
        <p:txBody>
          <a:bodyPr/>
          <a:lstStyle/>
          <a:p>
            <a:pPr marL="457200" indent="-457200" defTabSz="1828686" hangingPunct="0">
              <a:spcBef>
                <a:spcPts val="0"/>
              </a:spcBef>
              <a:buFont typeface="Arial" panose="020B0604020202020204" pitchFamily="34" charset="0"/>
              <a:buChar char="•"/>
            </a:pPr>
            <a:r>
              <a:rPr lang="en-US" dirty="0">
                <a:latin typeface="Amazon Ember"/>
                <a:ea typeface="Amazon Ember"/>
                <a:cs typeface="Amazon Ember"/>
                <a:sym typeface="Amazon Ember"/>
              </a:rPr>
              <a:t>Specify capacity units for </a:t>
            </a:r>
            <a:r>
              <a:rPr lang="en-US" dirty="0"/>
              <a:t>each instance type in ASG</a:t>
            </a:r>
            <a:endParaRPr lang="en-US" dirty="0">
              <a:latin typeface="Amazon Ember"/>
              <a:ea typeface="Amazon Ember"/>
              <a:cs typeface="Amazon Ember"/>
              <a:sym typeface="Amazon Ember"/>
            </a:endParaRPr>
          </a:p>
          <a:p>
            <a:pPr defTabSz="1828686" hangingPunct="0">
              <a:spcBef>
                <a:spcPts val="0"/>
              </a:spcBef>
            </a:pPr>
            <a:endParaRPr lang="en-US" dirty="0">
              <a:latin typeface="Amazon Ember"/>
              <a:ea typeface="Amazon Ember"/>
              <a:cs typeface="Amazon Ember"/>
              <a:sym typeface="Amazon Ember"/>
            </a:endParaRPr>
          </a:p>
          <a:p>
            <a:pPr marL="457200" indent="-457200" defTabSz="1828686" hangingPunct="0">
              <a:spcBef>
                <a:spcPts val="0"/>
              </a:spcBef>
              <a:buFont typeface="Arial" panose="020B0604020202020204" pitchFamily="34" charset="0"/>
              <a:buChar char="•"/>
            </a:pPr>
            <a:r>
              <a:rPr lang="en-US" dirty="0"/>
              <a:t>Specify instance weight that maps to application performance</a:t>
            </a:r>
          </a:p>
          <a:p>
            <a:pPr defTabSz="1828686" hangingPunct="0">
              <a:spcBef>
                <a:spcPts val="0"/>
              </a:spcBef>
            </a:pPr>
            <a:endParaRPr lang="en-US" dirty="0">
              <a:latin typeface="Amazon Ember"/>
              <a:ea typeface="Amazon Ember"/>
              <a:cs typeface="Amazon Ember"/>
              <a:sym typeface="Amazon Ember"/>
            </a:endParaRPr>
          </a:p>
          <a:p>
            <a:pPr marL="457200" indent="-457200" defTabSz="1828686" hangingPunct="0">
              <a:spcBef>
                <a:spcPts val="0"/>
              </a:spcBef>
              <a:buFont typeface="Arial" panose="020B0604020202020204" pitchFamily="34" charset="0"/>
              <a:buChar char="•"/>
            </a:pPr>
            <a:r>
              <a:rPr lang="en-US" dirty="0">
                <a:latin typeface="Amazon Ember"/>
                <a:ea typeface="Amazon Ember"/>
                <a:cs typeface="Amazon Ember"/>
                <a:sym typeface="Amazon Ember"/>
              </a:rPr>
              <a:t>Addresses Security and Compliance</a:t>
            </a:r>
            <a:r>
              <a:rPr lang="en-US" dirty="0"/>
              <a:t> requirements</a:t>
            </a:r>
          </a:p>
          <a:p>
            <a:endParaRPr lang="en-US" dirty="0"/>
          </a:p>
        </p:txBody>
      </p:sp>
    </p:spTree>
    <p:extLst>
      <p:ext uri="{BB962C8B-B14F-4D97-AF65-F5344CB8AC3E}">
        <p14:creationId xmlns:p14="http://schemas.microsoft.com/office/powerpoint/2010/main" val="386595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EF4B-AE45-AC42-9833-C3989F4E0ADC}"/>
              </a:ext>
            </a:extLst>
          </p:cNvPr>
          <p:cNvSpPr>
            <a:spLocks noGrp="1"/>
          </p:cNvSpPr>
          <p:nvPr>
            <p:ph type="title"/>
          </p:nvPr>
        </p:nvSpPr>
        <p:spPr/>
        <p:txBody>
          <a:bodyPr/>
          <a:lstStyle/>
          <a:p>
            <a:r>
              <a:rPr lang="en-CA" dirty="0"/>
              <a:t> Time based lifetime</a:t>
            </a:r>
            <a:endParaRPr lang="en-US" dirty="0"/>
          </a:p>
        </p:txBody>
      </p:sp>
      <p:sp>
        <p:nvSpPr>
          <p:cNvPr id="9" name="TextBox 8">
            <a:extLst>
              <a:ext uri="{FF2B5EF4-FFF2-40B4-BE49-F238E27FC236}">
                <a16:creationId xmlns:a16="http://schemas.microsoft.com/office/drawing/2014/main" id="{D82467B3-7896-6F40-B310-B012CA73A53F}"/>
              </a:ext>
            </a:extLst>
          </p:cNvPr>
          <p:cNvSpPr txBox="1"/>
          <p:nvPr/>
        </p:nvSpPr>
        <p:spPr>
          <a:xfrm>
            <a:off x="275320" y="771684"/>
            <a:ext cx="4934886" cy="60324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43840" tIns="243840" rIns="243840" bIns="243840" numCol="1" spcCol="38100" rtlCol="0" anchor="t">
            <a:spAutoFit/>
          </a:bodyPr>
          <a:lstStyle/>
          <a:p>
            <a:pPr marL="457200" marR="0" indent="-457200" algn="l" defTabSz="1828686"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chemeClr val="bg1"/>
              </a:solidFill>
              <a:effectLst/>
              <a:uFillTx/>
              <a:latin typeface="Amazon Ember"/>
              <a:ea typeface="Amazon Ember"/>
              <a:cs typeface="Amazon Ember"/>
              <a:sym typeface="Amazon Ember"/>
            </a:endParaRPr>
          </a:p>
          <a:p>
            <a:pPr marL="457200" marR="0" indent="-457200" algn="l" defTabSz="1828686"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bg1"/>
              </a:solidFill>
            </a:endParaRPr>
          </a:p>
          <a:p>
            <a:pPr marL="457200" marR="0" indent="-457200" algn="l" defTabSz="1828686"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effectLst/>
              <a:uFillTx/>
              <a:latin typeface="Amazon Ember"/>
              <a:ea typeface="Amazon Ember"/>
              <a:cs typeface="Amazon Ember"/>
              <a:sym typeface="Amazon Ember"/>
            </a:endParaRPr>
          </a:p>
          <a:p>
            <a:pPr marL="457200" marR="0" indent="-457200" algn="l" defTabSz="1828686"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a:p>
            <a:pPr marL="457200" marR="0" indent="-457200" algn="l" defTabSz="1828686"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effectLst/>
                <a:uFillTx/>
                <a:latin typeface="Amazon Ember"/>
                <a:ea typeface="Amazon Ember"/>
                <a:cs typeface="Amazon Ember"/>
                <a:sym typeface="Amazon Ember"/>
              </a:rPr>
              <a:t>Set Max Instance Lifetime parameter</a:t>
            </a:r>
          </a:p>
          <a:p>
            <a:pPr marR="0" algn="l" defTabSz="1828686" rtl="0" fontAlgn="auto" latinLnBrk="0" hangingPunct="0">
              <a:lnSpc>
                <a:spcPct val="100000"/>
              </a:lnSpc>
              <a:spcBef>
                <a:spcPts val="0"/>
              </a:spcBef>
              <a:spcAft>
                <a:spcPts val="0"/>
              </a:spcAft>
              <a:buClrTx/>
              <a:buSzTx/>
              <a:tabLst/>
            </a:pPr>
            <a:endParaRPr kumimoji="0" lang="en-US" sz="2800" b="0" i="0" u="none" strike="noStrike" cap="none" spc="0" normalizeH="0" baseline="0" dirty="0">
              <a:ln>
                <a:noFill/>
              </a:ln>
              <a:effectLst/>
              <a:uFillTx/>
              <a:latin typeface="Amazon Ember"/>
              <a:ea typeface="Amazon Ember"/>
              <a:cs typeface="Amazon Ember"/>
              <a:sym typeface="Amazon Ember"/>
            </a:endParaRPr>
          </a:p>
          <a:p>
            <a:pPr marL="457200" marR="0" indent="-457200" algn="l" defTabSz="1828686" rtl="0" fontAlgn="auto" latinLnBrk="0" hangingPunct="0">
              <a:lnSpc>
                <a:spcPct val="100000"/>
              </a:lnSpc>
              <a:spcBef>
                <a:spcPts val="0"/>
              </a:spcBef>
              <a:spcAft>
                <a:spcPts val="0"/>
              </a:spcAft>
              <a:buClrTx/>
              <a:buSzTx/>
              <a:buFont typeface="Arial" panose="020B0604020202020204" pitchFamily="34" charset="0"/>
              <a:buChar char="•"/>
              <a:tabLst/>
            </a:pPr>
            <a:r>
              <a:rPr lang="en-US" sz="2800" dirty="0"/>
              <a:t>Automatically recycle instances</a:t>
            </a:r>
          </a:p>
          <a:p>
            <a:pPr marR="0" algn="l" defTabSz="1828686" rtl="0" fontAlgn="auto" latinLnBrk="0" hangingPunct="0">
              <a:lnSpc>
                <a:spcPct val="100000"/>
              </a:lnSpc>
              <a:spcBef>
                <a:spcPts val="0"/>
              </a:spcBef>
              <a:spcAft>
                <a:spcPts val="0"/>
              </a:spcAft>
              <a:buClrTx/>
              <a:buSzTx/>
              <a:tabLst/>
            </a:pPr>
            <a:endParaRPr kumimoji="0" lang="en-US" sz="2800" b="0" i="0" u="none" strike="noStrike" cap="none" spc="0" normalizeH="0" baseline="0" dirty="0">
              <a:ln>
                <a:noFill/>
              </a:ln>
              <a:effectLst/>
              <a:uFillTx/>
              <a:latin typeface="Amazon Ember"/>
              <a:ea typeface="Amazon Ember"/>
              <a:cs typeface="Amazon Ember"/>
              <a:sym typeface="Amazon Ember"/>
            </a:endParaRPr>
          </a:p>
          <a:p>
            <a:pPr marL="457200" marR="0" indent="-457200" algn="l" defTabSz="1828686"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effectLst/>
                <a:uFillTx/>
                <a:latin typeface="Amazon Ember"/>
                <a:ea typeface="Amazon Ember"/>
                <a:cs typeface="Amazon Ember"/>
                <a:sym typeface="Amazon Ember"/>
              </a:rPr>
              <a:t>Addresses Security and Compliance </a:t>
            </a:r>
            <a:r>
              <a:rPr lang="en-US" sz="2800" dirty="0"/>
              <a:t>requirements</a:t>
            </a:r>
          </a:p>
          <a:p>
            <a:pPr marR="0" algn="l" defTabSz="1828686" rtl="0" fontAlgn="auto" latinLnBrk="0" hangingPunct="0">
              <a:lnSpc>
                <a:spcPct val="100000"/>
              </a:lnSpc>
              <a:spcBef>
                <a:spcPts val="0"/>
              </a:spcBef>
              <a:spcAft>
                <a:spcPts val="0"/>
              </a:spcAft>
              <a:buClrTx/>
              <a:buSzTx/>
              <a:tabLst/>
            </a:pPr>
            <a:endParaRPr lang="en-US" sz="1800" dirty="0">
              <a:solidFill>
                <a:schemeClr val="bg1"/>
              </a:solidFill>
            </a:endParaRPr>
          </a:p>
          <a:p>
            <a:pPr marR="0" algn="l" defTabSz="1828686" rtl="0" fontAlgn="auto" latinLnBrk="0" hangingPunct="0">
              <a:lnSpc>
                <a:spcPct val="100000"/>
              </a:lnSpc>
              <a:spcBef>
                <a:spcPts val="0"/>
              </a:spcBef>
              <a:spcAft>
                <a:spcPts val="0"/>
              </a:spcAft>
              <a:buClrTx/>
              <a:buSzTx/>
              <a:tabLst/>
            </a:pPr>
            <a:endParaRPr kumimoji="0" lang="en-US" sz="1800" b="0" i="0" u="none" strike="noStrike" cap="none" spc="0" normalizeH="0" baseline="0" dirty="0">
              <a:ln>
                <a:noFill/>
              </a:ln>
              <a:solidFill>
                <a:schemeClr val="bg1"/>
              </a:solidFill>
              <a:effectLst/>
              <a:uFillTx/>
              <a:latin typeface="Amazon Ember"/>
              <a:ea typeface="Amazon Ember"/>
              <a:cs typeface="Amazon Ember"/>
              <a:sym typeface="Amazon Ember"/>
            </a:endParaRPr>
          </a:p>
        </p:txBody>
      </p:sp>
      <p:sp>
        <p:nvSpPr>
          <p:cNvPr id="3" name="TextBox 2">
            <a:extLst>
              <a:ext uri="{FF2B5EF4-FFF2-40B4-BE49-F238E27FC236}">
                <a16:creationId xmlns:a16="http://schemas.microsoft.com/office/drawing/2014/main" id="{2DCA5502-65D3-EF45-BBF4-FB5DC016D1D0}"/>
              </a:ext>
            </a:extLst>
          </p:cNvPr>
          <p:cNvSpPr txBox="1"/>
          <p:nvPr/>
        </p:nvSpPr>
        <p:spPr>
          <a:xfrm>
            <a:off x="6974006" y="3384645"/>
            <a:ext cx="184731" cy="538609"/>
          </a:xfrm>
          <a:prstGeom prst="rect">
            <a:avLst/>
          </a:prstGeom>
          <a:noFill/>
        </p:spPr>
        <p:txBody>
          <a:bodyPr wrap="none" rtlCol="0">
            <a:spAutoFit/>
          </a:bodyPr>
          <a:lstStyle/>
          <a:p>
            <a:pPr algn="l"/>
            <a:endParaRPr lang="en-US" sz="2900" dirty="0" err="1">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6" name="Picture 15">
            <a:extLst>
              <a:ext uri="{FF2B5EF4-FFF2-40B4-BE49-F238E27FC236}">
                <a16:creationId xmlns:a16="http://schemas.microsoft.com/office/drawing/2014/main" id="{E3EE3ADF-4523-A74B-A5DE-2673E3D6F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788" y="1541796"/>
            <a:ext cx="8340546" cy="4776717"/>
          </a:xfrm>
          <a:prstGeom prst="rect">
            <a:avLst/>
          </a:prstGeom>
          <a:effectLst>
            <a:outerShdw blurRad="63500" sx="102000" sy="102000" algn="ctr" rotWithShape="0">
              <a:schemeClr val="tx1">
                <a:alpha val="40000"/>
              </a:schemeClr>
            </a:outerShdw>
          </a:effectLst>
        </p:spPr>
      </p:pic>
    </p:spTree>
    <p:extLst>
      <p:ext uri="{BB962C8B-B14F-4D97-AF65-F5344CB8AC3E}">
        <p14:creationId xmlns:p14="http://schemas.microsoft.com/office/powerpoint/2010/main" val="379410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F216-FF83-D14A-B664-486E9B6320A3}"/>
              </a:ext>
            </a:extLst>
          </p:cNvPr>
          <p:cNvSpPr>
            <a:spLocks noGrp="1"/>
          </p:cNvSpPr>
          <p:nvPr>
            <p:ph type="title"/>
          </p:nvPr>
        </p:nvSpPr>
        <p:spPr>
          <a:xfrm>
            <a:off x="560070" y="258654"/>
            <a:ext cx="13510260" cy="872307"/>
          </a:xfrm>
        </p:spPr>
        <p:txBody>
          <a:bodyPr/>
          <a:lstStyle/>
          <a:p>
            <a:r>
              <a:rPr lang="en-US" dirty="0"/>
              <a:t>CloudFormation support for Autoscaling</a:t>
            </a:r>
          </a:p>
        </p:txBody>
      </p:sp>
      <p:sp>
        <p:nvSpPr>
          <p:cNvPr id="10" name="TextBox 9">
            <a:extLst>
              <a:ext uri="{FF2B5EF4-FFF2-40B4-BE49-F238E27FC236}">
                <a16:creationId xmlns:a16="http://schemas.microsoft.com/office/drawing/2014/main" id="{A3F4ECA0-2545-8143-B99F-3D23D83D9743}"/>
              </a:ext>
            </a:extLst>
          </p:cNvPr>
          <p:cNvSpPr txBox="1"/>
          <p:nvPr/>
        </p:nvSpPr>
        <p:spPr>
          <a:xfrm>
            <a:off x="571500" y="1904062"/>
            <a:ext cx="11948161" cy="5632311"/>
          </a:xfrm>
          <a:prstGeom prst="rect">
            <a:avLst/>
          </a:prstGeom>
          <a:noFill/>
        </p:spPr>
        <p:txBody>
          <a:bodyPr wrap="square" rtlCol="0">
            <a:spAutoFit/>
          </a:bodyPr>
          <a:lstStyle/>
          <a:p>
            <a:r>
              <a:rPr lang="en-US" sz="2000" dirty="0"/>
              <a:t>{</a:t>
            </a:r>
          </a:p>
          <a:p>
            <a:r>
              <a:rPr lang="en-US" sz="2000" dirty="0"/>
              <a:t> "Type" : "AWS::</a:t>
            </a:r>
            <a:r>
              <a:rPr lang="en-US" sz="2000" dirty="0" err="1"/>
              <a:t>AutoScaling</a:t>
            </a:r>
            <a:r>
              <a:rPr lang="en-US" sz="2000" dirty="0"/>
              <a:t>::</a:t>
            </a:r>
            <a:r>
              <a:rPr lang="en-US" sz="2000" dirty="0" err="1"/>
              <a:t>AutoScalingGroup</a:t>
            </a:r>
            <a:r>
              <a:rPr lang="en-US" sz="2000" dirty="0"/>
              <a:t>", </a:t>
            </a:r>
          </a:p>
          <a:p>
            <a:r>
              <a:rPr lang="en-US" sz="2000" dirty="0"/>
              <a:t>"Properties" : {</a:t>
            </a:r>
          </a:p>
          <a:p>
            <a:r>
              <a:rPr lang="en-US" sz="2000" dirty="0"/>
              <a:t>        "</a:t>
            </a:r>
            <a:r>
              <a:rPr lang="en-US" sz="2000" dirty="0">
                <a:hlinkClick r:id="rId2"/>
              </a:rPr>
              <a:t>AutoScalingGroupName</a:t>
            </a:r>
            <a:r>
              <a:rPr lang="en-US" sz="2000" dirty="0"/>
              <a:t>" : String,</a:t>
            </a:r>
          </a:p>
          <a:p>
            <a:r>
              <a:rPr lang="en-US" sz="2000" dirty="0"/>
              <a:t>         "</a:t>
            </a:r>
            <a:r>
              <a:rPr lang="en-US" sz="2000" dirty="0">
                <a:hlinkClick r:id="rId3"/>
              </a:rPr>
              <a:t>AvailabilityZones</a:t>
            </a:r>
            <a:r>
              <a:rPr lang="en-US" sz="2000" dirty="0"/>
              <a:t>" : [ String, ... ], </a:t>
            </a:r>
          </a:p>
          <a:p>
            <a:r>
              <a:rPr lang="en-US" sz="2000" dirty="0"/>
              <a:t>         "</a:t>
            </a:r>
            <a:r>
              <a:rPr lang="en-US" sz="2000" dirty="0">
                <a:hlinkClick r:id="rId4"/>
              </a:rPr>
              <a:t>Cooldown</a:t>
            </a:r>
            <a:r>
              <a:rPr lang="en-US" sz="2000" dirty="0"/>
              <a:t>" : String, </a:t>
            </a:r>
          </a:p>
          <a:p>
            <a:r>
              <a:rPr lang="en-US" sz="2000" dirty="0"/>
              <a:t>         "</a:t>
            </a:r>
            <a:r>
              <a:rPr lang="en-US" sz="2000" dirty="0">
                <a:hlinkClick r:id="rId5"/>
              </a:rPr>
              <a:t>DesiredCapacity</a:t>
            </a:r>
            <a:r>
              <a:rPr lang="en-US" sz="2000" dirty="0"/>
              <a:t>" : String, </a:t>
            </a:r>
          </a:p>
          <a:p>
            <a:r>
              <a:rPr lang="en-US" sz="2000" dirty="0"/>
              <a:t>         "</a:t>
            </a:r>
            <a:r>
              <a:rPr lang="en-US" sz="2000" dirty="0">
                <a:hlinkClick r:id="rId6"/>
              </a:rPr>
              <a:t>HealthCheckGracePeriod</a:t>
            </a:r>
            <a:r>
              <a:rPr lang="en-US" sz="2000" dirty="0"/>
              <a:t>" : Integer, </a:t>
            </a:r>
          </a:p>
          <a:p>
            <a:r>
              <a:rPr lang="en-US" sz="2000" dirty="0"/>
              <a:t>         "</a:t>
            </a:r>
            <a:r>
              <a:rPr lang="en-US" sz="2000" dirty="0">
                <a:hlinkClick r:id="rId7"/>
              </a:rPr>
              <a:t>HealthCheckType</a:t>
            </a:r>
            <a:r>
              <a:rPr lang="en-US" sz="2000" dirty="0"/>
              <a:t>" : String,  </a:t>
            </a:r>
          </a:p>
          <a:p>
            <a:r>
              <a:rPr lang="en-US" sz="2000" dirty="0"/>
              <a:t>         "</a:t>
            </a:r>
            <a:r>
              <a:rPr lang="en-US" sz="2000" dirty="0">
                <a:hlinkClick r:id="rId8"/>
              </a:rPr>
              <a:t>LaunchConfigurationName</a:t>
            </a:r>
            <a:r>
              <a:rPr lang="en-US" sz="2000" dirty="0"/>
              <a:t>" : String, </a:t>
            </a:r>
            <a:br>
              <a:rPr lang="en-US" sz="2000" dirty="0"/>
            </a:br>
            <a:r>
              <a:rPr lang="en-US" sz="2000" dirty="0"/>
              <a:t>         "</a:t>
            </a:r>
            <a:r>
              <a:rPr lang="en-US" sz="2000" dirty="0">
                <a:hlinkClick r:id="rId9"/>
              </a:rPr>
              <a:t>LaunchTemplate</a:t>
            </a:r>
            <a:r>
              <a:rPr lang="en-US" sz="2000" dirty="0"/>
              <a:t>" : </a:t>
            </a:r>
            <a:r>
              <a:rPr lang="en-US" sz="2000" dirty="0">
                <a:hlinkClick r:id="rId10"/>
              </a:rPr>
              <a:t>LaunchTemplateSpecification</a:t>
            </a:r>
            <a:r>
              <a:rPr lang="en-US" sz="2000" dirty="0"/>
              <a:t>, </a:t>
            </a:r>
          </a:p>
          <a:p>
            <a:r>
              <a:rPr lang="en-US" sz="2000" dirty="0"/>
              <a:t>         "</a:t>
            </a:r>
            <a:r>
              <a:rPr lang="en-US" sz="2000" dirty="0">
                <a:hlinkClick r:id="rId11"/>
              </a:rPr>
              <a:t>LifecycleHookSpecificationList</a:t>
            </a:r>
            <a:r>
              <a:rPr lang="en-US" sz="2000" dirty="0"/>
              <a:t>" :[</a:t>
            </a:r>
            <a:r>
              <a:rPr lang="en-US" sz="2000" dirty="0">
                <a:hlinkClick r:id="rId12"/>
              </a:rPr>
              <a:t>LifecycleHookSpecification</a:t>
            </a:r>
            <a:r>
              <a:rPr lang="en-US" sz="2000" dirty="0"/>
              <a:t>, ... ], </a:t>
            </a:r>
          </a:p>
          <a:p>
            <a:r>
              <a:rPr lang="en-US" sz="2000" dirty="0"/>
              <a:t>         "</a:t>
            </a:r>
            <a:r>
              <a:rPr lang="en-US" sz="2000" dirty="0">
                <a:hlinkClick r:id="rId13"/>
              </a:rPr>
              <a:t>MaxSize</a:t>
            </a:r>
            <a:r>
              <a:rPr lang="en-US" sz="2000" dirty="0"/>
              <a:t>" : String,   </a:t>
            </a:r>
          </a:p>
          <a:p>
            <a:r>
              <a:rPr lang="en-US" sz="2000" dirty="0"/>
              <a:t>         "</a:t>
            </a:r>
            <a:r>
              <a:rPr lang="en-US" sz="2000" dirty="0">
                <a:hlinkClick r:id="rId14"/>
              </a:rPr>
              <a:t>MinSize</a:t>
            </a:r>
            <a:r>
              <a:rPr lang="en-US" sz="2000" dirty="0"/>
              <a:t>" : String,</a:t>
            </a:r>
          </a:p>
          <a:p>
            <a:r>
              <a:rPr lang="en-US" sz="2000" dirty="0"/>
              <a:t>        "</a:t>
            </a:r>
            <a:r>
              <a:rPr lang="en-US" sz="2000" dirty="0">
                <a:hlinkClick r:id="rId15"/>
              </a:rPr>
              <a:t>VPCZoneIdentifier</a:t>
            </a:r>
            <a:r>
              <a:rPr lang="en-US" sz="2000" dirty="0"/>
              <a:t>" : [ String, ... ]</a:t>
            </a:r>
          </a:p>
          <a:p>
            <a:r>
              <a:rPr lang="en-US" sz="2000" dirty="0"/>
              <a:t>       }</a:t>
            </a:r>
          </a:p>
          <a:p>
            <a:r>
              <a:rPr lang="en-US" sz="2000" dirty="0">
                <a:latin typeface="Amazon Ember" panose="020B0603020204020204" pitchFamily="34" charset="0"/>
                <a:ea typeface="Amazon Ember" panose="020B0603020204020204" pitchFamily="34" charset="0"/>
                <a:cs typeface="Amazon Ember" panose="020B0603020204020204" pitchFamily="34" charset="0"/>
              </a:rPr>
              <a:t>}</a:t>
            </a:r>
          </a:p>
          <a:p>
            <a:pPr algn="l"/>
            <a:endParaRPr lang="en-US" sz="2000" dirty="0" err="1">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TextBox 10">
            <a:extLst>
              <a:ext uri="{FF2B5EF4-FFF2-40B4-BE49-F238E27FC236}">
                <a16:creationId xmlns:a16="http://schemas.microsoft.com/office/drawing/2014/main" id="{02FBF164-7741-E141-809C-28F16C55C447}"/>
              </a:ext>
            </a:extLst>
          </p:cNvPr>
          <p:cNvSpPr txBox="1"/>
          <p:nvPr/>
        </p:nvSpPr>
        <p:spPr>
          <a:xfrm>
            <a:off x="429490" y="1210829"/>
            <a:ext cx="10124888" cy="400110"/>
          </a:xfrm>
          <a:prstGeom prst="rect">
            <a:avLst/>
          </a:prstGeom>
          <a:noFill/>
        </p:spPr>
        <p:txBody>
          <a:bodyPr wrap="none" rtlCol="0">
            <a:spAutoFit/>
          </a:bodyPr>
          <a:lstStyle/>
          <a:p>
            <a:pPr algn="l"/>
            <a:r>
              <a:rPr lang="en-US" sz="2000" dirty="0">
                <a:latin typeface="Amazon Ember" panose="020B0603020204020204" pitchFamily="34" charset="0"/>
                <a:ea typeface="Amazon Ember" panose="020B0603020204020204" pitchFamily="34" charset="0"/>
                <a:cs typeface="Amazon Ember" panose="020B0603020204020204" pitchFamily="34" charset="0"/>
              </a:rPr>
              <a:t>Amazon EC2 Autoscaling supports CloudFormation ,see a simple sample script below :</a:t>
            </a:r>
          </a:p>
        </p:txBody>
      </p:sp>
    </p:spTree>
    <p:extLst>
      <p:ext uri="{BB962C8B-B14F-4D97-AF65-F5344CB8AC3E}">
        <p14:creationId xmlns:p14="http://schemas.microsoft.com/office/powerpoint/2010/main" val="3110183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8CFD704F-8BFC-2847-9F9E-08EBD45A313F}"/>
              </a:ext>
            </a:extLst>
          </p:cNvPr>
          <p:cNvSpPr>
            <a:spLocks noGrp="1"/>
          </p:cNvSpPr>
          <p:nvPr>
            <p:ph type="body" sz="quarter" idx="10"/>
          </p:nvPr>
        </p:nvSpPr>
        <p:spPr/>
        <p:txBody>
          <a:bodyPr/>
          <a:lstStyle/>
          <a:p>
            <a:r>
              <a:rPr lang="en-US" dirty="0"/>
              <a:t>Name of presenter</a:t>
            </a:r>
          </a:p>
        </p:txBody>
      </p:sp>
    </p:spTree>
    <p:extLst>
      <p:ext uri="{BB962C8B-B14F-4D97-AF65-F5344CB8AC3E}">
        <p14:creationId xmlns:p14="http://schemas.microsoft.com/office/powerpoint/2010/main" val="3324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Table of contents</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6399782"/>
          </a:xfrm>
        </p:spPr>
        <p:txBody>
          <a:bodyPr/>
          <a:lstStyle/>
          <a:p>
            <a:r>
              <a:rPr lang="en-CA" sz="3200" dirty="0"/>
              <a:t>Amazon EC2 Auto Scaling</a:t>
            </a:r>
          </a:p>
          <a:p>
            <a:pPr marL="571500" indent="-571500">
              <a:buFont typeface="Arial" panose="020B0604020202020204" pitchFamily="34" charset="0"/>
              <a:buChar char="•"/>
            </a:pPr>
            <a:r>
              <a:rPr lang="en-CA" sz="3200" dirty="0"/>
              <a:t>Scaling Strategies</a:t>
            </a:r>
          </a:p>
          <a:p>
            <a:pPr marL="571500" indent="-571500">
              <a:buFont typeface="Arial" panose="020B0604020202020204" pitchFamily="34" charset="0"/>
              <a:buChar char="•"/>
            </a:pPr>
            <a:r>
              <a:rPr lang="en-CA" sz="3200" dirty="0"/>
              <a:t>Edge Case Scenarios</a:t>
            </a:r>
          </a:p>
          <a:p>
            <a:pPr marL="571500" indent="-571500">
              <a:buFont typeface="Arial" panose="020B0604020202020204" pitchFamily="34" charset="0"/>
              <a:buChar char="•"/>
            </a:pPr>
            <a:r>
              <a:rPr lang="en-CA" sz="3200" dirty="0"/>
              <a:t>Lifecycle Hooks</a:t>
            </a:r>
          </a:p>
          <a:p>
            <a:pPr marL="571500" indent="-571500">
              <a:buFont typeface="Arial" panose="020B0604020202020204" pitchFamily="34" charset="0"/>
              <a:buChar char="•"/>
            </a:pPr>
            <a:r>
              <a:rPr lang="en-CA" sz="3200" dirty="0"/>
              <a:t>Best Practices</a:t>
            </a:r>
          </a:p>
          <a:p>
            <a:pPr marL="571500" indent="-571500">
              <a:buFont typeface="Arial" panose="020B0604020202020204" pitchFamily="34" charset="0"/>
              <a:buChar char="•"/>
            </a:pPr>
            <a:r>
              <a:rPr lang="en-CA" sz="3200" dirty="0"/>
              <a:t>New Features</a:t>
            </a:r>
          </a:p>
          <a:p>
            <a:pPr marL="571500" indent="-571500">
              <a:buFont typeface="Arial" panose="020B0604020202020204" pitchFamily="34" charset="0"/>
              <a:buChar char="•"/>
            </a:pPr>
            <a:r>
              <a:rPr lang="en-CA" sz="3200" dirty="0"/>
              <a:t>CloudFormation Support for Autoscaling</a:t>
            </a:r>
          </a:p>
          <a:p>
            <a:r>
              <a:rPr lang="en-US" sz="3200" dirty="0"/>
              <a:t> </a:t>
            </a:r>
          </a:p>
          <a:p>
            <a:endParaRPr lang="en-CA" sz="3200" dirty="0"/>
          </a:p>
        </p:txBody>
      </p:sp>
    </p:spTree>
    <p:extLst>
      <p:ext uri="{BB962C8B-B14F-4D97-AF65-F5344CB8AC3E}">
        <p14:creationId xmlns:p14="http://schemas.microsoft.com/office/powerpoint/2010/main" val="1458624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85B78-589C-944C-B1E5-1D77183B9F7B}"/>
              </a:ext>
            </a:extLst>
          </p:cNvPr>
          <p:cNvSpPr txBox="1"/>
          <p:nvPr/>
        </p:nvSpPr>
        <p:spPr>
          <a:xfrm>
            <a:off x="4433455" y="4114800"/>
            <a:ext cx="2611612" cy="707886"/>
          </a:xfrm>
          <a:prstGeom prst="rect">
            <a:avLst/>
          </a:prstGeom>
          <a:noFill/>
        </p:spPr>
        <p:txBody>
          <a:bodyPr wrap="none" rtlCol="0">
            <a:spAutoFit/>
          </a:bodyPr>
          <a:lstStyle/>
          <a:p>
            <a:pPr algn="l"/>
            <a:r>
              <a:rPr lang="en-US" sz="4000" dirty="0">
                <a:latin typeface="Amazon Ember" panose="020B0603020204020204" pitchFamily="34" charset="0"/>
                <a:ea typeface="Amazon Ember" panose="020B0603020204020204" pitchFamily="34" charset="0"/>
                <a:cs typeface="Amazon Ember" panose="020B0603020204020204" pitchFamily="34" charset="0"/>
              </a:rPr>
              <a:t>Thank you</a:t>
            </a:r>
          </a:p>
        </p:txBody>
      </p:sp>
    </p:spTree>
    <p:extLst>
      <p:ext uri="{BB962C8B-B14F-4D97-AF65-F5344CB8AC3E}">
        <p14:creationId xmlns:p14="http://schemas.microsoft.com/office/powerpoint/2010/main" val="77775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CA" dirty="0"/>
              <a:t>Amazon EC2 Auto Scaling</a:t>
            </a:r>
            <a:endParaRPr lang="en-US" dirty="0">
              <a:solidFill>
                <a:schemeClr val="tx1"/>
              </a:solidFill>
            </a:endParaRPr>
          </a:p>
        </p:txBody>
      </p:sp>
    </p:spTree>
    <p:extLst>
      <p:ext uri="{BB962C8B-B14F-4D97-AF65-F5344CB8AC3E}">
        <p14:creationId xmlns:p14="http://schemas.microsoft.com/office/powerpoint/2010/main" val="216300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0">
            <a:extLst>
              <a:ext uri="{FF2B5EF4-FFF2-40B4-BE49-F238E27FC236}">
                <a16:creationId xmlns:a16="http://schemas.microsoft.com/office/drawing/2014/main" id="{C29FA2D7-018A-1E48-B567-A41E9B1909B7}"/>
              </a:ext>
            </a:extLst>
          </p:cNvPr>
          <p:cNvSpPr>
            <a:spLocks noGrp="1"/>
          </p:cNvSpPr>
          <p:nvPr>
            <p:ph sz="half" idx="1"/>
          </p:nvPr>
        </p:nvSpPr>
        <p:spPr>
          <a:xfrm>
            <a:off x="548640" y="1786317"/>
            <a:ext cx="4203510" cy="5431155"/>
          </a:xfrm>
        </p:spPr>
        <p:txBody>
          <a:bodyPr/>
          <a:lstStyle/>
          <a:p>
            <a:r>
              <a:rPr lang="en-US" sz="2800" dirty="0"/>
              <a:t>Simple Scaling</a:t>
            </a:r>
          </a:p>
          <a:p>
            <a:pPr marL="571500" indent="-571500">
              <a:buFont typeface="Arial" panose="020B0604020202020204" pitchFamily="34" charset="0"/>
              <a:buChar char="•"/>
            </a:pPr>
            <a:r>
              <a:rPr lang="en-US" sz="2800" dirty="0"/>
              <a:t>Active cooldown period suspends all scaling activities</a:t>
            </a:r>
          </a:p>
          <a:p>
            <a:pPr marL="571500" indent="-571500">
              <a:buFont typeface="Arial" panose="020B0604020202020204" pitchFamily="34" charset="0"/>
              <a:buChar char="•"/>
            </a:pPr>
            <a:r>
              <a:rPr lang="en-US" sz="2800" dirty="0"/>
              <a:t>Aggregates metrics for new instances</a:t>
            </a:r>
          </a:p>
          <a:p>
            <a:pPr marL="571500" indent="-571500">
              <a:buFont typeface="Arial" panose="020B0604020202020204" pitchFamily="34" charset="0"/>
              <a:buChar char="•"/>
            </a:pPr>
            <a:endParaRPr lang="en-US" dirty="0"/>
          </a:p>
        </p:txBody>
      </p:sp>
      <p:sp>
        <p:nvSpPr>
          <p:cNvPr id="6" name="Content Placeholder 10">
            <a:extLst>
              <a:ext uri="{FF2B5EF4-FFF2-40B4-BE49-F238E27FC236}">
                <a16:creationId xmlns:a16="http://schemas.microsoft.com/office/drawing/2014/main" id="{9241A05B-4677-A64B-98EE-1F802831A23B}"/>
              </a:ext>
            </a:extLst>
          </p:cNvPr>
          <p:cNvSpPr txBox="1">
            <a:spLocks/>
          </p:cNvSpPr>
          <p:nvPr/>
        </p:nvSpPr>
        <p:spPr bwMode="white">
          <a:xfrm>
            <a:off x="5006606" y="1786317"/>
            <a:ext cx="4203510" cy="42410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1828796" rtl="0" latinLnBrk="0">
              <a:lnSpc>
                <a:spcPct val="120000"/>
              </a:lnSpc>
              <a:spcBef>
                <a:spcPts val="1200"/>
              </a:spcBef>
              <a:spcAft>
                <a:spcPts val="0"/>
              </a:spcAft>
              <a:buClrTx/>
              <a:buSzTx/>
              <a:buFont typeface="Arial" panose="020B0604020202020204" pitchFamily="34" charset="0"/>
              <a:buNone/>
              <a:tabLst/>
              <a:defRPr lang="en-CA" sz="4000" b="0" i="0" u="none" strike="noStrike" cap="none" spc="0" baseline="0" dirty="0">
                <a:solidFill>
                  <a:schemeClr val="bg1"/>
                </a:solidFill>
                <a:uFillTx/>
                <a:latin typeface="+mn-lt"/>
                <a:ea typeface="Amazon Ember"/>
                <a:cs typeface="Amazon Ember"/>
                <a:sym typeface="Amazon Ember"/>
              </a:defRPr>
            </a:lvl1pPr>
            <a:lvl2pPr marL="458788" marR="0" indent="0" algn="l" defTabSz="1828796" rtl="0" latinLnBrk="0">
              <a:lnSpc>
                <a:spcPct val="120000"/>
              </a:lnSpc>
              <a:spcBef>
                <a:spcPts val="1200"/>
              </a:spcBef>
              <a:spcAft>
                <a:spcPts val="0"/>
              </a:spcAft>
              <a:buClrTx/>
              <a:buSzTx/>
              <a:buFont typeface="Arial" panose="020B0604020202020204" pitchFamily="34" charset="0"/>
              <a:buNone/>
              <a:tabLst/>
              <a:defRPr sz="3600" b="0" i="0" u="none" strike="noStrike" cap="none" spc="0" baseline="0" dirty="0">
                <a:solidFill>
                  <a:schemeClr val="bg1"/>
                </a:solidFill>
                <a:uFillTx/>
                <a:latin typeface="+mn-lt"/>
                <a:ea typeface="Amazon Ember"/>
                <a:cs typeface="Amazon Ember"/>
                <a:sym typeface="Amazon Ember"/>
              </a:defRPr>
            </a:lvl2pPr>
            <a:lvl3pPr marL="919162" marR="0" indent="0" algn="l" defTabSz="1828796" rtl="0" latinLnBrk="0">
              <a:lnSpc>
                <a:spcPct val="120000"/>
              </a:lnSpc>
              <a:spcBef>
                <a:spcPts val="1200"/>
              </a:spcBef>
              <a:spcAft>
                <a:spcPts val="0"/>
              </a:spcAft>
              <a:buClrTx/>
              <a:buSzTx/>
              <a:buFont typeface="Arial" panose="020B0604020202020204" pitchFamily="34" charset="0"/>
              <a:buNone/>
              <a:tabLst/>
              <a:defRPr sz="3200" b="0" i="0" u="none" strike="noStrike" cap="none" spc="0" baseline="0" dirty="0">
                <a:solidFill>
                  <a:schemeClr val="bg1"/>
                </a:solidFill>
                <a:uFillTx/>
                <a:latin typeface="+mn-lt"/>
                <a:ea typeface="Amazon Ember"/>
                <a:cs typeface="Amazon Ember"/>
                <a:sym typeface="Amazon Ember"/>
              </a:defRPr>
            </a:lvl3pPr>
            <a:lvl4pPr marL="1377950" marR="0" indent="0" algn="l" defTabSz="1828796" rtl="0" latinLnBrk="0">
              <a:lnSpc>
                <a:spcPct val="120000"/>
              </a:lnSpc>
              <a:spcBef>
                <a:spcPts val="1200"/>
              </a:spcBef>
              <a:spcAft>
                <a:spcPts val="0"/>
              </a:spcAft>
              <a:buClrTx/>
              <a:buSzTx/>
              <a:buFont typeface="Arial" panose="020B0604020202020204" pitchFamily="34" charset="0"/>
              <a:buNone/>
              <a:tabLst/>
              <a:defRPr sz="2800" b="0" i="0" u="none" strike="noStrike" cap="none" spc="0" baseline="0" dirty="0">
                <a:solidFill>
                  <a:schemeClr val="bg1"/>
                </a:solidFill>
                <a:uFillTx/>
                <a:latin typeface="+mn-lt"/>
                <a:ea typeface="Amazon Ember"/>
                <a:cs typeface="Amazon Ember"/>
                <a:sym typeface="Amazon Ember"/>
              </a:defRPr>
            </a:lvl4pPr>
            <a:lvl5pPr marL="1838325" marR="0" indent="0" algn="l" defTabSz="1828796" rtl="0" latinLnBrk="0">
              <a:lnSpc>
                <a:spcPct val="120000"/>
              </a:lnSpc>
              <a:spcBef>
                <a:spcPts val="1200"/>
              </a:spcBef>
              <a:spcAft>
                <a:spcPts val="0"/>
              </a:spcAft>
              <a:buClrTx/>
              <a:buSzTx/>
              <a:buFont typeface="Arial" panose="020B0604020202020204" pitchFamily="34" charset="0"/>
              <a:buNone/>
              <a:tabLst/>
              <a:defRPr sz="2800" b="0" i="0" u="none" strike="noStrike" cap="none" spc="0" baseline="0" dirty="0">
                <a:solidFill>
                  <a:schemeClr val="bg1"/>
                </a:solidFill>
                <a:uFillTx/>
                <a:latin typeface="+mn-lt"/>
                <a:ea typeface="Amazon Ember"/>
                <a:cs typeface="Amazon Ember"/>
                <a:sym typeface="Amazon Ember"/>
              </a:defRPr>
            </a:lvl5pPr>
            <a:lvl6pPr marL="3363394" marR="0" indent="-620201" algn="l" defTabSz="1828796" rtl="0" latinLnBrk="0">
              <a:lnSpc>
                <a:spcPct val="90000"/>
              </a:lnSpc>
              <a:spcBef>
                <a:spcPts val="1200"/>
              </a:spcBef>
              <a:spcAft>
                <a:spcPts val="0"/>
              </a:spcAft>
              <a:buClrTx/>
              <a:buSzPct val="100000"/>
              <a:buFontTx/>
              <a:buChar char="•"/>
              <a:tabLst/>
              <a:defRPr sz="5200" b="0" i="0" u="none" strike="noStrike" cap="none" spc="0" baseline="0">
                <a:solidFill>
                  <a:srgbClr val="FFFFFF"/>
                </a:solidFill>
                <a:uFillTx/>
                <a:latin typeface="Amazon Ember"/>
                <a:ea typeface="Amazon Ember"/>
                <a:cs typeface="Amazon Ember"/>
                <a:sym typeface="Amazon Ember"/>
              </a:defRPr>
            </a:lvl6pPr>
            <a:lvl7pPr marL="3912034" marR="0" indent="-620202" algn="l" defTabSz="1828796" rtl="0" latinLnBrk="0">
              <a:lnSpc>
                <a:spcPct val="90000"/>
              </a:lnSpc>
              <a:spcBef>
                <a:spcPts val="1200"/>
              </a:spcBef>
              <a:spcAft>
                <a:spcPts val="0"/>
              </a:spcAft>
              <a:buClrTx/>
              <a:buSzPct val="100000"/>
              <a:buFontTx/>
              <a:buChar char="•"/>
              <a:tabLst/>
              <a:defRPr sz="5200" b="0" i="0" u="none" strike="noStrike" cap="none" spc="0" baseline="0">
                <a:solidFill>
                  <a:srgbClr val="FFFFFF"/>
                </a:solidFill>
                <a:uFillTx/>
                <a:latin typeface="Amazon Ember"/>
                <a:ea typeface="Amazon Ember"/>
                <a:cs typeface="Amazon Ember"/>
                <a:sym typeface="Amazon Ember"/>
              </a:defRPr>
            </a:lvl7pPr>
            <a:lvl8pPr marL="4460673" marR="0" indent="-620202" algn="l" defTabSz="1828796" rtl="0" latinLnBrk="0">
              <a:lnSpc>
                <a:spcPct val="90000"/>
              </a:lnSpc>
              <a:spcBef>
                <a:spcPts val="1200"/>
              </a:spcBef>
              <a:spcAft>
                <a:spcPts val="0"/>
              </a:spcAft>
              <a:buClrTx/>
              <a:buSzPct val="100000"/>
              <a:buFontTx/>
              <a:buChar char="•"/>
              <a:tabLst/>
              <a:defRPr sz="5200" b="0" i="0" u="none" strike="noStrike" cap="none" spc="0" baseline="0">
                <a:solidFill>
                  <a:srgbClr val="FFFFFF"/>
                </a:solidFill>
                <a:uFillTx/>
                <a:latin typeface="Amazon Ember"/>
                <a:ea typeface="Amazon Ember"/>
                <a:cs typeface="Amazon Ember"/>
                <a:sym typeface="Amazon Ember"/>
              </a:defRPr>
            </a:lvl8pPr>
            <a:lvl9pPr marL="5009314" marR="0" indent="-620202" algn="l" defTabSz="1828796" rtl="0" latinLnBrk="0">
              <a:lnSpc>
                <a:spcPct val="90000"/>
              </a:lnSpc>
              <a:spcBef>
                <a:spcPts val="1200"/>
              </a:spcBef>
              <a:spcAft>
                <a:spcPts val="0"/>
              </a:spcAft>
              <a:buClrTx/>
              <a:buSzPct val="100000"/>
              <a:buFontTx/>
              <a:buChar char="•"/>
              <a:tabLst/>
              <a:defRPr sz="5200" b="0" i="0" u="none" strike="noStrike" cap="none" spc="0" baseline="0">
                <a:solidFill>
                  <a:srgbClr val="FFFFFF"/>
                </a:solidFill>
                <a:uFillTx/>
                <a:latin typeface="Amazon Ember"/>
                <a:ea typeface="Amazon Ember"/>
                <a:cs typeface="Amazon Ember"/>
                <a:sym typeface="Amazon Ember"/>
              </a:defRPr>
            </a:lvl9pPr>
          </a:lstStyle>
          <a:p>
            <a:pPr hangingPunct="1"/>
            <a:r>
              <a:rPr lang="en-US" sz="2800" dirty="0">
                <a:solidFill>
                  <a:schemeClr val="tx1"/>
                </a:solidFill>
              </a:rPr>
              <a:t>Step Scaling</a:t>
            </a:r>
          </a:p>
          <a:p>
            <a:pPr marL="571500" indent="-571500" hangingPunct="1">
              <a:buFont typeface="Arial" panose="020B0604020202020204" pitchFamily="34" charset="0"/>
              <a:buChar char="•"/>
            </a:pPr>
            <a:r>
              <a:rPr lang="en-US" sz="2800" dirty="0">
                <a:solidFill>
                  <a:schemeClr val="tx1"/>
                </a:solidFill>
              </a:rPr>
              <a:t>Only suspends new instance launches in same step</a:t>
            </a:r>
          </a:p>
          <a:p>
            <a:pPr marL="571500" indent="-571500" hangingPunct="1">
              <a:buFont typeface="Arial" panose="020B0604020202020204" pitchFamily="34" charset="0"/>
              <a:buChar char="•"/>
            </a:pPr>
            <a:r>
              <a:rPr lang="en-US" sz="2800" dirty="0">
                <a:solidFill>
                  <a:schemeClr val="tx1"/>
                </a:solidFill>
              </a:rPr>
              <a:t>Doesn’t aggregate metrics of new instances.</a:t>
            </a:r>
          </a:p>
          <a:p>
            <a:pPr marL="571500" indent="-571500" hangingPunct="1">
              <a:buFont typeface="Arial" panose="020B0604020202020204" pitchFamily="34" charset="0"/>
              <a:buChar char="•"/>
            </a:pPr>
            <a:r>
              <a:rPr lang="en-US" sz="2800" dirty="0">
                <a:solidFill>
                  <a:schemeClr val="tx1"/>
                </a:solidFill>
              </a:rPr>
              <a:t>No effect of warmup period on scale down</a:t>
            </a:r>
          </a:p>
        </p:txBody>
      </p:sp>
      <p:sp>
        <p:nvSpPr>
          <p:cNvPr id="7" name="Content Placeholder 10">
            <a:extLst>
              <a:ext uri="{FF2B5EF4-FFF2-40B4-BE49-F238E27FC236}">
                <a16:creationId xmlns:a16="http://schemas.microsoft.com/office/drawing/2014/main" id="{9DEC8C83-D187-184F-B078-AE7AE6D323CE}"/>
              </a:ext>
            </a:extLst>
          </p:cNvPr>
          <p:cNvSpPr txBox="1">
            <a:spLocks/>
          </p:cNvSpPr>
          <p:nvPr/>
        </p:nvSpPr>
        <p:spPr bwMode="white">
          <a:xfrm>
            <a:off x="9623795" y="1786317"/>
            <a:ext cx="4203510" cy="51554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1828796" rtl="0" latinLnBrk="0">
              <a:lnSpc>
                <a:spcPct val="120000"/>
              </a:lnSpc>
              <a:spcBef>
                <a:spcPts val="1200"/>
              </a:spcBef>
              <a:spcAft>
                <a:spcPts val="0"/>
              </a:spcAft>
              <a:buClrTx/>
              <a:buSzTx/>
              <a:buFont typeface="Arial" panose="020B0604020202020204" pitchFamily="34" charset="0"/>
              <a:buNone/>
              <a:tabLst/>
              <a:defRPr lang="en-CA" sz="4000" b="0" i="0" u="none" strike="noStrike" cap="none" spc="0" baseline="0" dirty="0">
                <a:solidFill>
                  <a:schemeClr val="bg1"/>
                </a:solidFill>
                <a:uFillTx/>
                <a:latin typeface="+mn-lt"/>
                <a:ea typeface="Amazon Ember"/>
                <a:cs typeface="Amazon Ember"/>
                <a:sym typeface="Amazon Ember"/>
              </a:defRPr>
            </a:lvl1pPr>
            <a:lvl2pPr marL="458788" marR="0" indent="0" algn="l" defTabSz="1828796" rtl="0" latinLnBrk="0">
              <a:lnSpc>
                <a:spcPct val="120000"/>
              </a:lnSpc>
              <a:spcBef>
                <a:spcPts val="1200"/>
              </a:spcBef>
              <a:spcAft>
                <a:spcPts val="0"/>
              </a:spcAft>
              <a:buClrTx/>
              <a:buSzTx/>
              <a:buFont typeface="Arial" panose="020B0604020202020204" pitchFamily="34" charset="0"/>
              <a:buNone/>
              <a:tabLst/>
              <a:defRPr sz="3600" b="0" i="0" u="none" strike="noStrike" cap="none" spc="0" baseline="0" dirty="0">
                <a:solidFill>
                  <a:schemeClr val="bg1"/>
                </a:solidFill>
                <a:uFillTx/>
                <a:latin typeface="+mn-lt"/>
                <a:ea typeface="Amazon Ember"/>
                <a:cs typeface="Amazon Ember"/>
                <a:sym typeface="Amazon Ember"/>
              </a:defRPr>
            </a:lvl2pPr>
            <a:lvl3pPr marL="919162" marR="0" indent="0" algn="l" defTabSz="1828796" rtl="0" latinLnBrk="0">
              <a:lnSpc>
                <a:spcPct val="120000"/>
              </a:lnSpc>
              <a:spcBef>
                <a:spcPts val="1200"/>
              </a:spcBef>
              <a:spcAft>
                <a:spcPts val="0"/>
              </a:spcAft>
              <a:buClrTx/>
              <a:buSzTx/>
              <a:buFont typeface="Arial" panose="020B0604020202020204" pitchFamily="34" charset="0"/>
              <a:buNone/>
              <a:tabLst/>
              <a:defRPr sz="3200" b="0" i="0" u="none" strike="noStrike" cap="none" spc="0" baseline="0" dirty="0">
                <a:solidFill>
                  <a:schemeClr val="bg1"/>
                </a:solidFill>
                <a:uFillTx/>
                <a:latin typeface="+mn-lt"/>
                <a:ea typeface="Amazon Ember"/>
                <a:cs typeface="Amazon Ember"/>
                <a:sym typeface="Amazon Ember"/>
              </a:defRPr>
            </a:lvl3pPr>
            <a:lvl4pPr marL="1377950" marR="0" indent="0" algn="l" defTabSz="1828796" rtl="0" latinLnBrk="0">
              <a:lnSpc>
                <a:spcPct val="120000"/>
              </a:lnSpc>
              <a:spcBef>
                <a:spcPts val="1200"/>
              </a:spcBef>
              <a:spcAft>
                <a:spcPts val="0"/>
              </a:spcAft>
              <a:buClrTx/>
              <a:buSzTx/>
              <a:buFont typeface="Arial" panose="020B0604020202020204" pitchFamily="34" charset="0"/>
              <a:buNone/>
              <a:tabLst/>
              <a:defRPr sz="2800" b="0" i="0" u="none" strike="noStrike" cap="none" spc="0" baseline="0" dirty="0">
                <a:solidFill>
                  <a:schemeClr val="bg1"/>
                </a:solidFill>
                <a:uFillTx/>
                <a:latin typeface="+mn-lt"/>
                <a:ea typeface="Amazon Ember"/>
                <a:cs typeface="Amazon Ember"/>
                <a:sym typeface="Amazon Ember"/>
              </a:defRPr>
            </a:lvl4pPr>
            <a:lvl5pPr marL="1838325" marR="0" indent="0" algn="l" defTabSz="1828796" rtl="0" latinLnBrk="0">
              <a:lnSpc>
                <a:spcPct val="120000"/>
              </a:lnSpc>
              <a:spcBef>
                <a:spcPts val="1200"/>
              </a:spcBef>
              <a:spcAft>
                <a:spcPts val="0"/>
              </a:spcAft>
              <a:buClrTx/>
              <a:buSzTx/>
              <a:buFont typeface="Arial" panose="020B0604020202020204" pitchFamily="34" charset="0"/>
              <a:buNone/>
              <a:tabLst/>
              <a:defRPr sz="2800" b="0" i="0" u="none" strike="noStrike" cap="none" spc="0" baseline="0" dirty="0">
                <a:solidFill>
                  <a:schemeClr val="bg1"/>
                </a:solidFill>
                <a:uFillTx/>
                <a:latin typeface="+mn-lt"/>
                <a:ea typeface="Amazon Ember"/>
                <a:cs typeface="Amazon Ember"/>
                <a:sym typeface="Amazon Ember"/>
              </a:defRPr>
            </a:lvl5pPr>
            <a:lvl6pPr marL="3363394" marR="0" indent="-620201" algn="l" defTabSz="1828796" rtl="0" latinLnBrk="0">
              <a:lnSpc>
                <a:spcPct val="90000"/>
              </a:lnSpc>
              <a:spcBef>
                <a:spcPts val="1200"/>
              </a:spcBef>
              <a:spcAft>
                <a:spcPts val="0"/>
              </a:spcAft>
              <a:buClrTx/>
              <a:buSzPct val="100000"/>
              <a:buFontTx/>
              <a:buChar char="•"/>
              <a:tabLst/>
              <a:defRPr sz="5200" b="0" i="0" u="none" strike="noStrike" cap="none" spc="0" baseline="0">
                <a:solidFill>
                  <a:srgbClr val="FFFFFF"/>
                </a:solidFill>
                <a:uFillTx/>
                <a:latin typeface="Amazon Ember"/>
                <a:ea typeface="Amazon Ember"/>
                <a:cs typeface="Amazon Ember"/>
                <a:sym typeface="Amazon Ember"/>
              </a:defRPr>
            </a:lvl6pPr>
            <a:lvl7pPr marL="3912034" marR="0" indent="-620202" algn="l" defTabSz="1828796" rtl="0" latinLnBrk="0">
              <a:lnSpc>
                <a:spcPct val="90000"/>
              </a:lnSpc>
              <a:spcBef>
                <a:spcPts val="1200"/>
              </a:spcBef>
              <a:spcAft>
                <a:spcPts val="0"/>
              </a:spcAft>
              <a:buClrTx/>
              <a:buSzPct val="100000"/>
              <a:buFontTx/>
              <a:buChar char="•"/>
              <a:tabLst/>
              <a:defRPr sz="5200" b="0" i="0" u="none" strike="noStrike" cap="none" spc="0" baseline="0">
                <a:solidFill>
                  <a:srgbClr val="FFFFFF"/>
                </a:solidFill>
                <a:uFillTx/>
                <a:latin typeface="Amazon Ember"/>
                <a:ea typeface="Amazon Ember"/>
                <a:cs typeface="Amazon Ember"/>
                <a:sym typeface="Amazon Ember"/>
              </a:defRPr>
            </a:lvl7pPr>
            <a:lvl8pPr marL="4460673" marR="0" indent="-620202" algn="l" defTabSz="1828796" rtl="0" latinLnBrk="0">
              <a:lnSpc>
                <a:spcPct val="90000"/>
              </a:lnSpc>
              <a:spcBef>
                <a:spcPts val="1200"/>
              </a:spcBef>
              <a:spcAft>
                <a:spcPts val="0"/>
              </a:spcAft>
              <a:buClrTx/>
              <a:buSzPct val="100000"/>
              <a:buFontTx/>
              <a:buChar char="•"/>
              <a:tabLst/>
              <a:defRPr sz="5200" b="0" i="0" u="none" strike="noStrike" cap="none" spc="0" baseline="0">
                <a:solidFill>
                  <a:srgbClr val="FFFFFF"/>
                </a:solidFill>
                <a:uFillTx/>
                <a:latin typeface="Amazon Ember"/>
                <a:ea typeface="Amazon Ember"/>
                <a:cs typeface="Amazon Ember"/>
                <a:sym typeface="Amazon Ember"/>
              </a:defRPr>
            </a:lvl8pPr>
            <a:lvl9pPr marL="5009314" marR="0" indent="-620202" algn="l" defTabSz="1828796" rtl="0" latinLnBrk="0">
              <a:lnSpc>
                <a:spcPct val="90000"/>
              </a:lnSpc>
              <a:spcBef>
                <a:spcPts val="1200"/>
              </a:spcBef>
              <a:spcAft>
                <a:spcPts val="0"/>
              </a:spcAft>
              <a:buClrTx/>
              <a:buSzPct val="100000"/>
              <a:buFontTx/>
              <a:buChar char="•"/>
              <a:tabLst/>
              <a:defRPr sz="5200" b="0" i="0" u="none" strike="noStrike" cap="none" spc="0" baseline="0">
                <a:solidFill>
                  <a:srgbClr val="FFFFFF"/>
                </a:solidFill>
                <a:uFillTx/>
                <a:latin typeface="Amazon Ember"/>
                <a:ea typeface="Amazon Ember"/>
                <a:cs typeface="Amazon Ember"/>
                <a:sym typeface="Amazon Ember"/>
              </a:defRPr>
            </a:lvl9pPr>
          </a:lstStyle>
          <a:p>
            <a:pPr hangingPunct="1"/>
            <a:r>
              <a:rPr lang="en-US" sz="2800" dirty="0">
                <a:solidFill>
                  <a:schemeClr val="tx1"/>
                </a:solidFill>
              </a:rPr>
              <a:t>Target Tracking</a:t>
            </a:r>
          </a:p>
          <a:p>
            <a:pPr marL="571500" indent="-571500" hangingPunct="1">
              <a:buFont typeface="Arial" panose="020B0604020202020204" pitchFamily="34" charset="0"/>
              <a:buChar char="•"/>
            </a:pPr>
            <a:r>
              <a:rPr lang="en-US" sz="2800" dirty="0">
                <a:solidFill>
                  <a:schemeClr val="tx1"/>
                </a:solidFill>
              </a:rPr>
              <a:t>Select metric to scale against</a:t>
            </a:r>
          </a:p>
          <a:p>
            <a:pPr marL="571500" indent="-571500" hangingPunct="1">
              <a:buFont typeface="Arial" panose="020B0604020202020204" pitchFamily="34" charset="0"/>
              <a:buChar char="•"/>
            </a:pPr>
            <a:r>
              <a:rPr lang="en-US" sz="2800" dirty="0">
                <a:solidFill>
                  <a:schemeClr val="tx1"/>
                </a:solidFill>
              </a:rPr>
              <a:t>Specify Target value for metric</a:t>
            </a:r>
          </a:p>
          <a:p>
            <a:pPr marL="571500" indent="-571500" hangingPunct="1">
              <a:buFont typeface="Arial" panose="020B0604020202020204" pitchFamily="34" charset="0"/>
              <a:buChar char="•"/>
            </a:pPr>
            <a:r>
              <a:rPr lang="en-US" sz="2800" dirty="0">
                <a:solidFill>
                  <a:schemeClr val="tx1"/>
                </a:solidFill>
              </a:rPr>
              <a:t>Disable Scale-in to scale down aggressively</a:t>
            </a:r>
          </a:p>
        </p:txBody>
      </p:sp>
      <p:sp>
        <p:nvSpPr>
          <p:cNvPr id="5" name="Title 4">
            <a:extLst>
              <a:ext uri="{FF2B5EF4-FFF2-40B4-BE49-F238E27FC236}">
                <a16:creationId xmlns:a16="http://schemas.microsoft.com/office/drawing/2014/main" id="{38A947D8-7F30-7345-94D7-E24DD62759E7}"/>
              </a:ext>
            </a:extLst>
          </p:cNvPr>
          <p:cNvSpPr>
            <a:spLocks noGrp="1"/>
          </p:cNvSpPr>
          <p:nvPr>
            <p:ph type="title"/>
          </p:nvPr>
        </p:nvSpPr>
        <p:spPr/>
        <p:txBody>
          <a:bodyPr/>
          <a:lstStyle/>
          <a:p>
            <a:r>
              <a:rPr lang="en-US" dirty="0"/>
              <a:t>Scaling Strategies</a:t>
            </a:r>
          </a:p>
        </p:txBody>
      </p:sp>
    </p:spTree>
    <p:extLst>
      <p:ext uri="{BB962C8B-B14F-4D97-AF65-F5344CB8AC3E}">
        <p14:creationId xmlns:p14="http://schemas.microsoft.com/office/powerpoint/2010/main" val="324149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F260-88BE-DF41-A190-8064D2359B46}"/>
              </a:ext>
            </a:extLst>
          </p:cNvPr>
          <p:cNvSpPr>
            <a:spLocks noGrp="1"/>
          </p:cNvSpPr>
          <p:nvPr>
            <p:ph type="title"/>
          </p:nvPr>
        </p:nvSpPr>
        <p:spPr/>
        <p:txBody>
          <a:bodyPr/>
          <a:lstStyle/>
          <a:p>
            <a:r>
              <a:rPr lang="en-US" dirty="0"/>
              <a:t>Edge Case Scenarios</a:t>
            </a:r>
          </a:p>
        </p:txBody>
      </p:sp>
      <p:sp>
        <p:nvSpPr>
          <p:cNvPr id="3" name="Content Placeholder 2">
            <a:extLst>
              <a:ext uri="{FF2B5EF4-FFF2-40B4-BE49-F238E27FC236}">
                <a16:creationId xmlns:a16="http://schemas.microsoft.com/office/drawing/2014/main" id="{D99FB656-1B7A-E14E-BA02-6392D565D1D1}"/>
              </a:ext>
            </a:extLst>
          </p:cNvPr>
          <p:cNvSpPr>
            <a:spLocks noGrp="1"/>
          </p:cNvSpPr>
          <p:nvPr>
            <p:ph sz="half" idx="1"/>
          </p:nvPr>
        </p:nvSpPr>
        <p:spPr/>
        <p:txBody>
          <a:bodyPr>
            <a:normAutofit lnSpcReduction="10000"/>
          </a:bodyPr>
          <a:lstStyle/>
          <a:p>
            <a:r>
              <a:rPr lang="en-US" dirty="0"/>
              <a:t>Scaling Issues: Why didn't my Auto Scaling Group scale up/down</a:t>
            </a:r>
          </a:p>
          <a:p>
            <a:endParaRPr lang="en-US" dirty="0"/>
          </a:p>
          <a:p>
            <a:r>
              <a:rPr lang="en-US" dirty="0"/>
              <a:t>Possible Causes:</a:t>
            </a:r>
          </a:p>
          <a:p>
            <a:pPr marL="571500" indent="-571500">
              <a:buFont typeface="Arial" panose="020B0604020202020204" pitchFamily="34" charset="0"/>
              <a:buChar char="•"/>
            </a:pPr>
            <a:r>
              <a:rPr lang="en-US" dirty="0"/>
              <a:t>Desired already at Min or Max capacity</a:t>
            </a:r>
          </a:p>
          <a:p>
            <a:pPr marL="571500" indent="-571500">
              <a:buFont typeface="Arial" panose="020B0604020202020204" pitchFamily="34" charset="0"/>
              <a:buChar char="•"/>
            </a:pPr>
            <a:r>
              <a:rPr lang="en-US" dirty="0"/>
              <a:t>Alarm was not breached</a:t>
            </a:r>
          </a:p>
          <a:p>
            <a:pPr marL="571500" indent="-571500">
              <a:buFont typeface="Arial" panose="020B0604020202020204" pitchFamily="34" charset="0"/>
              <a:buChar char="•"/>
            </a:pPr>
            <a:r>
              <a:rPr lang="en-US" dirty="0"/>
              <a:t>Suspended processes</a:t>
            </a:r>
          </a:p>
          <a:p>
            <a:pPr marL="571500" indent="-571500">
              <a:buFont typeface="Arial" panose="020B0604020202020204" pitchFamily="34" charset="0"/>
              <a:buChar char="•"/>
            </a:pPr>
            <a:r>
              <a:rPr lang="en-US" dirty="0"/>
              <a:t>Overlapping scaling policies</a:t>
            </a:r>
          </a:p>
          <a:p>
            <a:pPr marL="571500" indent="-571500">
              <a:buFont typeface="Arial" panose="020B0604020202020204" pitchFamily="34" charset="0"/>
              <a:buChar char="•"/>
            </a:pPr>
            <a:r>
              <a:rPr lang="en-US" dirty="0"/>
              <a:t>In cooldown/ warmup period</a:t>
            </a:r>
          </a:p>
          <a:p>
            <a:pPr marL="571500" indent="-571500">
              <a:buFont typeface="Arial" panose="020B0604020202020204" pitchFamily="34" charset="0"/>
              <a:buChar char="•"/>
            </a:pPr>
            <a:r>
              <a:rPr lang="en-US" dirty="0"/>
              <a:t>Lifecycle hook incomplete</a:t>
            </a:r>
          </a:p>
          <a:p>
            <a:pPr marL="571500" indent="-571500">
              <a:buFont typeface="Arial" panose="020B0604020202020204" pitchFamily="34" charset="0"/>
              <a:buChar char="•"/>
            </a:pPr>
            <a:r>
              <a:rPr lang="en-US" dirty="0"/>
              <a:t>Instance Limits (EC2 or EBS limits)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90254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A6D3-82D4-2C49-8C0D-FCF39EB94E2A}"/>
              </a:ext>
            </a:extLst>
          </p:cNvPr>
          <p:cNvSpPr>
            <a:spLocks noGrp="1"/>
          </p:cNvSpPr>
          <p:nvPr>
            <p:ph type="title"/>
          </p:nvPr>
        </p:nvSpPr>
        <p:spPr/>
        <p:txBody>
          <a:bodyPr/>
          <a:lstStyle/>
          <a:p>
            <a:r>
              <a:rPr lang="en-CA" dirty="0"/>
              <a:t>More Edge Case Scenarios</a:t>
            </a:r>
            <a:endParaRPr lang="en-US" dirty="0"/>
          </a:p>
        </p:txBody>
      </p:sp>
      <p:sp>
        <p:nvSpPr>
          <p:cNvPr id="3" name="Text Placeholder 2">
            <a:extLst>
              <a:ext uri="{FF2B5EF4-FFF2-40B4-BE49-F238E27FC236}">
                <a16:creationId xmlns:a16="http://schemas.microsoft.com/office/drawing/2014/main" id="{BA7F7B46-6809-754C-AD71-4411DE487705}"/>
              </a:ext>
            </a:extLst>
          </p:cNvPr>
          <p:cNvSpPr>
            <a:spLocks noGrp="1"/>
          </p:cNvSpPr>
          <p:nvPr>
            <p:ph type="body" sz="quarter" idx="10"/>
          </p:nvPr>
        </p:nvSpPr>
        <p:spPr>
          <a:xfrm>
            <a:off x="548640" y="1645920"/>
            <a:ext cx="13510260" cy="5955883"/>
          </a:xfrm>
        </p:spPr>
        <p:txBody>
          <a:bodyPr/>
          <a:lstStyle/>
          <a:p>
            <a:r>
              <a:rPr lang="en-US" dirty="0"/>
              <a:t>Race Condition: Scheduled scaling policy did not get triggered.</a:t>
            </a:r>
          </a:p>
          <a:p>
            <a:endParaRPr lang="en-US" dirty="0"/>
          </a:p>
          <a:p>
            <a:r>
              <a:rPr lang="en-US" dirty="0"/>
              <a:t>Issue:</a:t>
            </a:r>
          </a:p>
          <a:p>
            <a:r>
              <a:rPr lang="en-US" sz="2800" dirty="0"/>
              <a:t>If dynamic scaling and scheduled scaling happens at approximately same time .</a:t>
            </a:r>
          </a:p>
          <a:p>
            <a:endParaRPr lang="en-US" dirty="0"/>
          </a:p>
          <a:p>
            <a:r>
              <a:rPr lang="en-US" dirty="0"/>
              <a:t>Cause :</a:t>
            </a:r>
          </a:p>
          <a:p>
            <a:pPr marL="457200" indent="-457200">
              <a:buFont typeface="Arial" panose="020B0604020202020204" pitchFamily="34" charset="0"/>
              <a:buChar char="•"/>
            </a:pPr>
            <a:r>
              <a:rPr lang="en-US" sz="2800" dirty="0"/>
              <a:t>Two consecutive scaling policy are triggered at same time</a:t>
            </a:r>
          </a:p>
          <a:p>
            <a:pPr marL="457200" indent="-457200">
              <a:buFont typeface="Arial" panose="020B0604020202020204" pitchFamily="34" charset="0"/>
              <a:buChar char="•"/>
            </a:pPr>
            <a:r>
              <a:rPr lang="en-US" sz="2800" dirty="0"/>
              <a:t>autoscaling picks the latest policy update</a:t>
            </a:r>
          </a:p>
          <a:p>
            <a:endParaRPr lang="en-US" dirty="0"/>
          </a:p>
        </p:txBody>
      </p:sp>
    </p:spTree>
    <p:extLst>
      <p:ext uri="{BB962C8B-B14F-4D97-AF65-F5344CB8AC3E}">
        <p14:creationId xmlns:p14="http://schemas.microsoft.com/office/powerpoint/2010/main" val="33254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B05E-74F3-1242-9A83-BC532C3ED593}"/>
              </a:ext>
            </a:extLst>
          </p:cNvPr>
          <p:cNvSpPr>
            <a:spLocks noGrp="1"/>
          </p:cNvSpPr>
          <p:nvPr>
            <p:ph type="title"/>
          </p:nvPr>
        </p:nvSpPr>
        <p:spPr/>
        <p:txBody>
          <a:bodyPr/>
          <a:lstStyle/>
          <a:p>
            <a:r>
              <a:rPr lang="en-US" dirty="0"/>
              <a:t>Additional Edge Case Scenarios</a:t>
            </a:r>
          </a:p>
        </p:txBody>
      </p:sp>
      <p:sp>
        <p:nvSpPr>
          <p:cNvPr id="3" name="Text Placeholder 2">
            <a:extLst>
              <a:ext uri="{FF2B5EF4-FFF2-40B4-BE49-F238E27FC236}">
                <a16:creationId xmlns:a16="http://schemas.microsoft.com/office/drawing/2014/main" id="{50C84668-46E7-CD43-93F7-FC42189E2383}"/>
              </a:ext>
            </a:extLst>
          </p:cNvPr>
          <p:cNvSpPr>
            <a:spLocks noGrp="1"/>
          </p:cNvSpPr>
          <p:nvPr>
            <p:ph type="body" sz="quarter" idx="10"/>
          </p:nvPr>
        </p:nvSpPr>
        <p:spPr/>
        <p:txBody>
          <a:bodyPr/>
          <a:lstStyle/>
          <a:p>
            <a:r>
              <a:rPr lang="en-US" sz="3200" dirty="0"/>
              <a:t>Health Check Issues: Auto Scaling did not terminate the instance failing health checks.</a:t>
            </a:r>
          </a:p>
          <a:p>
            <a:endParaRPr lang="en-US" sz="3200" dirty="0"/>
          </a:p>
          <a:p>
            <a:r>
              <a:rPr lang="en-US" sz="3200" dirty="0"/>
              <a:t>Possible Causes:</a:t>
            </a:r>
          </a:p>
          <a:p>
            <a:pPr marL="457200" indent="-457200">
              <a:buFont typeface="Arial" panose="020B0604020202020204" pitchFamily="34" charset="0"/>
              <a:buChar char="•"/>
            </a:pPr>
            <a:r>
              <a:rPr lang="en-US" sz="3200" dirty="0"/>
              <a:t>Health check type</a:t>
            </a:r>
          </a:p>
          <a:p>
            <a:pPr marL="457200" indent="-457200">
              <a:buFont typeface="Arial" panose="020B0604020202020204" pitchFamily="34" charset="0"/>
              <a:buChar char="•"/>
            </a:pPr>
            <a:r>
              <a:rPr lang="en-US" sz="3200" dirty="0"/>
              <a:t>Advanced health checks</a:t>
            </a:r>
          </a:p>
          <a:p>
            <a:pPr marL="457200" indent="-457200">
              <a:buFont typeface="Arial" panose="020B0604020202020204" pitchFamily="34" charset="0"/>
              <a:buChar char="•"/>
            </a:pPr>
            <a:r>
              <a:rPr lang="en-US" sz="3200" dirty="0"/>
              <a:t>Suspended processes</a:t>
            </a:r>
          </a:p>
          <a:p>
            <a:pPr marL="457200" indent="-457200">
              <a:buFont typeface="Arial" panose="020B0604020202020204" pitchFamily="34" charset="0"/>
              <a:buChar char="•"/>
            </a:pPr>
            <a:r>
              <a:rPr lang="en-US" sz="3200" dirty="0"/>
              <a:t>Instance recovered it’s health before autoscaling checks</a:t>
            </a:r>
          </a:p>
          <a:p>
            <a:pPr marL="457200" indent="-457200">
              <a:buFont typeface="Arial" panose="020B0604020202020204" pitchFamily="34" charset="0"/>
              <a:buChar char="•"/>
            </a:pPr>
            <a:r>
              <a:rPr lang="en-US" sz="3200" dirty="0"/>
              <a:t>Health check throttling</a:t>
            </a:r>
          </a:p>
          <a:p>
            <a:endParaRPr lang="en-US" dirty="0"/>
          </a:p>
        </p:txBody>
      </p:sp>
    </p:spTree>
    <p:extLst>
      <p:ext uri="{BB962C8B-B14F-4D97-AF65-F5344CB8AC3E}">
        <p14:creationId xmlns:p14="http://schemas.microsoft.com/office/powerpoint/2010/main" val="22123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One More Edge Case Scenario</a:t>
            </a:r>
            <a:endParaRPr lang="en-US" dirty="0"/>
          </a:p>
        </p:txBody>
      </p:sp>
      <p:sp>
        <p:nvSpPr>
          <p:cNvPr id="5" name="Text Placeholder 4">
            <a:extLst>
              <a:ext uri="{FF2B5EF4-FFF2-40B4-BE49-F238E27FC236}">
                <a16:creationId xmlns:a16="http://schemas.microsoft.com/office/drawing/2014/main" id="{52CF8932-DEE6-9A41-95AA-0D7B39EBC210}"/>
              </a:ext>
            </a:extLst>
          </p:cNvPr>
          <p:cNvSpPr>
            <a:spLocks noGrp="1"/>
          </p:cNvSpPr>
          <p:nvPr>
            <p:ph type="body" sz="quarter" idx="10"/>
          </p:nvPr>
        </p:nvSpPr>
        <p:spPr>
          <a:xfrm>
            <a:off x="548638" y="1645920"/>
            <a:ext cx="13510259" cy="5089616"/>
          </a:xfrm>
        </p:spPr>
        <p:txBody>
          <a:bodyPr/>
          <a:lstStyle/>
          <a:p>
            <a:r>
              <a:rPr lang="en-US" dirty="0"/>
              <a:t>Rebalancing: Auto Scaling group exceeded max capacity.</a:t>
            </a:r>
          </a:p>
          <a:p>
            <a:endParaRPr lang="en-US" dirty="0"/>
          </a:p>
          <a:p>
            <a:r>
              <a:rPr lang="en-US" dirty="0"/>
              <a:t>Possible Cause:</a:t>
            </a:r>
          </a:p>
          <a:p>
            <a:pPr marL="457200" indent="-457200">
              <a:buFont typeface="Arial" panose="020B0604020202020204" pitchFamily="34" charset="0"/>
              <a:buChar char="•"/>
            </a:pPr>
            <a:r>
              <a:rPr lang="en-US" sz="2800" dirty="0"/>
              <a:t>If at your max group size, rebalancing can cause max to be exceeded by a 10 percent margin (or by a 1-instance margin, whichever is greater) during a rebalancing activity. This only lasts whilst rebalancing.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NOTE: Auto Scaling only rebalances once it reaches desired capacity</a:t>
            </a:r>
          </a:p>
          <a:p>
            <a:pPr marL="457200" indent="-45720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860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1271BA3-262F-0F48-B98D-B078926A4FF2}"/>
              </a:ext>
            </a:extLst>
          </p:cNvPr>
          <p:cNvSpPr>
            <a:spLocks noGrp="1"/>
          </p:cNvSpPr>
          <p:nvPr>
            <p:ph type="title"/>
          </p:nvPr>
        </p:nvSpPr>
        <p:spPr/>
        <p:txBody>
          <a:bodyPr/>
          <a:lstStyle/>
          <a:p>
            <a:r>
              <a:rPr lang="en-US" dirty="0"/>
              <a:t>Lifecycle Hooks</a:t>
            </a:r>
          </a:p>
        </p:txBody>
      </p:sp>
    </p:spTree>
    <p:extLst>
      <p:ext uri="{BB962C8B-B14F-4D97-AF65-F5344CB8AC3E}">
        <p14:creationId xmlns:p14="http://schemas.microsoft.com/office/powerpoint/2010/main" val="1913149014"/>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26062</TotalTime>
  <Words>846</Words>
  <Application>Microsoft Macintosh PowerPoint</Application>
  <PresentationFormat>Custom</PresentationFormat>
  <Paragraphs>143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Amazon Ember</vt:lpstr>
      <vt:lpstr>Amazon Ember Light</vt:lpstr>
      <vt:lpstr>Amazon Ember Regular</vt:lpstr>
      <vt:lpstr>Arial</vt:lpstr>
      <vt:lpstr>Calibri</vt:lpstr>
      <vt:lpstr>DeckTemplate-AWS</vt:lpstr>
      <vt:lpstr>PowerPoint Presentation</vt:lpstr>
      <vt:lpstr>Table of contents</vt:lpstr>
      <vt:lpstr>Amazon EC2 Auto Scaling</vt:lpstr>
      <vt:lpstr>Scaling Strategies</vt:lpstr>
      <vt:lpstr>Edge Case Scenarios</vt:lpstr>
      <vt:lpstr>More Edge Case Scenarios</vt:lpstr>
      <vt:lpstr>Additional Edge Case Scenarios</vt:lpstr>
      <vt:lpstr>One More Edge Case Scenario</vt:lpstr>
      <vt:lpstr>Lifecycle Hooks</vt:lpstr>
      <vt:lpstr>Lifecycle Hooks</vt:lpstr>
      <vt:lpstr>Best Practices</vt:lpstr>
      <vt:lpstr>New Features</vt:lpstr>
      <vt:lpstr>Mixed Instance Group (MIG)</vt:lpstr>
      <vt:lpstr>MIG Configuration Example</vt:lpstr>
      <vt:lpstr>Predictive Scaling</vt:lpstr>
      <vt:lpstr>Instance Weighing</vt:lpstr>
      <vt:lpstr> Time based lifetime</vt:lpstr>
      <vt:lpstr>CloudFormation support for Autoscaling</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162</cp:revision>
  <dcterms:created xsi:type="dcterms:W3CDTF">2016-06-17T18:22:10Z</dcterms:created>
  <dcterms:modified xsi:type="dcterms:W3CDTF">2020-04-03T03:41:58Z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