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29"/>
  </p:notesMasterIdLst>
  <p:sldIdLst>
    <p:sldId id="256" r:id="rId2"/>
    <p:sldId id="257" r:id="rId3"/>
    <p:sldId id="259" r:id="rId4"/>
    <p:sldId id="28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863" autoAdjust="0"/>
  </p:normalViewPr>
  <p:slideViewPr>
    <p:cSldViewPr snapToGrid="0">
      <p:cViewPr varScale="1">
        <p:scale>
          <a:sx n="95" d="100"/>
          <a:sy n="95" d="100"/>
        </p:scale>
        <p:origin x="134" y="67"/>
      </p:cViewPr>
      <p:guideLst/>
    </p:cSldViewPr>
  </p:slideViewPr>
  <p:outlineViewPr>
    <p:cViewPr>
      <p:scale>
        <a:sx n="33" d="100"/>
        <a:sy n="33" d="100"/>
      </p:scale>
      <p:origin x="0" y="-411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18779-D9B5-45F5-8AE2-E95A661A8D2A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54098-D331-428E-A73F-43E68B0907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10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693D7D-C936-4F4F-99D0-06822AD8EEF0}" type="slidenum">
              <a:rPr lang="en-GB"/>
              <a:pPr/>
              <a:t>27</a:t>
            </a:fld>
            <a:endParaRPr lang="en-GB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02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F538-EFCD-4BC9-988D-313E82AD4D6D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0A95-7558-4D2F-8BB6-B071BE8858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892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F538-EFCD-4BC9-988D-313E82AD4D6D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0A95-7558-4D2F-8BB6-B071BE8858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23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F538-EFCD-4BC9-988D-313E82AD4D6D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0A95-7558-4D2F-8BB6-B071BE8858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110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F538-EFCD-4BC9-988D-313E82AD4D6D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0A95-7558-4D2F-8BB6-B071BE8858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682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F538-EFCD-4BC9-988D-313E82AD4D6D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0A95-7558-4D2F-8BB6-B071BE8858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63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F538-EFCD-4BC9-988D-313E82AD4D6D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0A95-7558-4D2F-8BB6-B071BE8858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0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F538-EFCD-4BC9-988D-313E82AD4D6D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0A95-7558-4D2F-8BB6-B071BE8858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F538-EFCD-4BC9-988D-313E82AD4D6D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0A95-7558-4D2F-8BB6-B071BE8858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39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F538-EFCD-4BC9-988D-313E82AD4D6D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0A95-7558-4D2F-8BB6-B071BE8858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60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F538-EFCD-4BC9-988D-313E82AD4D6D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0A95-7558-4D2F-8BB6-B071BE8858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05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F538-EFCD-4BC9-988D-313E82AD4D6D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0A95-7558-4D2F-8BB6-B071BE8858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155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8F538-EFCD-4BC9-988D-313E82AD4D6D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0A95-7558-4D2F-8BB6-B071BE8858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875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7.wdp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2900" y="1322388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s-ES" sz="8000" b="1" dirty="0">
                <a:latin typeface="Garamond" panose="02020404030301010803" pitchFamily="18" charset="0"/>
                <a:ea typeface="Batang" panose="02030600000101010101" pitchFamily="18" charset="-127"/>
              </a:rPr>
              <a:t>Protocolo</a:t>
            </a:r>
            <a:br>
              <a:rPr lang="es-ES" sz="8000" b="1" dirty="0">
                <a:latin typeface="Garamond" panose="02020404030301010803" pitchFamily="18" charset="0"/>
                <a:ea typeface="Batang" panose="02030600000101010101" pitchFamily="18" charset="-127"/>
              </a:rPr>
            </a:br>
            <a:r>
              <a:rPr lang="es-ES" sz="8000" b="1" dirty="0" err="1">
                <a:latin typeface="Garamond" panose="02020404030301010803" pitchFamily="18" charset="0"/>
                <a:ea typeface="Batang" panose="02030600000101010101" pitchFamily="18" charset="-127"/>
              </a:rPr>
              <a:t>ODDySEA</a:t>
            </a:r>
            <a:endParaRPr lang="es-ES" sz="8000" b="1" dirty="0">
              <a:latin typeface="Garamond" panose="02020404030301010803" pitchFamily="18" charset="0"/>
              <a:ea typeface="Batang" panose="02030600000101010101" pitchFamily="18" charset="-127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2900" y="3802063"/>
            <a:ext cx="9144000" cy="1655762"/>
          </a:xfrm>
        </p:spPr>
        <p:txBody>
          <a:bodyPr/>
          <a:lstStyle/>
          <a:p>
            <a:pPr algn="ctr"/>
            <a:r>
              <a:rPr lang="es-ES" sz="3200" b="1" u="sng" dirty="0" err="1">
                <a:latin typeface="Garamond" panose="02020404030301010803" pitchFamily="18" charset="0"/>
                <a:ea typeface="Batang" panose="02030600000101010101" pitchFamily="18" charset="-127"/>
              </a:rPr>
              <a:t>O</a:t>
            </a:r>
            <a:r>
              <a:rPr lang="es-ES" dirty="0" err="1">
                <a:latin typeface="Garamond" panose="02020404030301010803" pitchFamily="18" charset="0"/>
                <a:ea typeface="Batang" panose="02030600000101010101" pitchFamily="18" charset="-127"/>
              </a:rPr>
              <a:t>verview</a:t>
            </a: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, </a:t>
            </a:r>
            <a:r>
              <a:rPr lang="es-ES" sz="3200" b="1" u="sng" dirty="0" err="1">
                <a:latin typeface="Garamond" panose="02020404030301010803" pitchFamily="18" charset="0"/>
                <a:ea typeface="Batang" panose="02030600000101010101" pitchFamily="18" charset="-127"/>
              </a:rPr>
              <a:t>D</a:t>
            </a:r>
            <a:r>
              <a:rPr lang="es-ES" dirty="0" err="1">
                <a:latin typeface="Garamond" panose="02020404030301010803" pitchFamily="18" charset="0"/>
                <a:ea typeface="Batang" panose="02030600000101010101" pitchFamily="18" charset="-127"/>
              </a:rPr>
              <a:t>esign</a:t>
            </a: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 </a:t>
            </a:r>
            <a:r>
              <a:rPr lang="es-ES" dirty="0" err="1">
                <a:latin typeface="Garamond" panose="02020404030301010803" pitchFamily="18" charset="0"/>
                <a:ea typeface="Batang" panose="02030600000101010101" pitchFamily="18" charset="-127"/>
              </a:rPr>
              <a:t>Concepts</a:t>
            </a: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, </a:t>
            </a:r>
            <a:r>
              <a:rPr lang="es-ES" sz="3200" b="1" u="sng" dirty="0" err="1">
                <a:latin typeface="Garamond" panose="02020404030301010803" pitchFamily="18" charset="0"/>
                <a:ea typeface="Batang" panose="02030600000101010101" pitchFamily="18" charset="-127"/>
              </a:rPr>
              <a:t>D</a:t>
            </a:r>
            <a:r>
              <a:rPr lang="es-ES" dirty="0" err="1">
                <a:latin typeface="Garamond" panose="02020404030301010803" pitchFamily="18" charset="0"/>
                <a:ea typeface="Batang" panose="02030600000101010101" pitchFamily="18" charset="-127"/>
              </a:rPr>
              <a:t>etails</a:t>
            </a: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 </a:t>
            </a:r>
          </a:p>
          <a:p>
            <a:pPr algn="ctr"/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y </a:t>
            </a:r>
          </a:p>
          <a:p>
            <a:pPr algn="ctr"/>
            <a:r>
              <a:rPr lang="es-ES" sz="3200" b="1" u="sng" dirty="0">
                <a:latin typeface="Garamond" panose="02020404030301010803" pitchFamily="18" charset="0"/>
                <a:ea typeface="Batang" panose="02030600000101010101" pitchFamily="18" charset="-127"/>
              </a:rPr>
              <a:t>S</a:t>
            </a: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imulación, </a:t>
            </a:r>
            <a:r>
              <a:rPr lang="es-ES" sz="3200" b="1" u="sng" dirty="0">
                <a:latin typeface="Garamond" panose="02020404030301010803" pitchFamily="18" charset="0"/>
                <a:ea typeface="Batang" panose="02030600000101010101" pitchFamily="18" charset="-127"/>
              </a:rPr>
              <a:t>E</a:t>
            </a: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xperimentación, </a:t>
            </a:r>
            <a:r>
              <a:rPr lang="es-ES" sz="3200" b="1" u="sng" dirty="0">
                <a:latin typeface="Garamond" panose="02020404030301010803" pitchFamily="18" charset="0"/>
                <a:ea typeface="Batang" panose="02030600000101010101" pitchFamily="18" charset="-127"/>
              </a:rPr>
              <a:t>A</a:t>
            </a: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nálisis</a:t>
            </a:r>
          </a:p>
        </p:txBody>
      </p:sp>
      <p:pic>
        <p:nvPicPr>
          <p:cNvPr id="10244" name="Picture 4" descr="https://78.media.tumblr.com/4032239a9391976dff6734f44e806958/tumblr_inline_o0h42sHsQD1t0jfwy_5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49" y="1619250"/>
            <a:ext cx="3724275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5323">
            <a:off x="10300493" y="4597407"/>
            <a:ext cx="414338" cy="41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941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962275" y="365127"/>
            <a:ext cx="7886700" cy="1325563"/>
          </a:xfrm>
        </p:spPr>
        <p:txBody>
          <a:bodyPr/>
          <a:lstStyle/>
          <a:p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4. CONCEPTOS DE 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9149" y="1784350"/>
            <a:ext cx="10791826" cy="497205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Principios Fundamentales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¿Qué conceptos, teorías, hipótesis teóricas subyacen en el diseño del modelo?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¿Qué estrategias de modelado subyacen en el diseño?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¿Qué relación guardan estas asunciones con el propósito del estudio?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¿Cómo se tienen en cuenta en la modelización?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¿Se utilizan en el nivel de los </a:t>
            </a:r>
            <a:r>
              <a:rPr lang="es-ES" dirty="0" err="1">
                <a:latin typeface="Garamond" panose="02020404030301010803" pitchFamily="18" charset="0"/>
                <a:ea typeface="Batang" panose="02030600000101010101" pitchFamily="18" charset="-127"/>
              </a:rPr>
              <a:t>submodelos</a:t>
            </a: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 (como hipótesis micro fundamentales) o en el nivel del sistema (como teorías macro dinámicas)?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¿Proporcionará el modelo indicios respecto a estos principios fundamentales, como por ejemplo su alcance, su utilidad en escenarios reales, su validación o indicaciones para su modificación?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¿Utiliza el modelo teorías consolidadas o novedosas?</a:t>
            </a:r>
          </a:p>
        </p:txBody>
      </p:sp>
      <p:pic>
        <p:nvPicPr>
          <p:cNvPr id="5122" name="Picture 2" descr="Imagen relacionad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575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31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4. CONCEPTOS DE 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Emergencia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¿Qué resultados son modelados como resultados emergentes de rasgos adaptativos o de comportamiento de los individuos?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¿Qué resultados del modelo se espera que varíen de forma compleja y tal vez imprevisible ante un cambio de las características particulares de individuos o entorno?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¿Qué resultados del modelo están ya impuestos por las reglas y por tanto dependen menos de los comportamientos de los individuos?</a:t>
            </a:r>
          </a:p>
        </p:txBody>
      </p:sp>
      <p:pic>
        <p:nvPicPr>
          <p:cNvPr id="5124" name="Picture 4" descr="http://purisimadelrincon.mx/main/wp-content/uploads/2015/08/emergencia.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025" y="5429250"/>
            <a:ext cx="342900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6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4. CONCEPTOS DE 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25600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3"/>
            </a:pPr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Adaptación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¿Qué rasgos adaptativos tienen los individuos?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¿Qué reglas tienen para tomar decisiones o modificar su comportamiento en respuesta a cambios en sí mismos o en el entorno?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¿Estos rasgos intentan incrementar algún tipo de indicador de éxito individual relacionado con sus objetivos?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¿O simplemente los individuos reproducen ciertos comportamientos que se asumen implícitamente como conducentes al éxito o la adaptación (</a:t>
            </a:r>
            <a:r>
              <a:rPr lang="es-ES" dirty="0" err="1">
                <a:latin typeface="Garamond" panose="02020404030301010803" pitchFamily="18" charset="0"/>
                <a:ea typeface="Batang" panose="02030600000101010101" pitchFamily="18" charset="-127"/>
              </a:rPr>
              <a:t>p.e</a:t>
            </a: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., </a:t>
            </a:r>
            <a:r>
              <a:rPr lang="es-ES" i="1" dirty="0">
                <a:latin typeface="Garamond" panose="02020404030301010803" pitchFamily="18" charset="0"/>
                <a:ea typeface="Batang" panose="02030600000101010101" pitchFamily="18" charset="-127"/>
              </a:rPr>
              <a:t>“desplázate hacia la derecha un 70% del tiempo”</a:t>
            </a: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)?</a:t>
            </a:r>
          </a:p>
        </p:txBody>
      </p:sp>
      <p:pic>
        <p:nvPicPr>
          <p:cNvPr id="6146" name="Picture 2" descr="http://multienlaces.com/wp-content/uploads/2015/01/Estudios-evolutivos-adaptacion-resistencia-y-especiaci%C3%B3n-2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4" r="4127" b="20746"/>
          <a:stretch/>
        </p:blipFill>
        <p:spPr bwMode="auto">
          <a:xfrm>
            <a:off x="5751121" y="5114925"/>
            <a:ext cx="6418654" cy="180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89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4. CONCEPTOS DE 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544175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4"/>
            </a:pPr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Objetivos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¿Qué objetivos persiguen los individuos mediante los procesos de adaptación que rigen sus comportamientos?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¿Cómo se pueden medir tales objetivos, así como su grado de cumplimiento?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¿Qué criterios usan los agentes individuales para evaluar </a:t>
            </a:r>
            <a:b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</a:b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alternativas cuando tienen que tomar decisiones?</a:t>
            </a:r>
          </a:p>
        </p:txBody>
      </p:sp>
      <p:pic>
        <p:nvPicPr>
          <p:cNvPr id="7170" name="Picture 2" descr="http://2.bp.blogspot.com/-QaF5EKfdK10/Ve8Z_M6PKoI/AAAAAAAAXik/WgX0mGYzv2k/s400/objetivo-deseado-300x259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50" y="3963416"/>
            <a:ext cx="3352800" cy="289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75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4. CONCEPTOS DE 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658475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5"/>
            </a:pPr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Aprendizaje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¿Cambian los rasgos adaptativos a lo largo del tiempo como consecuencia de la experiencia?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¿Cómo se dan tales cambios?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¿Se trata de cambios conscientes, incluso planificados, o son simplemente respuestas a un entorno en evolución?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¿Se dan procesos de </a:t>
            </a:r>
            <a:r>
              <a:rPr lang="es-ES" dirty="0" err="1">
                <a:latin typeface="Garamond" panose="02020404030301010803" pitchFamily="18" charset="0"/>
                <a:ea typeface="Batang" panose="02030600000101010101" pitchFamily="18" charset="-127"/>
              </a:rPr>
              <a:t>co</a:t>
            </a: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-evolución por influencia mutua</a:t>
            </a:r>
            <a:b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</a:b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entre características individuales y del entorno?</a:t>
            </a:r>
          </a:p>
        </p:txBody>
      </p:sp>
      <p:pic>
        <p:nvPicPr>
          <p:cNvPr id="8194" name="Picture 2" descr="http://noticias.iberestudios.com/files/2014/01/mejorar-proceso-aprendizaj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5" y="3861247"/>
            <a:ext cx="3940175" cy="299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758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152650" y="117477"/>
            <a:ext cx="7886700" cy="1325563"/>
          </a:xfrm>
        </p:spPr>
        <p:txBody>
          <a:bodyPr/>
          <a:lstStyle/>
          <a:p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4. CONCEPTOS DE 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2924" y="1309690"/>
            <a:ext cx="11439525" cy="4351338"/>
          </a:xfrm>
        </p:spPr>
        <p:txBody>
          <a:bodyPr>
            <a:noAutofit/>
          </a:bodyPr>
          <a:lstStyle/>
          <a:p>
            <a:pPr marL="514350" indent="-514350">
              <a:buAutoNum type="arabicPeriod" startAt="6"/>
            </a:pPr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Predicción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¿Cómo predice un agente las condiciones futuras que experimentará?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¿Cómo influyen tales predicciones sobre los procesos de adaptación y de aprendizaje?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¿Qué elementos, propios y del entorno, utiliza un agente individual para realizar sus predicciones?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¿Qué modelos internos (razonamiento) utilizan los agentes para </a:t>
            </a:r>
            <a:b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</a:b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estimar sus condiciones futuras?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¿Qué modelos utilizan para estimar las consecuencias futuras de </a:t>
            </a:r>
            <a:b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</a:b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sus comportamientos?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¿Qué supuestos tácitos implican tales modelos de razonamiento </a:t>
            </a:r>
            <a:b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</a:b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y racionalidad?</a:t>
            </a:r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550" y="3707498"/>
            <a:ext cx="2241550" cy="312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075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152650" y="-15873"/>
            <a:ext cx="7886700" cy="1325563"/>
          </a:xfrm>
        </p:spPr>
        <p:txBody>
          <a:bodyPr/>
          <a:lstStyle/>
          <a:p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4. CONCEPTOS DE 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7675" y="901701"/>
            <a:ext cx="10752137" cy="4703763"/>
          </a:xfrm>
        </p:spPr>
        <p:txBody>
          <a:bodyPr>
            <a:noAutofit/>
          </a:bodyPr>
          <a:lstStyle/>
          <a:p>
            <a:pPr marL="514350" indent="-514350">
              <a:buAutoNum type="arabicPeriod" startAt="7"/>
            </a:pPr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Percepción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¿Qué variables de estado, internas o del entorno, se asume que perciben </a:t>
            </a:r>
            <a:b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</a:b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los agentes?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¿Qué modelo de medida usan los agentes para tal percepción?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¿Qué otros agentes o entidades son percibidas, y mediante qué atributos?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¿Mantienen los agentes una memoria o mapa a largo plazo de sus percepciones?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¿Cuál es el alcance de las señales que un agente puede percibir, local o global?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¿Si la percepción es a través de una red social, su estructura es impuesta o emergente de la simulación?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¿Los mecanismos mediante los que los agentes obtienen información están modelizados explícitamente, o se asumen como dados?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0877551" y="117476"/>
            <a:ext cx="1258888" cy="4968874"/>
            <a:chOff x="11174413" y="117476"/>
            <a:chExt cx="962025" cy="4119564"/>
          </a:xfrm>
        </p:grpSpPr>
        <p:pic>
          <p:nvPicPr>
            <p:cNvPr id="10242" name="Picture 2" descr="http://2.bp.blogspot.com/-ar430wraz6o/T-YUPTVlMxI/AAAAAAAAAKo/DYJR6xuPddQ/s1600/Dibujo.bmp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54" b="31589"/>
            <a:stretch/>
          </p:blipFill>
          <p:spPr bwMode="auto">
            <a:xfrm>
              <a:off x="11199812" y="117476"/>
              <a:ext cx="933450" cy="1681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4" name="Picture 4" descr="http://2.bp.blogspot.com/-ar430wraz6o/T-YUPTVlMxI/AAAAAAAAAKo/DYJR6xuPddQ/s1600/Dibujo.bmp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246"/>
            <a:stretch/>
          </p:blipFill>
          <p:spPr bwMode="auto">
            <a:xfrm>
              <a:off x="11174413" y="1779589"/>
              <a:ext cx="962025" cy="2457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0233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4. CONCEPTOS DE 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251" y="1520825"/>
            <a:ext cx="10715624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8"/>
            </a:pPr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Interacción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¿Qué tipos de interacciones se asumen como relevantes entre los agentes?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¿Se trata de interacciones directas, en las que los encuentros entre agentes influyen sobre los mismos?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¿Hay interacciones indirectas, como en caso de competir por un recurso intermedio?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¿Si las interacciones implican comunicación, </a:t>
            </a:r>
            <a:b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</a:b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cómo se han modelizado tales procesos </a:t>
            </a:r>
            <a:b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</a:b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comunicativos?</a:t>
            </a:r>
          </a:p>
        </p:txBody>
      </p:sp>
      <p:pic>
        <p:nvPicPr>
          <p:cNvPr id="7170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4" y="4566615"/>
            <a:ext cx="5248275" cy="228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853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4. CONCEPTOS DE 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705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9"/>
            </a:pPr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Aleatoriedad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¿Qué procesos se han modelado asumiendo que son, total o parcialmente, aleatorios?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¿Se utiliza la aleatoriedad para generar variabilidad en procesos para los que no se considera importante modelizar sus causas?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¿Se utiliza aleatoriedad para generar sucesos o comportamientos que ocurren con una frecuencia específica conocida?</a:t>
            </a:r>
          </a:p>
        </p:txBody>
      </p:sp>
      <p:pic>
        <p:nvPicPr>
          <p:cNvPr id="8194" name="Picture 2" descr="Resultado de imagen de aleatorieda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5" y="3494339"/>
            <a:ext cx="1857375" cy="336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69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4. CONCEPTOS DE 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6775" y="1568450"/>
            <a:ext cx="10420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10. </a:t>
            </a:r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Colectivos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¿Los individuos forman o pertenecen a agregaciones que influyen y son influidas por los mismos individuos?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¿Cómo se representan tales colectividades?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¿Tales colectivos son una propiedad emergente del comportamiento de los individuos?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¿Son los colectivos simplemente definiciones del modelador, </a:t>
            </a:r>
            <a:b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</a:b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es decir, conjuntos de entidades con sus propios atributos </a:t>
            </a:r>
            <a:b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</a:b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y comportamientos?</a:t>
            </a:r>
          </a:p>
        </p:txBody>
      </p:sp>
      <p:pic>
        <p:nvPicPr>
          <p:cNvPr id="13314" name="Picture 2" descr="http://supercon.es/wp-content/uploads/2015/08/index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5" y="4065985"/>
            <a:ext cx="3286125" cy="303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21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99" y="365125"/>
            <a:ext cx="11229975" cy="1325563"/>
          </a:xfrm>
        </p:spPr>
        <p:txBody>
          <a:bodyPr/>
          <a:lstStyle/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Los comienzos: Individual </a:t>
            </a:r>
            <a:r>
              <a:rPr lang="es-ES" dirty="0" err="1">
                <a:latin typeface="Garamond" panose="02020404030301010803" pitchFamily="18" charset="0"/>
                <a:ea typeface="Batang" panose="02030600000101010101" pitchFamily="18" charset="-127"/>
              </a:rPr>
              <a:t>Based</a:t>
            </a: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 </a:t>
            </a:r>
            <a:r>
              <a:rPr lang="es-ES" dirty="0" err="1">
                <a:latin typeface="Garamond" panose="02020404030301010803" pitchFamily="18" charset="0"/>
                <a:ea typeface="Batang" panose="02030600000101010101" pitchFamily="18" charset="-127"/>
              </a:rPr>
              <a:t>Modelling</a:t>
            </a: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 (1999)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689" y="1690688"/>
            <a:ext cx="8747409" cy="40262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2098146" y="5767833"/>
            <a:ext cx="7886700" cy="639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>
                <a:latin typeface="Garamond" panose="02020404030301010803" pitchFamily="18" charset="0"/>
              </a:rPr>
              <a:t>Protocolo para comunicar </a:t>
            </a:r>
            <a:r>
              <a:rPr lang="es-ES" sz="2400" dirty="0" err="1">
                <a:latin typeface="Garamond" panose="02020404030301010803" pitchFamily="18" charset="0"/>
              </a:rPr>
              <a:t>ABMs</a:t>
            </a:r>
            <a:endParaRPr lang="es-E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872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4. CONCEPTOS DE DISEÑO</a:t>
            </a:r>
          </a:p>
        </p:txBody>
      </p:sp>
      <p:pic>
        <p:nvPicPr>
          <p:cNvPr id="14338" name="Picture 2" descr="http://www.tipos.co/wp-content/uploads/2014/12/observacion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592" y="3524251"/>
            <a:ext cx="334338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9149" y="1533525"/>
            <a:ext cx="107156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11. </a:t>
            </a:r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Observación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¿Qué datos se generan y recopilan a partir de la simulación a efectos de análisis?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¿Cómo son recopilados tales datos, y en qué momento o momentos?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¿Se utiliza la totalidad de los datos generados, o sólo una muestra a imitación de lo que sucede habitualmente en un estudio empírico?</a:t>
            </a:r>
          </a:p>
        </p:txBody>
      </p:sp>
    </p:spTree>
    <p:extLst>
      <p:ext uri="{BB962C8B-B14F-4D97-AF65-F5344CB8AC3E}">
        <p14:creationId xmlns:p14="http://schemas.microsoft.com/office/powerpoint/2010/main" val="3145974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5. INICIALIZACIÓN</a:t>
            </a:r>
            <a:endParaRPr lang="es-ES" dirty="0">
              <a:latin typeface="Garamond" panose="02020404030301010803" pitchFamily="18" charset="0"/>
              <a:ea typeface="Batang" panose="02030600000101010101" pitchFamily="18" charset="-127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025" y="1406525"/>
            <a:ext cx="10944225" cy="4351338"/>
          </a:xfrm>
        </p:spPr>
        <p:txBody>
          <a:bodyPr>
            <a:noAutofit/>
          </a:bodyPr>
          <a:lstStyle/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¿Cuál es el estado inicial del modelo, esto es, en el momento t=0 de la ejecución de la simulación?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¿Cuantas entidades forman la sociedad virtual inicialmente, y qué valores, exactos o como distribución aleatoria, tienen las variables de estado de las entidades?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¿Es siempre idéntica o puede variar entre diferentes ejecuciones de la simulación?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¿La inicialización corresponde a un estado del mundo real, esto es, está empíricamente calibrada (</a:t>
            </a:r>
            <a:r>
              <a:rPr lang="es-ES" i="1" dirty="0">
                <a:latin typeface="Garamond" panose="02020404030301010803" pitchFamily="18" charset="0"/>
                <a:ea typeface="Batang" panose="02030600000101010101" pitchFamily="18" charset="-127"/>
              </a:rPr>
              <a:t>data-</a:t>
            </a:r>
            <a:r>
              <a:rPr lang="es-ES" i="1" dirty="0" err="1">
                <a:latin typeface="Garamond" panose="02020404030301010803" pitchFamily="18" charset="0"/>
                <a:ea typeface="Batang" panose="02030600000101010101" pitchFamily="18" charset="-127"/>
              </a:rPr>
              <a:t>driven</a:t>
            </a: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), o los valores son arbitrarios?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Si se trata de una situación inicial experimental, ¿cómo </a:t>
            </a:r>
            <a:b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</a:b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corresponden los valores arbitrarios a hipótesis concretas </a:t>
            </a:r>
            <a:b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</a:b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a contrastar?</a:t>
            </a:r>
          </a:p>
        </p:txBody>
      </p:sp>
      <p:pic>
        <p:nvPicPr>
          <p:cNvPr id="15362" name="Picture 2" descr="http://www.realmoneyng.com/wp-content/uploads/2014/06/start1.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943" y="5248275"/>
            <a:ext cx="3095132" cy="158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284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6. DATOS DE ENTRADA</a:t>
            </a:r>
            <a:endParaRPr lang="es-ES" dirty="0">
              <a:latin typeface="Garamond" panose="02020404030301010803" pitchFamily="18" charset="0"/>
              <a:ea typeface="Batang" panose="02030600000101010101" pitchFamily="18" charset="-127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¿Utiliza el modelo datos de fuentes externas (ficheros de datos, u otros modelos) para representar procesos que varían en el tiempo durante la simulación?</a:t>
            </a:r>
          </a:p>
          <a:p>
            <a:endParaRPr lang="es-ES" dirty="0">
              <a:latin typeface="Garamond" panose="02020404030301010803" pitchFamily="18" charset="0"/>
              <a:ea typeface="Batang" panose="02030600000101010101" pitchFamily="18" charset="-127"/>
            </a:endParaRPr>
          </a:p>
        </p:txBody>
      </p:sp>
      <p:pic>
        <p:nvPicPr>
          <p:cNvPr id="16386" name="Picture 2" descr="http://i.stack.imgur.com/pC9Yb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1" y="3141663"/>
            <a:ext cx="5286375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4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1275"/>
            <a:ext cx="10515600" cy="1325563"/>
          </a:xfrm>
        </p:spPr>
        <p:txBody>
          <a:bodyPr/>
          <a:lstStyle/>
          <a:p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7. SUBMODELOS</a:t>
            </a:r>
            <a:endParaRPr lang="es-ES" dirty="0">
              <a:latin typeface="Garamond" panose="02020404030301010803" pitchFamily="18" charset="0"/>
              <a:ea typeface="Batang" panose="02030600000101010101" pitchFamily="18" charset="-127"/>
            </a:endParaRPr>
          </a:p>
        </p:txBody>
      </p:sp>
      <p:pic>
        <p:nvPicPr>
          <p:cNvPr id="17410" name="Picture 2" descr="http://horizontesbpm.blog.com/files/2012/10/Captura-de-error1.png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4" y="5063368"/>
            <a:ext cx="4819651" cy="170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0075" y="1047751"/>
            <a:ext cx="11077575" cy="4646613"/>
          </a:xfrm>
        </p:spPr>
        <p:txBody>
          <a:bodyPr>
            <a:noAutofit/>
          </a:bodyPr>
          <a:lstStyle/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¿Qué modelos representan, con detalle, los procesos listados en el apartado 3 de procesos y planificación?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¿Cuáles son los parámetros, dimensiones y valores de referencia de cada modelo?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¿Qué ecuaciones o algoritmos permiten representar cada modelo?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¿Cómo se han diseñado o seleccionado tales modelos?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¿De qué otros sistemas se han “extraído” o “inspirado” los modelos para su uso actual?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¿Cómo se justifica la verificación y la validez de cada modelo utilizado?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¿Qué referencias relevantes se pueden aportar </a:t>
            </a:r>
            <a:b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</a:b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para cada </a:t>
            </a:r>
            <a:r>
              <a:rPr lang="es-ES" dirty="0" err="1">
                <a:latin typeface="Garamond" panose="02020404030301010803" pitchFamily="18" charset="0"/>
                <a:ea typeface="Batang" panose="02030600000101010101" pitchFamily="18" charset="-127"/>
              </a:rPr>
              <a:t>submodelo</a:t>
            </a: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, respecto a su implementación </a:t>
            </a:r>
            <a:b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</a:b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independiente, contraste, calibración y análisis?</a:t>
            </a:r>
          </a:p>
        </p:txBody>
      </p:sp>
    </p:spTree>
    <p:extLst>
      <p:ext uri="{BB962C8B-B14F-4D97-AF65-F5344CB8AC3E}">
        <p14:creationId xmlns:p14="http://schemas.microsoft.com/office/powerpoint/2010/main" val="883380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365127"/>
            <a:ext cx="10953750" cy="1325563"/>
          </a:xfrm>
        </p:spPr>
        <p:txBody>
          <a:bodyPr>
            <a:normAutofit/>
          </a:bodyPr>
          <a:lstStyle/>
          <a:p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8. SIMULACIÓN Y EXPERIMENTACIÓN</a:t>
            </a:r>
            <a:endParaRPr lang="es-ES" dirty="0">
              <a:latin typeface="Garamond" panose="02020404030301010803" pitchFamily="18" charset="0"/>
              <a:ea typeface="Batang" panose="02030600000101010101" pitchFamily="18" charset="-127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025" y="1549400"/>
            <a:ext cx="11010899" cy="4351338"/>
          </a:xfrm>
        </p:spPr>
        <p:txBody>
          <a:bodyPr>
            <a:noAutofit/>
          </a:bodyPr>
          <a:lstStyle/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¿Qué experimentos pueden demostrar la validez del modelo?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¿Qué parámetros del modelo deben ser modificados (y en qué rango de valores) para comprobar el comportamiento del modelo?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¿Qué representaciones podemos hacer de las variables de estudio (resultados medibles) para facilitar la comprensión del modelo?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¿Ha de almacenarse información a lo largo de la ejecución del modelo? </a:t>
            </a:r>
            <a:r>
              <a:rPr lang="en-US" dirty="0">
                <a:latin typeface="Garamond" panose="02020404030301010803" pitchFamily="18" charset="0"/>
                <a:ea typeface="Batang" panose="02030600000101010101" pitchFamily="18" charset="-127"/>
              </a:rPr>
              <a:t>(</a:t>
            </a:r>
            <a:r>
              <a:rPr lang="en-US" dirty="0" err="1">
                <a:latin typeface="Garamond" panose="02020404030301010803" pitchFamily="18" charset="0"/>
                <a:ea typeface="Batang" panose="02030600000101010101" pitchFamily="18" charset="-127"/>
              </a:rPr>
              <a:t>indicar</a:t>
            </a:r>
            <a:r>
              <a:rPr lang="en-US" dirty="0">
                <a:latin typeface="Garamond" panose="02020404030301010803" pitchFamily="18" charset="0"/>
                <a:ea typeface="Batang" panose="02030600000101010101" pitchFamily="18" charset="-127"/>
              </a:rPr>
              <a:t> </a:t>
            </a:r>
            <a:r>
              <a:rPr lang="en-US" dirty="0" err="1">
                <a:latin typeface="Garamond" panose="02020404030301010803" pitchFamily="18" charset="0"/>
                <a:ea typeface="Batang" panose="02030600000101010101" pitchFamily="18" charset="-127"/>
              </a:rPr>
              <a:t>cuál</a:t>
            </a:r>
            <a:r>
              <a:rPr lang="en-US" dirty="0">
                <a:latin typeface="Garamond" panose="02020404030301010803" pitchFamily="18" charset="0"/>
                <a:ea typeface="Batang" panose="02030600000101010101" pitchFamily="18" charset="-127"/>
              </a:rPr>
              <a:t>)</a:t>
            </a:r>
            <a:endParaRPr lang="es-ES" dirty="0">
              <a:latin typeface="Garamond" panose="02020404030301010803" pitchFamily="18" charset="0"/>
              <a:ea typeface="Batang" panose="02030600000101010101" pitchFamily="18" charset="-127"/>
            </a:endParaRP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¿Han de medirse de alguna forma datos </a:t>
            </a:r>
            <a:b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</a:b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agregados derivados de la ejecución de cada </a:t>
            </a:r>
            <a:b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</a:b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simulación para obtener una medida del </a:t>
            </a:r>
            <a:b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</a:b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comportamiento del modelo?</a:t>
            </a:r>
          </a:p>
          <a:p>
            <a:endParaRPr lang="es-ES" dirty="0">
              <a:latin typeface="Garamond" panose="02020404030301010803" pitchFamily="18" charset="0"/>
              <a:ea typeface="Batang" panose="02030600000101010101" pitchFamily="18" charset="-127"/>
            </a:endParaRPr>
          </a:p>
        </p:txBody>
      </p:sp>
      <p:pic>
        <p:nvPicPr>
          <p:cNvPr id="18434" name="Picture 2" descr="http://www.conmishijos.com/uploads/experimentos/ninos_experimentos_huevos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976" y="4552950"/>
            <a:ext cx="5158924" cy="230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064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9. ANÁLISIS DEL MODELO Y CONCLUSIONES</a:t>
            </a:r>
            <a:endParaRPr lang="es-ES" dirty="0">
              <a:latin typeface="Garamond" panose="02020404030301010803" pitchFamily="18" charset="0"/>
              <a:ea typeface="Batang" panose="02030600000101010101" pitchFamily="18" charset="-127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¿Cómo se comporta el modelo frente a las suposiciones iniciales (comportamiento bajo condiciones conocidas y realistas)?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¿Cómo se comporta el modelo bajo condiciones desconocidas?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¿Qué posibles mejoras admite el modelo a vista de los resultados?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¿Qué variantes interesantes podrían realizarse?</a:t>
            </a:r>
          </a:p>
          <a:p>
            <a:r>
              <a:rPr lang="en-US" dirty="0">
                <a:latin typeface="Garamond" panose="02020404030301010803" pitchFamily="18" charset="0"/>
                <a:ea typeface="Batang" panose="02030600000101010101" pitchFamily="18" charset="-127"/>
              </a:rPr>
              <a:t>¿</a:t>
            </a:r>
            <a:r>
              <a:rPr lang="en-US" dirty="0" err="1">
                <a:latin typeface="Garamond" panose="02020404030301010803" pitchFamily="18" charset="0"/>
                <a:ea typeface="Batang" panose="02030600000101010101" pitchFamily="18" charset="-127"/>
              </a:rPr>
              <a:t>Qué</a:t>
            </a:r>
            <a:r>
              <a:rPr lang="en-US" dirty="0">
                <a:latin typeface="Garamond" panose="02020404030301010803" pitchFamily="18" charset="0"/>
                <a:ea typeface="Batang" panose="02030600000101010101" pitchFamily="18" charset="-127"/>
              </a:rPr>
              <a:t> </a:t>
            </a:r>
            <a:r>
              <a:rPr lang="en-US" dirty="0" err="1">
                <a:latin typeface="Garamond" panose="02020404030301010803" pitchFamily="18" charset="0"/>
                <a:ea typeface="Batang" panose="02030600000101010101" pitchFamily="18" charset="-127"/>
              </a:rPr>
              <a:t>conclusiones</a:t>
            </a:r>
            <a:r>
              <a:rPr lang="en-US" dirty="0">
                <a:latin typeface="Garamond" panose="02020404030301010803" pitchFamily="18" charset="0"/>
                <a:ea typeface="Batang" panose="02030600000101010101" pitchFamily="18" charset="-127"/>
              </a:rPr>
              <a:t> </a:t>
            </a:r>
            <a:r>
              <a:rPr lang="en-US" dirty="0" err="1">
                <a:latin typeface="Garamond" panose="02020404030301010803" pitchFamily="18" charset="0"/>
                <a:ea typeface="Batang" panose="02030600000101010101" pitchFamily="18" charset="-127"/>
              </a:rPr>
              <a:t>podemos</a:t>
            </a:r>
            <a:r>
              <a:rPr lang="en-US" dirty="0">
                <a:latin typeface="Garamond" panose="02020404030301010803" pitchFamily="18" charset="0"/>
                <a:ea typeface="Batang" panose="02030600000101010101" pitchFamily="18" charset="-127"/>
              </a:rPr>
              <a:t> </a:t>
            </a:r>
            <a:r>
              <a:rPr lang="en-US" dirty="0" err="1">
                <a:latin typeface="Garamond" panose="02020404030301010803" pitchFamily="18" charset="0"/>
                <a:ea typeface="Batang" panose="02030600000101010101" pitchFamily="18" charset="-127"/>
              </a:rPr>
              <a:t>extraer</a:t>
            </a:r>
            <a:r>
              <a:rPr lang="en-US" dirty="0">
                <a:latin typeface="Garamond" panose="02020404030301010803" pitchFamily="18" charset="0"/>
                <a:ea typeface="Batang" panose="02030600000101010101" pitchFamily="18" charset="-127"/>
              </a:rPr>
              <a:t>?</a:t>
            </a:r>
            <a:endParaRPr lang="es-ES" dirty="0">
              <a:latin typeface="Garamond" panose="02020404030301010803" pitchFamily="18" charset="0"/>
              <a:ea typeface="Batang" panose="02030600000101010101" pitchFamily="18" charset="-127"/>
            </a:endParaRPr>
          </a:p>
          <a:p>
            <a:endParaRPr lang="es-ES" dirty="0">
              <a:latin typeface="Garamond" panose="02020404030301010803" pitchFamily="18" charset="0"/>
              <a:ea typeface="Batang" panose="02030600000101010101" pitchFamily="18" charset="-127"/>
            </a:endParaRPr>
          </a:p>
        </p:txBody>
      </p:sp>
      <p:pic>
        <p:nvPicPr>
          <p:cNvPr id="19458" name="Picture 2" descr="http://www.fabis.org/js/tiny_mce/plugins/imagemanager/images/servicios/analisis_estadistico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80" y="3638550"/>
            <a:ext cx="514642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693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973168"/>
          </a:xfrm>
        </p:spPr>
        <p:txBody>
          <a:bodyPr/>
          <a:lstStyle/>
          <a:p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… y hacia MCVA?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No es necesario rellenar todos los apartados ni responder todas las preguntas.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Es una guía de ayuda para pensar y comunicar el modelo, no una camisa de fuerza.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Los apartados más generales están más cerca de la propuesta original de cada caso.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Muchos de los detalles dependen de la capacidad de </a:t>
            </a:r>
            <a:b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</a:b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implementación que nos proporciona la herramienta.</a:t>
            </a:r>
          </a:p>
          <a:p>
            <a:r>
              <a:rPr lang="es-ES" dirty="0" err="1">
                <a:latin typeface="Garamond" panose="02020404030301010803" pitchFamily="18" charset="0"/>
                <a:ea typeface="Batang" panose="02030600000101010101" pitchFamily="18" charset="-127"/>
              </a:rPr>
              <a:t>NetLogo</a:t>
            </a: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 es conceptualmente cercano a ODD.</a:t>
            </a:r>
          </a:p>
          <a:p>
            <a:endParaRPr lang="es-ES" dirty="0">
              <a:latin typeface="Garamond" panose="02020404030301010803" pitchFamily="18" charset="0"/>
              <a:ea typeface="Batang" panose="02030600000101010101" pitchFamily="18" charset="-127"/>
            </a:endParaRPr>
          </a:p>
        </p:txBody>
      </p:sp>
      <p:pic>
        <p:nvPicPr>
          <p:cNvPr id="20482" name="Picture 2" descr="http://formacion.globalfactory.es/moodledemo/pluginfile.php/209/mod_page/content/7/guia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4084638"/>
            <a:ext cx="3990975" cy="299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301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26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811213"/>
            <a:ext cx="7035800" cy="574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80261" name="Rectangle 5"/>
          <p:cNvSpPr>
            <a:spLocks noGrp="1" noChangeArrowheads="1"/>
          </p:cNvSpPr>
          <p:nvPr>
            <p:ph type="title"/>
          </p:nvPr>
        </p:nvSpPr>
        <p:spPr>
          <a:xfrm>
            <a:off x="1871663" y="238126"/>
            <a:ext cx="7772400" cy="706553"/>
          </a:xfrm>
          <a:noFill/>
          <a:ln/>
        </p:spPr>
        <p:txBody>
          <a:bodyPr>
            <a:normAutofit/>
          </a:bodyPr>
          <a:lstStyle/>
          <a:p>
            <a:r>
              <a:rPr lang="en-GB" b="1" dirty="0">
                <a:latin typeface="Garamond" panose="02020404030301010803" pitchFamily="18" charset="0"/>
                <a:ea typeface="Batang" panose="02030600000101010101" pitchFamily="18" charset="-127"/>
              </a:rPr>
              <a:t>ODD y </a:t>
            </a:r>
            <a:r>
              <a:rPr lang="en-GB" b="1" dirty="0" err="1">
                <a:latin typeface="Garamond" panose="02020404030301010803" pitchFamily="18" charset="0"/>
                <a:ea typeface="Batang" panose="02030600000101010101" pitchFamily="18" charset="-127"/>
              </a:rPr>
              <a:t>NetLogo</a:t>
            </a:r>
            <a:endParaRPr lang="en-GB" b="1" dirty="0">
              <a:latin typeface="Garamond" panose="02020404030301010803" pitchFamily="18" charset="0"/>
              <a:ea typeface="Batang" panose="02030600000101010101" pitchFamily="18" charset="-127"/>
            </a:endParaRPr>
          </a:p>
        </p:txBody>
      </p:sp>
      <p:pic>
        <p:nvPicPr>
          <p:cNvPr id="9220" name="Picture 4" descr="Resultado de imagen de netlogo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475" y="246538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51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979224"/>
          </a:xfrm>
        </p:spPr>
        <p:txBody>
          <a:bodyPr/>
          <a:lstStyle/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… la evolución (2006)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473" y="1206210"/>
            <a:ext cx="7797055" cy="492719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2098146" y="6167499"/>
            <a:ext cx="7886700" cy="639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>
                <a:latin typeface="Garamond" panose="02020404030301010803" pitchFamily="18" charset="0"/>
              </a:rPr>
              <a:t>… y para reproducibilidad</a:t>
            </a:r>
          </a:p>
        </p:txBody>
      </p:sp>
    </p:spTree>
    <p:extLst>
      <p:ext uri="{BB962C8B-B14F-4D97-AF65-F5344CB8AC3E}">
        <p14:creationId xmlns:p14="http://schemas.microsoft.com/office/powerpoint/2010/main" val="407356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979224"/>
          </a:xfrm>
        </p:spPr>
        <p:txBody>
          <a:bodyPr/>
          <a:lstStyle/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La actualidad (2010)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 cstate="print"/>
          <a:srcRect b="12875"/>
          <a:stretch/>
        </p:blipFill>
        <p:spPr bwMode="auto">
          <a:xfrm>
            <a:off x="1569720" y="1256068"/>
            <a:ext cx="9052560" cy="499971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09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/>
          <p:cNvSpPr/>
          <p:nvPr/>
        </p:nvSpPr>
        <p:spPr>
          <a:xfrm>
            <a:off x="1066801" y="5580624"/>
            <a:ext cx="9958433" cy="1204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1066801" y="534017"/>
            <a:ext cx="9958433" cy="50466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14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361" y="-47303"/>
            <a:ext cx="4708525" cy="566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Box 6"/>
          <p:cNvSpPr txBox="1"/>
          <p:nvPr/>
        </p:nvSpPr>
        <p:spPr>
          <a:xfrm>
            <a:off x="10006307" y="534017"/>
            <a:ext cx="92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9988139" y="5211291"/>
            <a:ext cx="92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Detalle</a:t>
            </a:r>
            <a:endParaRPr lang="en-US" dirty="0"/>
          </a:p>
        </p:txBody>
      </p:sp>
      <p:sp>
        <p:nvSpPr>
          <p:cNvPr id="7" name="Down Arrow 10"/>
          <p:cNvSpPr/>
          <p:nvPr/>
        </p:nvSpPr>
        <p:spPr bwMode="auto">
          <a:xfrm>
            <a:off x="9991555" y="1110081"/>
            <a:ext cx="936104" cy="401903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endParaRPr lang="en-US" sz="2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238251" y="601292"/>
            <a:ext cx="3887648" cy="1106392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Elementos ODD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400176" y="5643022"/>
            <a:ext cx="3725722" cy="1083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atin typeface="Garamond" panose="02020404030301010803" pitchFamily="18" charset="0"/>
              </a:rPr>
              <a:t>Elementos SEA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717013" y="5631724"/>
            <a:ext cx="3197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/>
              <a:t>8. Simulación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711965" y="6002127"/>
            <a:ext cx="3197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/>
              <a:t>9. Experimentación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711965" y="6371517"/>
            <a:ext cx="3197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/>
              <a:t>10. Análisis</a:t>
            </a:r>
          </a:p>
        </p:txBody>
      </p:sp>
      <p:sp>
        <p:nvSpPr>
          <p:cNvPr id="14" name="CuadroTexto 13"/>
          <p:cNvSpPr txBox="1"/>
          <p:nvPr/>
        </p:nvSpPr>
        <p:spPr>
          <a:xfrm rot="16200000">
            <a:off x="5465661" y="5586122"/>
            <a:ext cx="110912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SEA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5421109" y="5631724"/>
            <a:ext cx="4523555" cy="1094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5415431" y="5631724"/>
            <a:ext cx="1296535" cy="1094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6711965" y="5631724"/>
            <a:ext cx="3232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6711965" y="6001057"/>
            <a:ext cx="3232698" cy="370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extBox 8"/>
          <p:cNvSpPr txBox="1"/>
          <p:nvPr/>
        </p:nvSpPr>
        <p:spPr>
          <a:xfrm>
            <a:off x="9893981" y="6423634"/>
            <a:ext cx="113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Ejecución</a:t>
            </a:r>
            <a:endParaRPr lang="en-US" dirty="0"/>
          </a:p>
        </p:txBody>
      </p:sp>
      <p:sp>
        <p:nvSpPr>
          <p:cNvPr id="20" name="Down Arrow 10"/>
          <p:cNvSpPr/>
          <p:nvPr/>
        </p:nvSpPr>
        <p:spPr bwMode="auto">
          <a:xfrm>
            <a:off x="9980762" y="5633202"/>
            <a:ext cx="936104" cy="832825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endParaRPr lang="en-US" sz="26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55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1. PROPÓSITO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¿Cuál es el propósito del modelo?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¿Con qué objetivo se ha desarrollado?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¿Para qué se va a utilizar?</a:t>
            </a:r>
          </a:p>
          <a:p>
            <a:endParaRPr lang="es-ES" dirty="0">
              <a:latin typeface="Garamond" panose="02020404030301010803" pitchFamily="18" charset="0"/>
              <a:ea typeface="Batang" panose="02030600000101010101" pitchFamily="18" charset="-127"/>
            </a:endParaRPr>
          </a:p>
        </p:txBody>
      </p:sp>
      <p:pic>
        <p:nvPicPr>
          <p:cNvPr id="1026" name="Picture 2" descr="http://2.bp.blogspot.com/-rGxKWA-2ORU/UdsWSHLeP1I/AAAAAAAACK0/MFPIo7ueIWA/s1600/%D9%85%D8%B3%D8%A7%D8%A8%D9%82%D8%A9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725" y="4544024"/>
            <a:ext cx="3089275" cy="231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65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2. ENTIDADES, VARIABLES DE ESTADO Y ESCALAS</a:t>
            </a:r>
            <a:endParaRPr lang="es-ES" dirty="0">
              <a:latin typeface="Garamond" panose="02020404030301010803" pitchFamily="18" charset="0"/>
              <a:ea typeface="Batang" panose="02030600000101010101" pitchFamily="18" charset="-127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23925" y="1825625"/>
            <a:ext cx="10061575" cy="4351338"/>
          </a:xfrm>
        </p:spPr>
        <p:txBody>
          <a:bodyPr>
            <a:normAutofit/>
          </a:bodyPr>
          <a:lstStyle/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¿Qué tipo de entidades conforman el modelo (agentes/individuos, unidades espaciales, medioambiente, colectividades)?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¿Qué variables de estado o atributos internos caracterizan a cada una de esas entidades?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¿En qué unidades se expresaran tales variables o atributos?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¿Cuál es la extensión espacial y temporal del modelo?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¿Con qué nivel de precisión espacial y temporal se realizará la simulación?</a:t>
            </a:r>
          </a:p>
          <a:p>
            <a:endParaRPr lang="es-ES" dirty="0">
              <a:latin typeface="Garamond" panose="02020404030301010803" pitchFamily="18" charset="0"/>
              <a:ea typeface="Batang" panose="02030600000101010101" pitchFamily="18" charset="-127"/>
            </a:endParaRPr>
          </a:p>
        </p:txBody>
      </p:sp>
      <p:pic>
        <p:nvPicPr>
          <p:cNvPr id="2050" name="Picture 2" descr="http://bezlichporad.in.ua/img5/Kak_postroit_effektivnuyu_biznes_komandu_principi_sozdaniya_uspeshnogo_kollektiva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150" y="4521376"/>
            <a:ext cx="2994025" cy="232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99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3. RESUMEN DEL PROCESO Y SU PLANIFICACIÓN</a:t>
            </a:r>
            <a:endParaRPr lang="es-ES" dirty="0">
              <a:latin typeface="Garamond" panose="02020404030301010803" pitchFamily="18" charset="0"/>
              <a:ea typeface="Batang" panose="02030600000101010101" pitchFamily="18" charset="-127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¿Qué entidad hace qué?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¿En qué orden se ejecutan los diferentes procesos?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¿En qué orden ejecutan distintas entidades un mismo proceso?</a:t>
            </a:r>
          </a:p>
          <a:p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¿Cómo se modeliza el tiempo, mediante saltos discretos o como un continuo temporal en el que suceden tanto procesos continuos</a:t>
            </a:r>
            <a:b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</a:b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como sucesos discretos?</a:t>
            </a:r>
          </a:p>
          <a:p>
            <a:endParaRPr lang="es-ES" dirty="0">
              <a:latin typeface="Garamond" panose="02020404030301010803" pitchFamily="18" charset="0"/>
              <a:ea typeface="Batang" panose="02030600000101010101" pitchFamily="18" charset="-127"/>
            </a:endParaRPr>
          </a:p>
        </p:txBody>
      </p:sp>
      <p:pic>
        <p:nvPicPr>
          <p:cNvPr id="3074" name="Picture 2" descr="http://www.pacpro.tk/images/uyelik.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54" y="3857625"/>
            <a:ext cx="3803496" cy="310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80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Garamond" panose="02020404030301010803" pitchFamily="18" charset="0"/>
                <a:ea typeface="Batang" panose="02030600000101010101" pitchFamily="18" charset="-127"/>
              </a:rPr>
              <a:t>4. CONCEPTOS DE 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19275" y="1492250"/>
            <a:ext cx="7886700" cy="51435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Principios Fundamentales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Emergencia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Adaptación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Aprendizaje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Predicción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Percepción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Interacción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Aleatoriedad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Colectivos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Garamond" panose="02020404030301010803" pitchFamily="18" charset="0"/>
                <a:ea typeface="Batang" panose="02030600000101010101" pitchFamily="18" charset="-127"/>
              </a:rPr>
              <a:t>Observación</a:t>
            </a:r>
          </a:p>
        </p:txBody>
      </p:sp>
      <p:pic>
        <p:nvPicPr>
          <p:cNvPr id="4100" name="Picture 4" descr="Imagen relacionada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3143249"/>
            <a:ext cx="638175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859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674</TotalTime>
  <Words>1653</Words>
  <Application>Microsoft Office PowerPoint</Application>
  <PresentationFormat>Panorámica</PresentationFormat>
  <Paragraphs>152</Paragraphs>
  <Slides>27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Garamond</vt:lpstr>
      <vt:lpstr>Tema de Office</vt:lpstr>
      <vt:lpstr>Protocolo ODDySEA</vt:lpstr>
      <vt:lpstr>Los comienzos: Individual Based Modelling (1999)</vt:lpstr>
      <vt:lpstr>… la evolución (2006)</vt:lpstr>
      <vt:lpstr>La actualidad (2010)</vt:lpstr>
      <vt:lpstr>Elementos ODD</vt:lpstr>
      <vt:lpstr>1. PROPÓSITO</vt:lpstr>
      <vt:lpstr>2. ENTIDADES, VARIABLES DE ESTADO Y ESCALAS</vt:lpstr>
      <vt:lpstr>3. RESUMEN DEL PROCESO Y SU PLANIFICACIÓN</vt:lpstr>
      <vt:lpstr>4. CONCEPTOS DE DISEÑO</vt:lpstr>
      <vt:lpstr>4. CONCEPTOS DE DISEÑO</vt:lpstr>
      <vt:lpstr>4. CONCEPTOS DE DISEÑO</vt:lpstr>
      <vt:lpstr>4. CONCEPTOS DE DISEÑO</vt:lpstr>
      <vt:lpstr>4. CONCEPTOS DE DISEÑO</vt:lpstr>
      <vt:lpstr>4. CONCEPTOS DE DISEÑO</vt:lpstr>
      <vt:lpstr>4. CONCEPTOS DE DISEÑO</vt:lpstr>
      <vt:lpstr>4. CONCEPTOS DE DISEÑO</vt:lpstr>
      <vt:lpstr>4. CONCEPTOS DE DISEÑO</vt:lpstr>
      <vt:lpstr>4. CONCEPTOS DE DISEÑO</vt:lpstr>
      <vt:lpstr>4. CONCEPTOS DE DISEÑO</vt:lpstr>
      <vt:lpstr>4. CONCEPTOS DE DISEÑO</vt:lpstr>
      <vt:lpstr>5. INICIALIZACIÓN</vt:lpstr>
      <vt:lpstr>6. DATOS DE ENTRADA</vt:lpstr>
      <vt:lpstr>7. SUBMODELOS</vt:lpstr>
      <vt:lpstr>8. SIMULACIÓN Y EXPERIMENTACIÓN</vt:lpstr>
      <vt:lpstr>9. ANÁLISIS DEL MODELO Y CONCLUSIONES</vt:lpstr>
      <vt:lpstr>… y hacia MCVA?</vt:lpstr>
      <vt:lpstr>ODD y NetLogo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 ODD + SEA</dc:title>
  <dc:creator>Fernando Sancho Caparrini</dc:creator>
  <cp:lastModifiedBy>FERNANDO</cp:lastModifiedBy>
  <cp:revision>34</cp:revision>
  <dcterms:created xsi:type="dcterms:W3CDTF">2015-11-25T22:50:16Z</dcterms:created>
  <dcterms:modified xsi:type="dcterms:W3CDTF">2021-11-02T00:19:22Z</dcterms:modified>
</cp:coreProperties>
</file>