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6" r:id="rId6"/>
    <p:sldId id="267" r:id="rId7"/>
    <p:sldId id="264" r:id="rId8"/>
    <p:sldId id="268" r:id="rId9"/>
    <p:sldId id="269" r:id="rId10"/>
    <p:sldId id="274" r:id="rId11"/>
    <p:sldId id="270" r:id="rId12"/>
    <p:sldId id="276" r:id="rId13"/>
    <p:sldId id="278" r:id="rId14"/>
    <p:sldId id="279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042BC-BA9D-7576-DF7E-5D73AE1F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E6465F-5B7F-A05D-FA85-703FE8F64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E4497-2F50-93C6-60F1-9D5DF56F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B213E-4E3E-DFC0-8289-04484103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F4E3B-0ACF-2CBA-FD48-BA0DB68D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D9793-7AAC-3BAE-7A49-93BDC83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2BEB55-3905-8C4B-5F1B-244AFFD4F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BF0F5-3A83-2300-9BB1-32EF6ED3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115F0-A4F6-8143-6AB1-B5AAE542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3AD75-1E48-4BF6-4608-A31EF92E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85783-909D-9467-10CA-AFE3D9A3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EDE74-C42F-C367-26F4-9197ABEF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DCCDD-BE07-83E0-A282-1BB32EB4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9FD97-ABD4-77B7-2766-67E2D7E4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38CFD-EC93-0028-E609-A894DCA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E1828-345F-86C5-C773-396C1041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1477D-F3C8-8052-A234-300FE77A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BB3A4-D611-21C9-E73E-4967D759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3EFD6-0D2E-7B47-1677-2324D115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F93FE-7ABE-AB98-9FE6-A0359512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4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8424-E208-BC05-4216-95C6FF07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DA7CC-5057-130E-935A-1C348E081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91FB4-EEDA-05D7-B9B6-1DFF8807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B13F8-C7C8-9996-90B8-4FBEC58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497D2-4842-8B8E-05C6-9A8F0D88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8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FCAD8-A2ED-DBCF-E297-1CA05F43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C4E6D-7D69-550B-40A3-81D5C8A1E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6CB60-D139-E83B-FB94-C3CF204E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DF926-C551-F3D3-EE01-F177D9B7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4C040-BA7B-CDD2-C1AC-42379924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756D3-63F7-0D9D-BDFD-1B326A29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6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9740C-0D0F-F4FE-2C6B-08D631D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2DBC8-F3C5-DF51-6CC3-7DA26161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BA615-6BF3-0C1F-8EB8-D6809177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2871C9-ADFC-08A2-7F07-664383391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ABB4A6-2C53-CD9E-E339-0FFF73787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CF12ED-8EC9-2F26-14A5-A3DD7425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353196-87D3-9D52-55C9-8B4740FB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BE698-518A-967C-FBE3-7FCC7077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F0A5-9F96-E2BD-2E7C-B42A44EB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1846E3-733D-9362-61F6-B258DB6B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00C66F-DF0E-FD2F-41CD-DF3FD899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08B1CF-F21F-1E32-92C1-398C02A5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B9CE46-6837-34C2-86F9-ABBD27AA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B81C55-7018-CDEE-1244-AF813844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27D5E-2011-AD6A-EA60-AB3418D2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9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62DD-40C3-25BB-8AB6-65ADC355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85730-6AD4-91C5-E1BA-A8B7F565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BB04E0-AFB0-6199-613B-4C8E701E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496034-5B3C-1BE6-1ED2-81661CA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A601A-1B7D-7E3F-213A-3ED5DC9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6CCB0-1B03-FC07-D703-432D059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60C30-8159-AC7F-CD41-60F316D0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462FBD-4FE0-A5FA-642E-FDA5C7D24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30A75-F8FD-F8D3-EC21-BB96CB9E1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CE45A-6C88-6B28-DE9D-5A62CDB4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B21AD-D288-6983-C9B7-266FD758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5844F-540C-E9F1-62ED-57AECCED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1230FF-469D-FFBA-E08A-35F9003B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734A3-D9C5-0FC7-BBED-8B4D7F86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F45CD-32F6-0C1C-24F9-663B8BC74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90D1-DA2B-45A5-846E-A02AB3DDA4C9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470FD-60D7-A9EF-0E91-590C8691B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18BFE-1BA3-ED1D-4CE8-BCA011F0D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A5-7B92-478C-AB1F-D6B269F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7BD42-A80B-DDF3-A34C-6D512696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4" y="1122363"/>
            <a:ext cx="11993732" cy="23876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effectLst/>
              </a:rPr>
              <a:t>Neural Discrete Representation Learning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FD2EF-5129-B9B8-3F0E-C07EE0CB1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2022.05.07 </a:t>
            </a:r>
          </a:p>
          <a:p>
            <a:r>
              <a:rPr lang="ko-KR" altLang="en-US" dirty="0"/>
              <a:t>김기범</a:t>
            </a:r>
          </a:p>
        </p:txBody>
      </p:sp>
    </p:spTree>
    <p:extLst>
      <p:ext uri="{BB962C8B-B14F-4D97-AF65-F5344CB8AC3E}">
        <p14:creationId xmlns:p14="http://schemas.microsoft.com/office/powerpoint/2010/main" val="68892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VQ-VAE: Learning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/>
              <p:nvPr/>
            </p:nvSpPr>
            <p:spPr>
              <a:xfrm>
                <a:off x="1030468" y="1419432"/>
                <a:ext cx="9885287" cy="367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600" dirty="0" smtClean="0"/>
                      <m:t>(</m:t>
                    </m:r>
                    <m:r>
                      <m:rPr>
                        <m:nor/>
                      </m:rPr>
                      <a:rPr lang="en-US" altLang="ko-KR" sz="1600" dirty="0" smtClean="0"/>
                      <m:t>x</m:t>
                    </m:r>
                    <m:r>
                      <m:rPr>
                        <m:nor/>
                      </m:rPr>
                      <a:rPr lang="en-US" altLang="ko-KR" sz="1600" dirty="0" smtClean="0"/>
                      <m:t>)</m:t>
                    </m:r>
                  </m:oMath>
                </a14:m>
                <a:r>
                  <a:rPr lang="ko-KR" altLang="en-US" sz="1600" dirty="0"/>
                  <a:t>를 계산하는 식</a:t>
                </a:r>
                <a:r>
                  <a:rPr lang="en-US" altLang="ko-KR" sz="1600" dirty="0"/>
                  <a:t>(</a:t>
                </a:r>
                <a:r>
                  <a:rPr lang="en-US" altLang="ko-KR" sz="1600" i="1" dirty="0" err="1"/>
                  <a:t>argmin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에서는 </a:t>
                </a:r>
                <a:r>
                  <a:rPr lang="en-US" altLang="ko-KR" sz="1600" dirty="0"/>
                  <a:t>gradient</a:t>
                </a:r>
                <a:r>
                  <a:rPr lang="ko-KR" altLang="en-US" sz="1600" dirty="0"/>
                  <a:t>를 정의할 수 없음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600" dirty="0"/>
                  <a:t>로 들어온 </a:t>
                </a:r>
                <a:r>
                  <a:rPr lang="en-US" altLang="ko-KR" sz="1600" dirty="0"/>
                  <a:t>gradient</a:t>
                </a:r>
                <a:r>
                  <a:rPr lang="ko-KR" altLang="en-US" sz="1600" dirty="0"/>
                  <a:t>를 그대로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z="1600" dirty="0"/>
                  <a:t>에 복사하는 형태로 </a:t>
                </a:r>
                <a:r>
                  <a:rPr lang="en-US" altLang="ko-KR" sz="1600" dirty="0"/>
                  <a:t>gradient(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600" i="1" dirty="0" err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encoder</a:t>
                </a:r>
                <a:r>
                  <a:rPr lang="ko-KR" altLang="en-US" sz="1600" dirty="0"/>
                  <a:t>쪽으로 보내는 방식을 사용했다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Loss Function</a:t>
                </a:r>
                <a:r>
                  <a:rPr lang="ko-KR" altLang="en-US" sz="1600" dirty="0"/>
                  <a:t>은 아래와 같다</a:t>
                </a:r>
                <a:r>
                  <a:rPr lang="en-US" altLang="ko-KR" sz="16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첫번째 항</a:t>
                </a:r>
                <a:r>
                  <a:rPr lang="en-US" altLang="ko-KR" sz="1600" dirty="0"/>
                  <a:t>: reconstruction loss</a:t>
                </a:r>
                <a:r>
                  <a:rPr lang="ko-KR" altLang="en-US" sz="1600" dirty="0"/>
                  <a:t>로 </a:t>
                </a:r>
                <a:r>
                  <a:rPr lang="en-US" altLang="ko-KR" sz="1600" dirty="0"/>
                  <a:t>encoder, decoder</a:t>
                </a:r>
                <a:r>
                  <a:rPr lang="ko-KR" altLang="en-US" sz="1600" dirty="0"/>
                  <a:t> 모두를 최적화</a:t>
                </a: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두번째 항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첫번째 항에서 </a:t>
                </a:r>
                <a:r>
                  <a:rPr lang="en-US" altLang="ko-KR" sz="1600" dirty="0"/>
                  <a:t>gradient</a:t>
                </a:r>
                <a:r>
                  <a:rPr lang="ko-KR" altLang="en-US" sz="16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b="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z="1600" b="0" dirty="0"/>
                  <a:t>로 바로 넘어가기 때문에 </a:t>
                </a:r>
                <a:r>
                  <a:rPr lang="en-US" altLang="ko-KR" sz="1600" b="0" dirty="0"/>
                  <a:t>embedding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1600" dirty="0"/>
                  <a:t>를 학습시키지 못한다</a:t>
                </a:r>
                <a:r>
                  <a:rPr lang="en-US" altLang="ko-KR" sz="1600" dirty="0"/>
                  <a:t>. Encoder</a:t>
                </a:r>
                <a:r>
                  <a:rPr lang="ko-KR" altLang="en-US" sz="1600" dirty="0"/>
                  <a:t>로부터 뽑혀 나온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 err="1"/>
                  <a:t>비슷해지도록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1600" dirty="0"/>
                  <a:t>를 업데이트</a:t>
                </a: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세번째 항</a:t>
                </a:r>
                <a:r>
                  <a:rPr lang="en-US" altLang="ko-KR" sz="1600" dirty="0"/>
                  <a:t>: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는 </a:t>
                </a:r>
                <a:r>
                  <a:rPr lang="en-US" altLang="ko-KR" sz="1600" dirty="0"/>
                  <a:t>encoder parameter</a:t>
                </a:r>
                <a:r>
                  <a:rPr lang="ko-KR" altLang="en-US" sz="1600" dirty="0"/>
                  <a:t>만큼 빠르게 학습되지 못한다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그래서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z="1600" dirty="0"/>
                  <a:t>가 비슷한 속도로 학습될 수 있도록 </a:t>
                </a:r>
                <a:r>
                  <a:rPr lang="en-US" altLang="ko-KR" sz="1600" dirty="0"/>
                  <a:t>commitment loss</a:t>
                </a:r>
                <a:r>
                  <a:rPr lang="ko-KR" altLang="en-US" sz="1600" dirty="0"/>
                  <a:t>를 넣었다</a:t>
                </a:r>
                <a:r>
                  <a:rPr lang="en-US" altLang="ko-KR" sz="1600" dirty="0"/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68" y="1419432"/>
                <a:ext cx="9885287" cy="3672929"/>
              </a:xfrm>
              <a:prstGeom prst="rect">
                <a:avLst/>
              </a:prstGeom>
              <a:blipFill>
                <a:blip r:embed="rId2"/>
                <a:stretch>
                  <a:fillRect l="-247" t="-664" r="-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>
            <a:extLst>
              <a:ext uri="{FF2B5EF4-FFF2-40B4-BE49-F238E27FC236}">
                <a16:creationId xmlns:a16="http://schemas.microsoft.com/office/drawing/2014/main" id="{B5C213F5-4647-D4A9-8C52-07525FD1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06" y="2698332"/>
            <a:ext cx="9163790" cy="7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6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VQ-VAE: Prior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1E2-36A4-006A-A856-2820EC92B07D}"/>
              </a:ext>
            </a:extLst>
          </p:cNvPr>
          <p:cNvSpPr txBox="1"/>
          <p:nvPr/>
        </p:nvSpPr>
        <p:spPr>
          <a:xfrm>
            <a:off x="838200" y="1457321"/>
            <a:ext cx="9885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 모델에서 </a:t>
            </a:r>
            <a:r>
              <a:rPr lang="en-US" altLang="ko-KR" sz="1600" dirty="0"/>
              <a:t>prior distribution p(z)</a:t>
            </a:r>
            <a:r>
              <a:rPr lang="ko-KR" altLang="en-US" sz="1600" dirty="0"/>
              <a:t>는 </a:t>
            </a:r>
            <a:r>
              <a:rPr lang="en-US" altLang="ko-KR" sz="1600" dirty="0"/>
              <a:t>categorical distribution</a:t>
            </a:r>
            <a:r>
              <a:rPr lang="ko-KR" altLang="en-US" sz="1600" dirty="0"/>
              <a:t>이며 </a:t>
            </a:r>
            <a:r>
              <a:rPr lang="en-US" altLang="ko-KR" sz="1600" dirty="0"/>
              <a:t>z</a:t>
            </a:r>
            <a:r>
              <a:rPr lang="ko-KR" altLang="en-US" sz="1600" dirty="0"/>
              <a:t>에 대해 </a:t>
            </a:r>
            <a:r>
              <a:rPr lang="en-US" altLang="ko-KR" sz="1600" dirty="0"/>
              <a:t>autoregressive</a:t>
            </a:r>
            <a:r>
              <a:rPr lang="ko-KR" altLang="en-US" sz="1600" dirty="0"/>
              <a:t>하게 만들어질 수 있다</a:t>
            </a:r>
            <a:r>
              <a:rPr lang="en-US" altLang="ko-KR" sz="1600" dirty="0"/>
              <a:t>. VQ-VAE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학습할 때엔 </a:t>
            </a:r>
            <a:r>
              <a:rPr lang="en-US" altLang="ko-KR" sz="1600" dirty="0"/>
              <a:t>constant, uniform</a:t>
            </a:r>
            <a:r>
              <a:rPr lang="ko-KR" altLang="en-US" sz="1600" dirty="0"/>
              <a:t>하게 유지된다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학습 이후</a:t>
            </a:r>
            <a:r>
              <a:rPr lang="en-US" altLang="ko-KR" sz="1600" dirty="0"/>
              <a:t>, z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autoregressive</a:t>
            </a:r>
            <a:r>
              <a:rPr lang="ko-KR" altLang="en-US" sz="1600" dirty="0"/>
              <a:t>분포에 맞추어 </a:t>
            </a:r>
            <a:r>
              <a:rPr lang="en-US" altLang="ko-KR" sz="1600" dirty="0"/>
              <a:t>ancestral sampling</a:t>
            </a:r>
            <a:r>
              <a:rPr lang="ko-KR" altLang="en-US" sz="1600" dirty="0"/>
              <a:t>을 통해 새로운 </a:t>
            </a:r>
            <a:r>
              <a:rPr lang="en-US" altLang="ko-KR" sz="1600" dirty="0"/>
              <a:t>x</a:t>
            </a:r>
            <a:r>
              <a:rPr lang="ko-KR" altLang="en-US" sz="1600" dirty="0"/>
              <a:t>를 생성 가능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Image</a:t>
            </a:r>
            <a:r>
              <a:rPr lang="ko-KR" altLang="en-US" sz="1600" dirty="0"/>
              <a:t>의 </a:t>
            </a:r>
            <a:r>
              <a:rPr lang="en-US" altLang="ko-KR" sz="1600" dirty="0"/>
              <a:t>discrete latent</a:t>
            </a:r>
            <a:r>
              <a:rPr lang="ko-KR" altLang="en-US" sz="1600" dirty="0"/>
              <a:t>를 학습하기 위해 </a:t>
            </a:r>
            <a:r>
              <a:rPr lang="en-US" altLang="ko-KR" sz="1600" dirty="0" err="1"/>
              <a:t>PixelCNN</a:t>
            </a:r>
            <a:r>
              <a:rPr lang="ko-KR" altLang="en-US" sz="1600" dirty="0"/>
              <a:t>을 사용했고</a:t>
            </a:r>
            <a:r>
              <a:rPr lang="en-US" altLang="ko-KR" sz="1600" dirty="0"/>
              <a:t>, raw audio </a:t>
            </a:r>
            <a:r>
              <a:rPr lang="ko-KR" altLang="en-US" sz="1600" dirty="0"/>
              <a:t>데이터에 대해서는 </a:t>
            </a:r>
            <a:r>
              <a:rPr lang="en-US" altLang="ko-KR" sz="1600" dirty="0" err="1"/>
              <a:t>WaveNet</a:t>
            </a:r>
            <a:r>
              <a:rPr lang="en-US" altLang="ko-KR" sz="1600" dirty="0"/>
              <a:t> </a:t>
            </a:r>
            <a:r>
              <a:rPr lang="ko-KR" altLang="en-US" sz="1600" dirty="0"/>
              <a:t>모델을 사용했다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13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AF3B-B5AE-116A-448A-163C37AA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29" y="4173062"/>
            <a:ext cx="7491581" cy="25310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Experiments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/>
              <p:nvPr/>
            </p:nvSpPr>
            <p:spPr>
              <a:xfrm>
                <a:off x="1030468" y="1419432"/>
                <a:ext cx="988528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Continuous variable</a:t>
                </a:r>
                <a:r>
                  <a:rPr lang="ko-KR" altLang="en-US" sz="1600" dirty="0"/>
                  <a:t>을 사용한 모델과 비교</a:t>
                </a:r>
                <a:r>
                  <a:rPr lang="en-US" altLang="ko-KR" sz="16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CIFAR10</a:t>
                </a:r>
                <a:r>
                  <a:rPr lang="ko-KR" altLang="en-US" sz="1600" dirty="0"/>
                  <a:t>을 사용하여 </a:t>
                </a:r>
                <a:r>
                  <a:rPr lang="en-US" altLang="ko-KR" sz="1600" dirty="0"/>
                  <a:t>VQ-VAE, VAE, VIMCO</a:t>
                </a:r>
                <a:r>
                  <a:rPr lang="ko-KR" altLang="en-US" sz="1600" dirty="0"/>
                  <a:t>를 비교</a:t>
                </a:r>
                <a:r>
                  <a:rPr lang="en-US" altLang="ko-KR" sz="1600" dirty="0"/>
                  <a:t>. reconstruction error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continuous variable model</a:t>
                </a:r>
                <a:r>
                  <a:rPr lang="ko-KR" altLang="en-US" sz="1600" dirty="0"/>
                  <a:t>과 비슷하게 나왔다</a:t>
                </a:r>
                <a:r>
                  <a:rPr lang="en-US" altLang="ko-KR" sz="16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VAE : VQ-VAE : VIMCO = 4.51 : 4.67 : 5.14 bits/dim, negative log likelihood</a:t>
                </a:r>
              </a:p>
              <a:p>
                <a:pPr lvl="1"/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Image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ImageNet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128 *128*3 </a:t>
                </a:r>
                <a:r>
                  <a:rPr lang="ko-KR" altLang="en-US" sz="1600" dirty="0"/>
                  <a:t>크기 이미지를 </a:t>
                </a:r>
                <a:r>
                  <a:rPr lang="en-US" altLang="ko-KR" sz="1600" dirty="0"/>
                  <a:t>purely deconvolutional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를 통해 </a:t>
                </a:r>
                <a:r>
                  <a:rPr lang="en-US" altLang="ko-KR" sz="1600" dirty="0"/>
                  <a:t>z = 32*32 *1 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discrete space</a:t>
                </a:r>
                <a:r>
                  <a:rPr lang="ko-KR" altLang="en-US" sz="1600" dirty="0"/>
                  <a:t>로 압축했고 그 결과로 생성된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에 대해 </a:t>
                </a:r>
                <a:r>
                  <a:rPr lang="en-US" altLang="ko-KR" sz="1600" dirty="0"/>
                  <a:t>prior</a:t>
                </a:r>
                <a:r>
                  <a:rPr lang="ko-KR" altLang="en-US" sz="1600" dirty="0"/>
                  <a:t>인 </a:t>
                </a:r>
                <a:r>
                  <a:rPr lang="en-US" altLang="ko-KR" sz="1600" dirty="0" err="1"/>
                  <a:t>PixelCNN</a:t>
                </a:r>
                <a:r>
                  <a:rPr lang="ko-KR" altLang="en-US" sz="1600" dirty="0"/>
                  <a:t>을 학습했다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이를 통해 학습 속도를 높이고 이미지의 전체적인 특성을 살릴 수 있었다</a:t>
                </a:r>
                <a:r>
                  <a:rPr lang="en-US" altLang="ko-KR" sz="1600" dirty="0"/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68" y="1419432"/>
                <a:ext cx="9885287" cy="3046988"/>
              </a:xfrm>
              <a:prstGeom prst="rect">
                <a:avLst/>
              </a:prstGeom>
              <a:blipFill>
                <a:blip r:embed="rId3"/>
                <a:stretch>
                  <a:fillRect l="-247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5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Experiments: Image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1E2-36A4-006A-A856-2820EC92B07D}"/>
              </a:ext>
            </a:extLst>
          </p:cNvPr>
          <p:cNvSpPr txBox="1"/>
          <p:nvPr/>
        </p:nvSpPr>
        <p:spPr>
          <a:xfrm>
            <a:off x="1030468" y="1419432"/>
            <a:ext cx="988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PixelCNN</a:t>
            </a:r>
            <a:r>
              <a:rPr lang="en-US" altLang="ko-KR" sz="1600" dirty="0"/>
              <a:t> prior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discretised</a:t>
            </a:r>
            <a:r>
              <a:rPr lang="en-US" altLang="ko-KR" sz="1600" dirty="0"/>
              <a:t> 32x32x1 latent space</a:t>
            </a:r>
            <a:r>
              <a:rPr lang="ko-KR" altLang="en-US" sz="1600" dirty="0"/>
              <a:t>를 학습한 후</a:t>
            </a:r>
            <a:r>
              <a:rPr lang="en-US" altLang="ko-KR" sz="1600" dirty="0"/>
              <a:t>(spatial masking in the </a:t>
            </a:r>
            <a:r>
              <a:rPr lang="en-US" altLang="ko-KR" sz="1600" dirty="0" err="1"/>
              <a:t>PixelCNN</a:t>
            </a:r>
            <a:r>
              <a:rPr lang="en-US" altLang="ko-KR" sz="1600" dirty="0"/>
              <a:t>) </a:t>
            </a:r>
            <a:r>
              <a:rPr lang="ko-KR" altLang="en-US" sz="1600" dirty="0"/>
              <a:t>생성된 </a:t>
            </a:r>
            <a:r>
              <a:rPr lang="en-US" altLang="ko-KR" sz="1600" dirty="0"/>
              <a:t>z</a:t>
            </a:r>
            <a:r>
              <a:rPr lang="ko-KR" altLang="en-US" sz="1600" dirty="0"/>
              <a:t>로 </a:t>
            </a:r>
            <a:r>
              <a:rPr lang="en-US" altLang="ko-KR" sz="1600" dirty="0"/>
              <a:t>Image generation</a:t>
            </a:r>
            <a:r>
              <a:rPr lang="ko-KR" altLang="en-US" sz="1600" dirty="0"/>
              <a:t>을 수행</a:t>
            </a:r>
            <a:r>
              <a:rPr lang="en-US" altLang="ko-KR" sz="1600" dirty="0"/>
              <a:t>. </a:t>
            </a:r>
            <a:endParaRPr lang="en-US" altLang="ko-KR" sz="16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81994-232F-AF46-EE00-EBFFF478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26" y="2205995"/>
            <a:ext cx="9131769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2557C9-BD95-1F8D-A70E-0C6C707C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52" y="2716325"/>
            <a:ext cx="8731699" cy="23051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Experiments: Audio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1E2-36A4-006A-A856-2820EC92B07D}"/>
              </a:ext>
            </a:extLst>
          </p:cNvPr>
          <p:cNvSpPr txBox="1"/>
          <p:nvPr/>
        </p:nvSpPr>
        <p:spPr>
          <a:xfrm>
            <a:off x="1030468" y="1419432"/>
            <a:ext cx="9885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109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명의 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speaker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의 음성 녹음본을 담은  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VCTK set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을 학습에 사용</a:t>
            </a:r>
            <a:endParaRPr lang="en-US" altLang="ko-KR" sz="1600" b="0" i="0" dirty="0">
              <a:solidFill>
                <a:srgbClr val="515151"/>
              </a:solidFill>
              <a:effectLst/>
              <a:latin typeface="Gill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0" dirty="0"/>
              <a:t>6 </a:t>
            </a:r>
            <a:r>
              <a:rPr lang="en-US" altLang="ko-KR" sz="1600" b="0" dirty="0" err="1"/>
              <a:t>strided</a:t>
            </a:r>
            <a:r>
              <a:rPr lang="en-US" altLang="ko-KR" sz="1600" b="0" dirty="0"/>
              <a:t> convolution, stride 2, window-size 4</a:t>
            </a:r>
            <a:r>
              <a:rPr lang="ko-KR" altLang="en-US" sz="1600" b="0" dirty="0"/>
              <a:t>를 사용하여 원본 파일보다 </a:t>
            </a:r>
            <a:r>
              <a:rPr lang="en-US" altLang="ko-KR" sz="1600" b="0" dirty="0"/>
              <a:t>64</a:t>
            </a:r>
            <a:r>
              <a:rPr lang="ko-KR" altLang="en-US" sz="1600" b="0" dirty="0"/>
              <a:t>배 압축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long-term</a:t>
            </a:r>
            <a:r>
              <a:rPr lang="ko-KR" altLang="en-US" sz="1600" b="0" dirty="0"/>
              <a:t>의 정보만 보존하도록 </a:t>
            </a:r>
            <a:r>
              <a:rPr lang="en-US" altLang="ko-KR" sz="1600" b="0" dirty="0"/>
              <a:t>latent space</a:t>
            </a:r>
            <a:r>
              <a:rPr lang="ko-KR" altLang="en-US" sz="1600" b="0" dirty="0"/>
              <a:t>를 만듦</a:t>
            </a:r>
            <a:r>
              <a:rPr lang="en-US" altLang="ko-KR" sz="1600" b="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본래 </a:t>
            </a:r>
            <a:r>
              <a:rPr lang="en-US" altLang="ko-KR" sz="1600" b="0" i="0" dirty="0" err="1">
                <a:solidFill>
                  <a:srgbClr val="515151"/>
                </a:solidFill>
                <a:effectLst/>
                <a:latin typeface="Gill Sans"/>
              </a:rPr>
              <a:t>WaveNet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에서는 시끄러운 소리가 생성된 반면 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VQ-VAE</a:t>
            </a:r>
            <a:r>
              <a:rPr lang="ko-KR" altLang="en-US" sz="1600" dirty="0">
                <a:solidFill>
                  <a:srgbClr val="515151"/>
                </a:solidFill>
                <a:latin typeface="Gill Sans"/>
              </a:rPr>
              <a:t>에서는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 깨끗한 소리를 생성함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44083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Conclusion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1E2-36A4-006A-A856-2820EC92B07D}"/>
              </a:ext>
            </a:extLst>
          </p:cNvPr>
          <p:cNvSpPr txBox="1"/>
          <p:nvPr/>
        </p:nvSpPr>
        <p:spPr>
          <a:xfrm>
            <a:off x="1030468" y="1419432"/>
            <a:ext cx="9885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VAE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와 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discrete latent 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표현을 위한 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Vector quantization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를 결합하여 새로운 생성 모델을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 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만들었고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, continuous latent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와 비슷한 성능을 낸다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VQ-VAE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는 </a:t>
            </a:r>
            <a:r>
              <a:rPr lang="ko-KR" altLang="en-US" sz="1600" dirty="0">
                <a:solidFill>
                  <a:srgbClr val="515151"/>
                </a:solidFill>
                <a:latin typeface="Gill Sans"/>
              </a:rPr>
              <a:t>원본을 작은 </a:t>
            </a:r>
            <a:r>
              <a:rPr lang="en-US" altLang="ko-KR" sz="1600" dirty="0">
                <a:solidFill>
                  <a:srgbClr val="515151"/>
                </a:solidFill>
                <a:latin typeface="Gill Sans"/>
              </a:rPr>
              <a:t>latent</a:t>
            </a:r>
            <a:r>
              <a:rPr lang="ko-KR" altLang="en-US" sz="1600" dirty="0">
                <a:solidFill>
                  <a:srgbClr val="515151"/>
                </a:solidFill>
                <a:latin typeface="Gill Sans"/>
              </a:rPr>
              <a:t>값으로 잘 압축할 수 있으며</a:t>
            </a:r>
            <a:r>
              <a:rPr lang="en-US" altLang="ko-KR" sz="1600" dirty="0">
                <a:solidFill>
                  <a:srgbClr val="515151"/>
                </a:solidFill>
                <a:latin typeface="Gill Sans"/>
              </a:rPr>
              <a:t>,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 </a:t>
            </a:r>
            <a:r>
              <a:rPr lang="en-US" altLang="ko-KR" sz="1600" b="0" i="0" dirty="0">
                <a:solidFill>
                  <a:srgbClr val="515151"/>
                </a:solidFill>
                <a:effectLst/>
                <a:latin typeface="Gill Sans"/>
              </a:rPr>
              <a:t>long-term dependency</a:t>
            </a:r>
            <a:r>
              <a:rPr lang="ko-KR" altLang="en-US" sz="1600" b="0" i="0" dirty="0">
                <a:solidFill>
                  <a:srgbClr val="515151"/>
                </a:solidFill>
                <a:effectLst/>
                <a:latin typeface="Gill Sans"/>
              </a:rPr>
              <a:t>를 잘 모델링</a:t>
            </a:r>
            <a:r>
              <a:rPr lang="ko-KR" altLang="en-US" sz="1600" dirty="0">
                <a:solidFill>
                  <a:srgbClr val="515151"/>
                </a:solidFill>
                <a:latin typeface="Gill Sans"/>
              </a:rPr>
              <a:t>한다</a:t>
            </a:r>
            <a:r>
              <a:rPr lang="en-US" altLang="ko-KR" sz="1600" dirty="0">
                <a:solidFill>
                  <a:srgbClr val="515151"/>
                </a:solidFill>
                <a:latin typeface="Gill Sans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9948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Abstract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7FCB5-C2BB-F451-0AF6-ED0566C7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Vector </a:t>
            </a:r>
            <a:r>
              <a:rPr lang="en-US" altLang="ko-KR" sz="1600" dirty="0" err="1"/>
              <a:t>QuantisedVariational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AutoEncoder</a:t>
            </a:r>
            <a:r>
              <a:rPr lang="en-US" altLang="ko-KR" sz="1600" dirty="0"/>
              <a:t> (VQ-VAE)</a:t>
            </a:r>
            <a:r>
              <a:rPr lang="ko-KR" altLang="en-US" sz="1600" dirty="0"/>
              <a:t>를 소개한 논문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기존 </a:t>
            </a:r>
            <a:r>
              <a:rPr lang="en-US" altLang="ko-KR" sz="1600" dirty="0"/>
              <a:t>VAE</a:t>
            </a:r>
            <a:r>
              <a:rPr lang="ko-KR" altLang="en-US" sz="1600" dirty="0"/>
              <a:t>과 두 부분의 큰 차이를 보임</a:t>
            </a:r>
            <a:r>
              <a:rPr lang="en-US" altLang="ko-KR" sz="1600" dirty="0"/>
              <a:t>. 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Encoder network</a:t>
            </a:r>
            <a:r>
              <a:rPr lang="ko-KR" altLang="en-US" sz="1400" dirty="0"/>
              <a:t>를 거친 결과가 </a:t>
            </a:r>
            <a:r>
              <a:rPr lang="en-US" altLang="ko-KR" sz="1400" dirty="0"/>
              <a:t>discrete</a:t>
            </a:r>
            <a:r>
              <a:rPr lang="ko-KR" altLang="en-US" sz="1400" dirty="0"/>
              <a:t>하다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prior</a:t>
            </a:r>
            <a:r>
              <a:rPr lang="ko-KR" altLang="en-US" sz="1400" dirty="0"/>
              <a:t>은 </a:t>
            </a:r>
            <a:r>
              <a:rPr lang="en-US" altLang="ko-KR" sz="1400" dirty="0"/>
              <a:t>static</a:t>
            </a:r>
            <a:r>
              <a:rPr lang="ko-KR" altLang="en-US" sz="1400" dirty="0"/>
              <a:t>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학습이 가능하다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endParaRPr lang="en-US" altLang="ko-KR" sz="1400" dirty="0"/>
          </a:p>
          <a:p>
            <a:r>
              <a:rPr lang="ko-KR" altLang="en-US" sz="1600" dirty="0"/>
              <a:t>이산 잠재 표현</a:t>
            </a:r>
            <a:r>
              <a:rPr lang="en-US" altLang="ko-KR" sz="1600" dirty="0"/>
              <a:t>(discrete latent representation)</a:t>
            </a:r>
            <a:r>
              <a:rPr lang="ko-KR" altLang="en-US" sz="1600" dirty="0"/>
              <a:t>을 학습하기 의해 </a:t>
            </a:r>
            <a:r>
              <a:rPr lang="en-US" altLang="ko-KR" sz="1600" dirty="0"/>
              <a:t>vector quantization</a:t>
            </a:r>
            <a:r>
              <a:rPr lang="ko-KR" altLang="en-US" sz="1600" dirty="0"/>
              <a:t>의 아이디어를 사용했다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VQ </a:t>
            </a:r>
            <a:r>
              <a:rPr lang="ko-KR" altLang="en-US" sz="1600" dirty="0"/>
              <a:t>방법을 사용하면</a:t>
            </a:r>
            <a:r>
              <a:rPr lang="en-US" altLang="ko-KR" sz="1600" dirty="0"/>
              <a:t>, VAE</a:t>
            </a:r>
            <a:r>
              <a:rPr lang="ko-KR" altLang="en-US" sz="1600" dirty="0"/>
              <a:t>에서 발생하는 </a:t>
            </a:r>
            <a:r>
              <a:rPr lang="en-US" altLang="ko-KR" sz="1600" dirty="0"/>
              <a:t>Posterior Collapse </a:t>
            </a:r>
            <a:r>
              <a:rPr lang="ko-KR" altLang="en-US" sz="1600" dirty="0"/>
              <a:t>문제를 피할 수 있다</a:t>
            </a:r>
            <a:r>
              <a:rPr lang="en-US" altLang="ko-KR" sz="16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616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Variational</a:t>
            </a:r>
            <a:r>
              <a:rPr lang="ko-KR" altLang="en-US" sz="2800" dirty="0"/>
              <a:t> </a:t>
            </a:r>
            <a:r>
              <a:rPr lang="en-US" altLang="ko-KR" sz="2800" dirty="0"/>
              <a:t>Autoencoder</a:t>
            </a:r>
            <a:endParaRPr lang="ko-KR" altLang="en-US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F411A0-9728-22D1-8942-A9AE75AF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5" y="2087197"/>
            <a:ext cx="3252342" cy="30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1821B2-F739-84FF-0238-30001C112A35}"/>
              </a:ext>
            </a:extLst>
          </p:cNvPr>
          <p:cNvSpPr txBox="1"/>
          <p:nvPr/>
        </p:nvSpPr>
        <p:spPr>
          <a:xfrm>
            <a:off x="460271" y="5699465"/>
            <a:ext cx="486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Autoencoder: latent vector z</a:t>
            </a:r>
            <a:r>
              <a:rPr lang="ko-KR" altLang="en-US" dirty="0"/>
              <a:t>를 잘 추출하자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4F7FA58-75B1-B61C-B9A8-BD0D3313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73" y="1828801"/>
            <a:ext cx="5098232" cy="262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7971E2-36A4-006A-A856-2820EC92B07D}"/>
              </a:ext>
            </a:extLst>
          </p:cNvPr>
          <p:cNvSpPr txBox="1"/>
          <p:nvPr/>
        </p:nvSpPr>
        <p:spPr>
          <a:xfrm>
            <a:off x="6161096" y="5699465"/>
            <a:ext cx="519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VAE: encoding</a:t>
            </a:r>
            <a:r>
              <a:rPr lang="ko-KR" altLang="en-US" dirty="0"/>
              <a:t>의 </a:t>
            </a:r>
            <a:r>
              <a:rPr lang="en-US" altLang="ko-KR" dirty="0"/>
              <a:t>distribution</a:t>
            </a:r>
            <a:r>
              <a:rPr lang="ko-KR" altLang="en-US" dirty="0"/>
              <a:t>이 </a:t>
            </a:r>
            <a:r>
              <a:rPr lang="en-US" altLang="ko-KR" dirty="0"/>
              <a:t>prior</a:t>
            </a:r>
            <a:r>
              <a:rPr lang="ko-KR" altLang="en-US" dirty="0"/>
              <a:t>로 주어짐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18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5B6FDC8-74C3-0CC4-E0E2-CB44A4E2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06737" y="896919"/>
            <a:ext cx="5978525" cy="506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6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isualizing Bayesian Updating | bayesianbiologist">
            <a:extLst>
              <a:ext uri="{FF2B5EF4-FFF2-40B4-BE49-F238E27FC236}">
                <a16:creationId xmlns:a16="http://schemas.microsoft.com/office/drawing/2014/main" id="{28B95B74-F5ED-5164-EFB2-D87D73295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52" y="2183167"/>
            <a:ext cx="4639322" cy="46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Posterior</a:t>
            </a:r>
            <a:r>
              <a:rPr lang="ko-KR" altLang="en-US" sz="2800" dirty="0"/>
              <a:t> </a:t>
            </a:r>
            <a:r>
              <a:rPr lang="en-US" altLang="ko-KR" sz="2800" dirty="0"/>
              <a:t>collapse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/>
              <p:nvPr/>
            </p:nvSpPr>
            <p:spPr>
              <a:xfrm>
                <a:off x="838200" y="1571347"/>
                <a:ext cx="7568953" cy="1502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일종의 </a:t>
                </a:r>
                <a:r>
                  <a:rPr lang="en-US" altLang="ko-KR" dirty="0"/>
                  <a:t>local minima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Approximate posterior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prior</a:t>
                </a:r>
                <a:r>
                  <a:rPr lang="ko-KR" altLang="en-US" dirty="0"/>
                  <a:t>을 그대로 따라함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Autoencoder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latent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variable</a:t>
                </a:r>
                <a:r>
                  <a:rPr lang="ko-KR" altLang="en-US" dirty="0"/>
                  <a:t>을 무시한 상태에서 학습이 진행됨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​(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1347"/>
                <a:ext cx="7568953" cy="1502078"/>
              </a:xfrm>
              <a:prstGeom prst="rect">
                <a:avLst/>
              </a:prstGeom>
              <a:blipFill>
                <a:blip r:embed="rId3"/>
                <a:stretch>
                  <a:fillRect l="-564" t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7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80AF6D-C264-ABF3-6E99-CB357804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7" y="596605"/>
            <a:ext cx="8234175" cy="3626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VQ-VAE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1E2-36A4-006A-A856-2820EC92B07D}"/>
              </a:ext>
            </a:extLst>
          </p:cNvPr>
          <p:cNvSpPr txBox="1"/>
          <p:nvPr/>
        </p:nvSpPr>
        <p:spPr>
          <a:xfrm>
            <a:off x="923471" y="4856726"/>
            <a:ext cx="9577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VQ-VAE</a:t>
            </a:r>
            <a:r>
              <a:rPr lang="ko-KR" altLang="en-US" sz="1600" dirty="0"/>
              <a:t>는 </a:t>
            </a:r>
            <a:r>
              <a:rPr lang="en-US" altLang="ko-KR" sz="1600" dirty="0"/>
              <a:t>Vector quantization(VQ)</a:t>
            </a:r>
            <a:r>
              <a:rPr lang="ko-KR" altLang="en-US" sz="1600" dirty="0"/>
              <a:t>을 이용하여 이산 표현을 다룸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VQ</a:t>
            </a:r>
            <a:r>
              <a:rPr lang="ko-KR" altLang="en-US" sz="1600" dirty="0"/>
              <a:t>를 사용할 때</a:t>
            </a:r>
            <a:r>
              <a:rPr lang="en-US" altLang="ko-KR" sz="1600" dirty="0"/>
              <a:t>, posterior</a:t>
            </a:r>
            <a:r>
              <a:rPr lang="ko-KR" altLang="en-US" sz="1600" dirty="0"/>
              <a:t>과 </a:t>
            </a:r>
            <a:r>
              <a:rPr lang="en-US" altLang="ko-KR" sz="1600" dirty="0"/>
              <a:t>prior distribution</a:t>
            </a:r>
            <a:r>
              <a:rPr lang="ko-KR" altLang="en-US" sz="1600" dirty="0"/>
              <a:t>은 </a:t>
            </a:r>
            <a:r>
              <a:rPr lang="en-US" altLang="ko-KR" sz="1600" dirty="0"/>
              <a:t>categorical</a:t>
            </a:r>
            <a:r>
              <a:rPr lang="ko-KR" altLang="en-US" sz="1600" dirty="0"/>
              <a:t> </a:t>
            </a:r>
            <a:r>
              <a:rPr lang="en-US" altLang="ko-KR" sz="1600" dirty="0"/>
              <a:t>distribution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 분포로부터 생성된 </a:t>
            </a:r>
            <a:r>
              <a:rPr lang="en-US" altLang="ko-KR" sz="1600" dirty="0"/>
              <a:t>sample</a:t>
            </a:r>
            <a:r>
              <a:rPr lang="ko-KR" altLang="en-US" sz="1600" dirty="0"/>
              <a:t>은 </a:t>
            </a:r>
            <a:r>
              <a:rPr lang="en-US" altLang="ko-KR" sz="1600" dirty="0"/>
              <a:t>embedding table</a:t>
            </a:r>
            <a:r>
              <a:rPr lang="ko-KR" altLang="en-US" sz="1600" dirty="0"/>
              <a:t>을 </a:t>
            </a:r>
            <a:r>
              <a:rPr lang="en-US" altLang="ko-KR" sz="1600" dirty="0"/>
              <a:t>indexing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en-US" altLang="ko-KR" sz="1600" dirty="0"/>
              <a:t>embedding</a:t>
            </a:r>
            <a:r>
              <a:rPr lang="ko-KR" altLang="en-US" sz="1600" dirty="0"/>
              <a:t>는 </a:t>
            </a:r>
            <a:r>
              <a:rPr lang="en-US" altLang="ko-KR" sz="1600" dirty="0"/>
              <a:t>decoder</a:t>
            </a:r>
            <a:r>
              <a:rPr lang="ko-KR" altLang="en-US" sz="1600" dirty="0"/>
              <a:t>의 입력으로 들어간다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951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24A233A-4EA5-586E-9B7A-3FD1A01F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7" y="596605"/>
            <a:ext cx="8234175" cy="3626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VQ-VAE: Discrete latent variable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/>
              <p:nvPr/>
            </p:nvSpPr>
            <p:spPr>
              <a:xfrm>
                <a:off x="1323431" y="4464472"/>
                <a:ext cx="9885287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latent embedding space(codebook),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K: discrete latent space</a:t>
                </a:r>
                <a:r>
                  <a:rPr lang="ko-KR" altLang="en-US" sz="1600" dirty="0"/>
                  <a:t>의 크기</a:t>
                </a: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/>
                  <a:t> 차원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모델의 </a:t>
                </a:r>
                <a:r>
                  <a:rPr lang="en-US" altLang="ko-KR" sz="1600" dirty="0"/>
                  <a:t>encoder</a:t>
                </a:r>
                <a:r>
                  <a:rPr lang="ko-KR" altLang="en-US" sz="1600" dirty="0"/>
                  <a:t>는 입력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를 받아 </a:t>
                </a:r>
                <a:r>
                  <a:rPr lang="en-US" altLang="ko-KR" sz="1600" dirty="0"/>
                  <a:t>discrete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600" dirty="0"/>
                  <a:t>를 출력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posterior categorical </a:t>
                </a:r>
                <a:r>
                  <a:rPr lang="en-US" altLang="ko-KR" sz="1600" dirty="0" err="1"/>
                  <a:t>cistribution</a:t>
                </a:r>
                <a:r>
                  <a:rPr lang="en-US" altLang="ko-KR" sz="1600" dirty="0"/>
                  <a:t> q(</a:t>
                </a:r>
                <a:r>
                  <a:rPr lang="en-US" altLang="ko-KR" sz="1600" dirty="0" err="1"/>
                  <a:t>z|x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의 확률은 크기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one-hot encoding</a:t>
                </a:r>
                <a:r>
                  <a:rPr lang="ko-KR" altLang="en-US" sz="1600" dirty="0"/>
                  <a:t>으로 정의됨</a:t>
                </a:r>
                <a:r>
                  <a:rPr lang="en-US" altLang="ko-KR" sz="1600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31" y="4464472"/>
                <a:ext cx="9885287" cy="1328120"/>
              </a:xfrm>
              <a:prstGeom prst="rect">
                <a:avLst/>
              </a:prstGeom>
              <a:blipFill>
                <a:blip r:embed="rId3"/>
                <a:stretch>
                  <a:fillRect l="-247" t="-1376" b="-5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06AFE91-EAAD-25DE-147D-D23DBF24C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930" y="5792592"/>
            <a:ext cx="5628588" cy="8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A71FE34-9CC9-58AB-6185-CC4510DB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7" y="596605"/>
            <a:ext cx="8234175" cy="3626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VQ-VAE: Discrete latent variable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/>
              <p:nvPr/>
            </p:nvSpPr>
            <p:spPr>
              <a:xfrm>
                <a:off x="1323431" y="4464472"/>
                <a:ext cx="9885287" cy="62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decoder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를 얻기 위해 아래 식과 같이 </a:t>
                </a:r>
                <a:r>
                  <a:rPr lang="en-US" altLang="ko-KR" sz="1600" dirty="0"/>
                  <a:t>embedding(codebook) space e</a:t>
                </a:r>
                <a:r>
                  <a:rPr lang="ko-KR" altLang="en-US" sz="16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와 가장 가까운 원소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/>
                  <a:t>를 찾는다</a:t>
                </a:r>
                <a:r>
                  <a:rPr lang="en-US" altLang="ko-KR" sz="1600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31" y="4464472"/>
                <a:ext cx="9885287" cy="623569"/>
              </a:xfrm>
              <a:prstGeom prst="rect">
                <a:avLst/>
              </a:prstGeom>
              <a:blipFill>
                <a:blip r:embed="rId3"/>
                <a:stretch>
                  <a:fillRect l="-247" t="-3883" b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E013E9-645B-2589-4544-CB193910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045" y="5454502"/>
            <a:ext cx="5802011" cy="4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85B9EA-C2E7-9AFB-6A8E-ECF00C44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7" y="596605"/>
            <a:ext cx="8234175" cy="3626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AFB79B-AF55-8DB8-7DF1-BCDABF6F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VQ-VAE: Learning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/>
              <p:nvPr/>
            </p:nvSpPr>
            <p:spPr>
              <a:xfrm>
                <a:off x="1323431" y="4464472"/>
                <a:ext cx="9885287" cy="880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600" dirty="0" smtClean="0"/>
                      <m:t>(</m:t>
                    </m:r>
                    <m:r>
                      <m:rPr>
                        <m:nor/>
                      </m:rPr>
                      <a:rPr lang="en-US" altLang="ko-KR" sz="1600" dirty="0" smtClean="0"/>
                      <m:t>x</m:t>
                    </m:r>
                    <m:r>
                      <m:rPr>
                        <m:nor/>
                      </m:rPr>
                      <a:rPr lang="en-US" altLang="ko-KR" sz="1600" dirty="0" smtClean="0"/>
                      <m:t>)</m:t>
                    </m:r>
                  </m:oMath>
                </a14:m>
                <a:r>
                  <a:rPr lang="ko-KR" altLang="en-US" sz="1600" dirty="0"/>
                  <a:t>를 계산하는 식</a:t>
                </a:r>
                <a:r>
                  <a:rPr lang="en-US" altLang="ko-KR" sz="1600" dirty="0"/>
                  <a:t>(</a:t>
                </a:r>
                <a:r>
                  <a:rPr lang="en-US" altLang="ko-KR" sz="1600" i="1" dirty="0" err="1"/>
                  <a:t>argmin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에서는 </a:t>
                </a:r>
                <a:r>
                  <a:rPr lang="en-US" altLang="ko-KR" sz="1600" dirty="0"/>
                  <a:t>gradient</a:t>
                </a:r>
                <a:r>
                  <a:rPr lang="ko-KR" altLang="en-US" sz="1600" dirty="0"/>
                  <a:t>를 정의할 수 없음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600" dirty="0"/>
                  <a:t>로 들어온 </a:t>
                </a:r>
                <a:r>
                  <a:rPr lang="en-US" altLang="ko-KR" sz="1600" dirty="0"/>
                  <a:t>gradient</a:t>
                </a:r>
                <a:r>
                  <a:rPr lang="ko-KR" altLang="en-US" sz="1600" dirty="0"/>
                  <a:t>를 그대로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z="1600" dirty="0"/>
                  <a:t>에 복사하는 형태로 </a:t>
                </a:r>
                <a:r>
                  <a:rPr lang="en-US" altLang="ko-KR" sz="1600" dirty="0"/>
                  <a:t>gradient(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600" i="1" dirty="0" err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encoder</a:t>
                </a:r>
                <a:r>
                  <a:rPr lang="ko-KR" altLang="en-US" sz="1600" dirty="0"/>
                  <a:t>쪽으로 보내는 방식을 사용했다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7971E2-36A4-006A-A856-2820EC92B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31" y="4464472"/>
                <a:ext cx="9885287" cy="880754"/>
              </a:xfrm>
              <a:prstGeom prst="rect">
                <a:avLst/>
              </a:prstGeom>
              <a:blipFill>
                <a:blip r:embed="rId3"/>
                <a:stretch>
                  <a:fillRect l="-247" t="-2759" r="-62" b="-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39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728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Gill Sans</vt:lpstr>
      <vt:lpstr>맑은 고딕</vt:lpstr>
      <vt:lpstr>Arial</vt:lpstr>
      <vt:lpstr>Cambria Math</vt:lpstr>
      <vt:lpstr>Office 테마</vt:lpstr>
      <vt:lpstr>Neural Discrete Representation Learning</vt:lpstr>
      <vt:lpstr>Abstract</vt:lpstr>
      <vt:lpstr>Variational Autoencoder</vt:lpstr>
      <vt:lpstr>PowerPoint 프레젠테이션</vt:lpstr>
      <vt:lpstr>Posterior collapse</vt:lpstr>
      <vt:lpstr>VQ-VAE</vt:lpstr>
      <vt:lpstr>VQ-VAE: Discrete latent variable</vt:lpstr>
      <vt:lpstr>VQ-VAE: Discrete latent variable</vt:lpstr>
      <vt:lpstr>VQ-VAE: Learning</vt:lpstr>
      <vt:lpstr>VQ-VAE: Learning</vt:lpstr>
      <vt:lpstr>VQ-VAE: Prior</vt:lpstr>
      <vt:lpstr>Experiments</vt:lpstr>
      <vt:lpstr>Experiments: Image</vt:lpstr>
      <vt:lpstr>Experiments: Audio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Discrete Representation Learning</dc:title>
  <dc:creator>Kim Kibum</dc:creator>
  <cp:lastModifiedBy>Kim Kibum</cp:lastModifiedBy>
  <cp:revision>8</cp:revision>
  <dcterms:created xsi:type="dcterms:W3CDTF">2022-05-06T20:02:42Z</dcterms:created>
  <dcterms:modified xsi:type="dcterms:W3CDTF">2022-05-07T04:21:06Z</dcterms:modified>
</cp:coreProperties>
</file>