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00" r:id="rId2"/>
    <p:sldId id="702" r:id="rId3"/>
    <p:sldId id="655" r:id="rId4"/>
    <p:sldId id="688" r:id="rId5"/>
    <p:sldId id="710" r:id="rId6"/>
    <p:sldId id="711" r:id="rId7"/>
    <p:sldId id="735" r:id="rId8"/>
    <p:sldId id="706" r:id="rId9"/>
    <p:sldId id="707" r:id="rId10"/>
    <p:sldId id="723" r:id="rId11"/>
    <p:sldId id="724" r:id="rId12"/>
    <p:sldId id="725" r:id="rId13"/>
    <p:sldId id="712" r:id="rId14"/>
    <p:sldId id="726" r:id="rId15"/>
    <p:sldId id="727" r:id="rId16"/>
    <p:sldId id="731" r:id="rId17"/>
    <p:sldId id="732" r:id="rId18"/>
    <p:sldId id="730" r:id="rId19"/>
    <p:sldId id="663" r:id="rId20"/>
    <p:sldId id="721" r:id="rId21"/>
    <p:sldId id="733" r:id="rId22"/>
    <p:sldId id="734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EEA"/>
    <a:srgbClr val="0066CC"/>
    <a:srgbClr val="FF3300"/>
    <a:srgbClr val="FFFF66"/>
    <a:srgbClr val="009900"/>
    <a:srgbClr val="FF0066"/>
    <a:srgbClr val="FF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769" autoAdjust="0"/>
  </p:normalViewPr>
  <p:slideViewPr>
    <p:cSldViewPr>
      <p:cViewPr varScale="1">
        <p:scale>
          <a:sx n="79" d="100"/>
          <a:sy n="79" d="100"/>
        </p:scale>
        <p:origin x="1140" y="4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>
        <p:scale>
          <a:sx n="80" d="100"/>
          <a:sy n="80" d="100"/>
        </p:scale>
        <p:origin x="-2256" y="90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9" tIns="48201" rIns="96399" bIns="48201" numCol="1" anchor="t" anchorCtr="0" compatLnSpc="1">
            <a:prstTxWarp prst="textNoShape">
              <a:avLst/>
            </a:prstTxWarp>
          </a:bodyPr>
          <a:lstStyle>
            <a:lvl1pPr defTabSz="964667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9" tIns="48201" rIns="96399" bIns="48201" numCol="1" anchor="t" anchorCtr="0" compatLnSpc="1">
            <a:prstTxWarp prst="textNoShape">
              <a:avLst/>
            </a:prstTxWarp>
          </a:bodyPr>
          <a:lstStyle>
            <a:lvl1pPr algn="r" defTabSz="964667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9" tIns="48201" rIns="96399" bIns="48201" numCol="1" anchor="b" anchorCtr="0" compatLnSpc="1">
            <a:prstTxWarp prst="textNoShape">
              <a:avLst/>
            </a:prstTxWarp>
          </a:bodyPr>
          <a:lstStyle>
            <a:lvl1pPr defTabSz="964667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9" tIns="48201" rIns="96399" bIns="4820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200"/>
            </a:lvl1pPr>
          </a:lstStyle>
          <a:p>
            <a:pPr>
              <a:defRPr/>
            </a:pPr>
            <a:fld id="{5F725464-8951-4D21-9074-59A36D30F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4" tIns="45596" rIns="91194" bIns="45596" numCol="1" anchor="t" anchorCtr="0" compatLnSpc="1">
            <a:prstTxWarp prst="textNoShape">
              <a:avLst/>
            </a:prstTxWarp>
          </a:bodyPr>
          <a:lstStyle>
            <a:lvl1pPr defTabSz="911899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4" tIns="45596" rIns="91194" bIns="45596" numCol="1" anchor="t" anchorCtr="0" compatLnSpc="1">
            <a:prstTxWarp prst="textNoShape">
              <a:avLst/>
            </a:prstTxWarp>
          </a:bodyPr>
          <a:lstStyle>
            <a:lvl1pPr algn="r" defTabSz="911899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31838"/>
            <a:ext cx="5195888" cy="389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873625"/>
            <a:ext cx="5175250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4" tIns="45596" rIns="91194" bIns="45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1067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4" tIns="45596" rIns="91194" bIns="45596" numCol="1" anchor="b" anchorCtr="0" compatLnSpc="1">
            <a:prstTxWarp prst="textNoShape">
              <a:avLst/>
            </a:prstTxWarp>
          </a:bodyPr>
          <a:lstStyle>
            <a:lvl1pPr defTabSz="911899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4" tIns="45596" rIns="91194" bIns="4559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pPr>
              <a:defRPr/>
            </a:pPr>
            <a:fld id="{B9F79A2F-97D6-41C6-9E9D-5C9097793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8050"/>
            <a:fld id="{974BA83F-042B-4E82-A9E9-450B3309BC40}" type="slidenum">
              <a:rPr lang="zh-CN" altLang="en-US" smtClean="0">
                <a:ea typeface="SimSun" pitchFamily="2" charset="-122"/>
              </a:rPr>
              <a:pPr defTabSz="908050"/>
              <a:t>1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14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68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15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21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16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7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17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711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18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52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BB1C6D79-E479-4026-9AEA-8721F11498A5}" type="slidenum">
              <a:rPr lang="zh-CN" altLang="en-US" sz="1200">
                <a:ea typeface="SimSun" pitchFamily="2" charset="-122"/>
              </a:rPr>
              <a:pPr algn="r" defTabSz="908050"/>
              <a:t>19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5EE-0C94-4905-A00B-E232601877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BB1C6D79-E479-4026-9AEA-8721F11498A5}" type="slidenum">
              <a:rPr lang="zh-CN" altLang="en-US" sz="1200">
                <a:ea typeface="SimSun" pitchFamily="2" charset="-122"/>
              </a:rPr>
              <a:pPr algn="r" defTabSz="908050"/>
              <a:t>21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174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BB1C6D79-E479-4026-9AEA-8721F11498A5}" type="slidenum">
              <a:rPr lang="zh-CN" altLang="en-US" sz="1200">
                <a:ea typeface="SimSun" pitchFamily="2" charset="-122"/>
              </a:rPr>
              <a:pPr algn="r" defTabSz="908050"/>
              <a:t>22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05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AD71-A769-435A-B419-3245F0F7F74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97359-5B93-4890-ADC4-5C0405E8E45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406400"/>
            <a:ext cx="5195888" cy="38989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95275" y="4467225"/>
            <a:ext cx="6581775" cy="5360988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28DAD-9A4C-40E2-80EC-A80F45F5B9D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406400"/>
            <a:ext cx="5195888" cy="38989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95275" y="4467225"/>
            <a:ext cx="6581775" cy="5360988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28DAD-9A4C-40E2-80EC-A80F45F5B9DA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22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406400"/>
            <a:ext cx="5195888" cy="38989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95275" y="4467225"/>
            <a:ext cx="6581775" cy="5360988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28DAD-9A4C-40E2-80EC-A80F45F5B9DA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65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69888" y="4873625"/>
            <a:ext cx="6434137" cy="4630738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C7177-4661-467D-BB48-C6F4E0DFFE66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699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05" tIns="45602" rIns="91205" bIns="45602"/>
          <a:lstStyle/>
          <a:p>
            <a:pPr eaLnBrk="1" hangingPunct="1"/>
            <a:endParaRPr lang="zh-CN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4116388" y="9142413"/>
            <a:ext cx="31988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05" tIns="45602" rIns="91205" bIns="45602" anchor="b"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04B9B3C-637A-428F-AB31-3F1B6562A304}" type="slidenum">
              <a:rPr lang="zh-CN" altLang="en-US" sz="1200"/>
              <a:pPr algn="r" eaLnBrk="1" hangingPunct="1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7143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994150" y="9745663"/>
            <a:ext cx="3105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4" tIns="45596" rIns="91194" bIns="45596" anchor="b"/>
          <a:lstStyle/>
          <a:p>
            <a:pPr algn="r" defTabSz="908050"/>
            <a:fld id="{1EA4512B-96D4-414F-AA45-255E75F440DB}" type="slidenum">
              <a:rPr lang="zh-CN" altLang="en-US" sz="1200">
                <a:ea typeface="SimSun" pitchFamily="2" charset="-122"/>
              </a:rPr>
              <a:pPr algn="r" defTabSz="908050"/>
              <a:t>13</a:t>
            </a:fld>
            <a:endParaRPr lang="en-US" altLang="zh-CN" sz="12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7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A03F-2AFE-47F4-AEB2-975B5B14A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244DC-BA4C-48FD-98ED-9EF965E42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CB4B7-C173-4B7A-AB12-BC2B8FED1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B66CD-6F39-4AA7-972F-7FEFF69C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A997D-4757-44FB-8A3C-387F1997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26DB1-F639-48BA-9DD8-38DB14A30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5595-9E59-4252-AAF3-8F1BBBE04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75D0F-9323-4B45-A0AC-6C2E6482C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884C-A573-4FEE-8052-D3B1CFD51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1D89-E561-4DBD-A475-A8BD47A0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9A6D-F88F-401A-868F-8C83BC37F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E555-0D05-497E-93D7-7B9EB02FC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FF24-4029-402D-BD27-479019BF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F9CE-E257-4D57-AE6C-661ABD500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189F9B-6432-457A-844C-C411A4DBF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4.jpe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5.jpe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86000"/>
            <a:ext cx="9144000" cy="274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90600"/>
            <a:ext cx="914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Interacting networks of sleep and wake-promoting neurons and their role in triggering arousals from sleep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8550"/>
            <a:ext cx="7239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5170487"/>
            <a:ext cx="7239000" cy="2308225"/>
            <a:chOff x="-990600" y="5170487"/>
            <a:chExt cx="7239000" cy="2308225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-990600" y="5170487"/>
              <a:ext cx="7239000" cy="230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</a:rPr>
                <a:t>Ronny Bartsch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</a:rPr>
                <a:t/>
              </a:r>
              <a:br>
                <a:rPr lang="en-US" altLang="zh-CN" sz="3200" b="1" dirty="0">
                  <a:solidFill>
                    <a:schemeClr val="accent2"/>
                  </a:solidFill>
                </a:rPr>
              </a:br>
              <a:r>
                <a:rPr lang="en-US" altLang="zh-CN" sz="3200" b="1" dirty="0">
                  <a:solidFill>
                    <a:schemeClr val="tx2"/>
                  </a:solidFill>
                </a:rPr>
                <a:t/>
              </a:r>
              <a:br>
                <a:rPr lang="en-US" altLang="zh-CN" sz="3200" b="1" dirty="0">
                  <a:solidFill>
                    <a:schemeClr val="tx2"/>
                  </a:solidFill>
                </a:rPr>
              </a:br>
              <a:endParaRPr lang="en-US" altLang="zh-CN" sz="3200" b="1" dirty="0">
                <a:solidFill>
                  <a:schemeClr val="tx2"/>
                </a:solidFill>
                <a:ea typeface="SimSun" pitchFamily="2" charset="-122"/>
              </a:endParaRPr>
            </a:p>
          </p:txBody>
        </p:sp>
        <p:pic>
          <p:nvPicPr>
            <p:cNvPr id="9223" name="Picture 4" descr="Bar_Ilan_logo2.svg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5850221"/>
              <a:ext cx="256857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4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5334000"/>
              <a:ext cx="1278221" cy="1278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86600" y="206375"/>
            <a:ext cx="1981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ISINP 1.8.19</a:t>
            </a: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" y="1772461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47800" y="1213314"/>
            <a:ext cx="2743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Wake promoting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715000" y="1213314"/>
            <a:ext cx="251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Sleep promoting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4503003"/>
            <a:ext cx="876300" cy="83820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19400" y="4198203"/>
            <a:ext cx="1600200" cy="60960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4936737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Cholinergic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neuronal pathway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69803"/>
            <a:ext cx="237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Monoaminergic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neuronal pathway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234237" y="-60722"/>
            <a:ext cx="1381125" cy="103584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26465" y="334661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76200" y="457200"/>
            <a:ext cx="92202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Neuronal groups and pathways involved in sleep/wake generation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endParaRPr lang="en-US" altLang="zh-CN" sz="28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810000" y="1752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924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83918" y="3511659"/>
            <a:ext cx="1512168" cy="1296144"/>
          </a:xfrm>
          <a:prstGeom prst="ellipse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2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234237" y="-60722"/>
            <a:ext cx="1381125" cy="103584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26465" y="334661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76200" y="457200"/>
            <a:ext cx="92202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Neuronal groups and pathways involved in sleep/wake generation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endParaRPr lang="en-US" altLang="zh-CN" sz="28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924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1854" y="1051322"/>
            <a:ext cx="5284546" cy="5574089"/>
            <a:chOff x="1524000" y="1051322"/>
            <a:chExt cx="5284546" cy="5574089"/>
          </a:xfrm>
        </p:grpSpPr>
        <p:pic>
          <p:nvPicPr>
            <p:cNvPr id="14338" name="Picture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7"/>
            <a:stretch/>
          </p:blipFill>
          <p:spPr bwMode="auto">
            <a:xfrm>
              <a:off x="1524000" y="1371600"/>
              <a:ext cx="5284546" cy="5253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534721" y="1051322"/>
              <a:ext cx="2514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During Sleep</a:t>
              </a:r>
              <a:endParaRPr lang="en-US" altLang="zh-CN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05200" y="3352800"/>
              <a:ext cx="1752600" cy="1526367"/>
            </a:xfrm>
            <a:prstGeom prst="ellipse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35896" y="1309782"/>
            <a:ext cx="5994565" cy="2684103"/>
            <a:chOff x="3635896" y="1309782"/>
            <a:chExt cx="5994565" cy="2684103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635896" y="1863209"/>
              <a:ext cx="1865643" cy="2130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01539" y="1309782"/>
              <a:ext cx="412892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8" indent="-3657600">
                <a:lnSpc>
                  <a:spcPct val="150000"/>
                </a:lnSpc>
              </a:pPr>
              <a:r>
                <a:rPr lang="en-US" sz="2200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Wake promoting neurons </a:t>
              </a:r>
              <a:r>
                <a:rPr lang="en-US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are </a:t>
              </a:r>
            </a:p>
            <a:p>
              <a:pPr lvl="8" indent="-3657600">
                <a:lnSpc>
                  <a:spcPct val="150000"/>
                </a:lnSpc>
              </a:pPr>
              <a:r>
                <a:rPr lang="en-US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suppressed by </a:t>
              </a:r>
              <a:r>
                <a:rPr lang="en-US" sz="2200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VLPO but still </a:t>
              </a:r>
              <a:endPara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  <a:sym typeface="Wingdings" panose="05000000000000000000" pitchFamily="2" charset="2"/>
              </a:endParaRPr>
            </a:p>
            <a:p>
              <a:pPr lvl="8" indent="-3657600">
                <a:lnSpc>
                  <a:spcPct val="150000"/>
                </a:lnSpc>
              </a:pPr>
              <a:r>
                <a:rPr lang="en-US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have </a:t>
              </a:r>
              <a:r>
                <a:rPr lang="en-US" sz="2200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intrinsic </a:t>
              </a:r>
              <a:r>
                <a:rPr lang="en-US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noise </a:t>
              </a:r>
            </a:p>
            <a:p>
              <a:pPr lvl="8" indent="-3657600">
                <a:lnSpc>
                  <a:spcPct val="150000"/>
                </a:lnSpc>
              </a:pPr>
              <a:r>
                <a:rPr lang="en-US" sz="2200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“</a:t>
              </a:r>
              <a:r>
                <a:rPr lang="en-US" sz="2200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  <a:sym typeface="Wingdings" panose="05000000000000000000" pitchFamily="2" charset="2"/>
                </a:rPr>
                <a:t>neuronal noise”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2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234237" y="-60722"/>
            <a:ext cx="1381125" cy="103584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26465" y="334661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76200" y="457200"/>
            <a:ext cx="92202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Neuronal noise – origin and characteristics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endParaRPr lang="en-US" altLang="zh-CN" sz="28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1007758"/>
            <a:ext cx="8763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indent="-3657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  <a:sym typeface="Wingdings" panose="05000000000000000000" pitchFamily="2" charset="2"/>
              </a:rPr>
              <a:t>“neuronal noise” = 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subthreshold voltage fluctuations</a:t>
            </a:r>
          </a:p>
          <a:p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Two main sources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(</a:t>
            </a:r>
            <a:r>
              <a:rPr lang="en-US" sz="2200" dirty="0" err="1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Manwani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 and Koch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,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Neural </a:t>
            </a:r>
            <a:r>
              <a:rPr lang="en-US" sz="2200" dirty="0" err="1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Comput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. 11,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1831 (1999)):</a:t>
            </a:r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  <a:p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  <a:p>
            <a:pPr marL="457200" indent="-457200">
              <a:buAutoNum type="arabicParenR"/>
            </a:pP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stochastic openings and closings of voltage gated membrane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channels</a:t>
            </a:r>
          </a:p>
          <a:p>
            <a:pPr marL="457200" indent="-457200">
              <a:buAutoNum type="arabicParenR"/>
            </a:pPr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random 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background synaptic </a:t>
            </a:r>
            <a:r>
              <a:rPr lang="en-US" sz="2200" dirty="0" smtClean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activity</a:t>
            </a:r>
          </a:p>
          <a:p>
            <a:pPr marL="457200" indent="-457200">
              <a:buAutoNum type="arabicParenR"/>
            </a:pPr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  <a:p>
            <a:pPr marL="457200" indent="-457200">
              <a:buAutoNum type="arabicParenR"/>
            </a:pPr>
            <a:endParaRPr lang="en-US" sz="2200" dirty="0" smtClean="0">
              <a:solidFill>
                <a:schemeClr val="accent2"/>
              </a:solidFill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3457790" cy="28073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67390" y="41910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subthreshold voltage fluctuations are temperature dependent and decrease with increasing temperature</a:t>
            </a:r>
          </a:p>
          <a:p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(Steinmetz et al., J. </a:t>
            </a:r>
            <a:r>
              <a:rPr lang="en-US" sz="2200" dirty="0" err="1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Comput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. </a:t>
            </a:r>
            <a:r>
              <a:rPr lang="en-US" sz="2200" dirty="0" err="1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Neurosci</a:t>
            </a:r>
            <a:r>
              <a:rPr lang="en-US" sz="22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. 9, 133 (2000))</a:t>
            </a:r>
            <a:endParaRPr lang="en-US" sz="2200" dirty="0">
              <a:solidFill>
                <a:schemeClr val="accent2"/>
              </a:solidFill>
              <a:latin typeface="+mj-lt"/>
              <a:ea typeface="宋体" pitchFamily="2" charset="-122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87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arousal dynamics: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integrated neuronal noise of WPN can trigger arousal </a:t>
            </a:r>
            <a:r>
              <a:rPr lang="en-US" altLang="zh-CN" sz="2600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97" y="1235867"/>
            <a:ext cx="7224703" cy="4182271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64520" y="1509713"/>
            <a:ext cx="336550" cy="3886200"/>
          </a:xfrm>
          <a:prstGeom prst="leftBrace">
            <a:avLst>
              <a:gd name="adj1" fmla="val 231449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297" y="3276600"/>
            <a:ext cx="19882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Network of</a:t>
            </a:r>
          </a:p>
          <a:p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wake-promoting</a:t>
            </a:r>
          </a:p>
          <a:p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neurons (WPN)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383280" y="6419910"/>
            <a:ext cx="583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imbusRomNo9L-Regu"/>
              </a:rPr>
              <a:t>Dvir et al., Science Advances 4, eaar6277 (2018)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2011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2" y="914400"/>
            <a:ext cx="5981696" cy="420775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4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arousal dynamics: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integrated neuronal noise of WPN can trigger arousal </a:t>
            </a:r>
            <a:r>
              <a:rPr lang="en-US" altLang="zh-CN" sz="2600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5105400"/>
            <a:ext cx="3486839" cy="1299529"/>
            <a:chOff x="228600" y="5105400"/>
            <a:chExt cx="3486839" cy="12995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5634110"/>
              <a:ext cx="3486839" cy="770819"/>
            </a:xfrm>
            <a:prstGeom prst="rect">
              <a:avLst/>
            </a:prstGeom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162739" y="5105400"/>
              <a:ext cx="2514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00" b="1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d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uring sleep</a:t>
              </a:r>
              <a:endParaRPr lang="en-US" altLang="zh-CN" sz="2200" b="1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5800" y="5122159"/>
            <a:ext cx="4319459" cy="1235120"/>
            <a:chOff x="4317270" y="5209915"/>
            <a:chExt cx="4319459" cy="12351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7270" y="5515639"/>
              <a:ext cx="4319459" cy="929396"/>
            </a:xfrm>
            <a:prstGeom prst="rect">
              <a:avLst/>
            </a:prstGeom>
          </p:spPr>
        </p:pic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5715000" y="5209915"/>
              <a:ext cx="2514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00" b="1" dirty="0">
                  <a:solidFill>
                    <a:srgbClr val="FF0000"/>
                  </a:solidFill>
                  <a:latin typeface="+mj-lt"/>
                  <a:ea typeface="宋体" pitchFamily="2" charset="-122"/>
                  <a:cs typeface="+mj-cs"/>
                </a:rPr>
                <a:t>d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+mj-lt"/>
                  <a:ea typeface="宋体" pitchFamily="2" charset="-122"/>
                  <a:cs typeface="+mj-cs"/>
                </a:rPr>
                <a:t>uring arousal</a:t>
              </a:r>
              <a:endParaRPr lang="en-US" altLang="zh-CN" sz="2200" b="1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337739"/>
            <a:ext cx="1971246" cy="32526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580873" y="6293671"/>
            <a:ext cx="22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ea typeface="宋体" pitchFamily="2" charset="-122"/>
              </a:rPr>
              <a:t>Sleep restoring current</a:t>
            </a:r>
            <a:endParaRPr lang="en-US" sz="1800" dirty="0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07181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arousal dynamics: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lower temperature yields more arousals?</a:t>
            </a:r>
            <a:r>
              <a:rPr lang="en-US" altLang="zh-CN" sz="2600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5105400"/>
            <a:ext cx="3486839" cy="1299529"/>
            <a:chOff x="228600" y="5105400"/>
            <a:chExt cx="3486839" cy="12995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5634110"/>
              <a:ext cx="3486839" cy="770819"/>
            </a:xfrm>
            <a:prstGeom prst="rect">
              <a:avLst/>
            </a:prstGeom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162739" y="5105400"/>
              <a:ext cx="2514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00" b="1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d</a:t>
              </a:r>
              <a:r>
                <a:rPr lang="en-US" altLang="zh-CN" sz="2200" b="1" dirty="0" smtClean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uring sleep</a:t>
              </a:r>
              <a:endParaRPr lang="en-US" altLang="zh-CN" sz="2200" b="1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5800" y="5122159"/>
            <a:ext cx="4319459" cy="1235120"/>
            <a:chOff x="4317270" y="5209915"/>
            <a:chExt cx="4319459" cy="12351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7270" y="5515639"/>
              <a:ext cx="4319459" cy="929396"/>
            </a:xfrm>
            <a:prstGeom prst="rect">
              <a:avLst/>
            </a:prstGeom>
          </p:spPr>
        </p:pic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5715000" y="5209915"/>
              <a:ext cx="2514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00" b="1" dirty="0">
                  <a:solidFill>
                    <a:srgbClr val="FF0000"/>
                  </a:solidFill>
                  <a:latin typeface="+mj-lt"/>
                  <a:ea typeface="宋体" pitchFamily="2" charset="-122"/>
                  <a:cs typeface="+mj-cs"/>
                </a:rPr>
                <a:t>d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+mj-lt"/>
                  <a:ea typeface="宋体" pitchFamily="2" charset="-122"/>
                  <a:cs typeface="+mj-cs"/>
                </a:rPr>
                <a:t>uring arousal</a:t>
              </a:r>
              <a:endParaRPr lang="en-US" altLang="zh-CN" sz="2200" b="1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6337739"/>
            <a:ext cx="1971246" cy="32526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580873" y="6293671"/>
            <a:ext cx="22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ea typeface="宋体" pitchFamily="2" charset="-122"/>
              </a:rPr>
              <a:t>Sleep restoring current</a:t>
            </a:r>
            <a:endParaRPr lang="en-US" sz="1800" dirty="0">
              <a:solidFill>
                <a:schemeClr val="accent2"/>
              </a:solidFill>
              <a:ea typeface="宋体" pitchFamily="2" charset="-122"/>
              <a:sym typeface="Wingdings" panose="05000000000000000000" pitchFamily="2" charset="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96" y="1107675"/>
            <a:ext cx="5169606" cy="40628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2216" r="39277" b="41226"/>
          <a:stretch/>
        </p:blipFill>
        <p:spPr>
          <a:xfrm>
            <a:off x="5493167" y="1740750"/>
            <a:ext cx="3322092" cy="26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348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How to test model prediction experimentally?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0200" y="1125880"/>
            <a:ext cx="7162800" cy="2959559"/>
            <a:chOff x="1735621" y="1156049"/>
            <a:chExt cx="7162800" cy="2959559"/>
          </a:xfrm>
        </p:grpSpPr>
        <p:sp>
          <p:nvSpPr>
            <p:cNvPr id="28" name="TextBox 27"/>
            <p:cNvSpPr txBox="1"/>
            <p:nvPr/>
          </p:nvSpPr>
          <p:spPr>
            <a:xfrm>
              <a:off x="1735621" y="1156049"/>
              <a:ext cx="2800767" cy="57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8">
                <a:lnSpc>
                  <a:spcPct val="150000"/>
                </a:lnSpc>
              </a:pPr>
              <a:r>
                <a:rPr lang="en-US" b="1" u="sng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Experiment on fish!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496" y="1257300"/>
              <a:ext cx="4226925" cy="2858308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28096" y="20574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Study sleep/wake behavior of zebra fish at different water temperatures </a:t>
            </a:r>
          </a:p>
          <a:p>
            <a:pPr marL="0" lvl="8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(Lior </a:t>
            </a:r>
            <a:r>
              <a:rPr lang="en-US" sz="2000" dirty="0" err="1">
                <a:sym typeface="Wingdings" panose="05000000000000000000" pitchFamily="2" charset="2"/>
              </a:rPr>
              <a:t>Appelbaum</a:t>
            </a:r>
            <a:r>
              <a:rPr lang="en-US" sz="2000" dirty="0">
                <a:sym typeface="Wingdings" panose="05000000000000000000" pitchFamily="2" charset="2"/>
              </a:rPr>
              <a:t>, BIU Life Sciences)</a:t>
            </a:r>
          </a:p>
          <a:p>
            <a:pPr marL="0" lvl="8">
              <a:lnSpc>
                <a:spcPct val="150000"/>
              </a:lnSpc>
            </a:pPr>
            <a:r>
              <a:rPr lang="en-US" sz="2000" dirty="0"/>
              <a:t>zebrafish exhibit similar diurnal </a:t>
            </a:r>
            <a:r>
              <a:rPr lang="en-US" sz="2000" dirty="0" smtClean="0"/>
              <a:t>sleep/wake cycles </a:t>
            </a:r>
            <a:r>
              <a:rPr lang="en-US" sz="2000" dirty="0"/>
              <a:t>as </a:t>
            </a:r>
            <a:r>
              <a:rPr lang="en-US" sz="2000" dirty="0" smtClean="0"/>
              <a:t>humans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l="50673" b="51571"/>
          <a:stretch/>
        </p:blipFill>
        <p:spPr>
          <a:xfrm>
            <a:off x="329105" y="2202399"/>
            <a:ext cx="4648200" cy="37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906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dynamics of sleep/wake transitions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26637" name="Text Box 7"/>
          <p:cNvSpPr txBox="1">
            <a:spLocks noChangeArrowheads="1"/>
          </p:cNvSpPr>
          <p:nvPr/>
        </p:nvSpPr>
        <p:spPr bwMode="auto">
          <a:xfrm>
            <a:off x="1447800" y="5848290"/>
            <a:ext cx="937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000" b="1" i="1" dirty="0">
                <a:ea typeface="SimSun" pitchFamily="2" charset="-122"/>
              </a:rPr>
              <a:t> </a:t>
            </a:r>
            <a:r>
              <a:rPr lang="en-US" altLang="zh-CN" sz="2000" b="1" i="1" dirty="0">
                <a:ea typeface="SimSun" pitchFamily="2" charset="-122"/>
              </a:rPr>
              <a:t>Model agrees with data for both wake and sleep </a:t>
            </a:r>
            <a:r>
              <a:rPr lang="en-US" altLang="zh-CN" sz="2000" b="1" i="1" dirty="0" smtClean="0">
                <a:ea typeface="SimSun" pitchFamily="2" charset="-122"/>
              </a:rPr>
              <a:t>intervals</a:t>
            </a:r>
            <a:endParaRPr lang="en-US" altLang="zh-CN" sz="2000" b="1" i="1" dirty="0">
              <a:ea typeface="SimSun" pitchFamily="2" charset="-122"/>
            </a:endParaRP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524000" y="1164021"/>
            <a:ext cx="5670550" cy="4679950"/>
            <a:chOff x="976" y="734"/>
            <a:chExt cx="3572" cy="294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976" y="734"/>
              <a:ext cx="3568" cy="2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734"/>
              <a:ext cx="3572" cy="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3383280" y="641991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imbusRomNo9L-Regu"/>
              </a:rPr>
              <a:t>Dvir et al., Science Advances 4, eaar6277 (2018)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2452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304800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arousal dynamics: </a:t>
            </a:r>
            <a:b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</a:br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distribution of wake and sleep bout durations</a:t>
            </a:r>
            <a:r>
              <a:rPr lang="en-US" altLang="zh-CN" sz="2600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26638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40" y="1143000"/>
            <a:ext cx="6629400" cy="4694049"/>
          </a:xfrm>
          <a:prstGeom prst="rect">
            <a:avLst/>
          </a:prstGeom>
        </p:spPr>
      </p:pic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457200" y="5933348"/>
            <a:ext cx="449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τ (characteristic time of sleep bout</a:t>
            </a:r>
          </a:p>
          <a:p>
            <a:r>
              <a:rPr lang="en-US" sz="2200" dirty="0" smtClean="0"/>
              <a:t>duration) increases with Temp</a:t>
            </a:r>
            <a:endParaRPr lang="en-US" sz="2200" dirty="0"/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4648200" y="5939772"/>
            <a:ext cx="449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200" dirty="0" smtClean="0"/>
              <a:t>α</a:t>
            </a:r>
            <a:r>
              <a:rPr lang="en-US" sz="2200" dirty="0" smtClean="0"/>
              <a:t> (power law exponent for wake bout</a:t>
            </a:r>
          </a:p>
          <a:p>
            <a:r>
              <a:rPr lang="en-US" sz="2200" dirty="0" smtClean="0"/>
              <a:t>durations) increases with Temp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9418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65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457200" y="304800"/>
            <a:ext cx="8763000" cy="3349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Summary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76200" y="1162645"/>
            <a:ext cx="92202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ea typeface="SimSun" pitchFamily="2" charset="-122"/>
              </a:rPr>
              <a:t> b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</a:rPr>
              <a:t>rief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</a:rPr>
              <a:t>arousals are an integral part 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</a:rPr>
              <a:t>of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</a:rPr>
              <a:t>healthy sleep regulation, and are 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</a:rPr>
              <a:t>found in mammalian and non-mammalian species</a:t>
            </a:r>
            <a:r>
              <a:rPr lang="en-US" altLang="zh-CN" sz="2200" dirty="0" smtClean="0">
                <a:solidFill>
                  <a:schemeClr val="accent2"/>
                </a:solidFill>
                <a:ea typeface="SimSun" pitchFamily="2" charset="-122"/>
              </a:rPr>
              <a:t> </a:t>
            </a:r>
          </a:p>
          <a:p>
            <a:pPr>
              <a:buFont typeface="Arial" charset="0"/>
              <a:buChar char="•"/>
            </a:pPr>
            <a:endParaRPr lang="en-US" altLang="zh-CN" sz="2200" dirty="0">
              <a:solidFill>
                <a:schemeClr val="accent2"/>
              </a:solidFill>
              <a:ea typeface="SimSun" pitchFamily="2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ea typeface="SimSun" pitchFamily="2" charset="-122"/>
              </a:rPr>
              <a:t> arousal </a:t>
            </a:r>
            <a:r>
              <a:rPr lang="en-US" altLang="zh-CN" sz="2200" dirty="0">
                <a:solidFill>
                  <a:schemeClr val="accent2"/>
                </a:solidFill>
                <a:ea typeface="SimSun" pitchFamily="2" charset="-122"/>
              </a:rPr>
              <a:t>durations show power-law distribution (scale-invariant),  sleep stage durations show exponential distribution (</a:t>
            </a:r>
            <a:r>
              <a:rPr lang="en-US" altLang="zh-CN" sz="2200" dirty="0" smtClean="0">
                <a:solidFill>
                  <a:schemeClr val="accent2"/>
                </a:solidFill>
                <a:ea typeface="SimSun" pitchFamily="2" charset="-122"/>
              </a:rPr>
              <a:t>scale-specific)</a:t>
            </a:r>
          </a:p>
          <a:p>
            <a:pPr>
              <a:buFont typeface="Arial" charset="0"/>
              <a:buChar char="•"/>
            </a:pPr>
            <a:endParaRPr lang="en-US" sz="2200" dirty="0">
              <a:solidFill>
                <a:schemeClr val="accent2"/>
              </a:solidFill>
              <a:ea typeface="SimSun" pitchFamily="2" charset="-122"/>
            </a:endParaRPr>
          </a:p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 accumulated neuronal </a:t>
            </a:r>
            <a:r>
              <a:rPr lang="en-US" sz="2200" dirty="0">
                <a:solidFill>
                  <a:schemeClr val="accent2"/>
                </a:solidFill>
                <a:ea typeface="SimSun" pitchFamily="2" charset="-122"/>
              </a:rPr>
              <a:t>subthreshold voltage </a:t>
            </a: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fluctuations in wake-promoting neurons can possibly be an origin </a:t>
            </a:r>
            <a:r>
              <a:rPr lang="en-US" sz="2200" dirty="0">
                <a:solidFill>
                  <a:schemeClr val="accent2"/>
                </a:solidFill>
                <a:ea typeface="SimSun" pitchFamily="2" charset="-122"/>
              </a:rPr>
              <a:t>of spontaneous brief arousals during </a:t>
            </a: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sleep</a:t>
            </a:r>
          </a:p>
          <a:p>
            <a:pPr>
              <a:buFont typeface="Arial" charset="0"/>
              <a:buChar char="•"/>
            </a:pPr>
            <a:endParaRPr lang="en-US" sz="2200" dirty="0">
              <a:solidFill>
                <a:schemeClr val="accent2"/>
              </a:solidFill>
              <a:ea typeface="SimSun" pitchFamily="2" charset="-122"/>
            </a:endParaRPr>
          </a:p>
          <a:p>
            <a:pPr>
              <a:buFont typeface="Arial" charset="0"/>
              <a:buChar char="•"/>
            </a:pP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 arousal statistics changes with temperature (more arousals at lower temp) at least for ectothermic animals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3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152400" y="10668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Collaborators: </a:t>
            </a:r>
          </a:p>
          <a:p>
            <a:pPr>
              <a:spcBef>
                <a:spcPct val="20000"/>
              </a:spcBef>
            </a:pPr>
            <a:endParaRPr lang="en-US" altLang="zh-CN" sz="1200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Hila Dvir, Shlomo Havlin</a:t>
            </a: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 – Physics Department, Bar-</a:t>
            </a:r>
            <a:r>
              <a:rPr lang="en-US" altLang="zh-CN" i="1" dirty="0" err="1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Ilan</a:t>
            </a: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 University</a:t>
            </a:r>
          </a:p>
          <a:p>
            <a:pPr>
              <a:spcBef>
                <a:spcPct val="20000"/>
              </a:spcBef>
            </a:pP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Lior </a:t>
            </a:r>
            <a:r>
              <a:rPr lang="en-US" altLang="zh-CN" b="1" i="1" dirty="0" err="1">
                <a:solidFill>
                  <a:srgbClr val="231F20"/>
                </a:solidFill>
                <a:latin typeface="Arial" charset="0"/>
                <a:ea typeface="SimSun" pitchFamily="2" charset="-122"/>
              </a:rPr>
              <a:t>Appelbaum</a:t>
            </a:r>
            <a:r>
              <a:rPr lang="en-US" altLang="zh-CN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 – Faculty of Life Sciences, Bar-</a:t>
            </a:r>
            <a:r>
              <a:rPr lang="en-US" altLang="zh-CN" i="1" dirty="0" err="1">
                <a:solidFill>
                  <a:srgbClr val="231F20"/>
                </a:solidFill>
                <a:latin typeface="Arial" charset="0"/>
                <a:ea typeface="SimSun" pitchFamily="2" charset="-122"/>
              </a:rPr>
              <a:t>Ilan</a:t>
            </a:r>
            <a:r>
              <a:rPr lang="en-US" altLang="zh-CN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 Univ.</a:t>
            </a:r>
          </a:p>
          <a:p>
            <a:pPr>
              <a:spcBef>
                <a:spcPct val="20000"/>
              </a:spcBef>
            </a:pPr>
            <a:endParaRPr lang="en-US" altLang="zh-CN" i="1" dirty="0" smtClean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Plamen Ch. Ivanov</a:t>
            </a: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 – Keck Laboratory for Network Physiology, Boston University</a:t>
            </a:r>
          </a:p>
          <a:p>
            <a:pPr>
              <a:spcBef>
                <a:spcPct val="20000"/>
              </a:spcBef>
            </a:pPr>
            <a:endParaRPr lang="en-US" altLang="zh-CN" i="1" dirty="0" smtClean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Grants</a:t>
            </a:r>
            <a:r>
              <a:rPr lang="en-US" altLang="zh-CN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:</a:t>
            </a:r>
          </a:p>
          <a:p>
            <a:pPr>
              <a:spcBef>
                <a:spcPct val="20000"/>
              </a:spcBef>
            </a:pPr>
            <a:endParaRPr lang="en-US" altLang="zh-CN" sz="1200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Marie </a:t>
            </a:r>
            <a:r>
              <a:rPr lang="en-US" altLang="zh-CN" i="1" dirty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Curie </a:t>
            </a: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Fellowship (IIF</a:t>
            </a:r>
            <a:r>
              <a:rPr lang="en-US" altLang="zh-CN" i="1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), German-Israeli </a:t>
            </a:r>
            <a:r>
              <a:rPr lang="en-US" altLang="zh-CN" i="1" dirty="0" smtClean="0">
                <a:solidFill>
                  <a:srgbClr val="231F20"/>
                </a:solidFill>
                <a:latin typeface="Arial" charset="0"/>
                <a:ea typeface="SimSun" pitchFamily="2" charset="-122"/>
              </a:rPr>
              <a:t>Foundation (GIF)</a:t>
            </a: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i="1" dirty="0">
              <a:solidFill>
                <a:srgbClr val="231F2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762000" y="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宋体" pitchFamily="2" charset="-122"/>
                <a:cs typeface="+mj-cs"/>
              </a:rPr>
              <a:t>Acknowledgements</a:t>
            </a:r>
            <a:endParaRPr lang="en-US" altLang="zh-CN" sz="2800" kern="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908720"/>
            <a:ext cx="4561698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8">
              <a:lnSpc>
                <a:spcPct val="150000"/>
              </a:lnSpc>
            </a:pPr>
            <a:r>
              <a:rPr lang="en-US" sz="4800" b="1" dirty="0" smtClean="0">
                <a:sym typeface="Wingdings" panose="05000000000000000000" pitchFamily="2" charset="2"/>
              </a:rPr>
              <a:t>Why do we care?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57993" cy="34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65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457200" y="304800"/>
            <a:ext cx="8763000" cy="3349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Significance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92" y="1534486"/>
            <a:ext cx="8866816" cy="39519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907783"/>
            <a:ext cx="37953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8">
              <a:lnSpc>
                <a:spcPct val="150000"/>
              </a:lnSpc>
            </a:pPr>
            <a:r>
              <a:rPr lang="en-US" b="1" dirty="0" smtClean="0">
                <a:sym typeface="Wingdings" panose="05000000000000000000" pitchFamily="2" charset="2"/>
              </a:rPr>
              <a:t>Sudden Infant Death Syndrome (SIDS)</a:t>
            </a:r>
          </a:p>
        </p:txBody>
      </p:sp>
      <p:sp>
        <p:nvSpPr>
          <p:cNvPr id="2" name="Oval 1"/>
          <p:cNvSpPr/>
          <p:nvPr/>
        </p:nvSpPr>
        <p:spPr>
          <a:xfrm>
            <a:off x="5791200" y="3808238"/>
            <a:ext cx="1905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19800" y="4875038"/>
            <a:ext cx="304800" cy="611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5808" y="5583068"/>
            <a:ext cx="8229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Thermoregulation in very young infants not fully developed (show ectothermic traits similar </a:t>
            </a:r>
            <a:r>
              <a:rPr lang="en-US" sz="2200" dirty="0">
                <a:solidFill>
                  <a:schemeClr val="accent2"/>
                </a:solidFill>
                <a:ea typeface="SimSun" pitchFamily="2" charset="-122"/>
              </a:rPr>
              <a:t>to fish</a:t>
            </a: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); more susceptible </a:t>
            </a:r>
            <a:r>
              <a:rPr lang="en-US" sz="2200" dirty="0">
                <a:solidFill>
                  <a:schemeClr val="accent2"/>
                </a:solidFill>
                <a:ea typeface="SimSun" pitchFamily="2" charset="-122"/>
              </a:rPr>
              <a:t>to higher ambient temperature and in higher risk for </a:t>
            </a:r>
            <a:r>
              <a:rPr lang="en-US" sz="2200" dirty="0" smtClean="0">
                <a:solidFill>
                  <a:schemeClr val="accent2"/>
                </a:solidFill>
                <a:ea typeface="SimSun" pitchFamily="2" charset="-122"/>
              </a:rPr>
              <a:t>SIDS</a:t>
            </a:r>
            <a:endParaRPr lang="en-US" sz="2200" dirty="0">
              <a:solidFill>
                <a:schemeClr val="accent2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29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65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-457200" y="304800"/>
            <a:ext cx="8763000" cy="3349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Sudden Infant Death Syndrome (SIDS)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600200"/>
            <a:ext cx="5312337" cy="440334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83280" y="641991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imbusRomNo9L-Regu"/>
              </a:rPr>
              <a:t>Dvir et al., Science Advances 4, eaar6277 (2018)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620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59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304800" y="994133"/>
            <a:ext cx="876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Sleep dynamics exhibit </a:t>
            </a:r>
            <a:r>
              <a:rPr lang="en-US" altLang="zh-CN" sz="2000" dirty="0" err="1">
                <a:solidFill>
                  <a:schemeClr val="accent2"/>
                </a:solidFill>
                <a:ea typeface="SimSun" pitchFamily="2" charset="-122"/>
              </a:rPr>
              <a:t>ultradian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 rhythms with ~ 90 min period comprised of light sleep, deep sleep and REM sleep 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  <a:sym typeface="Wingdings" pitchFamily="2" charset="2"/>
              </a:rPr>
              <a:t> “Sleep Cycle”</a:t>
            </a:r>
            <a:r>
              <a:rPr lang="en-US" altLang="zh-CN" sz="2000" dirty="0">
                <a:solidFill>
                  <a:schemeClr val="accent2"/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15363" name="Rectangle 1026"/>
          <p:cNvSpPr txBox="1">
            <a:spLocks noChangeArrowheads="1"/>
          </p:cNvSpPr>
          <p:nvPr/>
        </p:nvSpPr>
        <p:spPr bwMode="auto">
          <a:xfrm>
            <a:off x="228600" y="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Sleep dynamics – Conventional view and Observations</a:t>
            </a:r>
          </a:p>
        </p:txBody>
      </p:sp>
      <p:pic>
        <p:nvPicPr>
          <p:cNvPr id="19467" name="Picture 9" descr="http://healyourselfathome.com/HOW/NEWSTARTS/7_REST/REST_images/brain_wave_patter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790700"/>
            <a:ext cx="3733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19200" y="1905000"/>
            <a:ext cx="14478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宋体" pitchFamily="2" charset="-122"/>
                <a:cs typeface="+mj-cs"/>
              </a:rPr>
              <a:t>Textbook: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19200" y="3410277"/>
            <a:ext cx="6248400" cy="2409825"/>
            <a:chOff x="304800" y="3886200"/>
            <a:chExt cx="6248400" cy="2409825"/>
          </a:xfrm>
        </p:grpSpPr>
        <p:pic>
          <p:nvPicPr>
            <p:cNvPr id="1947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33525" y="3886200"/>
              <a:ext cx="5019675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04800" y="4724400"/>
              <a:ext cx="1447800" cy="4000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latin typeface="+mj-lt"/>
                  <a:ea typeface="宋体" pitchFamily="2" charset="-122"/>
                  <a:cs typeface="+mj-cs"/>
                </a:rPr>
                <a:t>Reality: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2400" y="5889870"/>
            <a:ext cx="86868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Brief awakenings from sleep (arousals) on scales of sec to min </a:t>
            </a:r>
            <a:r>
              <a:rPr lang="en-US" altLang="zh-CN" sz="2200" u="sng" dirty="0">
                <a:solidFill>
                  <a:srgbClr val="FF0000"/>
                </a:solidFill>
                <a:ea typeface="宋体" pitchFamily="2" charset="-122"/>
              </a:rPr>
              <a:t>appear random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in time and occur throughout the sleep period</a:t>
            </a:r>
            <a:r>
              <a:rPr lang="en-US" altLang="zh-CN" sz="22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4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7" name="Rectangle 1026"/>
          <p:cNvSpPr txBox="1">
            <a:spLocks noChangeArrowheads="1"/>
          </p:cNvSpPr>
          <p:nvPr/>
        </p:nvSpPr>
        <p:spPr bwMode="auto">
          <a:xfrm>
            <a:off x="-228600" y="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Probability distributions of arousal and sleep-stage durations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76200" y="990600"/>
          <a:ext cx="2127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5" imgW="1218960" imgH="330120" progId="Equation.3">
                  <p:embed/>
                </p:oleObj>
              </mc:Choice>
              <mc:Fallback>
                <p:oleObj name="Equation" r:id="rId5" imgW="12189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21272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Box 6"/>
          <p:cNvSpPr txBox="1">
            <a:spLocks noChangeArrowheads="1"/>
          </p:cNvSpPr>
          <p:nvPr/>
        </p:nvSpPr>
        <p:spPr bwMode="auto">
          <a:xfrm>
            <a:off x="2057400" y="1047750"/>
            <a:ext cx="417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… </a:t>
            </a:r>
            <a:r>
              <a:rPr lang="en-US" altLang="zh-CN" sz="2000" dirty="0">
                <a:solidFill>
                  <a:srgbClr val="0066CC"/>
                </a:solidFill>
                <a:ea typeface="SimSun" pitchFamily="2" charset="-122"/>
                <a:sym typeface="Wingdings" pitchFamily="2" charset="2"/>
              </a:rPr>
              <a:t>cumulative probability distribution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23987" y="1428750"/>
          <a:ext cx="709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7" y="1428750"/>
                        <a:ext cx="7096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Box 6"/>
          <p:cNvSpPr txBox="1">
            <a:spLocks noChangeArrowheads="1"/>
          </p:cNvSpPr>
          <p:nvPr/>
        </p:nvSpPr>
        <p:spPr bwMode="auto">
          <a:xfrm>
            <a:off x="2057400" y="1428750"/>
            <a:ext cx="708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… </a:t>
            </a:r>
            <a:r>
              <a:rPr lang="en-US" altLang="zh-CN" sz="2000" dirty="0">
                <a:solidFill>
                  <a:srgbClr val="0066CC"/>
                </a:solidFill>
                <a:ea typeface="SimSun" pitchFamily="2" charset="-122"/>
                <a:sym typeface="Wingdings" pitchFamily="2" charset="2"/>
              </a:rPr>
              <a:t>probability density function to find sleep stage k with duration d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4125" y="4270375"/>
            <a:ext cx="2805113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62488" y="1828800"/>
            <a:ext cx="2805112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62488" y="4213225"/>
            <a:ext cx="2805112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54125" y="1828800"/>
            <a:ext cx="2746375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876800" y="6564313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Lo, Bartsch, Ivanov, EPL 102, 10008 (2013)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7" name="Rectangle 1026"/>
          <p:cNvSpPr txBox="1">
            <a:spLocks noChangeArrowheads="1"/>
          </p:cNvSpPr>
          <p:nvPr/>
        </p:nvSpPr>
        <p:spPr bwMode="auto">
          <a:xfrm>
            <a:off x="152400" y="15875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Probability distributions of </a:t>
            </a:r>
            <a:r>
              <a:rPr lang="en-US" altLang="zh-CN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arousal/sleep durations across species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Rat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914400" y="51943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Mouse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543800" y="16764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791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909638" y="2817813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Cat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914400" y="15240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Human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86325" y="6416000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Lo, </a:t>
            </a:r>
            <a:r>
              <a:rPr lang="en-US" altLang="zh-CN" sz="1800" dirty="0" smtClean="0">
                <a:ea typeface="SimSun" pitchFamily="2" charset="-122"/>
                <a:sym typeface="Wingdings" pitchFamily="2" charset="2"/>
              </a:rPr>
              <a:t>Ivanov et al., PNAS 101, 17545 </a:t>
            </a:r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(</a:t>
            </a:r>
            <a:r>
              <a:rPr lang="en-US" altLang="zh-CN" sz="1800" dirty="0" smtClean="0">
                <a:ea typeface="SimSun" pitchFamily="2" charset="-122"/>
                <a:sym typeface="Wingdings" pitchFamily="2" charset="2"/>
              </a:rPr>
              <a:t>2004)</a:t>
            </a:r>
            <a:endParaRPr lang="en-US" altLang="zh-CN" sz="1800" dirty="0">
              <a:ea typeface="SimSun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13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1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7" name="Rectangle 1026"/>
          <p:cNvSpPr txBox="1">
            <a:spLocks noChangeArrowheads="1"/>
          </p:cNvSpPr>
          <p:nvPr/>
        </p:nvSpPr>
        <p:spPr bwMode="auto">
          <a:xfrm>
            <a:off x="152400" y="15875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Probability distributions of </a:t>
            </a:r>
            <a:r>
              <a:rPr lang="en-US" altLang="zh-CN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arousal/sleep durations across species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8078788" y="3646488"/>
            <a:ext cx="152400" cy="145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9825"/>
            <a:ext cx="41910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40386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57200" y="48006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Co-existence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of both scale-invariant (power-law) and exponential (with a characteristic time scale) processes as an output of a single sleep regulatory mechanism across various mammalian species</a:t>
            </a: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Has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not been observed in other integrated physiological systems under neural regulation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24318" y="6488668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Lo, </a:t>
            </a:r>
            <a:r>
              <a:rPr lang="en-US" altLang="zh-CN" sz="1800" dirty="0" smtClean="0">
                <a:ea typeface="SimSun" pitchFamily="2" charset="-122"/>
                <a:sym typeface="Wingdings" pitchFamily="2" charset="2"/>
              </a:rPr>
              <a:t>Ivanov et al., PNAS 101, 17545 </a:t>
            </a:r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(</a:t>
            </a:r>
            <a:r>
              <a:rPr lang="en-US" altLang="zh-CN" sz="1800" dirty="0" smtClean="0">
                <a:ea typeface="SimSun" pitchFamily="2" charset="-122"/>
                <a:sym typeface="Wingdings" pitchFamily="2" charset="2"/>
              </a:rPr>
              <a:t>2004)</a:t>
            </a:r>
            <a:endParaRPr lang="en-US" altLang="zh-CN" sz="1800" dirty="0">
              <a:ea typeface="SimSun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93633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507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3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5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52575"/>
            <a:ext cx="29241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Rectangle 1026"/>
          <p:cNvSpPr txBox="1">
            <a:spLocks noChangeArrowheads="1"/>
          </p:cNvSpPr>
          <p:nvPr/>
        </p:nvSpPr>
        <p:spPr bwMode="auto">
          <a:xfrm>
            <a:off x="-228600" y="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Relation to self-organized criticality (SOC)</a:t>
            </a:r>
          </a:p>
        </p:txBody>
      </p:sp>
      <p:sp>
        <p:nvSpPr>
          <p:cNvPr id="21515" name="TextBox 6"/>
          <p:cNvSpPr txBox="1">
            <a:spLocks noChangeArrowheads="1"/>
          </p:cNvSpPr>
          <p:nvPr/>
        </p:nvSpPr>
        <p:spPr bwMode="auto">
          <a:xfrm>
            <a:off x="5403850" y="1200150"/>
            <a:ext cx="213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>
                <a:sym typeface="Wingdings" pitchFamily="2" charset="2"/>
              </a:rPr>
              <a:t>Sandpile</a:t>
            </a:r>
            <a:r>
              <a:rPr lang="en-US" altLang="zh-CN" sz="2000" dirty="0">
                <a:sym typeface="Wingdings" pitchFamily="2" charset="2"/>
              </a:rPr>
              <a:t> Metaphor</a:t>
            </a:r>
            <a:endParaRPr lang="en-US" altLang="zh-CN" sz="2000" dirty="0">
              <a:solidFill>
                <a:srgbClr val="0066CC"/>
              </a:solidFill>
              <a:ea typeface="SimSun" pitchFamily="2" charset="-122"/>
              <a:sym typeface="Wingdings" pitchFamily="2" charset="2"/>
            </a:endParaRPr>
          </a:p>
        </p:txBody>
      </p:sp>
      <p:sp>
        <p:nvSpPr>
          <p:cNvPr id="21516" name="TextBox 4"/>
          <p:cNvSpPr txBox="1">
            <a:spLocks noChangeArrowheads="1"/>
          </p:cNvSpPr>
          <p:nvPr/>
        </p:nvSpPr>
        <p:spPr bwMode="auto">
          <a:xfrm>
            <a:off x="228600" y="1548348"/>
            <a:ext cx="54197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-Tang-</a:t>
            </a:r>
            <a:r>
              <a:rPr lang="en-US" dirty="0" err="1"/>
              <a:t>Wiesenfeld</a:t>
            </a:r>
            <a:r>
              <a:rPr lang="en-US" dirty="0"/>
              <a:t> model</a:t>
            </a:r>
          </a:p>
          <a:p>
            <a:pPr>
              <a:buFont typeface="Arial" charset="0"/>
              <a:buChar char="•"/>
            </a:pPr>
            <a:r>
              <a:rPr lang="en-US" dirty="0"/>
              <a:t> slowly driven</a:t>
            </a:r>
          </a:p>
          <a:p>
            <a:pPr>
              <a:buFont typeface="Arial" charset="0"/>
              <a:buChar char="•"/>
            </a:pPr>
            <a:r>
              <a:rPr lang="en-US" dirty="0"/>
              <a:t> non-equilibrium steady state</a:t>
            </a:r>
          </a:p>
          <a:p>
            <a:pPr>
              <a:buFont typeface="Arial" charset="0"/>
              <a:buChar char="•"/>
            </a:pPr>
            <a:r>
              <a:rPr lang="en-US" dirty="0"/>
              <a:t> avalanche of any size</a:t>
            </a:r>
          </a:p>
          <a:p>
            <a:pPr>
              <a:buFont typeface="Arial" charset="0"/>
              <a:buChar char="•"/>
            </a:pPr>
            <a:r>
              <a:rPr lang="en-US" dirty="0"/>
              <a:t> power law statistics of avalanche size</a:t>
            </a:r>
          </a:p>
          <a:p>
            <a:pPr>
              <a:buFont typeface="Arial" charset="0"/>
              <a:buChar char="•"/>
            </a:pPr>
            <a:r>
              <a:rPr lang="en-US" dirty="0"/>
              <a:t> waiting times between avalanches are exponentially </a:t>
            </a:r>
            <a:r>
              <a:rPr lang="en-US" dirty="0" smtClean="0"/>
              <a:t>distributed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Bak</a:t>
            </a:r>
            <a:r>
              <a:rPr lang="en-US" dirty="0" smtClean="0"/>
              <a:t>: “self-organized criticality”</a:t>
            </a:r>
            <a:endParaRPr lang="en-US" dirty="0"/>
          </a:p>
          <a:p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253038"/>
            <a:ext cx="670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Jens Feder et. al (1995): SOC found in rice piles 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43400" y="5029200"/>
            <a:ext cx="4551363" cy="1752600"/>
            <a:chOff x="4343400" y="4876800"/>
            <a:chExt cx="4551291" cy="1752600"/>
          </a:xfrm>
        </p:grpSpPr>
        <p:pic>
          <p:nvPicPr>
            <p:cNvPr id="21520" name="Picture 3" descr="http://lowfatveganchef.com/blog/wp-content/uploads/2012/10/Basmati-Ric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4876800"/>
              <a:ext cx="1808091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1" name="TextBox 8"/>
            <p:cNvSpPr txBox="1">
              <a:spLocks noChangeArrowheads="1"/>
            </p:cNvSpPr>
            <p:nvPr/>
          </p:nvSpPr>
          <p:spPr bwMode="auto">
            <a:xfrm>
              <a:off x="4343400" y="5791200"/>
              <a:ext cx="2514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Segoe Script" pitchFamily="34" charset="0"/>
                </a:rPr>
                <a:t>Basmati Rice!  </a:t>
              </a:r>
            </a:p>
          </p:txBody>
        </p:sp>
      </p:grpSp>
      <p:pic>
        <p:nvPicPr>
          <p:cNvPr id="14347" name="Picture 11" descr="http://beccasheppard.files.wordpress.com/2011/09/footbal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5867400"/>
            <a:ext cx="11811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2"/>
          <p:cNvGrpSpPr>
            <a:grpSpLocks/>
          </p:cNvGrpSpPr>
          <p:nvPr/>
        </p:nvGrpSpPr>
        <p:grpSpPr bwMode="auto">
          <a:xfrm>
            <a:off x="838200" y="1524000"/>
            <a:ext cx="6934200" cy="2971800"/>
            <a:chOff x="528" y="960"/>
            <a:chExt cx="4368" cy="1872"/>
          </a:xfrm>
        </p:grpSpPr>
        <p:grpSp>
          <p:nvGrpSpPr>
            <p:cNvPr id="13320" name="Group 18"/>
            <p:cNvGrpSpPr>
              <a:grpSpLocks/>
            </p:cNvGrpSpPr>
            <p:nvPr/>
          </p:nvGrpSpPr>
          <p:grpSpPr bwMode="auto">
            <a:xfrm>
              <a:off x="528" y="960"/>
              <a:ext cx="4368" cy="1872"/>
              <a:chOff x="672" y="864"/>
              <a:chExt cx="3648" cy="1614"/>
            </a:xfrm>
          </p:grpSpPr>
          <p:pic>
            <p:nvPicPr>
              <p:cNvPr id="13329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37"/>
                <a:ext cx="1872" cy="1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30" name="Group 17"/>
              <p:cNvGrpSpPr>
                <a:grpSpLocks/>
              </p:cNvGrpSpPr>
              <p:nvPr/>
            </p:nvGrpSpPr>
            <p:grpSpPr bwMode="auto">
              <a:xfrm>
                <a:off x="672" y="864"/>
                <a:ext cx="1776" cy="1573"/>
                <a:chOff x="672" y="864"/>
                <a:chExt cx="1776" cy="1573"/>
              </a:xfrm>
            </p:grpSpPr>
            <p:pic>
              <p:nvPicPr>
                <p:cNvPr id="13331" name="Picture 1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" y="864"/>
                  <a:ext cx="1776" cy="15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32" name="Rectangle 16"/>
                <p:cNvSpPr>
                  <a:spLocks noChangeArrowheads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3321" name="Line 13"/>
            <p:cNvSpPr>
              <a:spLocks noChangeShapeType="1"/>
            </p:cNvSpPr>
            <p:nvPr/>
          </p:nvSpPr>
          <p:spPr bwMode="auto">
            <a:xfrm>
              <a:off x="924" y="2478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4"/>
            <p:cNvSpPr>
              <a:spLocks noChangeShapeType="1"/>
            </p:cNvSpPr>
            <p:nvPr/>
          </p:nvSpPr>
          <p:spPr bwMode="auto">
            <a:xfrm flipV="1">
              <a:off x="936" y="109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5"/>
            <p:cNvSpPr>
              <a:spLocks noChangeShapeType="1"/>
            </p:cNvSpPr>
            <p:nvPr/>
          </p:nvSpPr>
          <p:spPr bwMode="auto">
            <a:xfrm>
              <a:off x="924" y="1104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6"/>
            <p:cNvSpPr>
              <a:spLocks noChangeShapeType="1"/>
            </p:cNvSpPr>
            <p:nvPr/>
          </p:nvSpPr>
          <p:spPr bwMode="auto">
            <a:xfrm flipV="1">
              <a:off x="2550" y="1104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7"/>
            <p:cNvSpPr>
              <a:spLocks noChangeShapeType="1"/>
            </p:cNvSpPr>
            <p:nvPr/>
          </p:nvSpPr>
          <p:spPr bwMode="auto">
            <a:xfrm flipV="1">
              <a:off x="3090" y="2508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 flipV="1">
              <a:off x="3096" y="1110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20"/>
            <p:cNvSpPr>
              <a:spLocks noChangeShapeType="1"/>
            </p:cNvSpPr>
            <p:nvPr/>
          </p:nvSpPr>
          <p:spPr bwMode="auto">
            <a:xfrm flipV="1">
              <a:off x="4776" y="112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1"/>
            <p:cNvSpPr>
              <a:spLocks noChangeShapeType="1"/>
            </p:cNvSpPr>
            <p:nvPr/>
          </p:nvSpPr>
          <p:spPr bwMode="auto">
            <a:xfrm flipV="1">
              <a:off x="3090" y="1116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6" name="Text Box 19"/>
          <p:cNvSpPr txBox="1">
            <a:spLocks noChangeArrowheads="1"/>
          </p:cNvSpPr>
          <p:nvPr/>
        </p:nvSpPr>
        <p:spPr bwMode="auto">
          <a:xfrm>
            <a:off x="2057400" y="129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Sleep</a:t>
            </a:r>
          </a:p>
        </p:txBody>
      </p:sp>
      <p:sp>
        <p:nvSpPr>
          <p:cNvPr id="13317" name="Text Box 20"/>
          <p:cNvSpPr txBox="1">
            <a:spLocks noChangeArrowheads="1"/>
          </p:cNvSpPr>
          <p:nvPr/>
        </p:nvSpPr>
        <p:spPr bwMode="auto">
          <a:xfrm>
            <a:off x="5715000" y="129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Wake</a:t>
            </a:r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685800" y="4783320"/>
            <a:ext cx="81026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FF3300"/>
                </a:solidFill>
                <a:ea typeface="宋体" panose="02010600030101010101" pitchFamily="2" charset="-122"/>
              </a:rPr>
              <a:t>Power-law during wake gradually emerges with maturation.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	M.S. Blumberg, A.M.H. </a:t>
            </a:r>
            <a:r>
              <a:rPr lang="en-US" altLang="zh-CN" sz="1800" dirty="0" err="1">
                <a:ea typeface="宋体" panose="02010600030101010101" pitchFamily="2" charset="-122"/>
              </a:rPr>
              <a:t>Seelke</a:t>
            </a:r>
            <a:r>
              <a:rPr lang="en-US" altLang="zh-CN" sz="1800" dirty="0">
                <a:ea typeface="宋体" panose="02010600030101010101" pitchFamily="2" charset="-122"/>
              </a:rPr>
              <a:t>, S.B. </a:t>
            </a:r>
            <a:r>
              <a:rPr lang="en-US" altLang="zh-CN" sz="1800" dirty="0" err="1">
                <a:ea typeface="宋体" panose="02010600030101010101" pitchFamily="2" charset="-122"/>
              </a:rPr>
              <a:t>Lowen</a:t>
            </a:r>
            <a:r>
              <a:rPr lang="en-US" altLang="zh-CN" sz="1800" dirty="0">
                <a:ea typeface="宋体" panose="02010600030101010101" pitchFamily="2" charset="-122"/>
              </a:rPr>
              <a:t>, K.A.E.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Karlsson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ea typeface="宋体" panose="02010600030101010101" pitchFamily="2" charset="-122"/>
              </a:rPr>
              <a:t>“Dynamics of sleep-wake </a:t>
            </a:r>
            <a:r>
              <a:rPr lang="en-US" altLang="zh-CN" sz="1800" dirty="0" err="1">
                <a:ea typeface="宋体" panose="02010600030101010101" pitchFamily="2" charset="-122"/>
              </a:rPr>
              <a:t>cyclicity</a:t>
            </a:r>
            <a:r>
              <a:rPr lang="en-US" altLang="zh-CN" sz="1800" dirty="0">
                <a:ea typeface="宋体" panose="02010600030101010101" pitchFamily="2" charset="-122"/>
              </a:rPr>
              <a:t> in developing rats”, </a:t>
            </a:r>
            <a:r>
              <a:rPr lang="en-US" altLang="zh-CN" sz="1800" i="1" dirty="0">
                <a:ea typeface="宋体" panose="02010600030101010101" pitchFamily="2" charset="-122"/>
              </a:rPr>
              <a:t>PNAS </a:t>
            </a:r>
            <a:r>
              <a:rPr lang="en-US" altLang="zh-CN" sz="1800" b="1" dirty="0">
                <a:ea typeface="宋体" panose="02010600030101010101" pitchFamily="2" charset="-122"/>
              </a:rPr>
              <a:t>102</a:t>
            </a:r>
            <a:r>
              <a:rPr lang="en-US" altLang="zh-CN" sz="1800" dirty="0">
                <a:ea typeface="宋体" panose="02010600030101010101" pitchFamily="2" charset="-122"/>
              </a:rPr>
              <a:t>: 14860 (2005).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latin typeface="Dutch801BT-Roman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latin typeface="Dutch801BT-Roman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5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1026"/>
          <p:cNvSpPr txBox="1">
            <a:spLocks noChangeArrowheads="1"/>
          </p:cNvSpPr>
          <p:nvPr/>
        </p:nvSpPr>
        <p:spPr bwMode="auto">
          <a:xfrm>
            <a:off x="152400" y="15875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Dynamic characteristics of sleep/wake transitions –</a:t>
            </a:r>
          </a:p>
          <a:p>
            <a:pPr algn="ctr"/>
            <a:r>
              <a:rPr lang="en-US" altLang="zh-CN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Scaling changes with maturation in rats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265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8331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2200" dirty="0" smtClean="0">
                <a:solidFill>
                  <a:srgbClr val="FF3300"/>
                </a:solidFill>
                <a:ea typeface="宋体" panose="02010600030101010101" pitchFamily="2" charset="-122"/>
              </a:rPr>
              <a:t>Question: 	Can we come up with a simple model including a 		network of sleep- and wake-promoting neurons to 		reproduce the observed arousal/sleep dynamics?</a:t>
            </a:r>
          </a:p>
          <a:p>
            <a:pPr algn="just" eaLnBrk="1" hangingPunct="1"/>
            <a:endParaRPr lang="en-US" altLang="zh-CN" sz="22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 sz="2200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FF3300"/>
                </a:solidFill>
                <a:ea typeface="宋体" panose="02010600030101010101" pitchFamily="2" charset="-122"/>
              </a:rPr>
              <a:t>Previous work by Lo, Ivanov et al., EPL </a:t>
            </a:r>
            <a:r>
              <a:rPr lang="en-US" sz="2200" dirty="0">
                <a:solidFill>
                  <a:srgbClr val="FF3300"/>
                </a:solidFill>
                <a:ea typeface="宋体" panose="02010600030101010101" pitchFamily="2" charset="-122"/>
              </a:rPr>
              <a:t>57, </a:t>
            </a:r>
            <a:r>
              <a:rPr lang="en-US" sz="2200" dirty="0" smtClean="0">
                <a:solidFill>
                  <a:srgbClr val="FF3300"/>
                </a:solidFill>
                <a:ea typeface="宋体" panose="02010600030101010101" pitchFamily="2" charset="-122"/>
              </a:rPr>
              <a:t>625 (2002): </a:t>
            </a:r>
          </a:p>
          <a:p>
            <a:r>
              <a:rPr lang="en-US" sz="2200" dirty="0">
                <a:solidFill>
                  <a:srgbClr val="FF3300"/>
                </a:solidFill>
                <a:ea typeface="宋体" panose="02010600030101010101" pitchFamily="2" charset="-122"/>
              </a:rPr>
              <a:t>	</a:t>
            </a:r>
            <a:r>
              <a:rPr lang="en-US" sz="2200" dirty="0" smtClean="0">
                <a:solidFill>
                  <a:srgbClr val="FF3300"/>
                </a:solidFill>
                <a:ea typeface="宋体" panose="02010600030101010101" pitchFamily="2" charset="-122"/>
              </a:rPr>
              <a:t>		biased diffusion model</a:t>
            </a:r>
            <a:endParaRPr lang="zh-CN" altLang="en-US" sz="22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4" descr="C:\Users\Kuschelmaus\Desktop\Dell-new 2016-2(15)\ro\ronny-presentations\ro presentation 2016-2\sleep image\brain wave-brain\brain-waves.jpg"/>
          <p:cNvPicPr>
            <a:picLocks noChangeAspect="1" noChangeArrowheads="1"/>
          </p:cNvPicPr>
          <p:nvPr/>
        </p:nvPicPr>
        <p:blipFill>
          <a:blip r:embed="rId2" cstate="print">
            <a:lum bright="-30000"/>
          </a:blip>
          <a:srcRect/>
          <a:stretch>
            <a:fillRect/>
          </a:stretch>
        </p:blipFill>
        <p:spPr bwMode="auto">
          <a:xfrm>
            <a:off x="6477000" y="0"/>
            <a:ext cx="2667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Kuschelmaus\Desktop\Dell-new 2016-2(15)\ro\ronny-presentations\ro presentation 2016-2\sleep image\sleep\imagesCAMHAABB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40000"/>
          </a:blip>
          <a:srcRect/>
          <a:stretch>
            <a:fillRect/>
          </a:stretch>
        </p:blipFill>
        <p:spPr bwMode="auto">
          <a:xfrm>
            <a:off x="7315200" y="-28576"/>
            <a:ext cx="1381125" cy="103584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8696325" y="0"/>
            <a:ext cx="457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96325" y="685800"/>
            <a:ext cx="457200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61925" y="300387"/>
            <a:ext cx="8763000" cy="334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SimSun" pitchFamily="2" charset="-122"/>
              </a:rPr>
              <a:t>Modeling arousal dynamics</a:t>
            </a:r>
            <a:endParaRPr lang="en-US" altLang="zh-CN" sz="2600" b="1" u="sng" dirty="0" smtClean="0">
              <a:solidFill>
                <a:schemeClr val="accent6">
                  <a:lumMod val="40000"/>
                  <a:lumOff val="60000"/>
                </a:schemeClr>
              </a:solidFill>
              <a:ea typeface="SimSun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810000" y="1066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924800" y="1066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0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21540</TotalTime>
  <Words>773</Words>
  <Application>Microsoft Office PowerPoint</Application>
  <PresentationFormat>On-screen Show (4:3)</PresentationFormat>
  <Paragraphs>164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MS PGothic</vt:lpstr>
      <vt:lpstr>宋体</vt:lpstr>
      <vt:lpstr>宋体</vt:lpstr>
      <vt:lpstr>Arial</vt:lpstr>
      <vt:lpstr>Dutch801BT-Roman</vt:lpstr>
      <vt:lpstr>NimbusRomNo9L-Regu</vt:lpstr>
      <vt:lpstr>PMingLiU</vt:lpstr>
      <vt:lpstr>Segoe Script</vt:lpstr>
      <vt:lpstr>Times New Roman</vt:lpstr>
      <vt:lpstr>Wingdings</vt:lpstr>
      <vt:lpstr>Default Design</vt:lpstr>
      <vt:lpstr>Equation</vt:lpstr>
      <vt:lpstr>Interacting networks of sleep and wake-promoting neurons and their role in triggering arousals from sleep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arousal dynamics</vt:lpstr>
      <vt:lpstr>Neuronal groups and pathways involved in sleep/wake generation  </vt:lpstr>
      <vt:lpstr>Neuronal groups and pathways involved in sleep/wake generation  </vt:lpstr>
      <vt:lpstr>Neuronal noise – origin and characteristics </vt:lpstr>
      <vt:lpstr>Modeling arousal dynamics:  integrated neuronal noise of WPN can trigger arousal  </vt:lpstr>
      <vt:lpstr>Modeling arousal dynamics:  integrated neuronal noise of WPN can trigger arousal  </vt:lpstr>
      <vt:lpstr>Modeling arousal dynamics:  lower temperature yields more arousals? </vt:lpstr>
      <vt:lpstr>How to test model prediction experimentally?</vt:lpstr>
      <vt:lpstr>Modeling dynamics of sleep/wake transitions</vt:lpstr>
      <vt:lpstr>Modeling arousal dynamics:  distribution of wake and sleep bout durations </vt:lpstr>
      <vt:lpstr>Summary</vt:lpstr>
      <vt:lpstr>PowerPoint Presentation</vt:lpstr>
      <vt:lpstr>Significance</vt:lpstr>
      <vt:lpstr>Sudden Infant Death Syndrome (SIDS)</vt:lpstr>
    </vt:vector>
  </TitlesOfParts>
  <Company>KJ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 Patterns of Human Activity</dc:title>
  <dc:creator>khu</dc:creator>
  <cp:lastModifiedBy>Roni Bartsch</cp:lastModifiedBy>
  <cp:revision>901</cp:revision>
  <dcterms:created xsi:type="dcterms:W3CDTF">2003-06-02T23:53:18Z</dcterms:created>
  <dcterms:modified xsi:type="dcterms:W3CDTF">2019-08-26T18:57:53Z</dcterms:modified>
</cp:coreProperties>
</file>