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9" r:id="rId22"/>
    <p:sldId id="280" r:id="rId23"/>
    <p:sldId id="275" r:id="rId24"/>
    <p:sldId id="277" r:id="rId25"/>
    <p:sldId id="278" r:id="rId26"/>
    <p:sldId id="281"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C5534"/>
    <a:srgbClr val="F5FA36"/>
    <a:srgbClr val="F9FEBE"/>
    <a:srgbClr val="FFFF00"/>
    <a:srgbClr val="4171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6" autoAdjust="0"/>
    <p:restoredTop sz="94660"/>
  </p:normalViewPr>
  <p:slideViewPr>
    <p:cSldViewPr snapToGrid="0">
      <p:cViewPr varScale="1">
        <p:scale>
          <a:sx n="100" d="100"/>
          <a:sy n="100" d="100"/>
        </p:scale>
        <p:origin x="108" y="3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CFE5FDC-BFDC-4D2E-A0D6-DB6F1E143B6C}" type="datetimeFigureOut">
              <a:rPr lang="en-US" smtClean="0"/>
              <a:t>7/17/2019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9D13D4E-9264-4DBA-84F1-8395602034CB}" type="slidenum">
              <a:rPr lang="en-US" smtClean="0"/>
              <a:t>‹#›</a:t>
            </a:fld>
            <a:endParaRPr lang="en-US" dirty="0"/>
          </a:p>
        </p:txBody>
      </p:sp>
    </p:spTree>
    <p:extLst>
      <p:ext uri="{BB962C8B-B14F-4D97-AF65-F5344CB8AC3E}">
        <p14:creationId xmlns:p14="http://schemas.microsoft.com/office/powerpoint/2010/main" val="922299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FE5FDC-BFDC-4D2E-A0D6-DB6F1E143B6C}" type="datetimeFigureOut">
              <a:rPr lang="en-US" smtClean="0"/>
              <a:t>7/17/2019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9D13D4E-9264-4DBA-84F1-8395602034CB}" type="slidenum">
              <a:rPr lang="en-US" smtClean="0"/>
              <a:t>‹#›</a:t>
            </a:fld>
            <a:endParaRPr lang="en-US" dirty="0"/>
          </a:p>
        </p:txBody>
      </p:sp>
    </p:spTree>
    <p:extLst>
      <p:ext uri="{BB962C8B-B14F-4D97-AF65-F5344CB8AC3E}">
        <p14:creationId xmlns:p14="http://schemas.microsoft.com/office/powerpoint/2010/main" val="1031925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FE5FDC-BFDC-4D2E-A0D6-DB6F1E143B6C}" type="datetimeFigureOut">
              <a:rPr lang="en-US" smtClean="0"/>
              <a:t>7/17/2019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9D13D4E-9264-4DBA-84F1-8395602034CB}" type="slidenum">
              <a:rPr lang="en-US" smtClean="0"/>
              <a:t>‹#›</a:t>
            </a:fld>
            <a:endParaRPr lang="en-US" dirty="0"/>
          </a:p>
        </p:txBody>
      </p:sp>
    </p:spTree>
    <p:extLst>
      <p:ext uri="{BB962C8B-B14F-4D97-AF65-F5344CB8AC3E}">
        <p14:creationId xmlns:p14="http://schemas.microsoft.com/office/powerpoint/2010/main" val="462912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FE5FDC-BFDC-4D2E-A0D6-DB6F1E143B6C}" type="datetimeFigureOut">
              <a:rPr lang="en-US" smtClean="0"/>
              <a:t>7/17/2019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9D13D4E-9264-4DBA-84F1-8395602034CB}" type="slidenum">
              <a:rPr lang="en-US" smtClean="0"/>
              <a:t>‹#›</a:t>
            </a:fld>
            <a:endParaRPr lang="en-US" dirty="0"/>
          </a:p>
        </p:txBody>
      </p:sp>
    </p:spTree>
    <p:extLst>
      <p:ext uri="{BB962C8B-B14F-4D97-AF65-F5344CB8AC3E}">
        <p14:creationId xmlns:p14="http://schemas.microsoft.com/office/powerpoint/2010/main" val="366430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FE5FDC-BFDC-4D2E-A0D6-DB6F1E143B6C}" type="datetimeFigureOut">
              <a:rPr lang="en-US" smtClean="0"/>
              <a:t>7/17/2019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9D13D4E-9264-4DBA-84F1-8395602034CB}" type="slidenum">
              <a:rPr lang="en-US" smtClean="0"/>
              <a:t>‹#›</a:t>
            </a:fld>
            <a:endParaRPr lang="en-US" dirty="0"/>
          </a:p>
        </p:txBody>
      </p:sp>
    </p:spTree>
    <p:extLst>
      <p:ext uri="{BB962C8B-B14F-4D97-AF65-F5344CB8AC3E}">
        <p14:creationId xmlns:p14="http://schemas.microsoft.com/office/powerpoint/2010/main" val="808740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CFE5FDC-BFDC-4D2E-A0D6-DB6F1E143B6C}" type="datetimeFigureOut">
              <a:rPr lang="en-US" smtClean="0"/>
              <a:t>7/17/2019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9D13D4E-9264-4DBA-84F1-8395602034CB}" type="slidenum">
              <a:rPr lang="en-US" smtClean="0"/>
              <a:t>‹#›</a:t>
            </a:fld>
            <a:endParaRPr lang="en-US" dirty="0"/>
          </a:p>
        </p:txBody>
      </p:sp>
    </p:spTree>
    <p:extLst>
      <p:ext uri="{BB962C8B-B14F-4D97-AF65-F5344CB8AC3E}">
        <p14:creationId xmlns:p14="http://schemas.microsoft.com/office/powerpoint/2010/main" val="133358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CFE5FDC-BFDC-4D2E-A0D6-DB6F1E143B6C}" type="datetimeFigureOut">
              <a:rPr lang="en-US" smtClean="0"/>
              <a:t>7/17/2019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9D13D4E-9264-4DBA-84F1-8395602034CB}" type="slidenum">
              <a:rPr lang="en-US" smtClean="0"/>
              <a:t>‹#›</a:t>
            </a:fld>
            <a:endParaRPr lang="en-US" dirty="0"/>
          </a:p>
        </p:txBody>
      </p:sp>
    </p:spTree>
    <p:extLst>
      <p:ext uri="{BB962C8B-B14F-4D97-AF65-F5344CB8AC3E}">
        <p14:creationId xmlns:p14="http://schemas.microsoft.com/office/powerpoint/2010/main" val="3823673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CFE5FDC-BFDC-4D2E-A0D6-DB6F1E143B6C}" type="datetimeFigureOut">
              <a:rPr lang="en-US" smtClean="0"/>
              <a:t>7/17/2019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9D13D4E-9264-4DBA-84F1-8395602034CB}" type="slidenum">
              <a:rPr lang="en-US" smtClean="0"/>
              <a:t>‹#›</a:t>
            </a:fld>
            <a:endParaRPr lang="en-US" dirty="0"/>
          </a:p>
        </p:txBody>
      </p:sp>
    </p:spTree>
    <p:extLst>
      <p:ext uri="{BB962C8B-B14F-4D97-AF65-F5344CB8AC3E}">
        <p14:creationId xmlns:p14="http://schemas.microsoft.com/office/powerpoint/2010/main" val="789267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FE5FDC-BFDC-4D2E-A0D6-DB6F1E143B6C}" type="datetimeFigureOut">
              <a:rPr lang="en-US" smtClean="0"/>
              <a:t>7/17/2019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9D13D4E-9264-4DBA-84F1-8395602034CB}" type="slidenum">
              <a:rPr lang="en-US" smtClean="0"/>
              <a:t>‹#›</a:t>
            </a:fld>
            <a:endParaRPr lang="en-US" dirty="0"/>
          </a:p>
        </p:txBody>
      </p:sp>
    </p:spTree>
    <p:extLst>
      <p:ext uri="{BB962C8B-B14F-4D97-AF65-F5344CB8AC3E}">
        <p14:creationId xmlns:p14="http://schemas.microsoft.com/office/powerpoint/2010/main" val="3536200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FE5FDC-BFDC-4D2E-A0D6-DB6F1E143B6C}" type="datetimeFigureOut">
              <a:rPr lang="en-US" smtClean="0"/>
              <a:t>7/17/2019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9D13D4E-9264-4DBA-84F1-8395602034CB}" type="slidenum">
              <a:rPr lang="en-US" smtClean="0"/>
              <a:t>‹#›</a:t>
            </a:fld>
            <a:endParaRPr lang="en-US" dirty="0"/>
          </a:p>
        </p:txBody>
      </p:sp>
    </p:spTree>
    <p:extLst>
      <p:ext uri="{BB962C8B-B14F-4D97-AF65-F5344CB8AC3E}">
        <p14:creationId xmlns:p14="http://schemas.microsoft.com/office/powerpoint/2010/main" val="3837478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FE5FDC-BFDC-4D2E-A0D6-DB6F1E143B6C}" type="datetimeFigureOut">
              <a:rPr lang="en-US" smtClean="0"/>
              <a:t>7/17/2019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9D13D4E-9264-4DBA-84F1-8395602034CB}" type="slidenum">
              <a:rPr lang="en-US" smtClean="0"/>
              <a:t>‹#›</a:t>
            </a:fld>
            <a:endParaRPr lang="en-US" dirty="0"/>
          </a:p>
        </p:txBody>
      </p:sp>
    </p:spTree>
    <p:extLst>
      <p:ext uri="{BB962C8B-B14F-4D97-AF65-F5344CB8AC3E}">
        <p14:creationId xmlns:p14="http://schemas.microsoft.com/office/powerpoint/2010/main" val="2444931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FE5FDC-BFDC-4D2E-A0D6-DB6F1E143B6C}" type="datetimeFigureOut">
              <a:rPr lang="en-US" smtClean="0"/>
              <a:t>7/17/2019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D13D4E-9264-4DBA-84F1-8395602034CB}" type="slidenum">
              <a:rPr lang="en-US" smtClean="0"/>
              <a:t>‹#›</a:t>
            </a:fld>
            <a:endParaRPr lang="en-US" dirty="0"/>
          </a:p>
        </p:txBody>
      </p:sp>
    </p:spTree>
    <p:extLst>
      <p:ext uri="{BB962C8B-B14F-4D97-AF65-F5344CB8AC3E}">
        <p14:creationId xmlns:p14="http://schemas.microsoft.com/office/powerpoint/2010/main" val="33159464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6.xml"/><Relationship Id="rId6" Type="http://schemas.openxmlformats.org/officeDocument/2006/relationships/image" Target="../media/image35.jpeg"/><Relationship Id="rId5" Type="http://schemas.openxmlformats.org/officeDocument/2006/relationships/image" Target="../media/image34.jpeg"/><Relationship Id="rId4" Type="http://schemas.openxmlformats.org/officeDocument/2006/relationships/image" Target="../media/image33.jpeg"/></Relationships>
</file>

<file path=ppt/slides/_rels/slide19.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6.jpeg"/><Relationship Id="rId1" Type="http://schemas.openxmlformats.org/officeDocument/2006/relationships/slideLayout" Target="../slideLayouts/slideLayout6.xml"/><Relationship Id="rId5" Type="http://schemas.openxmlformats.org/officeDocument/2006/relationships/image" Target="../media/image35.jpeg"/><Relationship Id="rId4" Type="http://schemas.openxmlformats.org/officeDocument/2006/relationships/image" Target="../media/image3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slideLayout" Target="../slideLayouts/slideLayout6.xml"/><Relationship Id="rId4" Type="http://schemas.openxmlformats.org/officeDocument/2006/relationships/image" Target="../media/image39.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jpeg"/><Relationship Id="rId7" Type="http://schemas.openxmlformats.org/officeDocument/2006/relationships/image" Target="../media/image12.jpeg"/><Relationship Id="rId12" Type="http://schemas.openxmlformats.org/officeDocument/2006/relationships/image" Target="../media/image16.jpeg"/><Relationship Id="rId2" Type="http://schemas.openxmlformats.org/officeDocument/2006/relationships/image" Target="../media/image7.jpeg"/><Relationship Id="rId1" Type="http://schemas.openxmlformats.org/officeDocument/2006/relationships/slideLayout" Target="../slideLayouts/slideLayout7.xml"/><Relationship Id="rId6" Type="http://schemas.openxmlformats.org/officeDocument/2006/relationships/image" Target="../media/image11.jpeg"/><Relationship Id="rId11" Type="http://schemas.openxmlformats.org/officeDocument/2006/relationships/image" Target="../media/image6.jpeg"/><Relationship Id="rId5" Type="http://schemas.openxmlformats.org/officeDocument/2006/relationships/image" Target="../media/image10.jpeg"/><Relationship Id="rId10" Type="http://schemas.openxmlformats.org/officeDocument/2006/relationships/image" Target="../media/image15.jpeg"/><Relationship Id="rId4" Type="http://schemas.openxmlformats.org/officeDocument/2006/relationships/image" Target="../media/image9.jpeg"/><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8" Type="http://schemas.openxmlformats.org/officeDocument/2006/relationships/image" Target="../media/image23.jpeg"/><Relationship Id="rId13" Type="http://schemas.openxmlformats.org/officeDocument/2006/relationships/image" Target="../media/image28.jpeg"/><Relationship Id="rId3" Type="http://schemas.openxmlformats.org/officeDocument/2006/relationships/image" Target="../media/image18.png"/><Relationship Id="rId7" Type="http://schemas.openxmlformats.org/officeDocument/2006/relationships/image" Target="../media/image22.jpeg"/><Relationship Id="rId12" Type="http://schemas.openxmlformats.org/officeDocument/2006/relationships/image" Target="../media/image27.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jpeg"/><Relationship Id="rId10" Type="http://schemas.openxmlformats.org/officeDocument/2006/relationships/image" Target="../media/image25.png"/><Relationship Id="rId4" Type="http://schemas.openxmlformats.org/officeDocument/2006/relationships/image" Target="../media/image19.jpeg"/><Relationship Id="rId9" Type="http://schemas.openxmlformats.org/officeDocument/2006/relationships/image" Target="../media/image24.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smtClean="0"/>
              <a:t>Neurosurgery and Medicine: Testing Ground for Network Physiological Methods?</a:t>
            </a:r>
            <a:endParaRPr lang="en-US" dirty="0"/>
          </a:p>
        </p:txBody>
      </p:sp>
      <p:sp>
        <p:nvSpPr>
          <p:cNvPr id="5" name="Subtitle 4"/>
          <p:cNvSpPr>
            <a:spLocks noGrp="1"/>
          </p:cNvSpPr>
          <p:nvPr>
            <p:ph type="subTitle" idx="1"/>
          </p:nvPr>
        </p:nvSpPr>
        <p:spPr/>
        <p:txBody>
          <a:bodyPr>
            <a:normAutofit lnSpcReduction="10000"/>
          </a:bodyPr>
          <a:lstStyle/>
          <a:p>
            <a:endParaRPr lang="en-US" dirty="0" smtClean="0"/>
          </a:p>
          <a:p>
            <a:r>
              <a:rPr lang="en-US" dirty="0" smtClean="0"/>
              <a:t>James Holsapple MD</a:t>
            </a:r>
          </a:p>
          <a:p>
            <a:r>
              <a:rPr lang="en-US" dirty="0" smtClean="0"/>
              <a:t>Chief of Neurological Surgery</a:t>
            </a:r>
          </a:p>
          <a:p>
            <a:r>
              <a:rPr lang="en-US" dirty="0" smtClean="0"/>
              <a:t>Boston University School of Medicine and Boston Medical Center</a:t>
            </a:r>
            <a:endParaRPr lang="en-US" dirty="0"/>
          </a:p>
        </p:txBody>
      </p:sp>
    </p:spTree>
    <p:extLst>
      <p:ext uri="{BB962C8B-B14F-4D97-AF65-F5344CB8AC3E}">
        <p14:creationId xmlns:p14="http://schemas.microsoft.com/office/powerpoint/2010/main" val="3228877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t>Network and Configuration</a:t>
            </a:r>
            <a:endParaRPr lang="en-US" dirty="0"/>
          </a:p>
        </p:txBody>
      </p:sp>
      <p:sp>
        <p:nvSpPr>
          <p:cNvPr id="4" name="Content Placeholder 3"/>
          <p:cNvSpPr>
            <a:spLocks noGrp="1"/>
          </p:cNvSpPr>
          <p:nvPr>
            <p:ph idx="1"/>
          </p:nvPr>
        </p:nvSpPr>
        <p:spPr/>
        <p:txBody>
          <a:bodyPr>
            <a:normAutofit lnSpcReduction="10000"/>
          </a:bodyPr>
          <a:lstStyle/>
          <a:p>
            <a:r>
              <a:rPr lang="en-US" dirty="0" smtClean="0"/>
              <a:t>The language of “state, configuration, network, and coupling of elements” has already found its way deeply into our notions of brain function (isolated), systemic function, and brain-system interaction.</a:t>
            </a:r>
          </a:p>
          <a:p>
            <a:r>
              <a:rPr lang="en-US" dirty="0" smtClean="0"/>
              <a:t>We lack – however – clinically applicable tools that convincingly identify states defined by coupling of elements that can be used to guide bedside decision-making.</a:t>
            </a:r>
          </a:p>
          <a:p>
            <a:r>
              <a:rPr lang="en-US" dirty="0" smtClean="0"/>
              <a:t>Q1: </a:t>
            </a:r>
            <a:r>
              <a:rPr lang="en-US" i="1" dirty="0" smtClean="0"/>
              <a:t>are physiological and pathophysiological (in setting of clinical neurology and neurosurgery) configurations real and meaningful?</a:t>
            </a:r>
          </a:p>
          <a:p>
            <a:r>
              <a:rPr lang="en-US" dirty="0" smtClean="0"/>
              <a:t>Q2: </a:t>
            </a:r>
            <a:r>
              <a:rPr lang="en-US" i="1" dirty="0" smtClean="0"/>
              <a:t>are there any real-life neurosurgical problems that could be approached or investigated using these perspectives, methods, and tools?</a:t>
            </a:r>
            <a:endParaRPr lang="en-US" i="1" dirty="0"/>
          </a:p>
        </p:txBody>
      </p:sp>
    </p:spTree>
    <p:extLst>
      <p:ext uri="{BB962C8B-B14F-4D97-AF65-F5344CB8AC3E}">
        <p14:creationId xmlns:p14="http://schemas.microsoft.com/office/powerpoint/2010/main" val="1394228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24050" y="2419350"/>
            <a:ext cx="8001000" cy="1384995"/>
          </a:xfrm>
          <a:prstGeom prst="rect">
            <a:avLst/>
          </a:prstGeom>
          <a:noFill/>
        </p:spPr>
        <p:txBody>
          <a:bodyPr wrap="square" rtlCol="0">
            <a:spAutoFit/>
          </a:bodyPr>
          <a:lstStyle/>
          <a:p>
            <a:r>
              <a:rPr lang="en-US" sz="2800" dirty="0" smtClean="0"/>
              <a:t>We don’t know --- but I think there are good reasons to explore these possibilities further, especially in the care of patients with neurological disorders.</a:t>
            </a:r>
            <a:endParaRPr lang="en-US" sz="2800" dirty="0"/>
          </a:p>
        </p:txBody>
      </p:sp>
    </p:spTree>
    <p:extLst>
      <p:ext uri="{BB962C8B-B14F-4D97-AF65-F5344CB8AC3E}">
        <p14:creationId xmlns:p14="http://schemas.microsoft.com/office/powerpoint/2010/main" val="1426971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Clinical Problem-Opportunity 1: COMA</a:t>
            </a:r>
            <a:endParaRPr lang="en-US" dirty="0"/>
          </a:p>
        </p:txBody>
      </p:sp>
      <p:sp>
        <p:nvSpPr>
          <p:cNvPr id="3" name="Content Placeholder 2"/>
          <p:cNvSpPr>
            <a:spLocks noGrp="1"/>
          </p:cNvSpPr>
          <p:nvPr>
            <p:ph idx="1"/>
          </p:nvPr>
        </p:nvSpPr>
        <p:spPr/>
        <p:txBody>
          <a:bodyPr>
            <a:normAutofit lnSpcReduction="10000"/>
          </a:bodyPr>
          <a:lstStyle/>
          <a:p>
            <a:r>
              <a:rPr lang="en-US" dirty="0" smtClean="0"/>
              <a:t>Many clinical circumstances characterized by loss of consciousness (and normal sleep).</a:t>
            </a:r>
          </a:p>
          <a:p>
            <a:r>
              <a:rPr lang="en-US" dirty="0" smtClean="0"/>
              <a:t>Causes are variable (trauma, SAH, hypoxic brain injury, toxic encephalopathy)</a:t>
            </a:r>
          </a:p>
          <a:p>
            <a:r>
              <a:rPr lang="en-US" dirty="0" smtClean="0"/>
              <a:t>On the surface, patients look very similar although the underlying pathophysiology is different and outcomes vary drastically.</a:t>
            </a:r>
          </a:p>
          <a:p>
            <a:r>
              <a:rPr lang="en-US" dirty="0" smtClean="0"/>
              <a:t>Tools to differentiate cases are crude and descriptive (GCS)</a:t>
            </a:r>
          </a:p>
          <a:p>
            <a:r>
              <a:rPr lang="en-US" dirty="0" smtClean="0"/>
              <a:t>Prognostication is at best approximate and can be catastrophically inaccurate (good or bad)</a:t>
            </a:r>
          </a:p>
          <a:p>
            <a:r>
              <a:rPr lang="en-US" dirty="0" smtClean="0"/>
              <a:t>No tools that can reliably define, detect, or identify subgroups.</a:t>
            </a:r>
            <a:endParaRPr lang="en-US" dirty="0"/>
          </a:p>
        </p:txBody>
      </p:sp>
    </p:spTree>
    <p:extLst>
      <p:ext uri="{BB962C8B-B14F-4D97-AF65-F5344CB8AC3E}">
        <p14:creationId xmlns:p14="http://schemas.microsoft.com/office/powerpoint/2010/main" val="1566910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Cases</a:t>
            </a:r>
            <a:endParaRPr lang="en-US" dirty="0"/>
          </a:p>
        </p:txBody>
      </p:sp>
      <p:sp>
        <p:nvSpPr>
          <p:cNvPr id="3" name="Content Placeholder 2"/>
          <p:cNvSpPr>
            <a:spLocks noGrp="1"/>
          </p:cNvSpPr>
          <p:nvPr>
            <p:ph idx="1"/>
          </p:nvPr>
        </p:nvSpPr>
        <p:spPr>
          <a:xfrm>
            <a:off x="800100" y="1987550"/>
            <a:ext cx="9601327" cy="4066099"/>
          </a:xfrm>
        </p:spPr>
        <p:txBody>
          <a:bodyPr/>
          <a:lstStyle/>
          <a:p>
            <a:pPr marL="0" indent="0" algn="just">
              <a:buNone/>
            </a:pPr>
            <a:r>
              <a:rPr lang="en-US" b="1" dirty="0" smtClean="0"/>
              <a:t>Case 1</a:t>
            </a:r>
            <a:r>
              <a:rPr lang="en-US" dirty="0" smtClean="0"/>
              <a:t>: 50 yo male with diffuse grade IV SAH. Angiography reveals a ruptured anterior circulation aneurysm which is coil occluded to avoid repeat rupture. Patient remains unresponsive for 4 weeks on ventilator support. Vital signs are largely normal throughout hospital course. Eventually, a tracheostomy is placed and patient is transferred to a nursing facility where he never regains consciousness despite imaging that discloses no brain tissue loss. Patient expires 2 years post SAH of complications (infection, pulmonary embolism, malnutrition).</a:t>
            </a:r>
            <a:endParaRPr lang="en-US" dirty="0"/>
          </a:p>
        </p:txBody>
      </p:sp>
      <p:pic>
        <p:nvPicPr>
          <p:cNvPr id="4098" name="Picture 2" descr="Image result for subarachnoid hemorrh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34425" y="208473"/>
            <a:ext cx="3228975" cy="1689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19760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0" indent="0" algn="just">
              <a:buNone/>
            </a:pPr>
            <a:endParaRPr lang="en-US" b="1" dirty="0" smtClean="0"/>
          </a:p>
          <a:p>
            <a:pPr marL="0" indent="0" algn="just">
              <a:buNone/>
            </a:pPr>
            <a:r>
              <a:rPr lang="en-US" b="1" dirty="0" smtClean="0"/>
              <a:t>Case 2</a:t>
            </a:r>
            <a:r>
              <a:rPr lang="en-US" dirty="0" smtClean="0"/>
              <a:t>: 55 yo female with family history of coronary artery disease is found unconscious and pulseless at home. EMT arrive, intubate and resuscitate the patient. She is admitted to the neurointensive care unit where she remains unresponsive for several weeks. Diagnostic studies reveal the patient has suffered a cardiac arrest from a inferior wall MI. Vital signs are essentially normal and stable throughout the hospitalization. Imaging suggests a diffuse hypoxic brain injury. Hospital day 30 the patient opens her eyes and beings to follow commands. She is extubated and makes a slow but dramatic recovery eventually returning to home and work.</a:t>
            </a:r>
            <a:endParaRPr lang="en-US" dirty="0"/>
          </a:p>
        </p:txBody>
      </p:sp>
      <p:sp>
        <p:nvSpPr>
          <p:cNvPr id="4" name="Title 3"/>
          <p:cNvSpPr>
            <a:spLocks noGrp="1"/>
          </p:cNvSpPr>
          <p:nvPr>
            <p:ph type="title"/>
          </p:nvPr>
        </p:nvSpPr>
        <p:spPr/>
        <p:txBody>
          <a:bodyPr/>
          <a:lstStyle/>
          <a:p>
            <a:pPr algn="ctr"/>
            <a:r>
              <a:rPr lang="en-US" dirty="0" smtClean="0"/>
              <a:t>Cases</a:t>
            </a:r>
            <a:endParaRPr lang="en-US" dirty="0"/>
          </a:p>
        </p:txBody>
      </p:sp>
      <p:pic>
        <p:nvPicPr>
          <p:cNvPr id="7172" name="Picture 4" descr="Image result for diffuse anoxic brain injur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56825" y="139471"/>
            <a:ext cx="1818000" cy="1776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66355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Prognosis and Management</a:t>
            </a:r>
            <a:endParaRPr lang="en-US" dirty="0"/>
          </a:p>
        </p:txBody>
      </p:sp>
      <p:sp>
        <p:nvSpPr>
          <p:cNvPr id="3" name="Content Placeholder 2"/>
          <p:cNvSpPr>
            <a:spLocks noGrp="1"/>
          </p:cNvSpPr>
          <p:nvPr>
            <p:ph idx="1"/>
          </p:nvPr>
        </p:nvSpPr>
        <p:spPr/>
        <p:txBody>
          <a:bodyPr>
            <a:normAutofit/>
          </a:bodyPr>
          <a:lstStyle/>
          <a:p>
            <a:r>
              <a:rPr lang="en-US" dirty="0" smtClean="0"/>
              <a:t>Some prognostic factors are known in both instances (SAH vs anoxia)</a:t>
            </a:r>
          </a:p>
          <a:p>
            <a:r>
              <a:rPr lang="en-US" dirty="0" smtClean="0"/>
              <a:t>Hunt and Hess Grade of SAH (how neurologically impaired at outset)</a:t>
            </a:r>
          </a:p>
          <a:p>
            <a:r>
              <a:rPr lang="en-US" dirty="0" smtClean="0"/>
              <a:t>Fisher Grade of SAH (how much blood)</a:t>
            </a:r>
          </a:p>
          <a:p>
            <a:r>
              <a:rPr lang="en-US" dirty="0" smtClean="0"/>
              <a:t>Occurrence and severity of vasospasm</a:t>
            </a:r>
          </a:p>
          <a:p>
            <a:r>
              <a:rPr lang="en-US" dirty="0" smtClean="0"/>
              <a:t>Exposure time to low or zero perfusion</a:t>
            </a:r>
          </a:p>
          <a:p>
            <a:r>
              <a:rPr lang="en-US" dirty="0" smtClean="0"/>
              <a:t>Age of patient</a:t>
            </a:r>
          </a:p>
          <a:p>
            <a:r>
              <a:rPr lang="en-US" dirty="0" smtClean="0"/>
              <a:t>Signs of brainstem injury or malfunction</a:t>
            </a:r>
          </a:p>
          <a:p>
            <a:r>
              <a:rPr lang="en-US" b="1" dirty="0" smtClean="0"/>
              <a:t>OVERALL CARE IS LARGELY SUPPORTIVE</a:t>
            </a:r>
          </a:p>
          <a:p>
            <a:pPr marL="0" indent="0">
              <a:buNone/>
            </a:pPr>
            <a:endParaRPr lang="en-US" dirty="0" smtClean="0"/>
          </a:p>
          <a:p>
            <a:endParaRPr lang="en-US" dirty="0"/>
          </a:p>
        </p:txBody>
      </p:sp>
      <p:pic>
        <p:nvPicPr>
          <p:cNvPr id="8194" name="Picture 2" descr="Image result for patient in neuro ic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28050" y="3438525"/>
            <a:ext cx="3362325" cy="3095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26210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Hints</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Although systemic factors (BP, etc.) are normalized, the absolute value of vital signs may not be as helpful a guide as </a:t>
            </a:r>
            <a:r>
              <a:rPr lang="en-US" b="1" dirty="0" smtClean="0"/>
              <a:t>system reactivity </a:t>
            </a:r>
            <a:r>
              <a:rPr lang="en-US" dirty="0" smtClean="0"/>
              <a:t>(ANS function and brain-system coupling). </a:t>
            </a:r>
            <a:r>
              <a:rPr lang="en-US" dirty="0" smtClean="0">
                <a:solidFill>
                  <a:srgbClr val="FF0000"/>
                </a:solidFill>
              </a:rPr>
              <a:t>Points to brain-system coupling.</a:t>
            </a:r>
            <a:endParaRPr lang="en-US" dirty="0" smtClean="0"/>
          </a:p>
          <a:p>
            <a:pPr algn="just"/>
            <a:r>
              <a:rPr lang="en-US" dirty="0" smtClean="0"/>
              <a:t>Attempts are made to normalize CBF and ICP but best strategy (target values) may depend on </a:t>
            </a:r>
            <a:r>
              <a:rPr lang="en-US" b="1" dirty="0" smtClean="0"/>
              <a:t>state of autoregulation </a:t>
            </a:r>
            <a:r>
              <a:rPr lang="en-US" dirty="0" smtClean="0"/>
              <a:t>(CPPop). </a:t>
            </a:r>
            <a:r>
              <a:rPr lang="en-US" dirty="0" smtClean="0">
                <a:solidFill>
                  <a:srgbClr val="FF0000"/>
                </a:solidFill>
              </a:rPr>
              <a:t>Points to brain-vasculature coupling.</a:t>
            </a:r>
            <a:endParaRPr lang="en-US" dirty="0" smtClean="0"/>
          </a:p>
          <a:p>
            <a:pPr algn="just"/>
            <a:r>
              <a:rPr lang="en-US" dirty="0" smtClean="0"/>
              <a:t>Metabolic factors probably contribute to outcome (baseline glucose, ph, pCO2). </a:t>
            </a:r>
            <a:r>
              <a:rPr lang="en-US" dirty="0" smtClean="0">
                <a:solidFill>
                  <a:srgbClr val="FF0000"/>
                </a:solidFill>
              </a:rPr>
              <a:t>Points to brain-metabolism coupling. </a:t>
            </a:r>
            <a:endParaRPr lang="en-US" dirty="0" smtClean="0"/>
          </a:p>
          <a:p>
            <a:pPr algn="just"/>
            <a:r>
              <a:rPr lang="en-US" dirty="0" smtClean="0"/>
              <a:t>Neuro suppression (barbiturates, etc.) may be helpful.</a:t>
            </a:r>
          </a:p>
          <a:p>
            <a:pPr algn="just"/>
            <a:r>
              <a:rPr lang="en-US" dirty="0" smtClean="0"/>
              <a:t>Neuro suppression (hypothermia) may be helpful or harmful.</a:t>
            </a:r>
            <a:endParaRPr lang="en-US" dirty="0"/>
          </a:p>
        </p:txBody>
      </p:sp>
    </p:spTree>
    <p:extLst>
      <p:ext uri="{BB962C8B-B14F-4D97-AF65-F5344CB8AC3E}">
        <p14:creationId xmlns:p14="http://schemas.microsoft.com/office/powerpoint/2010/main" val="29627905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Issues and Questions</a:t>
            </a:r>
            <a:endParaRPr lang="en-US" dirty="0"/>
          </a:p>
        </p:txBody>
      </p:sp>
      <p:sp>
        <p:nvSpPr>
          <p:cNvPr id="3" name="Content Placeholder 2"/>
          <p:cNvSpPr>
            <a:spLocks noGrp="1"/>
          </p:cNvSpPr>
          <p:nvPr>
            <p:ph idx="1"/>
          </p:nvPr>
        </p:nvSpPr>
        <p:spPr/>
        <p:txBody>
          <a:bodyPr/>
          <a:lstStyle/>
          <a:p>
            <a:r>
              <a:rPr lang="en-US" dirty="0" smtClean="0"/>
              <a:t>Can pathophysiologic states (</a:t>
            </a:r>
            <a:r>
              <a:rPr lang="en-US" b="1" dirty="0" smtClean="0"/>
              <a:t>brain</a:t>
            </a:r>
            <a:r>
              <a:rPr lang="en-US" dirty="0" smtClean="0"/>
              <a:t>) of unconsciousness be defined and detected beyond those characterized by etiology and crude grading scales of </a:t>
            </a:r>
            <a:r>
              <a:rPr lang="en-US" i="1" dirty="0" smtClean="0"/>
              <a:t>apparent</a:t>
            </a:r>
            <a:r>
              <a:rPr lang="en-US" dirty="0" smtClean="0"/>
              <a:t> severity?</a:t>
            </a:r>
          </a:p>
          <a:p>
            <a:r>
              <a:rPr lang="en-US" dirty="0" smtClean="0"/>
              <a:t>Can pathophysiologic states (</a:t>
            </a:r>
            <a:r>
              <a:rPr lang="en-US" b="1" dirty="0" smtClean="0"/>
              <a:t>brain + system</a:t>
            </a:r>
            <a:r>
              <a:rPr lang="en-US" dirty="0" smtClean="0"/>
              <a:t>) of unconsciousness be defined and detected?</a:t>
            </a:r>
          </a:p>
          <a:p>
            <a:r>
              <a:rPr lang="en-US" dirty="0" smtClean="0"/>
              <a:t>If so, how might this be done? (using clinically available data)</a:t>
            </a:r>
          </a:p>
          <a:p>
            <a:r>
              <a:rPr lang="en-US" dirty="0" smtClean="0"/>
              <a:t>If so, how might this be useful? (influence on management, path from COMA to wakefulness --- available? Which path?)</a:t>
            </a:r>
            <a:endParaRPr lang="en-US" dirty="0"/>
          </a:p>
        </p:txBody>
      </p:sp>
    </p:spTree>
    <p:extLst>
      <p:ext uri="{BB962C8B-B14F-4D97-AF65-F5344CB8AC3E}">
        <p14:creationId xmlns:p14="http://schemas.microsoft.com/office/powerpoint/2010/main" val="23696092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Present Model</a:t>
            </a:r>
            <a:endParaRPr lang="en-US" dirty="0"/>
          </a:p>
        </p:txBody>
      </p:sp>
      <p:pic>
        <p:nvPicPr>
          <p:cNvPr id="9218" name="Picture 2" descr="Image result for patient in neuro ic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975" y="2552700"/>
            <a:ext cx="3362325" cy="30956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92893" y="1690688"/>
            <a:ext cx="4154488" cy="4819650"/>
          </a:xfrm>
          <a:prstGeom prst="rect">
            <a:avLst/>
          </a:prstGeom>
          <a:solidFill>
            <a:srgbClr val="F9FEBE">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3581400" y="6038850"/>
            <a:ext cx="1466850" cy="369332"/>
          </a:xfrm>
          <a:prstGeom prst="rect">
            <a:avLst/>
          </a:prstGeom>
          <a:noFill/>
        </p:spPr>
        <p:txBody>
          <a:bodyPr wrap="square" rtlCol="0">
            <a:spAutoFit/>
          </a:bodyPr>
          <a:lstStyle/>
          <a:p>
            <a:r>
              <a:rPr lang="en-US" dirty="0" smtClean="0"/>
              <a:t>COMA</a:t>
            </a:r>
            <a:endParaRPr lang="en-US" dirty="0"/>
          </a:p>
        </p:txBody>
      </p:sp>
      <p:cxnSp>
        <p:nvCxnSpPr>
          <p:cNvPr id="7" name="Straight Arrow Connector 6"/>
          <p:cNvCxnSpPr/>
          <p:nvPr/>
        </p:nvCxnSpPr>
        <p:spPr>
          <a:xfrm>
            <a:off x="4619625" y="4010025"/>
            <a:ext cx="3019425"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843463" y="3218437"/>
            <a:ext cx="3314700" cy="646331"/>
          </a:xfrm>
          <a:prstGeom prst="rect">
            <a:avLst/>
          </a:prstGeom>
          <a:noFill/>
        </p:spPr>
        <p:txBody>
          <a:bodyPr wrap="square" rtlCol="0">
            <a:spAutoFit/>
          </a:bodyPr>
          <a:lstStyle/>
          <a:p>
            <a:r>
              <a:rPr lang="en-US" dirty="0" smtClean="0"/>
              <a:t>Normalize Every Salient Physiologic Factor</a:t>
            </a:r>
            <a:endParaRPr lang="en-US" dirty="0"/>
          </a:p>
        </p:txBody>
      </p:sp>
      <p:sp>
        <p:nvSpPr>
          <p:cNvPr id="9" name="TextBox 8"/>
          <p:cNvSpPr txBox="1"/>
          <p:nvPr/>
        </p:nvSpPr>
        <p:spPr>
          <a:xfrm>
            <a:off x="4843463" y="4215885"/>
            <a:ext cx="1790700" cy="369332"/>
          </a:xfrm>
          <a:prstGeom prst="rect">
            <a:avLst/>
          </a:prstGeom>
          <a:noFill/>
        </p:spPr>
        <p:txBody>
          <a:bodyPr wrap="square" rtlCol="0">
            <a:spAutoFit/>
          </a:bodyPr>
          <a:lstStyle/>
          <a:p>
            <a:r>
              <a:rPr lang="en-US" dirty="0" smtClean="0"/>
              <a:t>Wait</a:t>
            </a:r>
            <a:endParaRPr lang="en-US" dirty="0"/>
          </a:p>
        </p:txBody>
      </p:sp>
      <p:pic>
        <p:nvPicPr>
          <p:cNvPr id="11" name="Picture 2" descr="Image result for patient in neuro icu"/>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35133" y="1670625"/>
            <a:ext cx="861218" cy="79290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Image result for patient in neuro icu"/>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01933" y="784800"/>
            <a:ext cx="861218" cy="79290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Image result for patient in neuro icu"/>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63857" y="1997381"/>
            <a:ext cx="861218" cy="79290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Image result for patient in neuro icu"/>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04524" y="2748038"/>
            <a:ext cx="861218" cy="79290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Image result for patient in neuro icu"/>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833248" y="3218437"/>
            <a:ext cx="861218" cy="79290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Image result for patient in neuro icu"/>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365585" y="2908875"/>
            <a:ext cx="861218" cy="792906"/>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Image result for wheelchair patien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163175" y="3990387"/>
            <a:ext cx="1393836" cy="92958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Image result for wheelchair patien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35133" y="4342169"/>
            <a:ext cx="1393836" cy="929581"/>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Image result for walking patien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772651" y="5303357"/>
            <a:ext cx="1657238" cy="1104825"/>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descr="Image result for running pers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62386" y="5068693"/>
            <a:ext cx="1085783" cy="814337"/>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8" descr="Image result for running pers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290356" y="5705526"/>
            <a:ext cx="1085783" cy="814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25138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Provisional Concept</a:t>
            </a:r>
            <a:endParaRPr lang="en-US" dirty="0"/>
          </a:p>
        </p:txBody>
      </p:sp>
      <p:pic>
        <p:nvPicPr>
          <p:cNvPr id="7" name="Picture 6" descr="Image result for patient in neuro icu"/>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49416" y="2006766"/>
            <a:ext cx="873124" cy="80386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 result for patient in neuro icu"/>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49416" y="3107162"/>
            <a:ext cx="873124" cy="80386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Image result for patient in neuro icu"/>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49416" y="4254659"/>
            <a:ext cx="873124" cy="80386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Image result for patient in neuro icu"/>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49416" y="5417483"/>
            <a:ext cx="873124" cy="803868"/>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2244725" y="1690688"/>
            <a:ext cx="2581275" cy="369332"/>
          </a:xfrm>
          <a:prstGeom prst="rect">
            <a:avLst/>
          </a:prstGeom>
          <a:noFill/>
        </p:spPr>
        <p:txBody>
          <a:bodyPr wrap="square" rtlCol="0">
            <a:spAutoFit/>
          </a:bodyPr>
          <a:lstStyle/>
          <a:p>
            <a:r>
              <a:rPr lang="en-US" dirty="0" smtClean="0"/>
              <a:t>c1</a:t>
            </a:r>
            <a:endParaRPr lang="en-US" dirty="0"/>
          </a:p>
        </p:txBody>
      </p:sp>
      <p:sp>
        <p:nvSpPr>
          <p:cNvPr id="16" name="TextBox 15"/>
          <p:cNvSpPr txBox="1"/>
          <p:nvPr/>
        </p:nvSpPr>
        <p:spPr>
          <a:xfrm>
            <a:off x="2244725" y="2737830"/>
            <a:ext cx="1809750" cy="369332"/>
          </a:xfrm>
          <a:prstGeom prst="rect">
            <a:avLst/>
          </a:prstGeom>
          <a:noFill/>
        </p:spPr>
        <p:txBody>
          <a:bodyPr wrap="square" rtlCol="0">
            <a:spAutoFit/>
          </a:bodyPr>
          <a:lstStyle/>
          <a:p>
            <a:r>
              <a:rPr lang="en-US" dirty="0" smtClean="0"/>
              <a:t>c2</a:t>
            </a:r>
            <a:endParaRPr lang="en-US" dirty="0"/>
          </a:p>
        </p:txBody>
      </p:sp>
      <p:sp>
        <p:nvSpPr>
          <p:cNvPr id="17" name="TextBox 16"/>
          <p:cNvSpPr txBox="1"/>
          <p:nvPr/>
        </p:nvSpPr>
        <p:spPr>
          <a:xfrm>
            <a:off x="2224087" y="3885327"/>
            <a:ext cx="2438400" cy="369332"/>
          </a:xfrm>
          <a:prstGeom prst="rect">
            <a:avLst/>
          </a:prstGeom>
          <a:noFill/>
        </p:spPr>
        <p:txBody>
          <a:bodyPr wrap="square" rtlCol="0">
            <a:spAutoFit/>
          </a:bodyPr>
          <a:lstStyle/>
          <a:p>
            <a:r>
              <a:rPr lang="en-US" dirty="0" smtClean="0"/>
              <a:t>c3</a:t>
            </a:r>
            <a:endParaRPr lang="en-US" dirty="0"/>
          </a:p>
        </p:txBody>
      </p:sp>
      <p:sp>
        <p:nvSpPr>
          <p:cNvPr id="18" name="TextBox 17"/>
          <p:cNvSpPr txBox="1"/>
          <p:nvPr/>
        </p:nvSpPr>
        <p:spPr>
          <a:xfrm>
            <a:off x="2200275" y="5099122"/>
            <a:ext cx="2162175" cy="369332"/>
          </a:xfrm>
          <a:prstGeom prst="rect">
            <a:avLst/>
          </a:prstGeom>
          <a:noFill/>
        </p:spPr>
        <p:txBody>
          <a:bodyPr wrap="square" rtlCol="0">
            <a:spAutoFit/>
          </a:bodyPr>
          <a:lstStyle/>
          <a:p>
            <a:r>
              <a:rPr lang="en-US" dirty="0" smtClean="0"/>
              <a:t>c4</a:t>
            </a:r>
            <a:endParaRPr lang="en-US" dirty="0"/>
          </a:p>
        </p:txBody>
      </p:sp>
      <p:pic>
        <p:nvPicPr>
          <p:cNvPr id="19" name="Picture 18" descr="Image result for patient in neuro icu"/>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07421" y="2006766"/>
            <a:ext cx="873124" cy="803868"/>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 descr="Image result for wheelchair patien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07421" y="2981449"/>
            <a:ext cx="1393836" cy="929581"/>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6" descr="Image result for walking patien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007421" y="4104180"/>
            <a:ext cx="1657238" cy="1104825"/>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8" descr="Image result for running pers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007421" y="5402155"/>
            <a:ext cx="1085783" cy="814337"/>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Straight Arrow Connector 23"/>
          <p:cNvCxnSpPr/>
          <p:nvPr/>
        </p:nvCxnSpPr>
        <p:spPr>
          <a:xfrm flipV="1">
            <a:off x="2793180" y="2448846"/>
            <a:ext cx="5943600" cy="171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2793180" y="5819417"/>
            <a:ext cx="5943600" cy="171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p:cNvCxnSpPr/>
          <p:nvPr/>
        </p:nvCxnSpPr>
        <p:spPr>
          <a:xfrm flipV="1">
            <a:off x="2793180" y="2683034"/>
            <a:ext cx="5943600" cy="81683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p:cNvCxnSpPr/>
          <p:nvPr/>
        </p:nvCxnSpPr>
        <p:spPr>
          <a:xfrm rot="5400000">
            <a:off x="600892" y="3917854"/>
            <a:ext cx="1331866" cy="514350"/>
          </a:xfrm>
          <a:prstGeom prst="bentConnector3">
            <a:avLst>
              <a:gd name="adj1" fmla="val -6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1056896" y="4840962"/>
            <a:ext cx="475265" cy="57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2793180" y="4835624"/>
            <a:ext cx="5943600" cy="3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40"/>
          <p:cNvCxnSpPr/>
          <p:nvPr/>
        </p:nvCxnSpPr>
        <p:spPr>
          <a:xfrm flipV="1">
            <a:off x="2793180" y="3610476"/>
            <a:ext cx="5943600" cy="7620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1009650" y="4846667"/>
            <a:ext cx="0" cy="9899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1056896" y="5819417"/>
            <a:ext cx="4671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0240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Problems in Neurosurgery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Determining (pre op, intra op) </a:t>
            </a:r>
            <a:r>
              <a:rPr lang="en-US" b="1" dirty="0" smtClean="0"/>
              <a:t>effects</a:t>
            </a:r>
            <a:r>
              <a:rPr lang="en-US" dirty="0" smtClean="0"/>
              <a:t> of resection and brain manipulation</a:t>
            </a:r>
          </a:p>
          <a:p>
            <a:r>
              <a:rPr lang="en-US" b="1" dirty="0" smtClean="0"/>
              <a:t>Real time </a:t>
            </a:r>
            <a:r>
              <a:rPr lang="en-US" dirty="0" smtClean="0"/>
              <a:t>and expected long term effects of stimulation (blockade, synchronization)</a:t>
            </a:r>
          </a:p>
          <a:p>
            <a:r>
              <a:rPr lang="en-US" dirty="0" smtClean="0"/>
              <a:t>Accurate (physiologic) </a:t>
            </a:r>
            <a:r>
              <a:rPr lang="en-US" b="1" dirty="0" smtClean="0"/>
              <a:t>targeting</a:t>
            </a:r>
            <a:r>
              <a:rPr lang="en-US" dirty="0" smtClean="0"/>
              <a:t> of CNS structures</a:t>
            </a:r>
          </a:p>
          <a:p>
            <a:r>
              <a:rPr lang="en-US" b="1" dirty="0" smtClean="0"/>
              <a:t>Classification and management </a:t>
            </a:r>
            <a:r>
              <a:rPr lang="en-US" dirty="0" smtClean="0"/>
              <a:t>of unconscious (COMA) states</a:t>
            </a:r>
          </a:p>
          <a:p>
            <a:r>
              <a:rPr lang="en-US" b="1" dirty="0" smtClean="0"/>
              <a:t>Classification and management </a:t>
            </a:r>
            <a:r>
              <a:rPr lang="en-US" dirty="0" smtClean="0"/>
              <a:t>of traumatic brain injures (severe to mild – concussion)</a:t>
            </a:r>
          </a:p>
          <a:p>
            <a:r>
              <a:rPr lang="en-US" b="1" dirty="0" smtClean="0"/>
              <a:t>Optimized management </a:t>
            </a:r>
            <a:r>
              <a:rPr lang="en-US" dirty="0" smtClean="0"/>
              <a:t>of patients with severe CNS pathology and altered physiology (trauma, SAH)</a:t>
            </a:r>
          </a:p>
          <a:p>
            <a:r>
              <a:rPr lang="en-US" b="1" dirty="0" smtClean="0"/>
              <a:t>Optimized integration-manipulation </a:t>
            </a:r>
            <a:r>
              <a:rPr lang="en-US" dirty="0" smtClean="0"/>
              <a:t>of systemic elements (cardiopulmonary, renal, metabolic, endocrine) in setting of CNS pathology</a:t>
            </a:r>
          </a:p>
          <a:p>
            <a:endParaRPr lang="en-US" dirty="0"/>
          </a:p>
        </p:txBody>
      </p:sp>
    </p:spTree>
    <p:extLst>
      <p:ext uri="{BB962C8B-B14F-4D97-AF65-F5344CB8AC3E}">
        <p14:creationId xmlns:p14="http://schemas.microsoft.com/office/powerpoint/2010/main" val="10757907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Clinical Problem-Opportunity 2: Functional Neurosurgery</a:t>
            </a:r>
            <a:endParaRPr lang="en-US" dirty="0"/>
          </a:p>
        </p:txBody>
      </p:sp>
      <p:pic>
        <p:nvPicPr>
          <p:cNvPr id="10242" name="Picture 2" descr="Image result for DBS surge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025" y="1992312"/>
            <a:ext cx="4762500" cy="3200401"/>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Image result for DBS surge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5000" y="1992312"/>
            <a:ext cx="4525205" cy="2544763"/>
          </a:xfrm>
          <a:prstGeom prst="rect">
            <a:avLst/>
          </a:prstGeom>
          <a:noFill/>
          <a:extLst>
            <a:ext uri="{909E8E84-426E-40DD-AFC4-6F175D3DCCD1}">
              <a14:hiddenFill xmlns:a14="http://schemas.microsoft.com/office/drawing/2010/main">
                <a:solidFill>
                  <a:srgbClr val="FFFFFF"/>
                </a:solidFill>
              </a14:hiddenFill>
            </a:ext>
          </a:extLst>
        </p:spPr>
      </p:pic>
      <p:pic>
        <p:nvPicPr>
          <p:cNvPr id="10248" name="Picture 8" descr="Image result for microelectrode recording db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85000" y="4838699"/>
            <a:ext cx="4156808" cy="175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44954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t>Tool: Functional Neurosurgery</a:t>
            </a:r>
            <a:endParaRPr lang="en-US" dirty="0"/>
          </a:p>
        </p:txBody>
      </p:sp>
      <p:sp>
        <p:nvSpPr>
          <p:cNvPr id="4" name="Content Placeholder 3"/>
          <p:cNvSpPr>
            <a:spLocks noGrp="1"/>
          </p:cNvSpPr>
          <p:nvPr>
            <p:ph idx="1"/>
          </p:nvPr>
        </p:nvSpPr>
        <p:spPr/>
        <p:txBody>
          <a:bodyPr>
            <a:normAutofit lnSpcReduction="10000"/>
          </a:bodyPr>
          <a:lstStyle/>
          <a:p>
            <a:r>
              <a:rPr lang="en-US" dirty="0" smtClean="0"/>
              <a:t>Ablate saliently overactive regions </a:t>
            </a:r>
          </a:p>
          <a:p>
            <a:r>
              <a:rPr lang="en-US" dirty="0" smtClean="0"/>
              <a:t>Stimulate target</a:t>
            </a:r>
          </a:p>
          <a:p>
            <a:r>
              <a:rPr lang="en-US" dirty="0" smtClean="0"/>
              <a:t>Stimulation: a) depolarization block (ablate output), b) synchronize neurons</a:t>
            </a:r>
          </a:p>
          <a:p>
            <a:r>
              <a:rPr lang="en-US" dirty="0" smtClean="0"/>
              <a:t>Utilize micro electrode recording to identify targets</a:t>
            </a:r>
          </a:p>
          <a:p>
            <a:r>
              <a:rPr lang="en-US" dirty="0" smtClean="0"/>
              <a:t>Place large permanent stimulating electrodes to achieve block or synchronization</a:t>
            </a:r>
          </a:p>
          <a:p>
            <a:r>
              <a:rPr lang="en-US" dirty="0" smtClean="0"/>
              <a:t>Notion is to achieve some “normalization” of network function to restore ability to move, eliminate involuntary movements, reduce pain, alter mood, control compulsions, alter hunger</a:t>
            </a:r>
          </a:p>
          <a:p>
            <a:pPr marL="0" indent="0">
              <a:buNone/>
            </a:pPr>
            <a:endParaRPr lang="en-US" dirty="0"/>
          </a:p>
        </p:txBody>
      </p:sp>
    </p:spTree>
    <p:extLst>
      <p:ext uri="{BB962C8B-B14F-4D97-AF65-F5344CB8AC3E}">
        <p14:creationId xmlns:p14="http://schemas.microsoft.com/office/powerpoint/2010/main" val="2912606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Limits of Functional Neurosurgery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Incomplete picture of “ground truth” that depicts healthy and pathological network activity</a:t>
            </a:r>
          </a:p>
          <a:p>
            <a:r>
              <a:rPr lang="en-US" dirty="0" smtClean="0"/>
              <a:t>Incomplete knowledge of possible targets</a:t>
            </a:r>
          </a:p>
          <a:p>
            <a:r>
              <a:rPr lang="en-US" dirty="0" smtClean="0"/>
              <a:t>Incomplete knowledge of combination effects</a:t>
            </a:r>
          </a:p>
          <a:p>
            <a:r>
              <a:rPr lang="en-US" dirty="0" smtClean="0"/>
              <a:t>Limited repertoire of effects with stimulation (block regional output, synchronize regional output)</a:t>
            </a:r>
          </a:p>
          <a:p>
            <a:r>
              <a:rPr lang="en-US" dirty="0" smtClean="0"/>
              <a:t>Limited ability to measure effect (live) of stimulation (no interrogation of network beyond large scale effects on patient in OR)</a:t>
            </a:r>
          </a:p>
          <a:p>
            <a:r>
              <a:rPr lang="en-US" dirty="0" smtClean="0"/>
              <a:t>Do not collect additional date during stimulation and device placement that may guide target selection (EEG, EMG, multi-target unit activity)</a:t>
            </a:r>
          </a:p>
          <a:p>
            <a:r>
              <a:rPr lang="en-US" dirty="0" smtClean="0"/>
              <a:t>Individual variation in severity of disease and effects DBS</a:t>
            </a:r>
          </a:p>
          <a:p>
            <a:endParaRPr lang="en-US" dirty="0"/>
          </a:p>
        </p:txBody>
      </p:sp>
    </p:spTree>
    <p:extLst>
      <p:ext uri="{BB962C8B-B14F-4D97-AF65-F5344CB8AC3E}">
        <p14:creationId xmlns:p14="http://schemas.microsoft.com/office/powerpoint/2010/main" val="41719425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1875" y="1647826"/>
            <a:ext cx="4854575" cy="3702642"/>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descr="Image result for microelectrode recording db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2100" y="1573212"/>
            <a:ext cx="4816475" cy="2764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99328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6" name="Picture 4" descr="Image result for strick loops mo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8600" y="954088"/>
            <a:ext cx="8583223" cy="513238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104900" y="3409950"/>
            <a:ext cx="9620250" cy="1095375"/>
          </a:xfrm>
          <a:prstGeom prst="rect">
            <a:avLst/>
          </a:prstGeom>
          <a:solidFill>
            <a:srgbClr val="F5FA36">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1104900" y="4657725"/>
            <a:ext cx="2676525" cy="1095375"/>
          </a:xfrm>
          <a:prstGeom prst="rect">
            <a:avLst/>
          </a:prstGeom>
          <a:solidFill>
            <a:srgbClr val="F5FA36">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1104900" y="1524000"/>
            <a:ext cx="9620250" cy="1095375"/>
          </a:xfrm>
          <a:prstGeom prst="rect">
            <a:avLst/>
          </a:prstGeom>
          <a:solidFill>
            <a:srgbClr val="FC5534">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826619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Image result for strick loops mo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9301" y="153988"/>
            <a:ext cx="5254004" cy="314166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Image result for strick loops mo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9301" y="3655431"/>
            <a:ext cx="5254004" cy="3141662"/>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3289301" y="600076"/>
            <a:ext cx="1368424" cy="533400"/>
          </a:xfrm>
          <a:prstGeom prst="rect">
            <a:avLst/>
          </a:prstGeom>
          <a:solidFill>
            <a:srgbClr val="FF0000">
              <a:alpha val="1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5916303" y="600076"/>
            <a:ext cx="655947" cy="533400"/>
          </a:xfrm>
          <a:prstGeom prst="rect">
            <a:avLst/>
          </a:prstGeom>
          <a:solidFill>
            <a:srgbClr val="FF0000">
              <a:alpha val="1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p:nvSpPr>
        <p:spPr>
          <a:xfrm>
            <a:off x="3289301" y="4110037"/>
            <a:ext cx="1368424" cy="533400"/>
          </a:xfrm>
          <a:prstGeom prst="rect">
            <a:avLst/>
          </a:prstGeom>
          <a:solidFill>
            <a:srgbClr val="00B050">
              <a:alpha val="1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p:nvSpPr>
        <p:spPr>
          <a:xfrm>
            <a:off x="5916303" y="4110037"/>
            <a:ext cx="655947" cy="533400"/>
          </a:xfrm>
          <a:prstGeom prst="rect">
            <a:avLst/>
          </a:prstGeom>
          <a:solidFill>
            <a:srgbClr val="00B050">
              <a:alpha val="1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p:cNvSpPr/>
          <p:nvPr/>
        </p:nvSpPr>
        <p:spPr>
          <a:xfrm>
            <a:off x="3289301" y="5226262"/>
            <a:ext cx="1444624" cy="533400"/>
          </a:xfrm>
          <a:prstGeom prst="rect">
            <a:avLst/>
          </a:prstGeom>
          <a:solidFill>
            <a:srgbClr val="7030A0">
              <a:alpha val="1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p:nvSpPr>
        <p:spPr>
          <a:xfrm>
            <a:off x="3289301" y="1740482"/>
            <a:ext cx="1444624" cy="533400"/>
          </a:xfrm>
          <a:prstGeom prst="rect">
            <a:avLst/>
          </a:prstGeom>
          <a:solidFill>
            <a:srgbClr val="FF0000">
              <a:alpha val="1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6908801" y="1797633"/>
            <a:ext cx="749299" cy="533400"/>
          </a:xfrm>
          <a:prstGeom prst="rect">
            <a:avLst/>
          </a:prstGeom>
          <a:solidFill>
            <a:srgbClr val="FF0000">
              <a:alpha val="1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p:nvSpPr>
        <p:spPr>
          <a:xfrm>
            <a:off x="6935788" y="5226262"/>
            <a:ext cx="722312" cy="533400"/>
          </a:xfrm>
          <a:prstGeom prst="rect">
            <a:avLst/>
          </a:prstGeom>
          <a:solidFill>
            <a:srgbClr val="7030A0">
              <a:alpha val="1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p:cNvSpPr txBox="1"/>
          <p:nvPr/>
        </p:nvSpPr>
        <p:spPr>
          <a:xfrm>
            <a:off x="7256462" y="5761078"/>
            <a:ext cx="803275" cy="307777"/>
          </a:xfrm>
          <a:prstGeom prst="rect">
            <a:avLst/>
          </a:prstGeom>
          <a:noFill/>
        </p:spPr>
        <p:txBody>
          <a:bodyPr wrap="square" rtlCol="0">
            <a:spAutoFit/>
          </a:bodyPr>
          <a:lstStyle/>
          <a:p>
            <a:r>
              <a:rPr lang="en-US" sz="1400" dirty="0" smtClean="0">
                <a:solidFill>
                  <a:srgbClr val="FF0000"/>
                </a:solidFill>
              </a:rPr>
              <a:t>block</a:t>
            </a:r>
            <a:endParaRPr lang="en-US" sz="1400" dirty="0">
              <a:solidFill>
                <a:srgbClr val="FF0000"/>
              </a:solidFill>
            </a:endParaRPr>
          </a:p>
        </p:txBody>
      </p:sp>
      <p:sp>
        <p:nvSpPr>
          <p:cNvPr id="25" name="TextBox 24"/>
          <p:cNvSpPr txBox="1"/>
          <p:nvPr/>
        </p:nvSpPr>
        <p:spPr>
          <a:xfrm>
            <a:off x="4451834" y="5759662"/>
            <a:ext cx="1047750" cy="307777"/>
          </a:xfrm>
          <a:prstGeom prst="rect">
            <a:avLst/>
          </a:prstGeom>
          <a:noFill/>
        </p:spPr>
        <p:txBody>
          <a:bodyPr wrap="square" rtlCol="0">
            <a:spAutoFit/>
          </a:bodyPr>
          <a:lstStyle/>
          <a:p>
            <a:r>
              <a:rPr lang="en-US" sz="1400" dirty="0" smtClean="0">
                <a:solidFill>
                  <a:srgbClr val="FF0000"/>
                </a:solidFill>
              </a:rPr>
              <a:t>synch</a:t>
            </a:r>
            <a:endParaRPr lang="en-US" sz="1400" dirty="0">
              <a:solidFill>
                <a:srgbClr val="FF0000"/>
              </a:solidFill>
            </a:endParaRPr>
          </a:p>
        </p:txBody>
      </p:sp>
      <p:sp>
        <p:nvSpPr>
          <p:cNvPr id="26" name="TextBox 25"/>
          <p:cNvSpPr txBox="1"/>
          <p:nvPr/>
        </p:nvSpPr>
        <p:spPr>
          <a:xfrm>
            <a:off x="685800" y="1797633"/>
            <a:ext cx="1285875" cy="369332"/>
          </a:xfrm>
          <a:prstGeom prst="rect">
            <a:avLst/>
          </a:prstGeom>
          <a:noFill/>
        </p:spPr>
        <p:txBody>
          <a:bodyPr wrap="square" rtlCol="0">
            <a:spAutoFit/>
          </a:bodyPr>
          <a:lstStyle/>
          <a:p>
            <a:r>
              <a:rPr lang="en-US" dirty="0" smtClean="0"/>
              <a:t>Pathologic</a:t>
            </a:r>
            <a:endParaRPr lang="en-US" dirty="0"/>
          </a:p>
        </p:txBody>
      </p:sp>
      <p:sp>
        <p:nvSpPr>
          <p:cNvPr id="27" name="TextBox 26"/>
          <p:cNvSpPr txBox="1"/>
          <p:nvPr/>
        </p:nvSpPr>
        <p:spPr>
          <a:xfrm>
            <a:off x="762000" y="4903096"/>
            <a:ext cx="1285875" cy="646331"/>
          </a:xfrm>
          <a:prstGeom prst="rect">
            <a:avLst/>
          </a:prstGeom>
          <a:noFill/>
        </p:spPr>
        <p:txBody>
          <a:bodyPr wrap="square" rtlCol="0">
            <a:spAutoFit/>
          </a:bodyPr>
          <a:lstStyle/>
          <a:p>
            <a:r>
              <a:rPr lang="en-US" dirty="0" smtClean="0"/>
              <a:t>Normalized Output</a:t>
            </a:r>
            <a:endParaRPr lang="en-US" dirty="0"/>
          </a:p>
        </p:txBody>
      </p:sp>
    </p:spTree>
    <p:extLst>
      <p:ext uri="{BB962C8B-B14F-4D97-AF65-F5344CB8AC3E}">
        <p14:creationId xmlns:p14="http://schemas.microsoft.com/office/powerpoint/2010/main" val="24197518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Functional Neurosurgery</a:t>
            </a:r>
            <a:endParaRPr lang="en-US" dirty="0"/>
          </a:p>
        </p:txBody>
      </p:sp>
      <p:sp>
        <p:nvSpPr>
          <p:cNvPr id="3" name="Content Placeholder 2"/>
          <p:cNvSpPr>
            <a:spLocks noGrp="1"/>
          </p:cNvSpPr>
          <p:nvPr>
            <p:ph idx="1"/>
          </p:nvPr>
        </p:nvSpPr>
        <p:spPr/>
        <p:txBody>
          <a:bodyPr>
            <a:normAutofit lnSpcReduction="10000"/>
          </a:bodyPr>
          <a:lstStyle/>
          <a:p>
            <a:r>
              <a:rPr lang="en-US" dirty="0" smtClean="0"/>
              <a:t>Probably the greatest opportunity to study and improve brain function in pathological circumstances.</a:t>
            </a:r>
          </a:p>
          <a:p>
            <a:r>
              <a:rPr lang="en-US" dirty="0" smtClean="0"/>
              <a:t>Methods are crude and guided by incomplete knowledge or guesses from primate models.</a:t>
            </a:r>
          </a:p>
          <a:p>
            <a:r>
              <a:rPr lang="en-US" dirty="0" smtClean="0"/>
              <a:t>Frontiers are real: movement disorders and other neurodegenerative diseases, psychiatry-behavior, obesity, X.</a:t>
            </a:r>
          </a:p>
          <a:p>
            <a:r>
              <a:rPr lang="en-US" dirty="0" smtClean="0"/>
              <a:t>Only setting in which human neuronal activity can be obtained in an ethically acceptable manner.</a:t>
            </a:r>
          </a:p>
          <a:p>
            <a:r>
              <a:rPr lang="en-US" dirty="0" smtClean="0"/>
              <a:t>Desperately need TOOLS to identify and define pathologic “state(s)” pre operatively (class of patients and individuals).</a:t>
            </a:r>
          </a:p>
          <a:p>
            <a:pPr marL="0" indent="0">
              <a:buNone/>
            </a:pPr>
            <a:endParaRPr lang="en-US" dirty="0"/>
          </a:p>
        </p:txBody>
      </p:sp>
    </p:spTree>
    <p:extLst>
      <p:ext uri="{BB962C8B-B14F-4D97-AF65-F5344CB8AC3E}">
        <p14:creationId xmlns:p14="http://schemas.microsoft.com/office/powerpoint/2010/main" val="21188177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Is there a place for network physiological methods in neurosurgery?</a:t>
            </a:r>
            <a:endParaRPr lang="en-US" dirty="0"/>
          </a:p>
        </p:txBody>
      </p:sp>
      <p:sp>
        <p:nvSpPr>
          <p:cNvPr id="3" name="Content Placeholder 2"/>
          <p:cNvSpPr>
            <a:spLocks noGrp="1"/>
          </p:cNvSpPr>
          <p:nvPr>
            <p:ph idx="1"/>
          </p:nvPr>
        </p:nvSpPr>
        <p:spPr/>
        <p:txBody>
          <a:bodyPr>
            <a:normAutofit fontScale="92500"/>
          </a:bodyPr>
          <a:lstStyle/>
          <a:p>
            <a:r>
              <a:rPr lang="en-US" dirty="0" smtClean="0">
                <a:solidFill>
                  <a:srgbClr val="FF0000"/>
                </a:solidFill>
              </a:rPr>
              <a:t>Abundant data </a:t>
            </a:r>
            <a:r>
              <a:rPr lang="en-US" dirty="0" smtClean="0"/>
              <a:t>– not clear how best to use it.</a:t>
            </a:r>
          </a:p>
          <a:p>
            <a:r>
              <a:rPr lang="en-US" b="1" dirty="0" smtClean="0"/>
              <a:t>Can we do better </a:t>
            </a:r>
            <a:r>
              <a:rPr lang="en-US" dirty="0"/>
              <a:t>than</a:t>
            </a:r>
            <a:r>
              <a:rPr lang="en-US" b="1" dirty="0" smtClean="0"/>
              <a:t> normalization of bedside physiologic parameters we can measure and wait?</a:t>
            </a:r>
          </a:p>
          <a:p>
            <a:r>
              <a:rPr lang="en-US" dirty="0" smtClean="0"/>
              <a:t>Can we use the perspective of configurations and element coupling to </a:t>
            </a:r>
            <a:r>
              <a:rPr lang="en-US" u="sng" dirty="0" smtClean="0"/>
              <a:t>define and visualize real and clinically relevant states </a:t>
            </a:r>
            <a:r>
              <a:rPr lang="en-US" dirty="0" smtClean="0"/>
              <a:t>of brain and brain-system? Can we create a more granular catalog of disease states?</a:t>
            </a:r>
          </a:p>
          <a:p>
            <a:r>
              <a:rPr lang="en-US" dirty="0" smtClean="0"/>
              <a:t>Can we </a:t>
            </a:r>
            <a:r>
              <a:rPr lang="en-US" u="sng" dirty="0" smtClean="0"/>
              <a:t>use identified states to study clinical paths </a:t>
            </a:r>
            <a:r>
              <a:rPr lang="en-US" dirty="0" smtClean="0"/>
              <a:t>from COMA to recovery?</a:t>
            </a:r>
          </a:p>
          <a:p>
            <a:r>
              <a:rPr lang="en-US" dirty="0" smtClean="0"/>
              <a:t>Can we use a catalog definable states to </a:t>
            </a:r>
            <a:r>
              <a:rPr lang="en-US" u="sng" dirty="0" smtClean="0"/>
              <a:t>select and alter anatomical targets</a:t>
            </a:r>
            <a:r>
              <a:rPr lang="en-US" dirty="0" smtClean="0"/>
              <a:t> in the human brain to treat disease or ameliorate its effects?</a:t>
            </a:r>
            <a:endParaRPr lang="en-US" dirty="0"/>
          </a:p>
        </p:txBody>
      </p:sp>
    </p:spTree>
    <p:extLst>
      <p:ext uri="{BB962C8B-B14F-4D97-AF65-F5344CB8AC3E}">
        <p14:creationId xmlns:p14="http://schemas.microsoft.com/office/powerpoint/2010/main" val="3209966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Limitations</a:t>
            </a:r>
            <a:endParaRPr lang="en-US" dirty="0"/>
          </a:p>
        </p:txBody>
      </p:sp>
      <p:sp>
        <p:nvSpPr>
          <p:cNvPr id="3" name="Content Placeholder 2"/>
          <p:cNvSpPr>
            <a:spLocks noGrp="1"/>
          </p:cNvSpPr>
          <p:nvPr>
            <p:ph idx="1"/>
          </p:nvPr>
        </p:nvSpPr>
        <p:spPr/>
        <p:txBody>
          <a:bodyPr/>
          <a:lstStyle/>
          <a:p>
            <a:r>
              <a:rPr lang="en-US" dirty="0" smtClean="0"/>
              <a:t>Absent “ground truth” regarding brain anatomy and function</a:t>
            </a:r>
          </a:p>
          <a:p>
            <a:r>
              <a:rPr lang="en-US" dirty="0" smtClean="0"/>
              <a:t>Manipulation (surgical) is poorly tolerated</a:t>
            </a:r>
          </a:p>
          <a:p>
            <a:r>
              <a:rPr lang="en-US" dirty="0" smtClean="0"/>
              <a:t>Biological material (soft, easily injured) that must be moved to operate</a:t>
            </a:r>
          </a:p>
          <a:p>
            <a:r>
              <a:rPr lang="en-US" dirty="0" smtClean="0"/>
              <a:t>Scales: m (tracts), cm (cortex, nuclei), mm (functional), micro m (cellular), nano m (membranes, channels, synapses, molecular)</a:t>
            </a:r>
          </a:p>
          <a:p>
            <a:r>
              <a:rPr lang="en-US" dirty="0" smtClean="0"/>
              <a:t>Data: limited largely to “outside the box” measurements</a:t>
            </a:r>
          </a:p>
          <a:p>
            <a:r>
              <a:rPr lang="en-US" dirty="0" smtClean="0"/>
              <a:t>Data: limited to averages, intermittent sampling, low resolution time series, aggregate</a:t>
            </a:r>
            <a:endParaRPr lang="en-US" dirty="0"/>
          </a:p>
        </p:txBody>
      </p:sp>
    </p:spTree>
    <p:extLst>
      <p:ext uri="{BB962C8B-B14F-4D97-AF65-F5344CB8AC3E}">
        <p14:creationId xmlns:p14="http://schemas.microsoft.com/office/powerpoint/2010/main" val="2336505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4"/>
          <p:cNvCxnSpPr/>
          <p:nvPr/>
        </p:nvCxnSpPr>
        <p:spPr>
          <a:xfrm>
            <a:off x="914400" y="3352800"/>
            <a:ext cx="10337800" cy="846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0717427" y="2983468"/>
            <a:ext cx="369012" cy="369332"/>
          </a:xfrm>
          <a:prstGeom prst="rect">
            <a:avLst/>
          </a:prstGeom>
          <a:noFill/>
        </p:spPr>
        <p:txBody>
          <a:bodyPr wrap="none" rtlCol="0">
            <a:spAutoFit/>
          </a:bodyPr>
          <a:lstStyle/>
          <a:p>
            <a:r>
              <a:rPr lang="en-US" dirty="0" smtClean="0"/>
              <a:t>m</a:t>
            </a:r>
            <a:endParaRPr lang="en-US" dirty="0"/>
          </a:p>
        </p:txBody>
      </p:sp>
      <p:sp>
        <p:nvSpPr>
          <p:cNvPr id="8" name="TextBox 7"/>
          <p:cNvSpPr txBox="1"/>
          <p:nvPr/>
        </p:nvSpPr>
        <p:spPr>
          <a:xfrm>
            <a:off x="7933038" y="2983468"/>
            <a:ext cx="510746" cy="369332"/>
          </a:xfrm>
          <a:prstGeom prst="rect">
            <a:avLst/>
          </a:prstGeom>
          <a:noFill/>
        </p:spPr>
        <p:txBody>
          <a:bodyPr wrap="square" rtlCol="0">
            <a:spAutoFit/>
          </a:bodyPr>
          <a:lstStyle/>
          <a:p>
            <a:r>
              <a:rPr lang="en-US" dirty="0" smtClean="0"/>
              <a:t>cm</a:t>
            </a:r>
            <a:endParaRPr lang="en-US" dirty="0"/>
          </a:p>
        </p:txBody>
      </p:sp>
      <p:sp>
        <p:nvSpPr>
          <p:cNvPr id="9" name="TextBox 8"/>
          <p:cNvSpPr txBox="1"/>
          <p:nvPr/>
        </p:nvSpPr>
        <p:spPr>
          <a:xfrm>
            <a:off x="4456670" y="2982098"/>
            <a:ext cx="494270" cy="370702"/>
          </a:xfrm>
          <a:prstGeom prst="rect">
            <a:avLst/>
          </a:prstGeom>
          <a:noFill/>
        </p:spPr>
        <p:txBody>
          <a:bodyPr wrap="square" rtlCol="0">
            <a:spAutoFit/>
          </a:bodyPr>
          <a:lstStyle/>
          <a:p>
            <a:r>
              <a:rPr lang="en-US" dirty="0" smtClean="0"/>
              <a:t>µm</a:t>
            </a:r>
            <a:endParaRPr lang="en-US" dirty="0"/>
          </a:p>
        </p:txBody>
      </p:sp>
      <p:sp>
        <p:nvSpPr>
          <p:cNvPr id="10" name="TextBox 9"/>
          <p:cNvSpPr txBox="1"/>
          <p:nvPr/>
        </p:nvSpPr>
        <p:spPr>
          <a:xfrm>
            <a:off x="6153665" y="2982098"/>
            <a:ext cx="790833" cy="369332"/>
          </a:xfrm>
          <a:prstGeom prst="rect">
            <a:avLst/>
          </a:prstGeom>
          <a:noFill/>
        </p:spPr>
        <p:txBody>
          <a:bodyPr wrap="square" rtlCol="0">
            <a:spAutoFit/>
          </a:bodyPr>
          <a:lstStyle/>
          <a:p>
            <a:r>
              <a:rPr lang="en-US" dirty="0" smtClean="0"/>
              <a:t>mm</a:t>
            </a:r>
            <a:endParaRPr lang="en-US" dirty="0"/>
          </a:p>
        </p:txBody>
      </p:sp>
      <p:sp>
        <p:nvSpPr>
          <p:cNvPr id="11" name="TextBox 10"/>
          <p:cNvSpPr txBox="1"/>
          <p:nvPr/>
        </p:nvSpPr>
        <p:spPr>
          <a:xfrm>
            <a:off x="1318055" y="2982098"/>
            <a:ext cx="568411" cy="369332"/>
          </a:xfrm>
          <a:prstGeom prst="rect">
            <a:avLst/>
          </a:prstGeom>
          <a:noFill/>
        </p:spPr>
        <p:txBody>
          <a:bodyPr wrap="square" rtlCol="0">
            <a:spAutoFit/>
          </a:bodyPr>
          <a:lstStyle/>
          <a:p>
            <a:r>
              <a:rPr lang="en-US" dirty="0" smtClean="0"/>
              <a:t>nm</a:t>
            </a:r>
            <a:endParaRPr lang="en-US" dirty="0"/>
          </a:p>
        </p:txBody>
      </p:sp>
      <p:sp>
        <p:nvSpPr>
          <p:cNvPr id="12" name="Rectangle 11"/>
          <p:cNvSpPr/>
          <p:nvPr/>
        </p:nvSpPr>
        <p:spPr>
          <a:xfrm>
            <a:off x="7595286" y="2413686"/>
            <a:ext cx="3814119" cy="1828800"/>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4376057" y="2855167"/>
            <a:ext cx="4191295" cy="923731"/>
          </a:xfrm>
          <a:prstGeom prst="rect">
            <a:avLst/>
          </a:prstGeom>
          <a:solidFill>
            <a:srgbClr val="FFC000">
              <a:alpha val="2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8695247" y="1859003"/>
            <a:ext cx="1614196" cy="369332"/>
          </a:xfrm>
          <a:prstGeom prst="rect">
            <a:avLst/>
          </a:prstGeom>
          <a:noFill/>
        </p:spPr>
        <p:txBody>
          <a:bodyPr wrap="square" rtlCol="0">
            <a:spAutoFit/>
          </a:bodyPr>
          <a:lstStyle/>
          <a:p>
            <a:r>
              <a:rPr lang="en-US" dirty="0" smtClean="0"/>
              <a:t>Neurosurgery</a:t>
            </a:r>
            <a:endParaRPr lang="en-US" dirty="0"/>
          </a:p>
        </p:txBody>
      </p:sp>
      <p:sp>
        <p:nvSpPr>
          <p:cNvPr id="15" name="TextBox 14"/>
          <p:cNvSpPr txBox="1"/>
          <p:nvPr/>
        </p:nvSpPr>
        <p:spPr>
          <a:xfrm>
            <a:off x="4919251" y="1859003"/>
            <a:ext cx="3013787" cy="369332"/>
          </a:xfrm>
          <a:prstGeom prst="rect">
            <a:avLst/>
          </a:prstGeom>
          <a:noFill/>
        </p:spPr>
        <p:txBody>
          <a:bodyPr wrap="square" rtlCol="0">
            <a:spAutoFit/>
          </a:bodyPr>
          <a:lstStyle/>
          <a:p>
            <a:r>
              <a:rPr lang="en-US" dirty="0" smtClean="0"/>
              <a:t>Functional Neurosurgery</a:t>
            </a:r>
            <a:endParaRPr lang="en-US" dirty="0"/>
          </a:p>
        </p:txBody>
      </p:sp>
      <p:sp>
        <p:nvSpPr>
          <p:cNvPr id="16" name="TextBox 15"/>
          <p:cNvSpPr txBox="1"/>
          <p:nvPr/>
        </p:nvSpPr>
        <p:spPr>
          <a:xfrm>
            <a:off x="10717427" y="4370787"/>
            <a:ext cx="2071396" cy="369332"/>
          </a:xfrm>
          <a:prstGeom prst="rect">
            <a:avLst/>
          </a:prstGeom>
          <a:noFill/>
        </p:spPr>
        <p:txBody>
          <a:bodyPr wrap="square" rtlCol="0">
            <a:spAutoFit/>
          </a:bodyPr>
          <a:lstStyle/>
          <a:p>
            <a:r>
              <a:rPr lang="en-US" dirty="0" smtClean="0"/>
              <a:t>Brain</a:t>
            </a:r>
            <a:endParaRPr lang="en-US" dirty="0"/>
          </a:p>
        </p:txBody>
      </p:sp>
      <p:sp>
        <p:nvSpPr>
          <p:cNvPr id="17" name="TextBox 16"/>
          <p:cNvSpPr txBox="1"/>
          <p:nvPr/>
        </p:nvSpPr>
        <p:spPr>
          <a:xfrm>
            <a:off x="6983585" y="4370787"/>
            <a:ext cx="1898906" cy="369332"/>
          </a:xfrm>
          <a:prstGeom prst="rect">
            <a:avLst/>
          </a:prstGeom>
          <a:noFill/>
        </p:spPr>
        <p:txBody>
          <a:bodyPr wrap="square" rtlCol="0">
            <a:spAutoFit/>
          </a:bodyPr>
          <a:lstStyle/>
          <a:p>
            <a:r>
              <a:rPr lang="en-US" dirty="0" smtClean="0"/>
              <a:t>Tracts</a:t>
            </a:r>
            <a:endParaRPr lang="en-US" dirty="0"/>
          </a:p>
        </p:txBody>
      </p:sp>
      <p:sp>
        <p:nvSpPr>
          <p:cNvPr id="18" name="TextBox 17"/>
          <p:cNvSpPr txBox="1"/>
          <p:nvPr/>
        </p:nvSpPr>
        <p:spPr>
          <a:xfrm>
            <a:off x="4376057" y="4370787"/>
            <a:ext cx="2610302" cy="369332"/>
          </a:xfrm>
          <a:prstGeom prst="rect">
            <a:avLst/>
          </a:prstGeom>
          <a:noFill/>
        </p:spPr>
        <p:txBody>
          <a:bodyPr wrap="square" rtlCol="0">
            <a:spAutoFit/>
          </a:bodyPr>
          <a:lstStyle/>
          <a:p>
            <a:r>
              <a:rPr lang="en-US" dirty="0" smtClean="0"/>
              <a:t>Cell/Axon</a:t>
            </a:r>
            <a:endParaRPr lang="en-US" dirty="0"/>
          </a:p>
        </p:txBody>
      </p:sp>
      <p:sp>
        <p:nvSpPr>
          <p:cNvPr id="19" name="TextBox 18"/>
          <p:cNvSpPr txBox="1"/>
          <p:nvPr/>
        </p:nvSpPr>
        <p:spPr>
          <a:xfrm>
            <a:off x="9826353" y="5181600"/>
            <a:ext cx="1782147" cy="369332"/>
          </a:xfrm>
          <a:prstGeom prst="rect">
            <a:avLst/>
          </a:prstGeom>
          <a:noFill/>
        </p:spPr>
        <p:txBody>
          <a:bodyPr wrap="square" rtlCol="0">
            <a:spAutoFit/>
          </a:bodyPr>
          <a:lstStyle/>
          <a:p>
            <a:r>
              <a:rPr lang="en-US" dirty="0" smtClean="0"/>
              <a:t>Retractor, Knife</a:t>
            </a:r>
            <a:endParaRPr lang="en-US" dirty="0"/>
          </a:p>
        </p:txBody>
      </p:sp>
      <p:sp>
        <p:nvSpPr>
          <p:cNvPr id="20" name="Rectangle 19"/>
          <p:cNvSpPr/>
          <p:nvPr/>
        </p:nvSpPr>
        <p:spPr>
          <a:xfrm>
            <a:off x="6279502" y="5181600"/>
            <a:ext cx="5129903" cy="369332"/>
          </a:xfrm>
          <a:prstGeom prst="rect">
            <a:avLst/>
          </a:prstGeom>
          <a:solidFill>
            <a:schemeClr val="accent2">
              <a:alpha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p:cNvSpPr txBox="1"/>
          <p:nvPr/>
        </p:nvSpPr>
        <p:spPr>
          <a:xfrm>
            <a:off x="6313462" y="5181600"/>
            <a:ext cx="3265714" cy="369332"/>
          </a:xfrm>
          <a:prstGeom prst="rect">
            <a:avLst/>
          </a:prstGeom>
          <a:noFill/>
        </p:spPr>
        <p:txBody>
          <a:bodyPr wrap="square" rtlCol="0">
            <a:spAutoFit/>
          </a:bodyPr>
          <a:lstStyle/>
          <a:p>
            <a:r>
              <a:rPr lang="en-US" dirty="0" smtClean="0"/>
              <a:t>Operating Microscope</a:t>
            </a:r>
            <a:endParaRPr lang="en-US" dirty="0"/>
          </a:p>
        </p:txBody>
      </p:sp>
      <p:sp>
        <p:nvSpPr>
          <p:cNvPr id="22" name="TextBox 21"/>
          <p:cNvSpPr txBox="1"/>
          <p:nvPr/>
        </p:nvSpPr>
        <p:spPr>
          <a:xfrm>
            <a:off x="4376057" y="5181600"/>
            <a:ext cx="2519266" cy="369332"/>
          </a:xfrm>
          <a:prstGeom prst="rect">
            <a:avLst/>
          </a:prstGeom>
          <a:noFill/>
        </p:spPr>
        <p:txBody>
          <a:bodyPr wrap="square" rtlCol="0">
            <a:spAutoFit/>
          </a:bodyPr>
          <a:lstStyle/>
          <a:p>
            <a:r>
              <a:rPr lang="en-US" dirty="0" smtClean="0"/>
              <a:t>Microelectrode</a:t>
            </a:r>
            <a:endParaRPr lang="en-US" dirty="0"/>
          </a:p>
        </p:txBody>
      </p:sp>
      <p:sp>
        <p:nvSpPr>
          <p:cNvPr id="23" name="Rectangle 22"/>
          <p:cNvSpPr/>
          <p:nvPr/>
        </p:nvSpPr>
        <p:spPr>
          <a:xfrm>
            <a:off x="4376057" y="5181600"/>
            <a:ext cx="1586204" cy="369332"/>
          </a:xfrm>
          <a:prstGeom prst="rect">
            <a:avLst/>
          </a:prstGeom>
          <a:solidFill>
            <a:schemeClr val="accent2">
              <a:alpha val="1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p:cNvSpPr txBox="1"/>
          <p:nvPr/>
        </p:nvSpPr>
        <p:spPr>
          <a:xfrm>
            <a:off x="6279502" y="5887616"/>
            <a:ext cx="1791478" cy="369332"/>
          </a:xfrm>
          <a:prstGeom prst="rect">
            <a:avLst/>
          </a:prstGeom>
          <a:noFill/>
        </p:spPr>
        <p:txBody>
          <a:bodyPr wrap="square" rtlCol="0">
            <a:spAutoFit/>
          </a:bodyPr>
          <a:lstStyle/>
          <a:p>
            <a:r>
              <a:rPr lang="en-US" dirty="0" smtClean="0"/>
              <a:t>DBS</a:t>
            </a:r>
            <a:endParaRPr lang="en-US" dirty="0"/>
          </a:p>
        </p:txBody>
      </p:sp>
      <p:sp>
        <p:nvSpPr>
          <p:cNvPr id="25" name="TextBox 24"/>
          <p:cNvSpPr txBox="1"/>
          <p:nvPr/>
        </p:nvSpPr>
        <p:spPr>
          <a:xfrm>
            <a:off x="7595286" y="5887616"/>
            <a:ext cx="2379306" cy="369332"/>
          </a:xfrm>
          <a:prstGeom prst="rect">
            <a:avLst/>
          </a:prstGeom>
          <a:noFill/>
        </p:spPr>
        <p:txBody>
          <a:bodyPr wrap="square" rtlCol="0">
            <a:spAutoFit/>
          </a:bodyPr>
          <a:lstStyle/>
          <a:p>
            <a:r>
              <a:rPr lang="en-US" dirty="0" smtClean="0"/>
              <a:t>SCS, Cortical Stimulator</a:t>
            </a:r>
            <a:endParaRPr lang="en-US" dirty="0"/>
          </a:p>
        </p:txBody>
      </p:sp>
      <p:sp>
        <p:nvSpPr>
          <p:cNvPr id="26" name="Rectangle 25"/>
          <p:cNvSpPr/>
          <p:nvPr/>
        </p:nvSpPr>
        <p:spPr>
          <a:xfrm>
            <a:off x="6279502" y="5887616"/>
            <a:ext cx="664996" cy="369332"/>
          </a:xfrm>
          <a:prstGeom prst="rect">
            <a:avLst/>
          </a:prstGeom>
          <a:solidFill>
            <a:schemeClr val="accent6">
              <a:alpha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p:cNvSpPr/>
          <p:nvPr/>
        </p:nvSpPr>
        <p:spPr>
          <a:xfrm>
            <a:off x="7595287" y="5887616"/>
            <a:ext cx="2379306" cy="369332"/>
          </a:xfrm>
          <a:prstGeom prst="rect">
            <a:avLst/>
          </a:prstGeom>
          <a:solidFill>
            <a:schemeClr val="accent6">
              <a:alpha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p:cNvSpPr txBox="1"/>
          <p:nvPr/>
        </p:nvSpPr>
        <p:spPr>
          <a:xfrm>
            <a:off x="6153665" y="4369417"/>
            <a:ext cx="2082745" cy="369332"/>
          </a:xfrm>
          <a:prstGeom prst="rect">
            <a:avLst/>
          </a:prstGeom>
          <a:noFill/>
        </p:spPr>
        <p:txBody>
          <a:bodyPr wrap="square" rtlCol="0">
            <a:spAutoFit/>
          </a:bodyPr>
          <a:lstStyle/>
          <a:p>
            <a:r>
              <a:rPr lang="en-US" dirty="0" smtClean="0"/>
              <a:t>Nuclei</a:t>
            </a:r>
            <a:endParaRPr lang="en-US" dirty="0"/>
          </a:p>
        </p:txBody>
      </p:sp>
      <p:sp>
        <p:nvSpPr>
          <p:cNvPr id="29" name="TextBox 28"/>
          <p:cNvSpPr txBox="1"/>
          <p:nvPr/>
        </p:nvSpPr>
        <p:spPr>
          <a:xfrm>
            <a:off x="7816279" y="4368047"/>
            <a:ext cx="2367328" cy="369332"/>
          </a:xfrm>
          <a:prstGeom prst="rect">
            <a:avLst/>
          </a:prstGeom>
          <a:noFill/>
        </p:spPr>
        <p:txBody>
          <a:bodyPr wrap="square" rtlCol="0">
            <a:spAutoFit/>
          </a:bodyPr>
          <a:lstStyle/>
          <a:p>
            <a:r>
              <a:rPr lang="en-US" dirty="0" smtClean="0"/>
              <a:t>Cortical Fxnl Zones</a:t>
            </a:r>
            <a:endParaRPr lang="en-US" dirty="0"/>
          </a:p>
        </p:txBody>
      </p:sp>
    </p:spTree>
    <p:extLst>
      <p:ext uri="{BB962C8B-B14F-4D97-AF65-F5344CB8AC3E}">
        <p14:creationId xmlns:p14="http://schemas.microsoft.com/office/powerpoint/2010/main" val="745282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56601" y="3579813"/>
            <a:ext cx="3588832" cy="268763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brain slic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56601" y="500062"/>
            <a:ext cx="2421822" cy="230981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brain slic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46700" y="3579813"/>
            <a:ext cx="2720975" cy="220029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brain slic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950" y="3579813"/>
            <a:ext cx="2435225" cy="170465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neur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393950" y="1680251"/>
            <a:ext cx="2171700" cy="140031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neuron channel"/>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79400" y="3579813"/>
            <a:ext cx="1730375" cy="807092"/>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p:cNvCxnSpPr/>
          <p:nvPr/>
        </p:nvCxnSpPr>
        <p:spPr>
          <a:xfrm>
            <a:off x="200025" y="3248025"/>
            <a:ext cx="11572875" cy="2857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2069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Arrow Connector 2"/>
          <p:cNvCxnSpPr/>
          <p:nvPr/>
        </p:nvCxnSpPr>
        <p:spPr>
          <a:xfrm>
            <a:off x="609600" y="3295650"/>
            <a:ext cx="10953750" cy="4762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2050" name="Picture 2" descr="Image result for brain tumo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80601" y="1126028"/>
            <a:ext cx="1559822" cy="199866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brain tum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87313" y="3636962"/>
            <a:ext cx="2976037" cy="148305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brain tumo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115799" y="5279231"/>
            <a:ext cx="1447551" cy="1378744"/>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cerebral aneurysm"/>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37401" y="1688915"/>
            <a:ext cx="2358768" cy="1313048"/>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Image result for cerebral aneurysm"/>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383335" y="321347"/>
            <a:ext cx="1866900" cy="1073881"/>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Related image"/>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546318" y="3636962"/>
            <a:ext cx="770467" cy="990601"/>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Image result for DBS basal ganglia"/>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380452" y="1407929"/>
            <a:ext cx="2124345" cy="1594034"/>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Related imag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80452" y="3636962"/>
            <a:ext cx="2854325" cy="1248767"/>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Image result for microelectrode neuron"/>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156335" y="1610037"/>
            <a:ext cx="2472277" cy="139192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9522275" y="2950130"/>
            <a:ext cx="2276475" cy="369332"/>
          </a:xfrm>
          <a:prstGeom prst="rect">
            <a:avLst/>
          </a:prstGeom>
          <a:noFill/>
        </p:spPr>
        <p:txBody>
          <a:bodyPr wrap="square" rtlCol="0">
            <a:spAutoFit/>
          </a:bodyPr>
          <a:lstStyle/>
          <a:p>
            <a:r>
              <a:rPr lang="en-US" dirty="0" smtClean="0"/>
              <a:t>MRI, fMRI, CT, PET</a:t>
            </a:r>
            <a:endParaRPr lang="en-US" dirty="0"/>
          </a:p>
        </p:txBody>
      </p:sp>
      <p:sp>
        <p:nvSpPr>
          <p:cNvPr id="5" name="TextBox 4"/>
          <p:cNvSpPr txBox="1"/>
          <p:nvPr/>
        </p:nvSpPr>
        <p:spPr>
          <a:xfrm>
            <a:off x="7546318" y="2952113"/>
            <a:ext cx="2542262" cy="369332"/>
          </a:xfrm>
          <a:prstGeom prst="rect">
            <a:avLst/>
          </a:prstGeom>
          <a:noFill/>
        </p:spPr>
        <p:txBody>
          <a:bodyPr wrap="square" rtlCol="0">
            <a:spAutoFit/>
          </a:bodyPr>
          <a:lstStyle/>
          <a:p>
            <a:r>
              <a:rPr lang="en-US" dirty="0" smtClean="0"/>
              <a:t>Angiography</a:t>
            </a:r>
            <a:endParaRPr lang="en-US" dirty="0"/>
          </a:p>
        </p:txBody>
      </p:sp>
      <p:sp>
        <p:nvSpPr>
          <p:cNvPr id="6" name="TextBox 5"/>
          <p:cNvSpPr txBox="1"/>
          <p:nvPr/>
        </p:nvSpPr>
        <p:spPr>
          <a:xfrm>
            <a:off x="2095500" y="2957152"/>
            <a:ext cx="2813724" cy="369332"/>
          </a:xfrm>
          <a:prstGeom prst="rect">
            <a:avLst/>
          </a:prstGeom>
          <a:noFill/>
        </p:spPr>
        <p:txBody>
          <a:bodyPr wrap="square" rtlCol="0">
            <a:spAutoFit/>
          </a:bodyPr>
          <a:lstStyle/>
          <a:p>
            <a:r>
              <a:rPr lang="en-US" dirty="0" smtClean="0"/>
              <a:t>Microelectrode Recording</a:t>
            </a:r>
            <a:endParaRPr lang="en-US" dirty="0"/>
          </a:p>
        </p:txBody>
      </p:sp>
      <p:sp>
        <p:nvSpPr>
          <p:cNvPr id="7" name="TextBox 6"/>
          <p:cNvSpPr txBox="1"/>
          <p:nvPr/>
        </p:nvSpPr>
        <p:spPr>
          <a:xfrm>
            <a:off x="9522275" y="3305453"/>
            <a:ext cx="2181225" cy="369332"/>
          </a:xfrm>
          <a:prstGeom prst="rect">
            <a:avLst/>
          </a:prstGeom>
          <a:noFill/>
        </p:spPr>
        <p:txBody>
          <a:bodyPr wrap="square" rtlCol="0">
            <a:spAutoFit/>
          </a:bodyPr>
          <a:lstStyle/>
          <a:p>
            <a:r>
              <a:rPr lang="en-US" dirty="0" smtClean="0"/>
              <a:t>EEG</a:t>
            </a:r>
            <a:endParaRPr lang="en-US" dirty="0"/>
          </a:p>
        </p:txBody>
      </p:sp>
      <p:sp>
        <p:nvSpPr>
          <p:cNvPr id="8" name="TextBox 7"/>
          <p:cNvSpPr txBox="1"/>
          <p:nvPr/>
        </p:nvSpPr>
        <p:spPr>
          <a:xfrm>
            <a:off x="7542219" y="3283900"/>
            <a:ext cx="2533112" cy="369332"/>
          </a:xfrm>
          <a:prstGeom prst="rect">
            <a:avLst/>
          </a:prstGeom>
          <a:noFill/>
        </p:spPr>
        <p:txBody>
          <a:bodyPr wrap="square" rtlCol="0">
            <a:spAutoFit/>
          </a:bodyPr>
          <a:lstStyle/>
          <a:p>
            <a:r>
              <a:rPr lang="en-US" dirty="0" smtClean="0"/>
              <a:t>Doppler Velocity</a:t>
            </a:r>
            <a:endParaRPr lang="en-US" dirty="0"/>
          </a:p>
        </p:txBody>
      </p:sp>
      <p:sp>
        <p:nvSpPr>
          <p:cNvPr id="9" name="TextBox 8"/>
          <p:cNvSpPr txBox="1"/>
          <p:nvPr/>
        </p:nvSpPr>
        <p:spPr>
          <a:xfrm>
            <a:off x="6527864" y="3295650"/>
            <a:ext cx="2057400" cy="369332"/>
          </a:xfrm>
          <a:prstGeom prst="rect">
            <a:avLst/>
          </a:prstGeom>
          <a:noFill/>
        </p:spPr>
        <p:txBody>
          <a:bodyPr wrap="square" rtlCol="0">
            <a:spAutoFit/>
          </a:bodyPr>
          <a:lstStyle/>
          <a:p>
            <a:r>
              <a:rPr lang="en-US" dirty="0" smtClean="0"/>
              <a:t>MRI*</a:t>
            </a:r>
            <a:endParaRPr lang="en-US" dirty="0"/>
          </a:p>
        </p:txBody>
      </p:sp>
      <p:cxnSp>
        <p:nvCxnSpPr>
          <p:cNvPr id="11" name="Straight Connector 10"/>
          <p:cNvCxnSpPr/>
          <p:nvPr/>
        </p:nvCxnSpPr>
        <p:spPr>
          <a:xfrm>
            <a:off x="2016185" y="2950130"/>
            <a:ext cx="0" cy="84082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pic>
        <p:nvPicPr>
          <p:cNvPr id="25" name="Picture 12" descr="Image result for neuron channel"/>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46796" y="2143038"/>
            <a:ext cx="1730375" cy="807092"/>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descr="Image result for ping pong ball"/>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9159908" y="5413708"/>
            <a:ext cx="527383" cy="527383"/>
          </a:xfrm>
          <a:prstGeom prst="rect">
            <a:avLst/>
          </a:prstGeom>
          <a:noFill/>
          <a:extLst>
            <a:ext uri="{909E8E84-426E-40DD-AFC4-6F175D3DCCD1}">
              <a14:hiddenFill xmlns:a14="http://schemas.microsoft.com/office/drawing/2010/main">
                <a:solidFill>
                  <a:srgbClr val="FFFFFF"/>
                </a:solidFill>
              </a14:hiddenFill>
            </a:ext>
          </a:extLst>
        </p:spPr>
      </p:pic>
      <p:cxnSp>
        <p:nvCxnSpPr>
          <p:cNvPr id="27" name="Straight Connector 26"/>
          <p:cNvCxnSpPr/>
          <p:nvPr/>
        </p:nvCxnSpPr>
        <p:spPr>
          <a:xfrm>
            <a:off x="9344025" y="3124690"/>
            <a:ext cx="0" cy="382037"/>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8662646" y="5492733"/>
            <a:ext cx="760953" cy="369332"/>
          </a:xfrm>
          <a:prstGeom prst="rect">
            <a:avLst/>
          </a:prstGeom>
          <a:noFill/>
        </p:spPr>
        <p:txBody>
          <a:bodyPr wrap="square" rtlCol="0">
            <a:spAutoFit/>
          </a:bodyPr>
          <a:lstStyle/>
          <a:p>
            <a:r>
              <a:rPr lang="en-US" dirty="0" smtClean="0"/>
              <a:t>30 cc</a:t>
            </a:r>
            <a:endParaRPr lang="en-US" dirty="0"/>
          </a:p>
        </p:txBody>
      </p:sp>
    </p:spTree>
    <p:extLst>
      <p:ext uri="{BB962C8B-B14F-4D97-AF65-F5344CB8AC3E}">
        <p14:creationId xmlns:p14="http://schemas.microsoft.com/office/powerpoint/2010/main" val="2449120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Arrow Connector 2"/>
          <p:cNvCxnSpPr/>
          <p:nvPr/>
        </p:nvCxnSpPr>
        <p:spPr>
          <a:xfrm>
            <a:off x="523875" y="3333750"/>
            <a:ext cx="11039475" cy="952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10887075" y="2886075"/>
            <a:ext cx="676275" cy="369332"/>
          </a:xfrm>
          <a:prstGeom prst="rect">
            <a:avLst/>
          </a:prstGeom>
          <a:noFill/>
        </p:spPr>
        <p:txBody>
          <a:bodyPr wrap="square" rtlCol="0">
            <a:spAutoFit/>
          </a:bodyPr>
          <a:lstStyle/>
          <a:p>
            <a:r>
              <a:rPr lang="en-US" dirty="0" smtClean="0"/>
              <a:t>10</a:t>
            </a:r>
            <a:r>
              <a:rPr lang="en-US" baseline="30000" dirty="0" smtClean="0"/>
              <a:t>3</a:t>
            </a:r>
            <a:endParaRPr lang="en-US" baseline="30000" dirty="0"/>
          </a:p>
        </p:txBody>
      </p:sp>
      <p:sp>
        <p:nvSpPr>
          <p:cNvPr id="5" name="TextBox 4"/>
          <p:cNvSpPr txBox="1"/>
          <p:nvPr/>
        </p:nvSpPr>
        <p:spPr>
          <a:xfrm>
            <a:off x="10025062" y="2881789"/>
            <a:ext cx="638175" cy="369332"/>
          </a:xfrm>
          <a:prstGeom prst="rect">
            <a:avLst/>
          </a:prstGeom>
          <a:noFill/>
        </p:spPr>
        <p:txBody>
          <a:bodyPr wrap="square" rtlCol="0">
            <a:spAutoFit/>
          </a:bodyPr>
          <a:lstStyle/>
          <a:p>
            <a:r>
              <a:rPr lang="en-US" dirty="0" smtClean="0"/>
              <a:t>10</a:t>
            </a:r>
            <a:r>
              <a:rPr lang="en-US" baseline="30000" dirty="0" smtClean="0"/>
              <a:t>2</a:t>
            </a:r>
            <a:endParaRPr lang="en-US" baseline="30000" dirty="0"/>
          </a:p>
        </p:txBody>
      </p:sp>
      <p:sp>
        <p:nvSpPr>
          <p:cNvPr id="6" name="TextBox 5"/>
          <p:cNvSpPr txBox="1"/>
          <p:nvPr/>
        </p:nvSpPr>
        <p:spPr>
          <a:xfrm>
            <a:off x="9041606" y="2881789"/>
            <a:ext cx="581025" cy="369332"/>
          </a:xfrm>
          <a:prstGeom prst="rect">
            <a:avLst/>
          </a:prstGeom>
          <a:noFill/>
        </p:spPr>
        <p:txBody>
          <a:bodyPr wrap="square" rtlCol="0">
            <a:spAutoFit/>
          </a:bodyPr>
          <a:lstStyle/>
          <a:p>
            <a:r>
              <a:rPr lang="en-US" dirty="0" smtClean="0"/>
              <a:t>10</a:t>
            </a:r>
            <a:endParaRPr lang="en-US" dirty="0"/>
          </a:p>
        </p:txBody>
      </p:sp>
      <p:sp>
        <p:nvSpPr>
          <p:cNvPr id="7" name="TextBox 6"/>
          <p:cNvSpPr txBox="1"/>
          <p:nvPr/>
        </p:nvSpPr>
        <p:spPr>
          <a:xfrm>
            <a:off x="8191500" y="2881789"/>
            <a:ext cx="390525" cy="369332"/>
          </a:xfrm>
          <a:prstGeom prst="rect">
            <a:avLst/>
          </a:prstGeom>
          <a:noFill/>
        </p:spPr>
        <p:txBody>
          <a:bodyPr wrap="square" rtlCol="0">
            <a:spAutoFit/>
          </a:bodyPr>
          <a:lstStyle/>
          <a:p>
            <a:r>
              <a:rPr lang="en-US" dirty="0" smtClean="0"/>
              <a:t>1</a:t>
            </a:r>
            <a:endParaRPr lang="en-US" dirty="0"/>
          </a:p>
        </p:txBody>
      </p:sp>
      <p:sp>
        <p:nvSpPr>
          <p:cNvPr id="8" name="TextBox 7"/>
          <p:cNvSpPr txBox="1"/>
          <p:nvPr/>
        </p:nvSpPr>
        <p:spPr>
          <a:xfrm>
            <a:off x="7289006" y="2881789"/>
            <a:ext cx="790575" cy="369332"/>
          </a:xfrm>
          <a:prstGeom prst="rect">
            <a:avLst/>
          </a:prstGeom>
          <a:noFill/>
        </p:spPr>
        <p:txBody>
          <a:bodyPr wrap="square" rtlCol="0">
            <a:spAutoFit/>
          </a:bodyPr>
          <a:lstStyle/>
          <a:p>
            <a:r>
              <a:rPr lang="en-US" dirty="0" smtClean="0"/>
              <a:t>10</a:t>
            </a:r>
            <a:r>
              <a:rPr lang="en-US" baseline="30000" dirty="0" smtClean="0"/>
              <a:t>-1</a:t>
            </a:r>
            <a:endParaRPr lang="en-US" baseline="30000" dirty="0"/>
          </a:p>
        </p:txBody>
      </p:sp>
      <p:sp>
        <p:nvSpPr>
          <p:cNvPr id="9" name="TextBox 8"/>
          <p:cNvSpPr txBox="1"/>
          <p:nvPr/>
        </p:nvSpPr>
        <p:spPr>
          <a:xfrm>
            <a:off x="6474617" y="2881789"/>
            <a:ext cx="561975" cy="369332"/>
          </a:xfrm>
          <a:prstGeom prst="rect">
            <a:avLst/>
          </a:prstGeom>
          <a:noFill/>
        </p:spPr>
        <p:txBody>
          <a:bodyPr wrap="square" rtlCol="0">
            <a:spAutoFit/>
          </a:bodyPr>
          <a:lstStyle/>
          <a:p>
            <a:r>
              <a:rPr lang="en-US" dirty="0" smtClean="0"/>
              <a:t>10</a:t>
            </a:r>
            <a:r>
              <a:rPr lang="en-US" baseline="30000" dirty="0" smtClean="0"/>
              <a:t>-2</a:t>
            </a:r>
            <a:endParaRPr lang="en-US" baseline="30000" dirty="0"/>
          </a:p>
        </p:txBody>
      </p:sp>
      <p:sp>
        <p:nvSpPr>
          <p:cNvPr id="10" name="TextBox 9"/>
          <p:cNvSpPr txBox="1"/>
          <p:nvPr/>
        </p:nvSpPr>
        <p:spPr>
          <a:xfrm>
            <a:off x="5622131" y="2881789"/>
            <a:ext cx="581025" cy="369332"/>
          </a:xfrm>
          <a:prstGeom prst="rect">
            <a:avLst/>
          </a:prstGeom>
          <a:noFill/>
        </p:spPr>
        <p:txBody>
          <a:bodyPr wrap="square" rtlCol="0">
            <a:spAutoFit/>
          </a:bodyPr>
          <a:lstStyle/>
          <a:p>
            <a:r>
              <a:rPr lang="en-US" dirty="0" smtClean="0"/>
              <a:t>10</a:t>
            </a:r>
            <a:r>
              <a:rPr lang="en-US" baseline="30000" dirty="0" smtClean="0"/>
              <a:t>-3</a:t>
            </a:r>
            <a:endParaRPr lang="en-US" baseline="30000" dirty="0"/>
          </a:p>
        </p:txBody>
      </p:sp>
      <p:sp>
        <p:nvSpPr>
          <p:cNvPr id="11" name="TextBox 10"/>
          <p:cNvSpPr txBox="1"/>
          <p:nvPr/>
        </p:nvSpPr>
        <p:spPr>
          <a:xfrm>
            <a:off x="4833937" y="2881789"/>
            <a:ext cx="657225" cy="369332"/>
          </a:xfrm>
          <a:prstGeom prst="rect">
            <a:avLst/>
          </a:prstGeom>
          <a:noFill/>
        </p:spPr>
        <p:txBody>
          <a:bodyPr wrap="square" rtlCol="0">
            <a:spAutoFit/>
          </a:bodyPr>
          <a:lstStyle/>
          <a:p>
            <a:r>
              <a:rPr lang="en-US" dirty="0" smtClean="0"/>
              <a:t>10</a:t>
            </a:r>
            <a:r>
              <a:rPr lang="en-US" baseline="30000" dirty="0" smtClean="0"/>
              <a:t>-4</a:t>
            </a:r>
            <a:endParaRPr lang="en-US" baseline="30000" dirty="0"/>
          </a:p>
        </p:txBody>
      </p:sp>
      <p:sp>
        <p:nvSpPr>
          <p:cNvPr id="12" name="TextBox 11"/>
          <p:cNvSpPr txBox="1"/>
          <p:nvPr/>
        </p:nvSpPr>
        <p:spPr>
          <a:xfrm>
            <a:off x="4035027" y="2867978"/>
            <a:ext cx="733425" cy="369332"/>
          </a:xfrm>
          <a:prstGeom prst="rect">
            <a:avLst/>
          </a:prstGeom>
          <a:noFill/>
        </p:spPr>
        <p:txBody>
          <a:bodyPr wrap="square" rtlCol="0">
            <a:spAutoFit/>
          </a:bodyPr>
          <a:lstStyle/>
          <a:p>
            <a:r>
              <a:rPr lang="en-US" dirty="0" smtClean="0"/>
              <a:t>10</a:t>
            </a:r>
            <a:r>
              <a:rPr lang="en-US" baseline="30000" dirty="0" smtClean="0"/>
              <a:t>-5</a:t>
            </a:r>
            <a:endParaRPr lang="en-US" baseline="30000" dirty="0"/>
          </a:p>
        </p:txBody>
      </p:sp>
      <p:sp>
        <p:nvSpPr>
          <p:cNvPr id="13" name="TextBox 12"/>
          <p:cNvSpPr txBox="1"/>
          <p:nvPr/>
        </p:nvSpPr>
        <p:spPr>
          <a:xfrm>
            <a:off x="3257549" y="2867978"/>
            <a:ext cx="581025" cy="369332"/>
          </a:xfrm>
          <a:prstGeom prst="rect">
            <a:avLst/>
          </a:prstGeom>
          <a:noFill/>
        </p:spPr>
        <p:txBody>
          <a:bodyPr wrap="square" rtlCol="0">
            <a:spAutoFit/>
          </a:bodyPr>
          <a:lstStyle/>
          <a:p>
            <a:r>
              <a:rPr lang="en-US" dirty="0" smtClean="0"/>
              <a:t>10</a:t>
            </a:r>
            <a:r>
              <a:rPr lang="en-US" baseline="30000" dirty="0" smtClean="0"/>
              <a:t>-6</a:t>
            </a:r>
            <a:endParaRPr lang="en-US" baseline="30000" dirty="0"/>
          </a:p>
        </p:txBody>
      </p:sp>
      <p:sp>
        <p:nvSpPr>
          <p:cNvPr id="14" name="TextBox 13"/>
          <p:cNvSpPr txBox="1"/>
          <p:nvPr/>
        </p:nvSpPr>
        <p:spPr>
          <a:xfrm>
            <a:off x="2486024" y="2867978"/>
            <a:ext cx="676275" cy="369332"/>
          </a:xfrm>
          <a:prstGeom prst="rect">
            <a:avLst/>
          </a:prstGeom>
          <a:noFill/>
        </p:spPr>
        <p:txBody>
          <a:bodyPr wrap="square" rtlCol="0">
            <a:spAutoFit/>
          </a:bodyPr>
          <a:lstStyle/>
          <a:p>
            <a:r>
              <a:rPr lang="en-US" dirty="0" smtClean="0"/>
              <a:t>10</a:t>
            </a:r>
            <a:r>
              <a:rPr lang="en-US" baseline="30000" dirty="0" smtClean="0"/>
              <a:t>-7</a:t>
            </a:r>
            <a:endParaRPr lang="en-US" baseline="30000" dirty="0"/>
          </a:p>
        </p:txBody>
      </p:sp>
      <p:sp>
        <p:nvSpPr>
          <p:cNvPr id="15" name="TextBox 14"/>
          <p:cNvSpPr txBox="1"/>
          <p:nvPr/>
        </p:nvSpPr>
        <p:spPr>
          <a:xfrm>
            <a:off x="1732359" y="2867978"/>
            <a:ext cx="807243" cy="369332"/>
          </a:xfrm>
          <a:prstGeom prst="rect">
            <a:avLst/>
          </a:prstGeom>
          <a:noFill/>
        </p:spPr>
        <p:txBody>
          <a:bodyPr wrap="square" rtlCol="0">
            <a:spAutoFit/>
          </a:bodyPr>
          <a:lstStyle/>
          <a:p>
            <a:r>
              <a:rPr lang="en-US" dirty="0" smtClean="0"/>
              <a:t>10</a:t>
            </a:r>
            <a:r>
              <a:rPr lang="en-US" baseline="30000" dirty="0" smtClean="0"/>
              <a:t>-8</a:t>
            </a:r>
            <a:endParaRPr lang="en-US" baseline="30000" dirty="0"/>
          </a:p>
        </p:txBody>
      </p:sp>
      <p:sp>
        <p:nvSpPr>
          <p:cNvPr id="16" name="TextBox 15"/>
          <p:cNvSpPr txBox="1"/>
          <p:nvPr/>
        </p:nvSpPr>
        <p:spPr>
          <a:xfrm>
            <a:off x="1000124" y="2867978"/>
            <a:ext cx="676275" cy="369332"/>
          </a:xfrm>
          <a:prstGeom prst="rect">
            <a:avLst/>
          </a:prstGeom>
          <a:noFill/>
        </p:spPr>
        <p:txBody>
          <a:bodyPr wrap="square" rtlCol="0">
            <a:spAutoFit/>
          </a:bodyPr>
          <a:lstStyle/>
          <a:p>
            <a:r>
              <a:rPr lang="en-US" dirty="0" smtClean="0"/>
              <a:t>10</a:t>
            </a:r>
            <a:r>
              <a:rPr lang="en-US" baseline="30000" dirty="0" smtClean="0"/>
              <a:t>-9</a:t>
            </a:r>
            <a:endParaRPr lang="en-US" baseline="30000" dirty="0"/>
          </a:p>
        </p:txBody>
      </p:sp>
      <p:sp>
        <p:nvSpPr>
          <p:cNvPr id="17" name="TextBox 16"/>
          <p:cNvSpPr txBox="1"/>
          <p:nvPr/>
        </p:nvSpPr>
        <p:spPr>
          <a:xfrm>
            <a:off x="11218068" y="2881789"/>
            <a:ext cx="228600" cy="369332"/>
          </a:xfrm>
          <a:prstGeom prst="rect">
            <a:avLst/>
          </a:prstGeom>
          <a:noFill/>
        </p:spPr>
        <p:txBody>
          <a:bodyPr wrap="square" rtlCol="0">
            <a:spAutoFit/>
          </a:bodyPr>
          <a:lstStyle/>
          <a:p>
            <a:r>
              <a:rPr lang="en-US" dirty="0" smtClean="0"/>
              <a:t>s</a:t>
            </a:r>
            <a:endParaRPr lang="en-US" dirty="0"/>
          </a:p>
        </p:txBody>
      </p:sp>
      <p:pic>
        <p:nvPicPr>
          <p:cNvPr id="3074" name="Picture 2" descr="5: When the stimulus is strong enough to pass the threshold, a depolarization and repolarization occur followed by a refractory period, where input spikes have nearly no effect on the membrane potential . Finally, after a few milliseconds , the membrane potential achieves the initial resting state. From [22]. Â "/>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79766" y="3504370"/>
            <a:ext cx="1576783" cy="150636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07287" y="5029031"/>
            <a:ext cx="981719" cy="159385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Related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60354" y="1189603"/>
            <a:ext cx="2862277" cy="1609557"/>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Image result for strok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02799" y="3702660"/>
            <a:ext cx="1720850" cy="1145148"/>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a:off x="10563224" y="3151187"/>
            <a:ext cx="0" cy="371475"/>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0365580" y="4847808"/>
            <a:ext cx="1719264" cy="369332"/>
          </a:xfrm>
          <a:prstGeom prst="rect">
            <a:avLst/>
          </a:prstGeom>
          <a:noFill/>
        </p:spPr>
        <p:txBody>
          <a:bodyPr wrap="square" rtlCol="0">
            <a:spAutoFit/>
          </a:bodyPr>
          <a:lstStyle/>
          <a:p>
            <a:r>
              <a:rPr lang="en-US" dirty="0" smtClean="0"/>
              <a:t>10-15 min</a:t>
            </a:r>
            <a:endParaRPr lang="en-US" dirty="0"/>
          </a:p>
        </p:txBody>
      </p:sp>
      <p:pic>
        <p:nvPicPr>
          <p:cNvPr id="3082" name="Picture 10" descr="Related imag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605997" y="3703272"/>
            <a:ext cx="1366017" cy="1051833"/>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9391649" y="5115063"/>
            <a:ext cx="2419349" cy="369332"/>
          </a:xfrm>
          <a:prstGeom prst="rect">
            <a:avLst/>
          </a:prstGeom>
          <a:noFill/>
        </p:spPr>
        <p:txBody>
          <a:bodyPr wrap="square" rtlCol="0">
            <a:spAutoFit/>
          </a:bodyPr>
          <a:lstStyle/>
          <a:p>
            <a:r>
              <a:rPr lang="en-US" dirty="0" smtClean="0"/>
              <a:t>Warm ischemia time</a:t>
            </a:r>
            <a:endParaRPr lang="en-US" dirty="0"/>
          </a:p>
        </p:txBody>
      </p:sp>
      <p:pic>
        <p:nvPicPr>
          <p:cNvPr id="3084" name="Picture 12" descr="Image result for sound in wate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68452" y="1954578"/>
            <a:ext cx="1872514" cy="733401"/>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Image result for red cell is vessel"/>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8739187" y="3702660"/>
            <a:ext cx="791607" cy="891657"/>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16" descr="Related image"/>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951787" y="5115063"/>
            <a:ext cx="1411798" cy="1358808"/>
          </a:xfrm>
          <a:prstGeom prst="rect">
            <a:avLst/>
          </a:prstGeom>
          <a:noFill/>
          <a:extLst>
            <a:ext uri="{909E8E84-426E-40DD-AFC4-6F175D3DCCD1}">
              <a14:hiddenFill xmlns:a14="http://schemas.microsoft.com/office/drawing/2010/main">
                <a:solidFill>
                  <a:srgbClr val="FFFFFF"/>
                </a:solidFill>
              </a14:hiddenFill>
            </a:ext>
          </a:extLst>
        </p:spPr>
      </p:pic>
      <p:pic>
        <p:nvPicPr>
          <p:cNvPr id="3090" name="Picture 18" descr="Image result for ek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015673" y="133059"/>
            <a:ext cx="1566352" cy="877157"/>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a:off x="7362825" y="133059"/>
            <a:ext cx="436024" cy="877157"/>
          </a:xfrm>
          <a:prstGeom prst="rect">
            <a:avLst/>
          </a:prstGeom>
          <a:solidFill>
            <a:srgbClr val="FFFF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92" name="Picture 20" descr="https://upload.wikimedia.org/wikipedia/commons/thumb/6/67/Sodium-channel.svg/640px-Sodium-channel.svg.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280839" y="1779968"/>
            <a:ext cx="2120900" cy="908011"/>
          </a:xfrm>
          <a:prstGeom prst="rect">
            <a:avLst/>
          </a:prstGeom>
          <a:noFill/>
          <a:extLst>
            <a:ext uri="{909E8E84-426E-40DD-AFC4-6F175D3DCCD1}">
              <a14:hiddenFill xmlns:a14="http://schemas.microsoft.com/office/drawing/2010/main">
                <a:solidFill>
                  <a:srgbClr val="FFFFFF"/>
                </a:solidFill>
              </a14:hiddenFill>
            </a:ext>
          </a:extLst>
        </p:spPr>
      </p:pic>
      <p:pic>
        <p:nvPicPr>
          <p:cNvPr id="3094" name="Picture 22" descr="Related image"/>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948691" y="906700"/>
            <a:ext cx="1692275" cy="1029586"/>
          </a:xfrm>
          <a:prstGeom prst="rect">
            <a:avLst/>
          </a:prstGeom>
          <a:noFill/>
          <a:extLst>
            <a:ext uri="{909E8E84-426E-40DD-AFC4-6F175D3DCCD1}">
              <a14:hiddenFill xmlns:a14="http://schemas.microsoft.com/office/drawing/2010/main">
                <a:solidFill>
                  <a:srgbClr val="FFFFFF"/>
                </a:solidFill>
              </a14:hiddenFill>
            </a:ext>
          </a:extLst>
        </p:spPr>
      </p:pic>
      <p:pic>
        <p:nvPicPr>
          <p:cNvPr id="3096" name="Picture 24" descr="Image result for endocrine processes"/>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702799" y="1875072"/>
            <a:ext cx="1368268" cy="959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8697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Arrow Connector 1"/>
          <p:cNvCxnSpPr/>
          <p:nvPr/>
        </p:nvCxnSpPr>
        <p:spPr>
          <a:xfrm>
            <a:off x="495300" y="1009650"/>
            <a:ext cx="11039475" cy="952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0858500" y="561975"/>
            <a:ext cx="676275" cy="369332"/>
          </a:xfrm>
          <a:prstGeom prst="rect">
            <a:avLst/>
          </a:prstGeom>
          <a:noFill/>
        </p:spPr>
        <p:txBody>
          <a:bodyPr wrap="square" rtlCol="0">
            <a:spAutoFit/>
          </a:bodyPr>
          <a:lstStyle/>
          <a:p>
            <a:r>
              <a:rPr lang="en-US" dirty="0" smtClean="0"/>
              <a:t>10</a:t>
            </a:r>
            <a:r>
              <a:rPr lang="en-US" baseline="30000" dirty="0" smtClean="0"/>
              <a:t>3</a:t>
            </a:r>
            <a:endParaRPr lang="en-US" baseline="30000" dirty="0"/>
          </a:p>
        </p:txBody>
      </p:sp>
      <p:sp>
        <p:nvSpPr>
          <p:cNvPr id="4" name="TextBox 3"/>
          <p:cNvSpPr txBox="1"/>
          <p:nvPr/>
        </p:nvSpPr>
        <p:spPr>
          <a:xfrm>
            <a:off x="9996487" y="557689"/>
            <a:ext cx="638175" cy="369332"/>
          </a:xfrm>
          <a:prstGeom prst="rect">
            <a:avLst/>
          </a:prstGeom>
          <a:noFill/>
        </p:spPr>
        <p:txBody>
          <a:bodyPr wrap="square" rtlCol="0">
            <a:spAutoFit/>
          </a:bodyPr>
          <a:lstStyle/>
          <a:p>
            <a:r>
              <a:rPr lang="en-US" dirty="0" smtClean="0"/>
              <a:t>10</a:t>
            </a:r>
            <a:r>
              <a:rPr lang="en-US" baseline="30000" dirty="0" smtClean="0"/>
              <a:t>2</a:t>
            </a:r>
            <a:endParaRPr lang="en-US" baseline="30000" dirty="0"/>
          </a:p>
        </p:txBody>
      </p:sp>
      <p:sp>
        <p:nvSpPr>
          <p:cNvPr id="5" name="TextBox 4"/>
          <p:cNvSpPr txBox="1"/>
          <p:nvPr/>
        </p:nvSpPr>
        <p:spPr>
          <a:xfrm>
            <a:off x="9013031" y="557689"/>
            <a:ext cx="581025" cy="369332"/>
          </a:xfrm>
          <a:prstGeom prst="rect">
            <a:avLst/>
          </a:prstGeom>
          <a:noFill/>
        </p:spPr>
        <p:txBody>
          <a:bodyPr wrap="square" rtlCol="0">
            <a:spAutoFit/>
          </a:bodyPr>
          <a:lstStyle/>
          <a:p>
            <a:r>
              <a:rPr lang="en-US" dirty="0" smtClean="0"/>
              <a:t>10</a:t>
            </a:r>
            <a:endParaRPr lang="en-US" dirty="0"/>
          </a:p>
        </p:txBody>
      </p:sp>
      <p:sp>
        <p:nvSpPr>
          <p:cNvPr id="6" name="TextBox 5"/>
          <p:cNvSpPr txBox="1"/>
          <p:nvPr/>
        </p:nvSpPr>
        <p:spPr>
          <a:xfrm>
            <a:off x="8162925" y="557689"/>
            <a:ext cx="390525" cy="369332"/>
          </a:xfrm>
          <a:prstGeom prst="rect">
            <a:avLst/>
          </a:prstGeom>
          <a:noFill/>
        </p:spPr>
        <p:txBody>
          <a:bodyPr wrap="square" rtlCol="0">
            <a:spAutoFit/>
          </a:bodyPr>
          <a:lstStyle/>
          <a:p>
            <a:r>
              <a:rPr lang="en-US" dirty="0" smtClean="0"/>
              <a:t>1</a:t>
            </a:r>
            <a:endParaRPr lang="en-US" dirty="0"/>
          </a:p>
        </p:txBody>
      </p:sp>
      <p:sp>
        <p:nvSpPr>
          <p:cNvPr id="7" name="TextBox 6"/>
          <p:cNvSpPr txBox="1"/>
          <p:nvPr/>
        </p:nvSpPr>
        <p:spPr>
          <a:xfrm>
            <a:off x="7260431" y="557689"/>
            <a:ext cx="790575" cy="369332"/>
          </a:xfrm>
          <a:prstGeom prst="rect">
            <a:avLst/>
          </a:prstGeom>
          <a:noFill/>
        </p:spPr>
        <p:txBody>
          <a:bodyPr wrap="square" rtlCol="0">
            <a:spAutoFit/>
          </a:bodyPr>
          <a:lstStyle/>
          <a:p>
            <a:r>
              <a:rPr lang="en-US" dirty="0" smtClean="0"/>
              <a:t>10</a:t>
            </a:r>
            <a:r>
              <a:rPr lang="en-US" baseline="30000" dirty="0" smtClean="0"/>
              <a:t>-1</a:t>
            </a:r>
            <a:endParaRPr lang="en-US" baseline="30000" dirty="0"/>
          </a:p>
        </p:txBody>
      </p:sp>
      <p:sp>
        <p:nvSpPr>
          <p:cNvPr id="8" name="TextBox 7"/>
          <p:cNvSpPr txBox="1"/>
          <p:nvPr/>
        </p:nvSpPr>
        <p:spPr>
          <a:xfrm>
            <a:off x="6446042" y="557689"/>
            <a:ext cx="561975" cy="369332"/>
          </a:xfrm>
          <a:prstGeom prst="rect">
            <a:avLst/>
          </a:prstGeom>
          <a:noFill/>
        </p:spPr>
        <p:txBody>
          <a:bodyPr wrap="square" rtlCol="0">
            <a:spAutoFit/>
          </a:bodyPr>
          <a:lstStyle/>
          <a:p>
            <a:r>
              <a:rPr lang="en-US" dirty="0" smtClean="0"/>
              <a:t>10</a:t>
            </a:r>
            <a:r>
              <a:rPr lang="en-US" baseline="30000" dirty="0" smtClean="0"/>
              <a:t>-2</a:t>
            </a:r>
            <a:endParaRPr lang="en-US" baseline="30000" dirty="0"/>
          </a:p>
        </p:txBody>
      </p:sp>
      <p:sp>
        <p:nvSpPr>
          <p:cNvPr id="9" name="TextBox 8"/>
          <p:cNvSpPr txBox="1"/>
          <p:nvPr/>
        </p:nvSpPr>
        <p:spPr>
          <a:xfrm>
            <a:off x="5593556" y="557689"/>
            <a:ext cx="581025" cy="369332"/>
          </a:xfrm>
          <a:prstGeom prst="rect">
            <a:avLst/>
          </a:prstGeom>
          <a:noFill/>
        </p:spPr>
        <p:txBody>
          <a:bodyPr wrap="square" rtlCol="0">
            <a:spAutoFit/>
          </a:bodyPr>
          <a:lstStyle/>
          <a:p>
            <a:r>
              <a:rPr lang="en-US" dirty="0" smtClean="0"/>
              <a:t>10</a:t>
            </a:r>
            <a:r>
              <a:rPr lang="en-US" baseline="30000" dirty="0" smtClean="0"/>
              <a:t>-3</a:t>
            </a:r>
            <a:endParaRPr lang="en-US" baseline="30000" dirty="0"/>
          </a:p>
        </p:txBody>
      </p:sp>
      <p:sp>
        <p:nvSpPr>
          <p:cNvPr id="10" name="TextBox 9"/>
          <p:cNvSpPr txBox="1"/>
          <p:nvPr/>
        </p:nvSpPr>
        <p:spPr>
          <a:xfrm>
            <a:off x="4805362" y="557689"/>
            <a:ext cx="657225" cy="369332"/>
          </a:xfrm>
          <a:prstGeom prst="rect">
            <a:avLst/>
          </a:prstGeom>
          <a:noFill/>
        </p:spPr>
        <p:txBody>
          <a:bodyPr wrap="square" rtlCol="0">
            <a:spAutoFit/>
          </a:bodyPr>
          <a:lstStyle/>
          <a:p>
            <a:r>
              <a:rPr lang="en-US" dirty="0" smtClean="0"/>
              <a:t>10</a:t>
            </a:r>
            <a:r>
              <a:rPr lang="en-US" baseline="30000" dirty="0" smtClean="0"/>
              <a:t>-4</a:t>
            </a:r>
            <a:endParaRPr lang="en-US" baseline="30000" dirty="0"/>
          </a:p>
        </p:txBody>
      </p:sp>
      <p:sp>
        <p:nvSpPr>
          <p:cNvPr id="11" name="TextBox 10"/>
          <p:cNvSpPr txBox="1"/>
          <p:nvPr/>
        </p:nvSpPr>
        <p:spPr>
          <a:xfrm>
            <a:off x="4006452" y="543878"/>
            <a:ext cx="733425" cy="369332"/>
          </a:xfrm>
          <a:prstGeom prst="rect">
            <a:avLst/>
          </a:prstGeom>
          <a:noFill/>
        </p:spPr>
        <p:txBody>
          <a:bodyPr wrap="square" rtlCol="0">
            <a:spAutoFit/>
          </a:bodyPr>
          <a:lstStyle/>
          <a:p>
            <a:r>
              <a:rPr lang="en-US" dirty="0" smtClean="0"/>
              <a:t>10</a:t>
            </a:r>
            <a:r>
              <a:rPr lang="en-US" baseline="30000" dirty="0" smtClean="0"/>
              <a:t>-5</a:t>
            </a:r>
            <a:endParaRPr lang="en-US" baseline="30000" dirty="0"/>
          </a:p>
        </p:txBody>
      </p:sp>
      <p:sp>
        <p:nvSpPr>
          <p:cNvPr id="12" name="TextBox 11"/>
          <p:cNvSpPr txBox="1"/>
          <p:nvPr/>
        </p:nvSpPr>
        <p:spPr>
          <a:xfrm>
            <a:off x="3228974" y="543878"/>
            <a:ext cx="581025" cy="369332"/>
          </a:xfrm>
          <a:prstGeom prst="rect">
            <a:avLst/>
          </a:prstGeom>
          <a:noFill/>
        </p:spPr>
        <p:txBody>
          <a:bodyPr wrap="square" rtlCol="0">
            <a:spAutoFit/>
          </a:bodyPr>
          <a:lstStyle/>
          <a:p>
            <a:r>
              <a:rPr lang="en-US" dirty="0" smtClean="0"/>
              <a:t>10</a:t>
            </a:r>
            <a:r>
              <a:rPr lang="en-US" baseline="30000" dirty="0" smtClean="0"/>
              <a:t>-6</a:t>
            </a:r>
            <a:endParaRPr lang="en-US" baseline="30000" dirty="0"/>
          </a:p>
        </p:txBody>
      </p:sp>
      <p:sp>
        <p:nvSpPr>
          <p:cNvPr id="13" name="TextBox 12"/>
          <p:cNvSpPr txBox="1"/>
          <p:nvPr/>
        </p:nvSpPr>
        <p:spPr>
          <a:xfrm>
            <a:off x="2457449" y="543878"/>
            <a:ext cx="676275" cy="369332"/>
          </a:xfrm>
          <a:prstGeom prst="rect">
            <a:avLst/>
          </a:prstGeom>
          <a:noFill/>
        </p:spPr>
        <p:txBody>
          <a:bodyPr wrap="square" rtlCol="0">
            <a:spAutoFit/>
          </a:bodyPr>
          <a:lstStyle/>
          <a:p>
            <a:r>
              <a:rPr lang="en-US" dirty="0" smtClean="0"/>
              <a:t>10</a:t>
            </a:r>
            <a:r>
              <a:rPr lang="en-US" baseline="30000" dirty="0" smtClean="0"/>
              <a:t>-7</a:t>
            </a:r>
            <a:endParaRPr lang="en-US" baseline="30000" dirty="0"/>
          </a:p>
        </p:txBody>
      </p:sp>
      <p:sp>
        <p:nvSpPr>
          <p:cNvPr id="14" name="TextBox 13"/>
          <p:cNvSpPr txBox="1"/>
          <p:nvPr/>
        </p:nvSpPr>
        <p:spPr>
          <a:xfrm>
            <a:off x="1703784" y="543878"/>
            <a:ext cx="807243" cy="369332"/>
          </a:xfrm>
          <a:prstGeom prst="rect">
            <a:avLst/>
          </a:prstGeom>
          <a:noFill/>
        </p:spPr>
        <p:txBody>
          <a:bodyPr wrap="square" rtlCol="0">
            <a:spAutoFit/>
          </a:bodyPr>
          <a:lstStyle/>
          <a:p>
            <a:r>
              <a:rPr lang="en-US" dirty="0" smtClean="0"/>
              <a:t>10</a:t>
            </a:r>
            <a:r>
              <a:rPr lang="en-US" baseline="30000" dirty="0" smtClean="0"/>
              <a:t>-8</a:t>
            </a:r>
            <a:endParaRPr lang="en-US" baseline="30000" dirty="0"/>
          </a:p>
        </p:txBody>
      </p:sp>
      <p:sp>
        <p:nvSpPr>
          <p:cNvPr id="15" name="TextBox 14"/>
          <p:cNvSpPr txBox="1"/>
          <p:nvPr/>
        </p:nvSpPr>
        <p:spPr>
          <a:xfrm>
            <a:off x="971549" y="543878"/>
            <a:ext cx="676275" cy="369332"/>
          </a:xfrm>
          <a:prstGeom prst="rect">
            <a:avLst/>
          </a:prstGeom>
          <a:noFill/>
        </p:spPr>
        <p:txBody>
          <a:bodyPr wrap="square" rtlCol="0">
            <a:spAutoFit/>
          </a:bodyPr>
          <a:lstStyle/>
          <a:p>
            <a:r>
              <a:rPr lang="en-US" dirty="0" smtClean="0"/>
              <a:t>10</a:t>
            </a:r>
            <a:r>
              <a:rPr lang="en-US" baseline="30000" dirty="0" smtClean="0"/>
              <a:t>-9</a:t>
            </a:r>
            <a:endParaRPr lang="en-US" baseline="30000" dirty="0"/>
          </a:p>
        </p:txBody>
      </p:sp>
      <p:sp>
        <p:nvSpPr>
          <p:cNvPr id="16" name="TextBox 15"/>
          <p:cNvSpPr txBox="1"/>
          <p:nvPr/>
        </p:nvSpPr>
        <p:spPr>
          <a:xfrm>
            <a:off x="11189493" y="557689"/>
            <a:ext cx="228600" cy="369332"/>
          </a:xfrm>
          <a:prstGeom prst="rect">
            <a:avLst/>
          </a:prstGeom>
          <a:noFill/>
        </p:spPr>
        <p:txBody>
          <a:bodyPr wrap="square" rtlCol="0">
            <a:spAutoFit/>
          </a:bodyPr>
          <a:lstStyle/>
          <a:p>
            <a:r>
              <a:rPr lang="en-US" dirty="0" smtClean="0"/>
              <a:t>s</a:t>
            </a:r>
            <a:endParaRPr lang="en-US" dirty="0"/>
          </a:p>
        </p:txBody>
      </p:sp>
      <p:cxnSp>
        <p:nvCxnSpPr>
          <p:cNvPr id="17" name="Straight Connector 16"/>
          <p:cNvCxnSpPr/>
          <p:nvPr/>
        </p:nvCxnSpPr>
        <p:spPr>
          <a:xfrm>
            <a:off x="10534649" y="827087"/>
            <a:ext cx="0" cy="371475"/>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495300" y="4901925"/>
            <a:ext cx="11106150" cy="1905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8045053" y="1115615"/>
            <a:ext cx="619125" cy="369332"/>
          </a:xfrm>
          <a:prstGeom prst="rect">
            <a:avLst/>
          </a:prstGeom>
          <a:noFill/>
        </p:spPr>
        <p:txBody>
          <a:bodyPr wrap="square" rtlCol="0">
            <a:spAutoFit/>
          </a:bodyPr>
          <a:lstStyle/>
          <a:p>
            <a:r>
              <a:rPr lang="en-US" dirty="0" smtClean="0"/>
              <a:t>ECG</a:t>
            </a:r>
          </a:p>
        </p:txBody>
      </p:sp>
      <p:sp>
        <p:nvSpPr>
          <p:cNvPr id="21" name="TextBox 20"/>
          <p:cNvSpPr txBox="1"/>
          <p:nvPr/>
        </p:nvSpPr>
        <p:spPr>
          <a:xfrm>
            <a:off x="8036123" y="1712893"/>
            <a:ext cx="3209925" cy="369332"/>
          </a:xfrm>
          <a:prstGeom prst="rect">
            <a:avLst/>
          </a:prstGeom>
          <a:noFill/>
        </p:spPr>
        <p:txBody>
          <a:bodyPr wrap="square" rtlCol="0">
            <a:spAutoFit/>
          </a:bodyPr>
          <a:lstStyle/>
          <a:p>
            <a:r>
              <a:rPr lang="en-US" dirty="0" smtClean="0"/>
              <a:t>Arterial Pressure</a:t>
            </a:r>
            <a:endParaRPr lang="en-US" dirty="0"/>
          </a:p>
        </p:txBody>
      </p:sp>
      <p:sp>
        <p:nvSpPr>
          <p:cNvPr id="22" name="TextBox 21"/>
          <p:cNvSpPr txBox="1"/>
          <p:nvPr/>
        </p:nvSpPr>
        <p:spPr>
          <a:xfrm>
            <a:off x="8036123" y="4045032"/>
            <a:ext cx="2793206" cy="369332"/>
          </a:xfrm>
          <a:prstGeom prst="rect">
            <a:avLst/>
          </a:prstGeom>
          <a:noFill/>
        </p:spPr>
        <p:txBody>
          <a:bodyPr wrap="square" rtlCol="0">
            <a:spAutoFit/>
          </a:bodyPr>
          <a:lstStyle/>
          <a:p>
            <a:r>
              <a:rPr lang="en-US" dirty="0" smtClean="0"/>
              <a:t>Central Venous Pressure</a:t>
            </a:r>
            <a:endParaRPr lang="en-US" dirty="0"/>
          </a:p>
        </p:txBody>
      </p:sp>
      <p:sp>
        <p:nvSpPr>
          <p:cNvPr id="23" name="TextBox 22"/>
          <p:cNvSpPr txBox="1"/>
          <p:nvPr/>
        </p:nvSpPr>
        <p:spPr>
          <a:xfrm>
            <a:off x="8036123" y="2056943"/>
            <a:ext cx="2533649" cy="369332"/>
          </a:xfrm>
          <a:prstGeom prst="rect">
            <a:avLst/>
          </a:prstGeom>
          <a:noFill/>
        </p:spPr>
        <p:txBody>
          <a:bodyPr wrap="square" rtlCol="0">
            <a:spAutoFit/>
          </a:bodyPr>
          <a:lstStyle/>
          <a:p>
            <a:r>
              <a:rPr lang="en-US" dirty="0" smtClean="0"/>
              <a:t>Temperature</a:t>
            </a:r>
            <a:endParaRPr lang="en-US" dirty="0"/>
          </a:p>
        </p:txBody>
      </p:sp>
      <p:sp>
        <p:nvSpPr>
          <p:cNvPr id="24" name="TextBox 23"/>
          <p:cNvSpPr txBox="1"/>
          <p:nvPr/>
        </p:nvSpPr>
        <p:spPr>
          <a:xfrm>
            <a:off x="8036123" y="2438400"/>
            <a:ext cx="2200275" cy="369332"/>
          </a:xfrm>
          <a:prstGeom prst="rect">
            <a:avLst/>
          </a:prstGeom>
          <a:noFill/>
        </p:spPr>
        <p:txBody>
          <a:bodyPr wrap="square" rtlCol="0">
            <a:spAutoFit/>
          </a:bodyPr>
          <a:lstStyle/>
          <a:p>
            <a:r>
              <a:rPr lang="en-US" dirty="0" smtClean="0"/>
              <a:t>Thermogram</a:t>
            </a:r>
            <a:endParaRPr lang="en-US" dirty="0"/>
          </a:p>
        </p:txBody>
      </p:sp>
      <p:sp>
        <p:nvSpPr>
          <p:cNvPr id="25" name="TextBox 24"/>
          <p:cNvSpPr txBox="1"/>
          <p:nvPr/>
        </p:nvSpPr>
        <p:spPr>
          <a:xfrm>
            <a:off x="8691562" y="1137721"/>
            <a:ext cx="2505075" cy="369332"/>
          </a:xfrm>
          <a:prstGeom prst="rect">
            <a:avLst/>
          </a:prstGeom>
          <a:noFill/>
        </p:spPr>
        <p:txBody>
          <a:bodyPr wrap="square" rtlCol="0">
            <a:spAutoFit/>
          </a:bodyPr>
          <a:lstStyle/>
          <a:p>
            <a:r>
              <a:rPr lang="en-US" dirty="0" smtClean="0"/>
              <a:t>Cardiac Output</a:t>
            </a:r>
            <a:endParaRPr lang="en-US" dirty="0"/>
          </a:p>
        </p:txBody>
      </p:sp>
      <p:sp>
        <p:nvSpPr>
          <p:cNvPr id="26" name="TextBox 25"/>
          <p:cNvSpPr txBox="1"/>
          <p:nvPr/>
        </p:nvSpPr>
        <p:spPr>
          <a:xfrm>
            <a:off x="8036123" y="3057582"/>
            <a:ext cx="2670572" cy="369332"/>
          </a:xfrm>
          <a:prstGeom prst="rect">
            <a:avLst/>
          </a:prstGeom>
          <a:noFill/>
        </p:spPr>
        <p:txBody>
          <a:bodyPr wrap="square" rtlCol="0">
            <a:spAutoFit/>
          </a:bodyPr>
          <a:lstStyle/>
          <a:p>
            <a:r>
              <a:rPr lang="en-US" dirty="0" smtClean="0"/>
              <a:t>End Tidal CO2</a:t>
            </a:r>
            <a:endParaRPr lang="en-US" dirty="0"/>
          </a:p>
        </p:txBody>
      </p:sp>
      <p:sp>
        <p:nvSpPr>
          <p:cNvPr id="27" name="TextBox 26"/>
          <p:cNvSpPr txBox="1"/>
          <p:nvPr/>
        </p:nvSpPr>
        <p:spPr>
          <a:xfrm>
            <a:off x="8036123" y="3362960"/>
            <a:ext cx="2619376" cy="369332"/>
          </a:xfrm>
          <a:prstGeom prst="rect">
            <a:avLst/>
          </a:prstGeom>
          <a:noFill/>
        </p:spPr>
        <p:txBody>
          <a:bodyPr wrap="square" rtlCol="0">
            <a:spAutoFit/>
          </a:bodyPr>
          <a:lstStyle/>
          <a:p>
            <a:r>
              <a:rPr lang="en-US" dirty="0" smtClean="0"/>
              <a:t>O2 Sat (pulse oximeter)</a:t>
            </a:r>
            <a:endParaRPr lang="en-US" dirty="0"/>
          </a:p>
        </p:txBody>
      </p:sp>
      <p:sp>
        <p:nvSpPr>
          <p:cNvPr id="28" name="TextBox 27"/>
          <p:cNvSpPr txBox="1"/>
          <p:nvPr/>
        </p:nvSpPr>
        <p:spPr>
          <a:xfrm>
            <a:off x="9903617" y="4440439"/>
            <a:ext cx="3028951" cy="369332"/>
          </a:xfrm>
          <a:prstGeom prst="rect">
            <a:avLst/>
          </a:prstGeom>
          <a:noFill/>
        </p:spPr>
        <p:txBody>
          <a:bodyPr wrap="square" rtlCol="0">
            <a:spAutoFit/>
          </a:bodyPr>
          <a:lstStyle/>
          <a:p>
            <a:r>
              <a:rPr lang="en-US" dirty="0" smtClean="0"/>
              <a:t>Urine Output</a:t>
            </a:r>
            <a:endParaRPr lang="en-US" dirty="0"/>
          </a:p>
        </p:txBody>
      </p:sp>
      <p:sp>
        <p:nvSpPr>
          <p:cNvPr id="29" name="TextBox 28"/>
          <p:cNvSpPr txBox="1"/>
          <p:nvPr/>
        </p:nvSpPr>
        <p:spPr>
          <a:xfrm>
            <a:off x="9013031" y="1425435"/>
            <a:ext cx="3412333" cy="369332"/>
          </a:xfrm>
          <a:prstGeom prst="rect">
            <a:avLst/>
          </a:prstGeom>
          <a:noFill/>
        </p:spPr>
        <p:txBody>
          <a:bodyPr wrap="square" rtlCol="0">
            <a:spAutoFit/>
          </a:bodyPr>
          <a:lstStyle/>
          <a:p>
            <a:r>
              <a:rPr lang="en-US" dirty="0" smtClean="0"/>
              <a:t>Chemistry (blood, urine)</a:t>
            </a:r>
            <a:endParaRPr lang="en-US" dirty="0"/>
          </a:p>
        </p:txBody>
      </p:sp>
      <p:sp>
        <p:nvSpPr>
          <p:cNvPr id="30" name="TextBox 29"/>
          <p:cNvSpPr txBox="1"/>
          <p:nvPr/>
        </p:nvSpPr>
        <p:spPr>
          <a:xfrm>
            <a:off x="8036123" y="2782313"/>
            <a:ext cx="2857500" cy="369332"/>
          </a:xfrm>
          <a:prstGeom prst="rect">
            <a:avLst/>
          </a:prstGeom>
          <a:noFill/>
        </p:spPr>
        <p:txBody>
          <a:bodyPr wrap="square" rtlCol="0">
            <a:spAutoFit/>
          </a:bodyPr>
          <a:lstStyle/>
          <a:p>
            <a:r>
              <a:rPr lang="en-US" dirty="0" smtClean="0"/>
              <a:t>Respiratory Rate, Volumes</a:t>
            </a:r>
            <a:endParaRPr lang="en-US" dirty="0"/>
          </a:p>
        </p:txBody>
      </p:sp>
      <p:sp>
        <p:nvSpPr>
          <p:cNvPr id="31" name="TextBox 30"/>
          <p:cNvSpPr txBox="1"/>
          <p:nvPr/>
        </p:nvSpPr>
        <p:spPr>
          <a:xfrm>
            <a:off x="8036123" y="3703996"/>
            <a:ext cx="2814637" cy="369332"/>
          </a:xfrm>
          <a:prstGeom prst="rect">
            <a:avLst/>
          </a:prstGeom>
          <a:noFill/>
        </p:spPr>
        <p:txBody>
          <a:bodyPr wrap="square" rtlCol="0">
            <a:spAutoFit/>
          </a:bodyPr>
          <a:lstStyle/>
          <a:p>
            <a:r>
              <a:rPr lang="en-US" dirty="0" smtClean="0"/>
              <a:t>Pulmonary Artery Pressure</a:t>
            </a:r>
            <a:endParaRPr lang="en-US" dirty="0"/>
          </a:p>
        </p:txBody>
      </p:sp>
      <p:sp>
        <p:nvSpPr>
          <p:cNvPr id="34" name="Rectangle 33"/>
          <p:cNvSpPr/>
          <p:nvPr/>
        </p:nvSpPr>
        <p:spPr>
          <a:xfrm>
            <a:off x="7260431" y="1137721"/>
            <a:ext cx="1403747" cy="347226"/>
          </a:xfrm>
          <a:prstGeom prst="rect">
            <a:avLst/>
          </a:prstGeom>
          <a:solidFill>
            <a:srgbClr val="FFFF00">
              <a:alpha val="1098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p:cNvSpPr/>
          <p:nvPr/>
        </p:nvSpPr>
        <p:spPr>
          <a:xfrm>
            <a:off x="7260431" y="1709817"/>
            <a:ext cx="2512219" cy="347226"/>
          </a:xfrm>
          <a:prstGeom prst="rect">
            <a:avLst/>
          </a:prstGeom>
          <a:solidFill>
            <a:srgbClr val="FFFF00">
              <a:alpha val="1098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p:cNvSpPr/>
          <p:nvPr/>
        </p:nvSpPr>
        <p:spPr>
          <a:xfrm>
            <a:off x="7260431" y="2101503"/>
            <a:ext cx="2512219" cy="347226"/>
          </a:xfrm>
          <a:prstGeom prst="rect">
            <a:avLst/>
          </a:prstGeom>
          <a:solidFill>
            <a:srgbClr val="FFFF00">
              <a:alpha val="1098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p:cNvSpPr/>
          <p:nvPr/>
        </p:nvSpPr>
        <p:spPr>
          <a:xfrm>
            <a:off x="7260431" y="2503866"/>
            <a:ext cx="3985617" cy="347226"/>
          </a:xfrm>
          <a:prstGeom prst="rect">
            <a:avLst/>
          </a:prstGeom>
          <a:solidFill>
            <a:srgbClr val="FFFF00">
              <a:alpha val="1098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p:cNvSpPr/>
          <p:nvPr/>
        </p:nvSpPr>
        <p:spPr>
          <a:xfrm>
            <a:off x="7287815" y="3690444"/>
            <a:ext cx="3367684" cy="347226"/>
          </a:xfrm>
          <a:prstGeom prst="rect">
            <a:avLst/>
          </a:prstGeom>
          <a:solidFill>
            <a:srgbClr val="FFFF00">
              <a:alpha val="1098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p:cNvSpPr/>
          <p:nvPr/>
        </p:nvSpPr>
        <p:spPr>
          <a:xfrm>
            <a:off x="7287815" y="4109166"/>
            <a:ext cx="3367684" cy="347226"/>
          </a:xfrm>
          <a:prstGeom prst="rect">
            <a:avLst/>
          </a:prstGeom>
          <a:solidFill>
            <a:srgbClr val="FFFF00">
              <a:alpha val="1098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p:cNvSpPr txBox="1"/>
          <p:nvPr/>
        </p:nvSpPr>
        <p:spPr>
          <a:xfrm>
            <a:off x="7226498" y="5035910"/>
            <a:ext cx="2414586" cy="369332"/>
          </a:xfrm>
          <a:prstGeom prst="rect">
            <a:avLst/>
          </a:prstGeom>
          <a:noFill/>
        </p:spPr>
        <p:txBody>
          <a:bodyPr wrap="square" rtlCol="0">
            <a:spAutoFit/>
          </a:bodyPr>
          <a:lstStyle/>
          <a:p>
            <a:r>
              <a:rPr lang="en-US" dirty="0" smtClean="0"/>
              <a:t>EEG (scalp)</a:t>
            </a:r>
            <a:endParaRPr lang="en-US" dirty="0"/>
          </a:p>
        </p:txBody>
      </p:sp>
      <p:sp>
        <p:nvSpPr>
          <p:cNvPr id="43" name="TextBox 42"/>
          <p:cNvSpPr txBox="1"/>
          <p:nvPr/>
        </p:nvSpPr>
        <p:spPr>
          <a:xfrm>
            <a:off x="5652491" y="5821030"/>
            <a:ext cx="3148014" cy="369332"/>
          </a:xfrm>
          <a:prstGeom prst="rect">
            <a:avLst/>
          </a:prstGeom>
          <a:noFill/>
        </p:spPr>
        <p:txBody>
          <a:bodyPr wrap="square" rtlCol="0">
            <a:spAutoFit/>
          </a:bodyPr>
          <a:lstStyle/>
          <a:p>
            <a:r>
              <a:rPr lang="en-US" dirty="0" smtClean="0"/>
              <a:t>Single and multi-unit recording</a:t>
            </a:r>
            <a:endParaRPr lang="en-US" dirty="0"/>
          </a:p>
        </p:txBody>
      </p:sp>
      <p:sp>
        <p:nvSpPr>
          <p:cNvPr id="44" name="TextBox 43"/>
          <p:cNvSpPr txBox="1"/>
          <p:nvPr/>
        </p:nvSpPr>
        <p:spPr>
          <a:xfrm>
            <a:off x="7226498" y="5557200"/>
            <a:ext cx="2933700" cy="369332"/>
          </a:xfrm>
          <a:prstGeom prst="rect">
            <a:avLst/>
          </a:prstGeom>
          <a:noFill/>
        </p:spPr>
        <p:txBody>
          <a:bodyPr wrap="square" rtlCol="0">
            <a:spAutoFit/>
          </a:bodyPr>
          <a:lstStyle/>
          <a:p>
            <a:r>
              <a:rPr lang="en-US" dirty="0" smtClean="0"/>
              <a:t>EEG (surface grid)</a:t>
            </a:r>
            <a:endParaRPr lang="en-US" dirty="0"/>
          </a:p>
        </p:txBody>
      </p:sp>
      <p:sp>
        <p:nvSpPr>
          <p:cNvPr id="45" name="TextBox 44"/>
          <p:cNvSpPr txBox="1"/>
          <p:nvPr/>
        </p:nvSpPr>
        <p:spPr>
          <a:xfrm>
            <a:off x="7226498" y="5296555"/>
            <a:ext cx="2447925" cy="369332"/>
          </a:xfrm>
          <a:prstGeom prst="rect">
            <a:avLst/>
          </a:prstGeom>
          <a:noFill/>
        </p:spPr>
        <p:txBody>
          <a:bodyPr wrap="square" rtlCol="0">
            <a:spAutoFit/>
          </a:bodyPr>
          <a:lstStyle/>
          <a:p>
            <a:r>
              <a:rPr lang="en-US" dirty="0" smtClean="0"/>
              <a:t>EEG (depth electrode)</a:t>
            </a:r>
            <a:endParaRPr lang="en-US" dirty="0"/>
          </a:p>
        </p:txBody>
      </p:sp>
      <p:sp>
        <p:nvSpPr>
          <p:cNvPr id="46" name="TextBox 45"/>
          <p:cNvSpPr txBox="1"/>
          <p:nvPr/>
        </p:nvSpPr>
        <p:spPr>
          <a:xfrm>
            <a:off x="8233764" y="6084860"/>
            <a:ext cx="2976564" cy="369332"/>
          </a:xfrm>
          <a:prstGeom prst="rect">
            <a:avLst/>
          </a:prstGeom>
          <a:noFill/>
        </p:spPr>
        <p:txBody>
          <a:bodyPr wrap="square" rtlCol="0">
            <a:spAutoFit/>
          </a:bodyPr>
          <a:lstStyle/>
          <a:p>
            <a:r>
              <a:rPr lang="en-US" dirty="0" smtClean="0"/>
              <a:t>ICP</a:t>
            </a:r>
            <a:endParaRPr lang="en-US" dirty="0"/>
          </a:p>
        </p:txBody>
      </p:sp>
      <p:sp>
        <p:nvSpPr>
          <p:cNvPr id="47" name="TextBox 46"/>
          <p:cNvSpPr txBox="1"/>
          <p:nvPr/>
        </p:nvSpPr>
        <p:spPr>
          <a:xfrm>
            <a:off x="8212334" y="6317173"/>
            <a:ext cx="2638426" cy="380103"/>
          </a:xfrm>
          <a:prstGeom prst="rect">
            <a:avLst/>
          </a:prstGeom>
          <a:noFill/>
        </p:spPr>
        <p:txBody>
          <a:bodyPr wrap="square" rtlCol="0">
            <a:spAutoFit/>
          </a:bodyPr>
          <a:lstStyle/>
          <a:p>
            <a:r>
              <a:rPr lang="en-US" dirty="0" smtClean="0"/>
              <a:t>CBF velocity</a:t>
            </a:r>
            <a:endParaRPr lang="en-US" dirty="0"/>
          </a:p>
        </p:txBody>
      </p:sp>
      <p:sp>
        <p:nvSpPr>
          <p:cNvPr id="48" name="TextBox 47"/>
          <p:cNvSpPr txBox="1"/>
          <p:nvPr/>
        </p:nvSpPr>
        <p:spPr>
          <a:xfrm>
            <a:off x="8212334" y="6540256"/>
            <a:ext cx="3171826" cy="369332"/>
          </a:xfrm>
          <a:prstGeom prst="rect">
            <a:avLst/>
          </a:prstGeom>
          <a:noFill/>
        </p:spPr>
        <p:txBody>
          <a:bodyPr wrap="square" rtlCol="0">
            <a:spAutoFit/>
          </a:bodyPr>
          <a:lstStyle/>
          <a:p>
            <a:r>
              <a:rPr lang="en-US" dirty="0" smtClean="0"/>
              <a:t>Brain pO2 (local) </a:t>
            </a:r>
            <a:endParaRPr lang="en-US" dirty="0"/>
          </a:p>
        </p:txBody>
      </p:sp>
      <p:sp>
        <p:nvSpPr>
          <p:cNvPr id="49" name="Rectangle 48"/>
          <p:cNvSpPr/>
          <p:nvPr/>
        </p:nvSpPr>
        <p:spPr>
          <a:xfrm>
            <a:off x="7281862" y="5083163"/>
            <a:ext cx="3964186" cy="760090"/>
          </a:xfrm>
          <a:prstGeom prst="rect">
            <a:avLst/>
          </a:prstGeom>
          <a:solidFill>
            <a:srgbClr val="FFFF00">
              <a:alpha val="1098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p:cNvSpPr/>
          <p:nvPr/>
        </p:nvSpPr>
        <p:spPr>
          <a:xfrm>
            <a:off x="8269783" y="6139923"/>
            <a:ext cx="2976265" cy="686663"/>
          </a:xfrm>
          <a:prstGeom prst="rect">
            <a:avLst/>
          </a:prstGeom>
          <a:solidFill>
            <a:srgbClr val="FFFF00">
              <a:alpha val="1098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p:cNvSpPr/>
          <p:nvPr/>
        </p:nvSpPr>
        <p:spPr>
          <a:xfrm>
            <a:off x="5652491" y="5865707"/>
            <a:ext cx="3148014" cy="258454"/>
          </a:xfrm>
          <a:prstGeom prst="rect">
            <a:avLst/>
          </a:prstGeom>
          <a:solidFill>
            <a:srgbClr val="FF0000">
              <a:alpha val="1098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p:cNvSpPr txBox="1"/>
          <p:nvPr/>
        </p:nvSpPr>
        <p:spPr>
          <a:xfrm>
            <a:off x="427434" y="4486516"/>
            <a:ext cx="1944291" cy="369332"/>
          </a:xfrm>
          <a:prstGeom prst="rect">
            <a:avLst/>
          </a:prstGeom>
          <a:noFill/>
        </p:spPr>
        <p:txBody>
          <a:bodyPr wrap="square" rtlCol="0">
            <a:spAutoFit/>
          </a:bodyPr>
          <a:lstStyle/>
          <a:p>
            <a:r>
              <a:rPr lang="en-US" dirty="0" smtClean="0"/>
              <a:t>Systemic</a:t>
            </a:r>
            <a:endParaRPr lang="en-US" dirty="0"/>
          </a:p>
        </p:txBody>
      </p:sp>
      <p:sp>
        <p:nvSpPr>
          <p:cNvPr id="54" name="TextBox 53"/>
          <p:cNvSpPr txBox="1"/>
          <p:nvPr/>
        </p:nvSpPr>
        <p:spPr>
          <a:xfrm>
            <a:off x="427434" y="5000082"/>
            <a:ext cx="2696766" cy="369332"/>
          </a:xfrm>
          <a:prstGeom prst="rect">
            <a:avLst/>
          </a:prstGeom>
          <a:noFill/>
        </p:spPr>
        <p:txBody>
          <a:bodyPr wrap="square" rtlCol="0">
            <a:spAutoFit/>
          </a:bodyPr>
          <a:lstStyle/>
          <a:p>
            <a:r>
              <a:rPr lang="en-US" dirty="0" smtClean="0"/>
              <a:t>CNS, Brain</a:t>
            </a:r>
            <a:endParaRPr lang="en-US" dirty="0"/>
          </a:p>
        </p:txBody>
      </p:sp>
    </p:spTree>
    <p:extLst>
      <p:ext uri="{BB962C8B-B14F-4D97-AF65-F5344CB8AC3E}">
        <p14:creationId xmlns:p14="http://schemas.microsoft.com/office/powerpoint/2010/main" val="4168677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0"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4297" y="1855422"/>
            <a:ext cx="3577504" cy="275467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517574" y="476250"/>
            <a:ext cx="3790950" cy="5810250"/>
          </a:xfrm>
          <a:prstGeom prst="rect">
            <a:avLst/>
          </a:prstGeom>
          <a:solidFill>
            <a:srgbClr val="F9FEBE">
              <a:alpha val="1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 name="Straight Arrow Connector 4"/>
          <p:cNvCxnSpPr/>
          <p:nvPr/>
        </p:nvCxnSpPr>
        <p:spPr>
          <a:xfrm>
            <a:off x="4381500" y="933450"/>
            <a:ext cx="278130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4381500" y="2182962"/>
            <a:ext cx="278130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4389486" y="3314700"/>
            <a:ext cx="278130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4389486" y="4429125"/>
            <a:ext cx="278130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676775" y="495300"/>
            <a:ext cx="2486025" cy="369332"/>
          </a:xfrm>
          <a:prstGeom prst="rect">
            <a:avLst/>
          </a:prstGeom>
          <a:noFill/>
        </p:spPr>
        <p:txBody>
          <a:bodyPr wrap="square" rtlCol="0">
            <a:spAutoFit/>
          </a:bodyPr>
          <a:lstStyle/>
          <a:p>
            <a:r>
              <a:rPr lang="en-US" dirty="0" smtClean="0"/>
              <a:t>Hypothalamus/ANS</a:t>
            </a:r>
            <a:endParaRPr lang="en-US" dirty="0"/>
          </a:p>
        </p:txBody>
      </p:sp>
      <p:sp>
        <p:nvSpPr>
          <p:cNvPr id="11" name="TextBox 10"/>
          <p:cNvSpPr txBox="1"/>
          <p:nvPr/>
        </p:nvSpPr>
        <p:spPr>
          <a:xfrm>
            <a:off x="4308524" y="1685355"/>
            <a:ext cx="2943225" cy="369332"/>
          </a:xfrm>
          <a:prstGeom prst="rect">
            <a:avLst/>
          </a:prstGeom>
          <a:noFill/>
        </p:spPr>
        <p:txBody>
          <a:bodyPr wrap="square" rtlCol="0">
            <a:spAutoFit/>
          </a:bodyPr>
          <a:lstStyle/>
          <a:p>
            <a:r>
              <a:rPr lang="en-US" dirty="0" smtClean="0"/>
              <a:t>Hypothalamus-Pit/Endocrine</a:t>
            </a:r>
            <a:endParaRPr lang="en-US" dirty="0"/>
          </a:p>
        </p:txBody>
      </p:sp>
      <p:sp>
        <p:nvSpPr>
          <p:cNvPr id="12" name="TextBox 11"/>
          <p:cNvSpPr txBox="1"/>
          <p:nvPr/>
        </p:nvSpPr>
        <p:spPr>
          <a:xfrm>
            <a:off x="4832398" y="2934771"/>
            <a:ext cx="2152650" cy="369332"/>
          </a:xfrm>
          <a:prstGeom prst="rect">
            <a:avLst/>
          </a:prstGeom>
          <a:noFill/>
        </p:spPr>
        <p:txBody>
          <a:bodyPr wrap="square" rtlCol="0">
            <a:spAutoFit/>
          </a:bodyPr>
          <a:lstStyle/>
          <a:p>
            <a:r>
              <a:rPr lang="en-US" dirty="0" smtClean="0"/>
              <a:t>Medullary, RVL, X</a:t>
            </a:r>
            <a:endParaRPr lang="en-US" dirty="0"/>
          </a:p>
        </p:txBody>
      </p:sp>
      <p:sp>
        <p:nvSpPr>
          <p:cNvPr id="13" name="TextBox 12"/>
          <p:cNvSpPr txBox="1"/>
          <p:nvPr/>
        </p:nvSpPr>
        <p:spPr>
          <a:xfrm>
            <a:off x="4562475" y="3490448"/>
            <a:ext cx="2419350" cy="923330"/>
          </a:xfrm>
          <a:prstGeom prst="rect">
            <a:avLst/>
          </a:prstGeom>
          <a:noFill/>
        </p:spPr>
        <p:txBody>
          <a:bodyPr wrap="square" rtlCol="0">
            <a:spAutoFit/>
          </a:bodyPr>
          <a:lstStyle/>
          <a:p>
            <a:r>
              <a:rPr lang="en-US" dirty="0" smtClean="0"/>
              <a:t>Skeletal Motor System, Cortical Motor, Cerebellum</a:t>
            </a:r>
            <a:endParaRPr lang="en-US" dirty="0"/>
          </a:p>
        </p:txBody>
      </p:sp>
      <p:sp>
        <p:nvSpPr>
          <p:cNvPr id="15" name="TextBox 14"/>
          <p:cNvSpPr txBox="1"/>
          <p:nvPr/>
        </p:nvSpPr>
        <p:spPr>
          <a:xfrm>
            <a:off x="7696200" y="610284"/>
            <a:ext cx="3276600" cy="646331"/>
          </a:xfrm>
          <a:prstGeom prst="rect">
            <a:avLst/>
          </a:prstGeom>
          <a:noFill/>
        </p:spPr>
        <p:txBody>
          <a:bodyPr wrap="square" rtlCol="0">
            <a:spAutoFit/>
          </a:bodyPr>
          <a:lstStyle/>
          <a:p>
            <a:r>
              <a:rPr lang="en-US" dirty="0" smtClean="0"/>
              <a:t>Temperature control, metabolic homeostasis, water/Na control</a:t>
            </a:r>
            <a:endParaRPr lang="en-US" dirty="0"/>
          </a:p>
        </p:txBody>
      </p:sp>
      <p:sp>
        <p:nvSpPr>
          <p:cNvPr id="16" name="TextBox 15"/>
          <p:cNvSpPr txBox="1"/>
          <p:nvPr/>
        </p:nvSpPr>
        <p:spPr>
          <a:xfrm>
            <a:off x="7696200" y="1685355"/>
            <a:ext cx="3371850" cy="923330"/>
          </a:xfrm>
          <a:prstGeom prst="rect">
            <a:avLst/>
          </a:prstGeom>
          <a:noFill/>
        </p:spPr>
        <p:txBody>
          <a:bodyPr wrap="square" rtlCol="0">
            <a:spAutoFit/>
          </a:bodyPr>
          <a:lstStyle/>
          <a:p>
            <a:r>
              <a:rPr lang="en-US" dirty="0" smtClean="0"/>
              <a:t>BMR, thyroid, adrenal, water elimination-retention, reproduction</a:t>
            </a:r>
            <a:endParaRPr lang="en-US" dirty="0"/>
          </a:p>
        </p:txBody>
      </p:sp>
      <p:sp>
        <p:nvSpPr>
          <p:cNvPr id="17" name="TextBox 16"/>
          <p:cNvSpPr txBox="1"/>
          <p:nvPr/>
        </p:nvSpPr>
        <p:spPr>
          <a:xfrm>
            <a:off x="7694660" y="2934771"/>
            <a:ext cx="2828925" cy="646331"/>
          </a:xfrm>
          <a:prstGeom prst="rect">
            <a:avLst/>
          </a:prstGeom>
          <a:noFill/>
        </p:spPr>
        <p:txBody>
          <a:bodyPr wrap="square" rtlCol="0">
            <a:spAutoFit/>
          </a:bodyPr>
          <a:lstStyle/>
          <a:p>
            <a:r>
              <a:rPr lang="en-US" dirty="0" smtClean="0"/>
              <a:t>Heart rate, respiratory control, BP control</a:t>
            </a:r>
            <a:endParaRPr lang="en-US" dirty="0"/>
          </a:p>
        </p:txBody>
      </p:sp>
      <p:sp>
        <p:nvSpPr>
          <p:cNvPr id="18" name="TextBox 17"/>
          <p:cNvSpPr txBox="1"/>
          <p:nvPr/>
        </p:nvSpPr>
        <p:spPr>
          <a:xfrm>
            <a:off x="7658100" y="4244459"/>
            <a:ext cx="3314700" cy="646331"/>
          </a:xfrm>
          <a:prstGeom prst="rect">
            <a:avLst/>
          </a:prstGeom>
          <a:noFill/>
        </p:spPr>
        <p:txBody>
          <a:bodyPr wrap="square" rtlCol="0">
            <a:spAutoFit/>
          </a:bodyPr>
          <a:lstStyle/>
          <a:p>
            <a:r>
              <a:rPr lang="en-US" dirty="0" smtClean="0"/>
              <a:t>Tone, movement, tremor suppression</a:t>
            </a:r>
            <a:endParaRPr lang="en-US" dirty="0"/>
          </a:p>
        </p:txBody>
      </p:sp>
      <p:cxnSp>
        <p:nvCxnSpPr>
          <p:cNvPr id="19" name="Straight Arrow Connector 18"/>
          <p:cNvCxnSpPr/>
          <p:nvPr/>
        </p:nvCxnSpPr>
        <p:spPr>
          <a:xfrm>
            <a:off x="4389486" y="5686425"/>
            <a:ext cx="278130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570461" y="4966227"/>
            <a:ext cx="2560685" cy="646331"/>
          </a:xfrm>
          <a:prstGeom prst="rect">
            <a:avLst/>
          </a:prstGeom>
          <a:noFill/>
        </p:spPr>
        <p:txBody>
          <a:bodyPr wrap="square" rtlCol="0">
            <a:spAutoFit/>
          </a:bodyPr>
          <a:lstStyle/>
          <a:p>
            <a:r>
              <a:rPr lang="en-US" dirty="0" smtClean="0"/>
              <a:t>Brainstem, BG, reticular thalamus</a:t>
            </a:r>
            <a:endParaRPr lang="en-US" dirty="0"/>
          </a:p>
        </p:txBody>
      </p:sp>
      <p:sp>
        <p:nvSpPr>
          <p:cNvPr id="21" name="TextBox 20"/>
          <p:cNvSpPr txBox="1"/>
          <p:nvPr/>
        </p:nvSpPr>
        <p:spPr>
          <a:xfrm>
            <a:off x="7694660" y="5363259"/>
            <a:ext cx="2276475" cy="646331"/>
          </a:xfrm>
          <a:prstGeom prst="rect">
            <a:avLst/>
          </a:prstGeom>
          <a:noFill/>
        </p:spPr>
        <p:txBody>
          <a:bodyPr wrap="square" rtlCol="0">
            <a:spAutoFit/>
          </a:bodyPr>
          <a:lstStyle/>
          <a:p>
            <a:r>
              <a:rPr lang="en-US" dirty="0" smtClean="0">
                <a:solidFill>
                  <a:srgbClr val="FF0000"/>
                </a:solidFill>
              </a:rPr>
              <a:t>Consciousness</a:t>
            </a:r>
          </a:p>
          <a:p>
            <a:r>
              <a:rPr lang="en-US" dirty="0" smtClean="0">
                <a:solidFill>
                  <a:srgbClr val="FF0000"/>
                </a:solidFill>
              </a:rPr>
              <a:t>Sleep</a:t>
            </a:r>
            <a:endParaRPr lang="en-US" dirty="0">
              <a:solidFill>
                <a:srgbClr val="FF0000"/>
              </a:solidFill>
            </a:endParaRPr>
          </a:p>
        </p:txBody>
      </p:sp>
      <p:sp>
        <p:nvSpPr>
          <p:cNvPr id="22" name="TextBox 21"/>
          <p:cNvSpPr txBox="1"/>
          <p:nvPr/>
        </p:nvSpPr>
        <p:spPr>
          <a:xfrm>
            <a:off x="3655291" y="5917168"/>
            <a:ext cx="1468390" cy="369332"/>
          </a:xfrm>
          <a:prstGeom prst="rect">
            <a:avLst/>
          </a:prstGeom>
          <a:noFill/>
        </p:spPr>
        <p:txBody>
          <a:bodyPr wrap="square" rtlCol="0">
            <a:spAutoFit/>
          </a:bodyPr>
          <a:lstStyle/>
          <a:p>
            <a:r>
              <a:rPr lang="en-US" dirty="0" smtClean="0"/>
              <a:t>CNS</a:t>
            </a:r>
            <a:endParaRPr lang="en-US" dirty="0"/>
          </a:p>
        </p:txBody>
      </p:sp>
      <p:sp>
        <p:nvSpPr>
          <p:cNvPr id="23" name="Rectangle 22"/>
          <p:cNvSpPr/>
          <p:nvPr/>
        </p:nvSpPr>
        <p:spPr>
          <a:xfrm>
            <a:off x="7251749" y="476250"/>
            <a:ext cx="3790950" cy="5810250"/>
          </a:xfrm>
          <a:prstGeom prst="rect">
            <a:avLst/>
          </a:prstGeom>
          <a:solidFill>
            <a:srgbClr val="F9FEBE">
              <a:alpha val="1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p:cNvSpPr txBox="1"/>
          <p:nvPr/>
        </p:nvSpPr>
        <p:spPr>
          <a:xfrm>
            <a:off x="10102106" y="5886231"/>
            <a:ext cx="1476375" cy="369332"/>
          </a:xfrm>
          <a:prstGeom prst="rect">
            <a:avLst/>
          </a:prstGeom>
          <a:noFill/>
        </p:spPr>
        <p:txBody>
          <a:bodyPr wrap="square" rtlCol="0">
            <a:spAutoFit/>
          </a:bodyPr>
          <a:lstStyle/>
          <a:p>
            <a:r>
              <a:rPr lang="en-US" dirty="0" smtClean="0"/>
              <a:t>SYSTEM</a:t>
            </a:r>
            <a:endParaRPr lang="en-US" dirty="0"/>
          </a:p>
        </p:txBody>
      </p:sp>
    </p:spTree>
    <p:extLst>
      <p:ext uri="{BB962C8B-B14F-4D97-AF65-F5344CB8AC3E}">
        <p14:creationId xmlns:p14="http://schemas.microsoft.com/office/powerpoint/2010/main" val="3540775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4662</TotalTime>
  <Words>1494</Words>
  <Application>Microsoft Office PowerPoint</Application>
  <PresentationFormat>Widescreen</PresentationFormat>
  <Paragraphs>187</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Neurosurgery and Medicine: Testing Ground for Network Physiological Methods?</vt:lpstr>
      <vt:lpstr>Problems in Neurosurgery</vt:lpstr>
      <vt:lpstr>Limitations</vt:lpstr>
      <vt:lpstr>PowerPoint Presentation</vt:lpstr>
      <vt:lpstr>PowerPoint Presentation</vt:lpstr>
      <vt:lpstr>PowerPoint Presentation</vt:lpstr>
      <vt:lpstr>PowerPoint Presentation</vt:lpstr>
      <vt:lpstr>PowerPoint Presentation</vt:lpstr>
      <vt:lpstr>PowerPoint Presentation</vt:lpstr>
      <vt:lpstr>Network and Configuration</vt:lpstr>
      <vt:lpstr>PowerPoint Presentation</vt:lpstr>
      <vt:lpstr>Clinical Problem-Opportunity 1: COMA</vt:lpstr>
      <vt:lpstr>Cases</vt:lpstr>
      <vt:lpstr>Cases</vt:lpstr>
      <vt:lpstr>Prognosis and Management</vt:lpstr>
      <vt:lpstr>Hints</vt:lpstr>
      <vt:lpstr>Issues and Questions</vt:lpstr>
      <vt:lpstr>Present Model</vt:lpstr>
      <vt:lpstr>Provisional Concept</vt:lpstr>
      <vt:lpstr>Clinical Problem-Opportunity 2: Functional Neurosurgery</vt:lpstr>
      <vt:lpstr>Tool: Functional Neurosurgery</vt:lpstr>
      <vt:lpstr>Limits of Functional Neurosurgery</vt:lpstr>
      <vt:lpstr>PowerPoint Presentation</vt:lpstr>
      <vt:lpstr>PowerPoint Presentation</vt:lpstr>
      <vt:lpstr>PowerPoint Presentation</vt:lpstr>
      <vt:lpstr>Functional Neurosurgery</vt:lpstr>
      <vt:lpstr>Is there a place for network physiological methods in neurosurgery?</vt:lpstr>
    </vt:vector>
  </TitlesOfParts>
  <Company>Boston Medical Center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Neurosurgery and Medicine: Testing Ground for Network Physiological Methods?</dc:title>
  <dc:creator>Holsapple, James</dc:creator>
  <cp:lastModifiedBy>Holsapple, James</cp:lastModifiedBy>
  <cp:revision>67</cp:revision>
  <dcterms:created xsi:type="dcterms:W3CDTF">2019-07-17T15:39:46Z</dcterms:created>
  <dcterms:modified xsi:type="dcterms:W3CDTF">2019-07-20T21:22:37Z</dcterms:modified>
</cp:coreProperties>
</file>