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2.xml" ContentType="application/vnd.openxmlformats-officedocument.presentationml.notesSlide+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6" r:id="rId2"/>
    <p:sldId id="262" r:id="rId3"/>
    <p:sldId id="281" r:id="rId4"/>
    <p:sldId id="282" r:id="rId5"/>
    <p:sldId id="257" r:id="rId6"/>
    <p:sldId id="283" r:id="rId7"/>
    <p:sldId id="267" r:id="rId8"/>
    <p:sldId id="266" r:id="rId9"/>
    <p:sldId id="263" r:id="rId10"/>
    <p:sldId id="258" r:id="rId11"/>
    <p:sldId id="284" r:id="rId12"/>
    <p:sldId id="275" r:id="rId13"/>
    <p:sldId id="285" r:id="rId14"/>
    <p:sldId id="278" r:id="rId15"/>
    <p:sldId id="259" r:id="rId16"/>
    <p:sldId id="272" r:id="rId17"/>
    <p:sldId id="274" r:id="rId18"/>
    <p:sldId id="277" r:id="rId19"/>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idora palma" initials="ip" lastIdx="103" clrIdx="0">
    <p:extLst/>
  </p:cmAuthor>
  <p:cmAuthor id="2" name="isidora palma" initials="ip [2]" lastIdx="1" clrIdx="1">
    <p:extLst/>
  </p:cmAuthor>
  <p:cmAuthor id="3" name="isidora palma" initials="ip [3]" lastIdx="1" clrIdx="2">
    <p:extLst/>
  </p:cmAuthor>
  <p:cmAuthor id="4" name="isidora palma" initials="ip [4]" lastIdx="1" clrIdx="3">
    <p:extLst/>
  </p:cmAuthor>
  <p:cmAuthor id="5" name="isidora palma" initials="ip [5]"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52"/>
    <p:restoredTop sz="94665"/>
  </p:normalViewPr>
  <p:slideViewPr>
    <p:cSldViewPr snapToGrid="0" snapToObjects="1">
      <p:cViewPr varScale="1">
        <p:scale>
          <a:sx n="76" d="100"/>
          <a:sy n="76" d="100"/>
        </p:scale>
        <p:origin x="216" y="10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commentAuthors" Target="commentAuthor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20T13:33:00.774" idx="1">
    <p:pos x="1201" y="1468"/>
    <p:text/>
    <p:extLst>
      <p:ext uri="{C676402C-5697-4E1C-873F-D02D1690AC5C}">
        <p15:threadingInfo xmlns:p15="http://schemas.microsoft.com/office/powerpoint/2012/main" timeZoneBias="180"/>
      </p:ext>
    </p:extLst>
  </p:cm>
  <p:cm authorId="5" dt="2018-01-21T02:41:49.322" idx="1">
    <p:pos x="2952" y="2493"/>
    <p:text>Hay algo nuevo que haya salido que sea mejor?</p:text>
    <p:extLst>
      <p:ext uri="{C676402C-5697-4E1C-873F-D02D1690AC5C}">
        <p15:threadingInfo xmlns:p15="http://schemas.microsoft.com/office/powerpoint/2012/main" timeZoneBias="180"/>
      </p:ext>
    </p:extLst>
  </p:cm>
  <p:cm authorId="1" dt="2018-01-24T01:26:57.973" idx="2">
    <p:pos x="10" y="10"/>
    <p:text>Explicar el tema de los pares de documento y query, y tambien wide y narrow, los filtros y todo eso</p:text>
    <p:extLst>
      <p:ext uri="{C676402C-5697-4E1C-873F-D02D1690AC5C}">
        <p15:threadingInfo xmlns:p15="http://schemas.microsoft.com/office/powerpoint/2012/main" timeZoneBias="180"/>
      </p:ext>
    </p:extLst>
  </p:cm>
  <p:cm authorId="1" dt="2018-01-24T18:48:23.332" idx="12">
    <p:pos x="1200" y="2275"/>
    <p:text>Generalmente para problemas que incluyen la linguistica, se necesita mucho nocosimiento experto y herramientas (parseos sintacticos, bases de conocimiento, etc)</p:text>
    <p:extLst>
      <p:ext uri="{C676402C-5697-4E1C-873F-D02D1690AC5C}">
        <p15:threadingInfo xmlns:p15="http://schemas.microsoft.com/office/powerpoint/2012/main" timeZoneBias="1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01-24T18:42:32.794" idx="11">
    <p:pos x="10" y="10"/>
    <p:text>donde rank(q) es la posicion de la primera respuesta correcta</p:text>
    <p:extLst>
      <p:ext uri="{C676402C-5697-4E1C-873F-D02D1690AC5C}">
        <p15:threadingInfo xmlns:p15="http://schemas.microsoft.com/office/powerpoint/2012/main" timeZoneBias="1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2" dt="2018-01-21T02:37:55.836" idx="1">
    <p:pos x="4652" y="1658"/>
    <p:text>Explico qué datos usaron</p:text>
    <p:extLst>
      <p:ext uri="{C676402C-5697-4E1C-873F-D02D1690AC5C}">
        <p15:threadingInfo xmlns:p15="http://schemas.microsoft.com/office/powerpoint/2012/main" timeZoneBias="180"/>
      </p:ext>
    </p:extLst>
  </p:cm>
  <p:cm authorId="1" dt="2018-01-24T22:06:21.137" idx="67">
    <p:pos x="10" y="10"/>
    <p:text>solo probe con TRAIN, porq el vocab del TRAIN ALL no estaba disponible</p:text>
    <p:extLst>
      <p:ext uri="{C676402C-5697-4E1C-873F-D02D1690AC5C}">
        <p15:threadingInfo xmlns:p15="http://schemas.microsoft.com/office/powerpoint/2012/main" timeZoneBias="180"/>
      </p:ext>
    </p:extLst>
  </p:cm>
  <p:cm authorId="1" dt="2018-01-24T22:38:52.137" idx="73">
    <p:pos x="146" y="146"/>
    <p:text>la red [38] se parece mucho a esta. Esta contiene ademas representaciones intermedias que constituyen una representación mas rica.</p:text>
    <p:extLst>
      <p:ext uri="{C676402C-5697-4E1C-873F-D02D1690AC5C}">
        <p15:threadingInfo xmlns:p15="http://schemas.microsoft.com/office/powerpoint/2012/main" timeZoneBias="180"/>
      </p:ext>
    </p:extLst>
  </p:cm>
  <p:cm authorId="1" dt="2018-01-24T22:42:31.044" idx="75">
    <p:pos x="146" y="282"/>
    <p:text>Gana en 8% al probado con TRAIN, y con un 10% al entrenado con TRAIN-ALL</p:text>
    <p:extLst>
      <p:ext uri="{C676402C-5697-4E1C-873F-D02D1690AC5C}">
        <p15:threadingInfo xmlns:p15="http://schemas.microsoft.com/office/powerpoint/2012/main" timeZoneBias="180">
          <p15:parentCm authorId="1" idx="73"/>
        </p15:threadingInfo>
      </p:ext>
    </p:extLst>
  </p:cm>
  <p:cm authorId="1" dt="2018-01-24T22:42:31.011" idx="74">
    <p:pos x="282" y="282"/>
    <p:text>En estas tablas s epueden ver la mejora que tiene al usar overlap</p:text>
    <p:extLst>
      <p:ext uri="{C676402C-5697-4E1C-873F-D02D1690AC5C}">
        <p15:threadingInfo xmlns:p15="http://schemas.microsoft.com/office/powerpoint/2012/main" timeZoneBias="180"/>
      </p:ext>
    </p:extLst>
  </p:cm>
  <p:cm authorId="1" dt="2018-01-24T22:46:26.066" idx="76">
    <p:pos x="282" y="418"/>
    <p:text>This is possibly due to the fact that
the distrubutional representations fail to establish the relatedness in
some cases and simple word overlap matching can help to drive the
model in the right direction</p:text>
    <p:extLst>
      <p:ext uri="{C676402C-5697-4E1C-873F-D02D1690AC5C}">
        <p15:threadingInfo xmlns:p15="http://schemas.microsoft.com/office/powerpoint/2012/main" timeZoneBias="180">
          <p15:parentCm authorId="1" idx="74"/>
        </p15:threadingInfo>
      </p:ext>
    </p:extLst>
  </p:cm>
  <p:cm authorId="1" dt="2018-01-24T22:47:19.849" idx="77">
    <p:pos x="418" y="418"/>
    <p:text>mejor en puntaje absoluto de 3%</p:text>
    <p:extLst>
      <p:ext uri="{C676402C-5697-4E1C-873F-D02D1690AC5C}">
        <p15:threadingInfo xmlns:p15="http://schemas.microsoft.com/office/powerpoint/2012/main" timeZoneBias="180"/>
      </p:ext>
    </p:extLst>
  </p:cm>
  <p:cm authorId="1" dt="2018-01-24T22:49:47.906" idx="78">
    <p:pos x="418" y="554"/>
    <p:text>Esto es muy prometedor ya que su red no necesita manual featuring engineering (nada muy complejo ni excesivo, igual usa un poquito, como el oevrlap)</p:text>
    <p:extLst>
      <p:ext uri="{C676402C-5697-4E1C-873F-D02D1690AC5C}">
        <p15:threadingInfo xmlns:p15="http://schemas.microsoft.com/office/powerpoint/2012/main" timeZoneBias="180">
          <p15:parentCm authorId="1" idx="77"/>
        </p15:threadingInfo>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8-01-24T21:19:36.640" idx="65">
    <p:pos x="10" y="10"/>
    <p:text/>
    <p:extLst>
      <p:ext uri="{C676402C-5697-4E1C-873F-D02D1690AC5C}">
        <p15:threadingInfo xmlns:p15="http://schemas.microsoft.com/office/powerpoint/2012/main" timeZoneBias="18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8-01-24T21:19:54.263" idx="66">
    <p:pos x="10" y="10"/>
    <p:text>Aqui aviso que son los de antes de agregar overlap. Despues ejecuto el codigo y muestro lo que me ha salido</p:text>
    <p:extLst>
      <p:ext uri="{C676402C-5697-4E1C-873F-D02D1690AC5C}">
        <p15:threadingInfo xmlns:p15="http://schemas.microsoft.com/office/powerpoint/2012/main" timeZoneBias="18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8-01-24T01:30:07.108" idx="4">
    <p:pos x="146" y="146"/>
    <p:text>la primera pregunta pero indice 4 no tanto</p:text>
    <p:extLst>
      <p:ext uri="{C676402C-5697-4E1C-873F-D02D1690AC5C}">
        <p15:threadingInfo xmlns:p15="http://schemas.microsoft.com/office/powerpoint/2012/main" timeZoneBias="180"/>
      </p:ext>
    </p:extLst>
  </p:cm>
  <p:cm authorId="1" dt="2018-01-24T01:32:06.214" idx="6">
    <p:pos x="146" y="282"/>
    <p:text>si hace bien la 1, pero no la respuesta 4</p:text>
    <p:extLst>
      <p:ext uri="{C676402C-5697-4E1C-873F-D02D1690AC5C}">
        <p15:threadingInfo xmlns:p15="http://schemas.microsoft.com/office/powerpoint/2012/main" timeZoneBias="180">
          <p15:parentCm authorId="1" idx="4"/>
        </p15:threadingInfo>
      </p:ext>
    </p:extLst>
  </p:cm>
  <p:cm authorId="1" dt="2018-01-24T01:30:22.146" idx="5">
    <p:pos x="282" y="282"/>
    <p:text>despues probamos con 25 epocas</p:text>
    <p:extLst>
      <p:ext uri="{C676402C-5697-4E1C-873F-D02D1690AC5C}">
        <p15:threadingInfo xmlns:p15="http://schemas.microsoft.com/office/powerpoint/2012/main" timeZoneBias="180"/>
      </p:ext>
    </p:extLst>
  </p:cm>
  <p:cm authorId="1" dt="2018-01-24T01:32:21.357" idx="7">
    <p:pos x="282" y="418"/>
    <p:text>ojo que no tiene ni el overlap ni la matriz m</p:text>
    <p:extLst>
      <p:ext uri="{C676402C-5697-4E1C-873F-D02D1690AC5C}">
        <p15:threadingInfo xmlns:p15="http://schemas.microsoft.com/office/powerpoint/2012/main" timeZoneBias="180">
          <p15:parentCm authorId="1" idx="5"/>
        </p15:threadingInfo>
      </p:ext>
    </p:extLst>
  </p:cm>
  <p:cm authorId="1" dt="2018-01-24T01:34:45.946" idx="9">
    <p:pos x="282" y="554"/>
    <p:text>pero aun asi con 25 epocas dio buenos resutlados (revisar puntaje real)</p:text>
    <p:extLst>
      <p:ext uri="{C676402C-5697-4E1C-873F-D02D1690AC5C}">
        <p15:threadingInfo xmlns:p15="http://schemas.microsoft.com/office/powerpoint/2012/main" timeZoneBias="180">
          <p15:parentCm authorId="1" idx="5"/>
        </p15:threadingInfo>
      </p:ext>
    </p:extLst>
  </p:cm>
  <p:cm authorId="1" dt="2018-01-24T21:03:49.739" idx="57">
    <p:pos x="418" y="418"/>
    <p:text>No he terminado por completo la misma red, pero me han dado estos resultados</p:text>
    <p:extLst>
      <p:ext uri="{C676402C-5697-4E1C-873F-D02D1690AC5C}">
        <p15:threadingInfo xmlns:p15="http://schemas.microsoft.com/office/powerpoint/2012/main" timeZoneBias="18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4" dt="2018-01-21T02:40:07.531" idx="1">
    <p:pos x="7409" y="3015"/>
    <p:text>Explicar que es TMB2011-12</p:text>
    <p:extLst>
      <p:ext uri="{C676402C-5697-4E1C-873F-D02D1690AC5C}">
        <p15:threadingInfo xmlns:p15="http://schemas.microsoft.com/office/powerpoint/2012/main" timeZoneBias="180"/>
      </p:ext>
    </p:extLst>
  </p:cm>
  <p:cm authorId="1" dt="2018-01-25T00:05:19.348" idx="83">
    <p:pos x="7409" y="3151"/>
    <p:text>Microblog task TREC (tweets) -&gt; 16 M de 2 semanas. 49 y 59 timestamped topics</p:text>
    <p:extLst>
      <p:ext uri="{C676402C-5697-4E1C-873F-D02D1690AC5C}">
        <p15:threadingInfo xmlns:p15="http://schemas.microsoft.com/office/powerpoint/2012/main" timeZoneBias="180">
          <p15:parentCm authorId="4" idx="1"/>
        </p15:threadingInfo>
      </p:ext>
    </p:extLst>
  </p:cm>
  <p:cm authorId="1" dt="2018-01-25T00:01:27.807" idx="79">
    <p:pos x="10" y="10"/>
    <p:text>siguen el setup de [27]</p:text>
    <p:extLst>
      <p:ext uri="{C676402C-5697-4E1C-873F-D02D1690AC5C}">
        <p15:threadingInfo xmlns:p15="http://schemas.microsoft.com/office/powerpoint/2012/main" timeZoneBias="180"/>
      </p:ext>
    </p:extLst>
  </p:cm>
  <p:cm authorId="1" dt="2018-01-25T00:01:58.556" idx="80">
    <p:pos x="10" y="146"/>
    <p:text>crean un tree kernel reranker</p:text>
    <p:extLst>
      <p:ext uri="{C676402C-5697-4E1C-873F-D02D1690AC5C}">
        <p15:threadingInfo xmlns:p15="http://schemas.microsoft.com/office/powerpoint/2012/main" timeZoneBias="180">
          <p15:parentCm authorId="1" idx="79"/>
        </p15:threadingInfo>
      </p:ext>
    </p:extLst>
  </p:cm>
  <p:cm authorId="1" dt="2018-01-25T00:03:14.624" idx="82">
    <p:pos x="10" y="282"/>
    <p:text>Al igual que antes , la red de este paper solo usa tokenization y lowercase, ningun pre-procesamiento extra</p:text>
    <p:extLst>
      <p:ext uri="{C676402C-5697-4E1C-873F-D02D1690AC5C}">
        <p15:threadingInfo xmlns:p15="http://schemas.microsoft.com/office/powerpoint/2012/main" timeZoneBias="180">
          <p15:parentCm authorId="1" idx="79"/>
        </p15:threadingInfo>
      </p:ext>
    </p:extLst>
  </p:cm>
  <p:cm authorId="1" dt="2018-01-25T00:06:21.261" idx="84">
    <p:pos x="10" y="418"/>
    <p:text>Tambien normalizaron las elongacions ("soooo I see aaaaa"), URL's y author ids</p:text>
    <p:extLst>
      <p:ext uri="{C676402C-5697-4E1C-873F-D02D1690AC5C}">
        <p15:threadingInfo xmlns:p15="http://schemas.microsoft.com/office/powerpoint/2012/main" timeZoneBias="180">
          <p15:parentCm authorId="1" idx="79"/>
        </p15:threadingInfo>
      </p:ext>
    </p:extLst>
  </p:cm>
  <p:cm authorId="1" dt="2018-01-25T00:03:14.592" idx="81">
    <p:pos x="146" y="146"/>
    <p:text>Probaron a "ojos cerrados" si esto podia adaptarse a esta tarea. Como una caja negra</p:text>
    <p:extLst>
      <p:ext uri="{C676402C-5697-4E1C-873F-D02D1690AC5C}">
        <p15:threadingInfo xmlns:p15="http://schemas.microsoft.com/office/powerpoint/2012/main" timeZoneBias="180"/>
      </p:ext>
    </p:extLst>
  </p:cm>
  <p:cm authorId="1" dt="2018-01-25T00:11:05.727" idx="85">
    <p:pos x="5355" y="3275"/>
    <p:text>El modelo termina con 330K palabras</p:text>
    <p:extLst>
      <p:ext uri="{C676402C-5697-4E1C-873F-D02D1690AC5C}">
        <p15:threadingInfo xmlns:p15="http://schemas.microsoft.com/office/powerpoint/2012/main" timeZoneBias="180"/>
      </p:ext>
    </p:extLst>
  </p:cm>
  <p:cm authorId="1" dt="2018-01-25T00:11:51.813" idx="86">
    <p:pos x="282" y="282"/>
    <p:text>En los tweets hay 150K palabras </p:text>
    <p:extLst>
      <p:ext uri="{C676402C-5697-4E1C-873F-D02D1690AC5C}">
        <p15:threadingInfo xmlns:p15="http://schemas.microsoft.com/office/powerpoint/2012/main" timeZoneBias="180"/>
      </p:ext>
    </p:extLst>
  </p:cm>
  <p:cm authorId="1" dt="2018-01-25T00:12:49.027" idx="87">
    <p:pos x="282" y="418"/>
    <p:text>Pero solo el 60% se encontro en el vocabulario</p:text>
    <p:extLst>
      <p:ext uri="{C676402C-5697-4E1C-873F-D02D1690AC5C}">
        <p15:threadingInfo xmlns:p15="http://schemas.microsoft.com/office/powerpoint/2012/main" timeZoneBias="180">
          <p15:parentCm authorId="1" idx="86"/>
        </p15:threadingInfo>
      </p:ext>
    </p:extLst>
  </p:cm>
  <p:cm authorId="1" dt="2018-01-25T00:16:06.238" idx="88">
    <p:pos x="282" y="554"/>
    <p:text>Es que hay muchas palabras mal escritas -&gt; estan son randomizadas, lo cual baja mucho su rendimiento</p:text>
    <p:extLst>
      <p:ext uri="{C676402C-5697-4E1C-873F-D02D1690AC5C}">
        <p15:threadingInfo xmlns:p15="http://schemas.microsoft.com/office/powerpoint/2012/main" timeZoneBias="180">
          <p15:parentCm authorId="1" idx="86"/>
        </p15:threadingInfo>
      </p:ext>
    </p:extLst>
  </p:cm>
  <p:cm authorId="1" dt="2018-01-25T00:16:35.164" idx="89">
    <p:pos x="418" y="418"/>
    <p:text>Entrenaron con el TMB2011 y el 2012 lo usaron para testear</p:text>
    <p:extLst>
      <p:ext uri="{C676402C-5697-4E1C-873F-D02D1690AC5C}">
        <p15:threadingInfo xmlns:p15="http://schemas.microsoft.com/office/powerpoint/2012/main" timeZoneBias="180"/>
      </p:ext>
    </p:extLst>
  </p:cm>
  <p:cm authorId="1" dt="2018-01-25T00:17:07.798" idx="90">
    <p:pos x="554" y="554"/>
    <p:text>We focus on one direction only
to avoid training bias, since TMB2011 topics were already used for
learning systems in TMB2012.</p:text>
    <p:extLst>
      <p:ext uri="{C676402C-5697-4E1C-873F-D02D1690AC5C}">
        <p15:threadingInfo xmlns:p15="http://schemas.microsoft.com/office/powerpoint/2012/main" timeZoneBias="180"/>
      </p:ext>
    </p:extLst>
  </p:cm>
  <p:cm authorId="1" dt="2018-01-25T00:19:12.246" idx="91">
    <p:pos x="554" y="690"/>
    <p:text>Duda: A que se refiere esto?</p:text>
    <p:extLst>
      <p:ext uri="{C676402C-5697-4E1C-873F-D02D1690AC5C}">
        <p15:threadingInfo xmlns:p15="http://schemas.microsoft.com/office/powerpoint/2012/main" timeZoneBias="180">
          <p15:parentCm authorId="1" idx="90"/>
        </p15:threadingInfo>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8-01-25T00:20:53.348" idx="93">
    <p:pos x="7129" y="1096"/>
    <p:text>DUDA: SUBMISSION RUN AS A FEATURE</p:text>
    <p:extLst>
      <p:ext uri="{C676402C-5697-4E1C-873F-D02D1690AC5C}">
        <p15:threadingInfo xmlns:p15="http://schemas.microsoft.com/office/powerpoint/2012/main" timeZoneBias="180"/>
      </p:ext>
    </p:extLst>
  </p:cm>
  <p:cm authorId="1" dt="2018-01-25T00:25:34.528" idx="97">
    <p:pos x="7129" y="1232"/>
    <p:text>es usado como x_feat</p:text>
    <p:extLst>
      <p:ext uri="{C676402C-5697-4E1C-873F-D02D1690AC5C}">
        <p15:threadingInfo xmlns:p15="http://schemas.microsoft.com/office/powerpoint/2012/main" timeZoneBias="180">
          <p15:parentCm authorId="1" idx="93"/>
        </p15:threadingInfo>
      </p:ext>
    </p:extLst>
  </p:cm>
  <p:cm authorId="1" dt="2018-01-25T00:23:28.620" idx="94">
    <p:pos x="1344" y="1504"/>
    <p:text>DUDAAAAAA: ese porcentaje qué representa?</p:text>
    <p:extLst>
      <p:ext uri="{C676402C-5697-4E1C-873F-D02D1690AC5C}">
        <p15:threadingInfo xmlns:p15="http://schemas.microsoft.com/office/powerpoint/2012/main" timeZoneBias="180"/>
      </p:ext>
    </p:extLst>
  </p:cm>
  <p:cm authorId="1" dt="2018-01-25T00:25:34.497" idx="96">
    <p:pos x="146" y="146"/>
    <p:text>Esta red favorece a los pares de tweets con semanticas parecidas, por lo tanto no pasara los tweets de baja calidad, pero tampoco los que no dicen nada.</p:text>
    <p:extLst>
      <p:ext uri="{C676402C-5697-4E1C-873F-D02D1690AC5C}">
        <p15:threadingInfo xmlns:p15="http://schemas.microsoft.com/office/powerpoint/2012/main" timeZoneBias="180"/>
      </p:ext>
    </p:extLst>
  </p:cm>
  <p:cm authorId="1" dt="2018-01-25T00:26:48.824" idx="98">
    <p:pos x="282" y="282"/>
    <p:text>En conclusion: esta red sin cambios en la arquitecura fue capaz de capturar informacion adicional y estar casi a la par de los state-of-art de estas tareas</p:text>
    <p:extLst>
      <p:ext uri="{C676402C-5697-4E1C-873F-D02D1690AC5C}">
        <p15:threadingInfo xmlns:p15="http://schemas.microsoft.com/office/powerpoint/2012/main" timeZoneBias="180"/>
      </p:ext>
    </p:extLst>
  </p:cm>
  <p:cm authorId="1" dt="2018-01-25T00:28:15.482" idx="100">
    <p:pos x="418" y="418"/>
    <p:text>Esta tarea es bastante dificil</p:text>
    <p:extLst>
      <p:ext uri="{C676402C-5697-4E1C-873F-D02D1690AC5C}">
        <p15:threadingInfo xmlns:p15="http://schemas.microsoft.com/office/powerpoint/2012/main" timeZoneBias="180"/>
      </p:ext>
    </p:extLst>
  </p:cm>
  <p:cm authorId="1" dt="2018-01-25T00:32:19.168" idx="101">
    <p:pos x="1333" y="2656"/>
    <p:text/>
    <p:extLst>
      <p:ext uri="{C676402C-5697-4E1C-873F-D02D1690AC5C}">
        <p15:threadingInfo xmlns:p15="http://schemas.microsoft.com/office/powerpoint/2012/main" timeZoneBias="180"/>
      </p:ext>
    </p:extLst>
  </p:cm>
  <p:cm authorId="1" dt="2018-01-25T13:47:25.822" idx="103">
    <p:pos x="821" y="2848"/>
    <p:text>es decir, la proporcion de items relevantes hay hasta ese punto</p:text>
    <p:extLst>
      <p:ext uri="{C676402C-5697-4E1C-873F-D02D1690AC5C}">
        <p15:threadingInfo xmlns:p15="http://schemas.microsoft.com/office/powerpoint/2012/main" timeZoneBias="18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18-01-25T00:19:15.601" idx="92">
    <p:pos x="10" y="10"/>
    <p:text>el triangulo blanco es 0.05 y el negro es 0.01</p:text>
    <p:extLst>
      <p:ext uri="{C676402C-5697-4E1C-873F-D02D1690AC5C}">
        <p15:threadingInfo xmlns:p15="http://schemas.microsoft.com/office/powerpoint/2012/main" timeZoneBias="180"/>
      </p:ext>
    </p:extLst>
  </p:cm>
  <p:cm authorId="1" dt="2018-01-25T00:28:09.364" idx="99">
    <p:pos x="146" y="146"/>
    <p:text>Para mejorar este sistema piensan usar un word embedding mas grande para que tenga más palabras de las faltantes</p:text>
    <p:extLst>
      <p:ext uri="{C676402C-5697-4E1C-873F-D02D1690AC5C}">
        <p15:threadingInfo xmlns:p15="http://schemas.microsoft.com/office/powerpoint/2012/main" timeZoneBias="180"/>
      </p:ext>
    </p:extLst>
  </p:cm>
  <p:cm authorId="1" dt="2018-01-25T00:34:54.244" idx="102">
    <p:pos x="146" y="282"/>
    <p:text>Tambien piensan usar mas data como la de [4] para generalizar más su red.</p:text>
    <p:extLst>
      <p:ext uri="{C676402C-5697-4E1C-873F-D02D1690AC5C}">
        <p15:threadingInfo xmlns:p15="http://schemas.microsoft.com/office/powerpoint/2012/main" timeZoneBias="180">
          <p15:parentCm authorId="1" idx="99"/>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1-24T19:05:27.310" idx="17">
    <p:pos x="10" y="10"/>
    <p:text>Cada pregunta q_i tiene asignados una cierta cantidad de documentos (repsuestas) donde cada uno tendrá su propio puntaje de relevancia (1 si lo es, 0 si no)</p:text>
    <p:extLst>
      <p:ext uri="{C676402C-5697-4E1C-873F-D02D1690AC5C}">
        <p15:threadingInfo xmlns:p15="http://schemas.microsoft.com/office/powerpoint/2012/main" timeZoneBias="180"/>
      </p:ext>
    </p:extLst>
  </p:cm>
  <p:cm authorId="1" dt="2018-01-24T19:11:13.452" idx="18">
    <p:pos x="146" y="146"/>
    <p:text>la funcion mapea cada par a un feature vector representation, en el cual cada elemento muestra un cierto tipo de similitud (lexico, semantico, sintactico, etc)</p:text>
    <p:extLst>
      <p:ext uri="{C676402C-5697-4E1C-873F-D02D1690AC5C}">
        <p15:threadingInfo xmlns:p15="http://schemas.microsoft.com/office/powerpoint/2012/main" timeZoneBias="180"/>
      </p:ext>
    </p:extLst>
  </p:cm>
  <p:cm authorId="1" dt="2018-01-24T19:12:45.424" idx="19">
    <p:pos x="146" y="282"/>
    <p:text>el peso e sun parametro q se aprende durante el entrenamiento</p:text>
    <p:extLst>
      <p:ext uri="{C676402C-5697-4E1C-873F-D02D1690AC5C}">
        <p15:threadingInfo xmlns:p15="http://schemas.microsoft.com/office/powerpoint/2012/main" timeZoneBias="180">
          <p15:parentCm authorId="1" idx="1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1-24T19:15:27.285" idx="20">
    <p:pos x="1738" y="1939"/>
    <p:text>Pero lo mas importante no era que forma usar, sino que crear la mejor representacion $\psi()$. Por su simplicidad en el paper se utilizo el metodo pointwise</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1-24T18:54:33.815" idx="13">
    <p:pos x="10" y="10"/>
    <p:text>cada documento y query son una sola frase</p:text>
    <p:extLst>
      <p:ext uri="{C676402C-5697-4E1C-873F-D02D1690AC5C}">
        <p15:threadingInfo xmlns:p15="http://schemas.microsoft.com/office/powerpoint/2012/main" timeZoneBias="180"/>
      </p:ext>
    </p:extLst>
  </p:cm>
  <p:cm authorId="1" dt="2018-01-24T19:24:48.177" idx="21">
    <p:pos x="10" y="146"/>
    <p:text>|s| es el largo de la frase</p:text>
    <p:extLst>
      <p:ext uri="{C676402C-5697-4E1C-873F-D02D1690AC5C}">
        <p15:threadingInfo xmlns:p15="http://schemas.microsoft.com/office/powerpoint/2012/main" timeZoneBias="180">
          <p15:parentCm authorId="1" idx="13"/>
        </p15:threadingInfo>
      </p:ext>
    </p:extLst>
  </p:cm>
  <p:cm authorId="1" dt="2018-01-24T18:55:44.101" idx="14">
    <p:pos x="146" y="146"/>
    <p:text>usan un modelo distirbucional para crear los word embeddings, es decir, mapean las palabras de las fases en vectores</p:text>
    <p:extLst>
      <p:ext uri="{C676402C-5697-4E1C-873F-D02D1690AC5C}">
        <p15:threadingInfo xmlns:p15="http://schemas.microsoft.com/office/powerpoint/2012/main" timeZoneBias="180"/>
      </p:ext>
    </p:extLst>
  </p:cm>
  <p:cm authorId="1" dt="2018-01-24T18:59:16.085" idx="15">
    <p:pos x="282" y="282"/>
    <p:text/>
    <p:extLst>
      <p:ext uri="{C676402C-5697-4E1C-873F-D02D1690AC5C}">
        <p15:threadingInfo xmlns:p15="http://schemas.microsoft.com/office/powerpoint/2012/main" timeZoneBias="180"/>
      </p:ext>
    </p:extLst>
  </p:cm>
  <p:cm authorId="1" dt="2018-01-24T19:25:37.463" idx="22">
    <p:pos x="418" y="418"/>
    <p:text>este bajo nivel de word embedding al pasar por la red sube a un high-level garcias a las transformaciones que hace la red convolucional</p:text>
    <p:extLst>
      <p:ext uri="{C676402C-5697-4E1C-873F-D02D1690AC5C}">
        <p15:threadingInfo xmlns:p15="http://schemas.microsoft.com/office/powerpoint/2012/main" timeZoneBias="180"/>
      </p:ext>
    </p:extLst>
  </p:cm>
  <p:cm authorId="1" dt="2018-01-24T19:27:10.252" idx="23">
    <p:pos x="3955" y="950"/>
    <p:text>los creadores hicieron un parseo que convertía estos datos en archivos numpy</p:text>
    <p:extLst>
      <p:ext uri="{C676402C-5697-4E1C-873F-D02D1690AC5C}">
        <p15:threadingInfo xmlns:p15="http://schemas.microsoft.com/office/powerpoint/2012/main" timeZoneBias="180"/>
      </p:ext>
    </p:extLst>
  </p:cm>
  <p:cm authorId="1" dt="2018-01-24T21:10:38.727" idx="60">
    <p:pos x="554" y="554"/>
    <p:text>La matriz W tiene las palabras indexadas para que sea mas facil buscarlas</p:text>
    <p:extLst>
      <p:ext uri="{C676402C-5697-4E1C-873F-D02D1690AC5C}">
        <p15:threadingInfo xmlns:p15="http://schemas.microsoft.com/office/powerpoint/2012/main" timeZoneBias="180"/>
      </p:ext>
    </p:extLst>
  </p:cm>
  <p:cm authorId="1" dt="2018-01-24T21:12:14.332" idx="61">
    <p:pos x="554" y="690"/>
    <p:text>estos fueron entrenados por un metodo unsupervised</p:text>
    <p:extLst>
      <p:ext uri="{C676402C-5697-4E1C-873F-D02D1690AC5C}">
        <p15:threadingInfo xmlns:p15="http://schemas.microsoft.com/office/powerpoint/2012/main" timeZoneBias="180">
          <p15:parentCm authorId="1" idx="60"/>
        </p15:threadingInfo>
      </p:ext>
    </p:extLst>
  </p:cm>
  <p:cm authorId="1" dt="2018-01-24T21:13:32.045" idx="62">
    <p:pos x="554" y="826"/>
    <p:text>Los embeddings son de tamaño 50 para que concuerden con la red de [38]</p:text>
    <p:extLst>
      <p:ext uri="{C676402C-5697-4E1C-873F-D02D1690AC5C}">
        <p15:threadingInfo xmlns:p15="http://schemas.microsoft.com/office/powerpoint/2012/main" timeZoneBias="180">
          <p15:parentCm authorId="1" idx="60"/>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1-24T18:59:21.970" idx="16">
    <p:pos x="10" y="10"/>
    <p:text>Siguen un poco la idea del paper [38], pero ese modelo solo opera con unigrams y bigrams, mientars que este es de N-grams. De esta forma tienen mas dependencia
Ademas ellos usan un logical regression classifier</p:text>
    <p:extLst>
      <p:ext uri="{C676402C-5697-4E1C-873F-D02D1690AC5C}">
        <p15:threadingInfo xmlns:p15="http://schemas.microsoft.com/office/powerpoint/2012/main" timeZoneBias="180"/>
      </p:ext>
    </p:extLst>
  </p:cm>
  <p:cm authorId="1" dt="2018-01-24T19:30:03.577" idx="24">
    <p:pos x="1642" y="1469"/>
    <p:text>narrow restringe i entre 1 y |s| - m + 1. Ademas el filtro no puede ser mayor que el largo de la sentencia</p:text>
    <p:extLst>
      <p:ext uri="{C676402C-5697-4E1C-873F-D02D1690AC5C}">
        <p15:threadingInfo xmlns:p15="http://schemas.microsoft.com/office/powerpoint/2012/main" timeZoneBias="180"/>
      </p:ext>
    </p:extLst>
  </p:cm>
  <p:cm authorId="1" dt="2018-01-24T19:30:43.625" idx="25">
    <p:pos x="1642" y="1605"/>
    <p:text>wide deja entre 1 y el largo. Ademas no restringe al filtro</p:text>
    <p:extLst>
      <p:ext uri="{C676402C-5697-4E1C-873F-D02D1690AC5C}">
        <p15:threadingInfo xmlns:p15="http://schemas.microsoft.com/office/powerpoint/2012/main" timeZoneBias="180">
          <p15:parentCm authorId="1" idx="24"/>
        </p15:threadingInfo>
      </p:ext>
    </p:extLst>
  </p:cm>
  <p:cm authorId="1" dt="2018-01-24T19:34:43.269" idx="27">
    <p:pos x="1642" y="1741"/>
    <p:text>le pone la misma atencion a todas las palabras (fue explicado en el tutorial de nlp)</p:text>
    <p:extLst>
      <p:ext uri="{C676402C-5697-4E1C-873F-D02D1690AC5C}">
        <p15:threadingInfo xmlns:p15="http://schemas.microsoft.com/office/powerpoint/2012/main" timeZoneBias="180">
          <p15:parentCm authorId="1" idx="24"/>
        </p15:threadingInfo>
      </p:ext>
    </p:extLst>
  </p:cm>
  <p:cm authorId="1" dt="2018-01-24T19:34:43.244" idx="26">
    <p:pos x="146" y="146"/>
    <p:text>wide nunca da valores inválidos por el hecho de que el largo de la palabra sea mas grande que el filtro</p:text>
    <p:extLst>
      <p:ext uri="{C676402C-5697-4E1C-873F-D02D1690AC5C}">
        <p15:threadingInfo xmlns:p15="http://schemas.microsoft.com/office/powerpoint/2012/main" timeZoneBias="180"/>
      </p:ext>
    </p:extLst>
  </p:cm>
  <p:cm authorId="1" dt="2018-01-24T19:37:10.404" idx="28">
    <p:pos x="146" y="282"/>
    <p:text>Para computar una wide convolution solo hace falta hacer un padding de m-1 a la izquierda ya la derecha</p:text>
    <p:extLst>
      <p:ext uri="{C676402C-5697-4E1C-873F-D02D1690AC5C}">
        <p15:threadingInfo xmlns:p15="http://schemas.microsoft.com/office/powerpoint/2012/main" timeZoneBias="180">
          <p15:parentCm authorId="1" idx="26"/>
        </p15:threadingInfo>
      </p:ext>
    </p:extLst>
  </p:cm>
  <p:cm authorId="1" dt="2018-01-24T19:37:15.969" idx="29">
    <p:pos x="282" y="282"/>
    <p:text>cada filtro es de tamaño dxm</p:text>
    <p:extLst>
      <p:ext uri="{C676402C-5697-4E1C-873F-D02D1690AC5C}">
        <p15:threadingInfo xmlns:p15="http://schemas.microsoft.com/office/powerpoint/2012/main" timeZoneBias="180"/>
      </p:ext>
    </p:extLst>
  </p:cm>
  <p:cm authorId="1" dt="2018-01-24T19:44:09.613" idx="30">
    <p:pos x="282" y="418"/>
    <p:text>tambien hay un bias</p:text>
    <p:extLst>
      <p:ext uri="{C676402C-5697-4E1C-873F-D02D1690AC5C}">
        <p15:threadingInfo xmlns:p15="http://schemas.microsoft.com/office/powerpoint/2012/main" timeZoneBias="180">
          <p15:parentCm authorId="1" idx="29"/>
        </p15:threadingInfo>
      </p:ext>
    </p:extLst>
  </p:cm>
  <p:cm authorId="1" dt="2018-01-24T19:48:13.391" idx="34">
    <p:pos x="282" y="554"/>
    <p:text>y a todo este mapa se le aplica un max pooling, esto se hace de la misma forma tanto para las query como para las respuestas</p:text>
    <p:extLst>
      <p:ext uri="{C676402C-5697-4E1C-873F-D02D1690AC5C}">
        <p15:threadingInfo xmlns:p15="http://schemas.microsoft.com/office/powerpoint/2012/main" timeZoneBias="180">
          <p15:parentCm authorId="1" idx="29"/>
        </p15:threadingInfo>
      </p:ext>
    </p:extLst>
  </p:cm>
  <p:cm authorId="1" dt="2018-01-24T19:49:09.774" idx="35">
    <p:pos x="418" y="418"/>
    <p:text>average y max pooling tienen sus ventajas y desventajas</p:text>
    <p:extLst>
      <p:ext uri="{C676402C-5697-4E1C-873F-D02D1690AC5C}">
        <p15:threadingInfo xmlns:p15="http://schemas.microsoft.com/office/powerpoint/2012/main" timeZoneBias="180"/>
      </p:ext>
    </p:extLst>
  </p:cm>
  <p:cm authorId="1" dt="2018-01-24T19:50:41.662" idx="36">
    <p:pos x="418" y="554"/>
    <p:text>average toma en cuenta TODO, entonces debilita a los valores mas altos de la funcion de activacion</p:text>
    <p:extLst>
      <p:ext uri="{C676402C-5697-4E1C-873F-D02D1690AC5C}">
        <p15:threadingInfo xmlns:p15="http://schemas.microsoft.com/office/powerpoint/2012/main" timeZoneBias="180">
          <p15:parentCm authorId="1" idx="35"/>
        </p15:threadingInfo>
      </p:ext>
    </p:extLst>
  </p:cm>
  <p:cm authorId="1" dt="2018-01-24T19:50:44.730" idx="37">
    <p:pos x="418" y="690"/>
    <p:text>This is especially critical with
tanh non-linearity, where strong positive and negative activations can cancel each other out.</p:text>
    <p:extLst>
      <p:ext uri="{C676402C-5697-4E1C-873F-D02D1690AC5C}">
        <p15:threadingInfo xmlns:p15="http://schemas.microsoft.com/office/powerpoint/2012/main" timeZoneBias="180">
          <p15:parentCm authorId="1" idx="35"/>
        </p15:threadingInfo>
      </p:ext>
    </p:extLst>
  </p:cm>
  <p:cm authorId="1" dt="2018-01-24T19:53:05.912" idx="38">
    <p:pos x="418" y="826"/>
    <p:text>max tiene problemas de overfitting = poca generalizacion</p:text>
    <p:extLst>
      <p:ext uri="{C676402C-5697-4E1C-873F-D02D1690AC5C}">
        <p15:threadingInfo xmlns:p15="http://schemas.microsoft.com/office/powerpoint/2012/main" timeZoneBias="180">
          <p15:parentCm authorId="1" idx="35"/>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1-24T22:15:30.048" idx="68">
    <p:pos x="10" y="10"/>
    <p:text>skip gram model</p:text>
    <p:extLst>
      <p:ext uri="{C676402C-5697-4E1C-873F-D02D1690AC5C}">
        <p15:threadingInfo xmlns:p15="http://schemas.microsoft.com/office/powerpoint/2012/main" timeZoneBias="180"/>
      </p:ext>
    </p:extLst>
  </p:cm>
  <p:cm authorId="1" dt="2018-01-24T22:15:39.665" idx="69">
    <p:pos x="10" y="146"/>
    <p:text>375 millones</p:text>
    <p:extLst>
      <p:ext uri="{C676402C-5697-4E1C-873F-D02D1690AC5C}">
        <p15:threadingInfo xmlns:p15="http://schemas.microsoft.com/office/powerpoint/2012/main" timeZoneBias="180">
          <p15:parentCm authorId="1" idx="68"/>
        </p15:threadingInfo>
      </p:ext>
    </p:extLst>
  </p:cm>
  <p:cm authorId="1" dt="2018-01-24T22:17:55.180" idx="70">
    <p:pos x="10" y="282"/>
    <p:text>Vocabulario esta en lowercase y los digitos se van a 0</p:text>
    <p:extLst>
      <p:ext uri="{C676402C-5697-4E1C-873F-D02D1690AC5C}">
        <p15:threadingInfo xmlns:p15="http://schemas.microsoft.com/office/powerpoint/2012/main" timeZoneBias="180">
          <p15:parentCm authorId="1" idx="68"/>
        </p15:threadingInfo>
      </p:ext>
    </p:extLst>
  </p:cm>
  <p:cm authorId="1" dt="2018-01-24T22:35:06.627" idx="71">
    <p:pos x="10" y="418"/>
    <p:text>56.952 palabras</p:text>
    <p:extLst>
      <p:ext uri="{C676402C-5697-4E1C-873F-D02D1690AC5C}">
        <p15:threadingInfo xmlns:p15="http://schemas.microsoft.com/office/powerpoint/2012/main" timeZoneBias="180">
          <p15:parentCm authorId="1" idx="68"/>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1-24T19:53:13.701" idx="39">
    <p:pos x="10" y="10"/>
    <p:text>Con la salida de la red convolucional se consiguen vectores para computar la similaridad</p:text>
    <p:extLst>
      <p:ext uri="{C676402C-5697-4E1C-873F-D02D1690AC5C}">
        <p15:threadingInfo xmlns:p15="http://schemas.microsoft.com/office/powerpoint/2012/main" timeZoneBias="180"/>
      </p:ext>
    </p:extLst>
  </p:cm>
  <p:cm authorId="1" dt="2018-01-24T19:54:34.404" idx="40">
    <p:pos x="10" y="146"/>
    <p:text>Luego, todo esto se une en un solo gran vector (una sola representacion)</p:text>
    <p:extLst>
      <p:ext uri="{C676402C-5697-4E1C-873F-D02D1690AC5C}">
        <p15:threadingInfo xmlns:p15="http://schemas.microsoft.com/office/powerpoint/2012/main" timeZoneBias="180">
          <p15:parentCm authorId="1" idx="39"/>
        </p15:threadingInfo>
      </p:ext>
    </p:extLst>
  </p:cm>
  <p:cm authorId="1" dt="2018-01-24T19:59:36.319" idx="41">
    <p:pos x="5478" y="1368"/>
    <p:text>Con esta matriz buscamos transformar el documento d en el sea mas aprecido al input q</p:text>
    <p:extLst>
      <p:ext uri="{C676402C-5697-4E1C-873F-D02D1690AC5C}">
        <p15:threadingInfo xmlns:p15="http://schemas.microsoft.com/office/powerpoint/2012/main" timeZoneBias="180"/>
      </p:ext>
    </p:extLst>
  </p:cm>
  <p:cm authorId="1" dt="2018-01-24T20:04:02.317" idx="42">
    <p:pos x="5478" y="1504"/>
    <p:text>La matriz M es un parametro de la red y es optimizada durante el entrenamiento</p:text>
    <p:extLst>
      <p:ext uri="{C676402C-5697-4E1C-873F-D02D1690AC5C}">
        <p15:threadingInfo xmlns:p15="http://schemas.microsoft.com/office/powerpoint/2012/main" timeZoneBias="180">
          <p15:parentCm authorId="1" idx="41"/>
        </p15:threadingInfo>
      </p:ext>
    </p:extLst>
  </p:cm>
  <p:cm authorId="1" dt="2018-01-24T20:33:08.125" idx="43">
    <p:pos x="5478" y="1640"/>
    <p:text>desgraciadamente aun no he podido averiguar como se incluye en la red (en [2] debiese explicarlo mejor o en el mismo codigo)</p:text>
    <p:extLst>
      <p:ext uri="{C676402C-5697-4E1C-873F-D02D1690AC5C}">
        <p15:threadingInfo xmlns:p15="http://schemas.microsoft.com/office/powerpoint/2012/main" timeZoneBias="180">
          <p15:parentCm authorId="1" idx="41"/>
        </p15:threadingInfo>
      </p:ext>
    </p:extLst>
  </p:cm>
  <p:cm authorId="1" dt="2018-01-24T20:33:18.340" idx="44">
    <p:pos x="6086" y="2626"/>
    <p:text>Por ultimo, una capa softmax da la distribucion de probabilidades para cada clase de la red (0 o 1)</p:text>
    <p:extLst>
      <p:ext uri="{C676402C-5697-4E1C-873F-D02D1690AC5C}">
        <p15:threadingInfo xmlns:p15="http://schemas.microsoft.com/office/powerpoint/2012/main" timeZoneBias="180"/>
      </p:ext>
    </p:extLst>
  </p:cm>
  <p:cm authorId="1" dt="2018-01-24T20:36:24.950" idx="45">
    <p:pos x="6086" y="2762"/>
    <p:text>k = k clases</p:text>
    <p:extLst>
      <p:ext uri="{C676402C-5697-4E1C-873F-D02D1690AC5C}">
        <p15:threadingInfo xmlns:p15="http://schemas.microsoft.com/office/powerpoint/2012/main" timeZoneBias="180">
          <p15:parentCm authorId="1" idx="44"/>
        </p15:threadingInfo>
      </p:ext>
    </p:extLst>
  </p:cm>
  <p:cm authorId="1" dt="2018-01-24T20:55:37.883" idx="51">
    <p:pos x="146" y="146"/>
    <p:text>Ademas a la salida de la hidden layer se aplica un dropout</p:text>
    <p:extLst>
      <p:ext uri="{C676402C-5697-4E1C-873F-D02D1690AC5C}">
        <p15:threadingInfo xmlns:p15="http://schemas.microsoft.com/office/powerpoint/2012/main" timeZoneBias="180"/>
      </p:ext>
    </p:extLst>
  </p:cm>
  <p:cm authorId="1" dt="2018-01-24T22:35:45.112" idx="72">
    <p:pos x="282" y="282"/>
    <p:text>x feat solo tiene 4 features [38]. Para establecer "relatedness": word overlap y IDF.weighted word entre todas las non stop words</p:text>
    <p:extLst>
      <p:ext uri="{C676402C-5697-4E1C-873F-D02D1690AC5C}">
        <p15:threadingInfo xmlns:p15="http://schemas.microsoft.com/office/powerpoint/2012/main" timeZoneBias="1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1-24T19:44:51.128" idx="31">
    <p:pos x="2458" y="1910"/>
    <p:text>ojo: porq necesitan que sea no lineal?</p:text>
    <p:extLst>
      <p:ext uri="{C676402C-5697-4E1C-873F-D02D1690AC5C}">
        <p15:threadingInfo xmlns:p15="http://schemas.microsoft.com/office/powerpoint/2012/main" timeZoneBias="180"/>
      </p:ext>
    </p:extLst>
  </p:cm>
  <p:cm authorId="1" dt="2018-01-24T19:46:31.266" idx="33">
    <p:pos x="2458" y="2046"/>
    <p:text>cual usarion al final?</p:text>
    <p:extLst>
      <p:ext uri="{C676402C-5697-4E1C-873F-D02D1690AC5C}">
        <p15:threadingInfo xmlns:p15="http://schemas.microsoft.com/office/powerpoint/2012/main" timeZoneBias="180">
          <p15:parentCm authorId="1" idx="31"/>
        </p15:threadingInfo>
      </p:ext>
    </p:extLst>
  </p:cm>
  <p:cm authorId="1" dt="2018-01-24T19:45:44.426" idx="32">
    <p:pos x="1603" y="2429"/>
    <p:text>Lo bueno de relu es que siempre da una repsuesta positiva</p:text>
    <p:extLst>
      <p:ext uri="{C676402C-5697-4E1C-873F-D02D1690AC5C}">
        <p15:threadingInfo xmlns:p15="http://schemas.microsoft.com/office/powerpoint/2012/main" timeZoneBias="180"/>
      </p:ext>
    </p:extLst>
  </p:cm>
  <p:cm authorId="1" dt="2018-01-24T20:37:45.392" idx="46">
    <p:pos x="1603" y="2565"/>
    <p:text>pero cual usaron al final? al parece relu</p:text>
    <p:extLst>
      <p:ext uri="{C676402C-5697-4E1C-873F-D02D1690AC5C}">
        <p15:threadingInfo xmlns:p15="http://schemas.microsoft.com/office/powerpoint/2012/main" timeZoneBias="180">
          <p15:parentCm authorId="1" idx="32"/>
        </p15:threadingInfo>
      </p:ext>
    </p:extLst>
  </p:cm>
  <p:cm authorId="1" dt="2018-01-24T20:37:47.234" idx="47">
    <p:pos x="10" y="10"/>
    <p:text>explico cada parametro?</p:text>
    <p:extLst>
      <p:ext uri="{C676402C-5697-4E1C-873F-D02D1690AC5C}">
        <p15:threadingInfo xmlns:p15="http://schemas.microsoft.com/office/powerpoint/2012/main" timeZoneBias="180"/>
      </p:ext>
    </p:extLst>
  </p:cm>
  <p:cm authorId="1" dt="2018-01-24T20:40:18.983" idx="48">
    <p:pos x="146" y="146"/>
    <p:text>Los parametros son optimizados por medio del descenso del gradiente estocastico usando backpropagation para computar los gradientes</p:text>
    <p:extLst>
      <p:ext uri="{C676402C-5697-4E1C-873F-D02D1690AC5C}">
        <p15:threadingInfo xmlns:p15="http://schemas.microsoft.com/office/powerpoint/2012/main" timeZoneBias="180"/>
      </p:ext>
    </p:extLst>
  </p:cm>
  <p:cm authorId="1" dt="2018-01-24T20:54:07.113" idx="49">
    <p:pos x="146" y="282"/>
    <p:text>Para apresurar la convergencia se han postulado varias opciones: momentum, Adagrad [12], Adadelta[39], etc</p:text>
    <p:extLst>
      <p:ext uri="{C676402C-5697-4E1C-873F-D02D1690AC5C}">
        <p15:threadingInfo xmlns:p15="http://schemas.microsoft.com/office/powerpoint/2012/main" timeZoneBias="180">
          <p15:parentCm authorId="1" idx="48"/>
        </p15:threadingInfo>
      </p:ext>
    </p:extLst>
  </p:cm>
  <p:cm authorId="1" dt="2018-01-24T20:54:59.893" idx="50">
    <p:pos x="146" y="418"/>
    <p:text>Adagrad
scales the learning rate
of SGD on each dimension based on the l2
norm of the history of the error gradient.
Adadelta
uses both the error gradient history like
Adagrad
and the weight update history. It has the advantage of not
having to set a learning rate at all.</p:text>
    <p:extLst>
      <p:ext uri="{C676402C-5697-4E1C-873F-D02D1690AC5C}">
        <p15:threadingInfo xmlns:p15="http://schemas.microsoft.com/office/powerpoint/2012/main" timeZoneBias="180">
          <p15:parentCm authorId="1" idx="48"/>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01-24T20:58:36.799" idx="52">
    <p:pos x="6566" y="2486"/>
    <p:text>Hidden layer es del tamaño del vector x_join</p:text>
    <p:extLst>
      <p:ext uri="{C676402C-5697-4E1C-873F-D02D1690AC5C}">
        <p15:threadingInfo xmlns:p15="http://schemas.microsoft.com/office/powerpoint/2012/main" timeZoneBias="180"/>
      </p:ext>
    </p:extLst>
  </p:cm>
  <p:cm authorId="1" dt="2018-01-24T21:00:02.021" idx="53">
    <p:pos x="10" y="10"/>
    <p:text>We  eliminate  the  need  to  tune  the  learn-
ing  rate  by  using  the  Adadelta  update  rule </p:text>
    <p:extLst>
      <p:ext uri="{C676402C-5697-4E1C-873F-D02D1690AC5C}">
        <p15:threadingInfo xmlns:p15="http://schemas.microsoft.com/office/powerpoint/2012/main" timeZoneBias="180"/>
      </p:ext>
    </p:extLst>
  </p:cm>
  <p:cm authorId="1" dt="2018-01-24T21:00:52.368" idx="54">
    <p:pos x="10" y="146"/>
    <p:text>REVISAR ESTO</p:text>
    <p:extLst>
      <p:ext uri="{C676402C-5697-4E1C-873F-D02D1690AC5C}">
        <p15:threadingInfo xmlns:p15="http://schemas.microsoft.com/office/powerpoint/2012/main" timeZoneBias="180">
          <p15:parentCm authorId="1" idx="53"/>
        </p15:threadingInfo>
      </p:ext>
    </p:extLst>
  </p:cm>
  <p:cm authorId="1" dt="2018-01-24T21:01:16.679" idx="55">
    <p:pos x="7143" y="3216"/>
    <p:text>Se va comparando con el dev_test, el cual se puntea con MAP. Si no se ve una mejora en la maxima puntuacion del dev_test, se detiene (creo q es para evitar overfitting)</p:text>
    <p:extLst>
      <p:ext uri="{C676402C-5697-4E1C-873F-D02D1690AC5C}">
        <p15:threadingInfo xmlns:p15="http://schemas.microsoft.com/office/powerpoint/2012/main" timeZoneBias="180"/>
      </p:ext>
    </p:extLst>
  </p:cm>
  <p:cm authorId="1" dt="2018-01-24T21:03:28.847" idx="56">
    <p:pos x="7143" y="3352"/>
    <p:text>we compute the
MAP score after each 10 mini-batch updates and save the network
parameters if a new best dev MAP score was obtained. In practice,
the training converges after a few epochs.</p:text>
    <p:extLst>
      <p:ext uri="{C676402C-5697-4E1C-873F-D02D1690AC5C}">
        <p15:threadingInfo xmlns:p15="http://schemas.microsoft.com/office/powerpoint/2012/main" timeZoneBias="180">
          <p15:parentCm authorId="1" idx="55"/>
        </p15:threadingInfo>
      </p:ext>
    </p:extLst>
  </p:cm>
  <p:cm authorId="1" dt="2018-01-24T21:08:18.008" idx="58">
    <p:pos x="7143" y="3488"/>
    <p:text>We set a value for L2 regularization term to
1e−5 for the parameters of convolutional layers and 1e−4 for all the others.</p:text>
    <p:extLst>
      <p:ext uri="{C676402C-5697-4E1C-873F-D02D1690AC5C}">
        <p15:threadingInfo xmlns:p15="http://schemas.microsoft.com/office/powerpoint/2012/main" timeZoneBias="180">
          <p15:parentCm authorId="1" idx="55"/>
        </p15:threadingInfo>
      </p:ext>
    </p:extLst>
  </p:cm>
  <p:cm authorId="1" dt="2018-01-24T21:09:27.861" idx="59">
    <p:pos x="146" y="146"/>
    <p:text>Los word embeddings se mantienen igual (la matriz W). Pero con Denis queriamos probar una hipotesis: que pasaria si tambien se actualizara durante el entrenamiento?</p:text>
    <p:extLst>
      <p:ext uri="{C676402C-5697-4E1C-873F-D02D1690AC5C}">
        <p15:threadingInfo xmlns:p15="http://schemas.microsoft.com/office/powerpoint/2012/main" timeZoneBias="180"/>
      </p:ext>
    </p:extLst>
  </p:cm>
  <p:cm authorId="1" dt="2018-01-24T21:14:00.904" idx="63">
    <p:pos x="282" y="282"/>
    <p:text>numero de parametros de la convolucion: 100 x 5 x 50. En cada una de las dos hay 25 K. La matriz tiene M 100 x 100 (tamaño del vector que sale del max pooling) -&gt; 10K. La FC y la softmax dan 40K. En total tenemos 100K parametros.</p:text>
    <p:extLst>
      <p:ext uri="{C676402C-5697-4E1C-873F-D02D1690AC5C}">
        <p15:threadingInfo xmlns:p15="http://schemas.microsoft.com/office/powerpoint/2012/main" timeZoneBias="180"/>
      </p:ext>
    </p:extLst>
  </p:cm>
  <p:cm authorId="1" dt="2018-01-24T21:17:15.458" idx="64">
    <p:pos x="282" y="418"/>
    <p:text>Siempre son del mismo tamaño</p:text>
    <p:extLst>
      <p:ext uri="{C676402C-5697-4E1C-873F-D02D1690AC5C}">
        <p15:threadingInfo xmlns:p15="http://schemas.microsoft.com/office/powerpoint/2012/main" timeZoneBias="180">
          <p15:parentCm authorId="1" idx="63"/>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7DA1EE-66AF-E74A-8AAC-F80DA0B733C0}" type="datetimeFigureOut">
              <a:rPr lang="es-ES_tradnl" smtClean="0"/>
              <a:t>25/1/18</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B1205B-36E5-7443-8677-D056976AB70A}" type="slidenum">
              <a:rPr lang="es-ES_tradnl" smtClean="0"/>
              <a:t>‹Nr.›</a:t>
            </a:fld>
            <a:endParaRPr lang="es-ES_tradnl"/>
          </a:p>
        </p:txBody>
      </p:sp>
    </p:spTree>
    <p:extLst>
      <p:ext uri="{BB962C8B-B14F-4D97-AF65-F5344CB8AC3E}">
        <p14:creationId xmlns:p14="http://schemas.microsoft.com/office/powerpoint/2010/main" val="1509432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61B1205B-36E5-7443-8677-D056976AB70A}" type="slidenum">
              <a:rPr lang="es-ES_tradnl" smtClean="0"/>
              <a:t>1</a:t>
            </a:fld>
            <a:endParaRPr lang="es-ES_tradnl"/>
          </a:p>
        </p:txBody>
      </p:sp>
    </p:spTree>
    <p:extLst>
      <p:ext uri="{BB962C8B-B14F-4D97-AF65-F5344CB8AC3E}">
        <p14:creationId xmlns:p14="http://schemas.microsoft.com/office/powerpoint/2010/main" val="406655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smtClean="0"/>
              <a:t>preguntar al autor sobre </a:t>
            </a:r>
            <a:r>
              <a:rPr lang="es-ES_tradnl" dirty="0" err="1" smtClean="0"/>
              <a:t>multiplicsacion</a:t>
            </a:r>
            <a:endParaRPr lang="es-ES_tradnl" dirty="0"/>
          </a:p>
        </p:txBody>
      </p:sp>
      <p:sp>
        <p:nvSpPr>
          <p:cNvPr id="4" name="Marcador de número de diapositiva 3"/>
          <p:cNvSpPr>
            <a:spLocks noGrp="1"/>
          </p:cNvSpPr>
          <p:nvPr>
            <p:ph type="sldNum" sz="quarter" idx="10"/>
          </p:nvPr>
        </p:nvSpPr>
        <p:spPr/>
        <p:txBody>
          <a:bodyPr/>
          <a:lstStyle/>
          <a:p>
            <a:fld id="{61B1205B-36E5-7443-8677-D056976AB70A}" type="slidenum">
              <a:rPr lang="es-ES_tradnl" smtClean="0"/>
              <a:t>6</a:t>
            </a:fld>
            <a:endParaRPr lang="es-ES_tradnl"/>
          </a:p>
        </p:txBody>
      </p:sp>
    </p:spTree>
    <p:extLst>
      <p:ext uri="{BB962C8B-B14F-4D97-AF65-F5344CB8AC3E}">
        <p14:creationId xmlns:p14="http://schemas.microsoft.com/office/powerpoint/2010/main" val="1939917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_tradnl" smtClean="0"/>
              <a:t>Clic para editar título</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smtClean="0"/>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CE24756-9E65-D742-8962-8E53D46FEE23}" type="datetimeFigureOut">
              <a:rPr lang="es-ES_tradnl" smtClean="0"/>
              <a:t>25/1/18</a:t>
            </a:fld>
            <a:endParaRPr lang="es-ES_tradnl"/>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ES_tradnl"/>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63C1BB2-E955-CE4F-8556-70FB47136530}" type="slidenum">
              <a:rPr lang="es-ES_tradnl" smtClean="0"/>
              <a:t>‹Nr.›</a:t>
            </a:fld>
            <a:endParaRPr lang="es-ES_tradnl"/>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fld id="{8CE24756-9E65-D742-8962-8E53D46FEE23}" type="datetimeFigureOut">
              <a:rPr lang="es-ES_tradnl" smtClean="0"/>
              <a:t>25/1/18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63C1BB2-E955-CE4F-8556-70FB47136530}" type="slidenum">
              <a:rPr lang="es-ES_tradnl" smtClean="0"/>
              <a:t>‹Nr.›</a:t>
            </a:fld>
            <a:endParaRPr 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_tradnl" smtClean="0"/>
              <a:t>Clic para editar título</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fld id="{8CE24756-9E65-D742-8962-8E53D46FEE23}" type="datetimeFigureOut">
              <a:rPr lang="es-ES_tradnl" smtClean="0"/>
              <a:t>25/1/18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63C1BB2-E955-CE4F-8556-70FB47136530}" type="slidenum">
              <a:rPr lang="es-ES_tradnl" smtClean="0"/>
              <a:t>‹Nr.›</a:t>
            </a:fld>
            <a:endParaRPr lang="es-ES_trad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Content Placeholder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fld id="{8CE24756-9E65-D742-8962-8E53D46FEE23}" type="datetimeFigureOut">
              <a:rPr lang="es-ES_tradnl" smtClean="0"/>
              <a:t>25/1/18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63C1BB2-E955-CE4F-8556-70FB47136530}" type="slidenum">
              <a:rPr lang="es-ES_tradnl" smtClean="0"/>
              <a:t>‹Nr.›</a:t>
            </a:fld>
            <a:endParaRPr lang="es-ES_trad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_tradnl" smtClean="0"/>
              <a:t>Clic para editar título</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smtClean="0"/>
              <a:t>Haga clic para modificar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CE24756-9E65-D742-8962-8E53D46FEE23}" type="datetimeFigureOut">
              <a:rPr lang="es-ES_tradnl" smtClean="0"/>
              <a:t>25/1/18</a:t>
            </a:fld>
            <a:endParaRPr lang="es-ES_tradnl"/>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ES_tradnl"/>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63C1BB2-E955-CE4F-8556-70FB47136530}" type="slidenum">
              <a:rPr lang="es-ES_tradnl" smtClean="0"/>
              <a:t>‹Nr.›</a:t>
            </a:fld>
            <a:endParaRPr lang="es-ES_tradnl"/>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_tradnl" smtClean="0"/>
              <a:t>Clic para editar título</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5" name="Date Placeholder 4"/>
          <p:cNvSpPr>
            <a:spLocks noGrp="1"/>
          </p:cNvSpPr>
          <p:nvPr>
            <p:ph type="dt" sz="half" idx="10"/>
          </p:nvPr>
        </p:nvSpPr>
        <p:spPr/>
        <p:txBody>
          <a:bodyPr/>
          <a:lstStyle/>
          <a:p>
            <a:fld id="{8CE24756-9E65-D742-8962-8E53D46FEE23}" type="datetimeFigureOut">
              <a:rPr lang="es-ES_tradnl" smtClean="0"/>
              <a:t>25/1/18</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63C1BB2-E955-CE4F-8556-70FB47136530}" type="slidenum">
              <a:rPr lang="es-ES_tradnl" smtClean="0"/>
              <a:t>‹Nr.›</a:t>
            </a:fld>
            <a:endParaRPr lang="es-ES_trad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_tradnl" smtClean="0"/>
              <a:t>Clic para editar título</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7" name="Date Placeholder 6"/>
          <p:cNvSpPr>
            <a:spLocks noGrp="1"/>
          </p:cNvSpPr>
          <p:nvPr>
            <p:ph type="dt" sz="half" idx="10"/>
          </p:nvPr>
        </p:nvSpPr>
        <p:spPr/>
        <p:txBody>
          <a:bodyPr/>
          <a:lstStyle/>
          <a:p>
            <a:fld id="{8CE24756-9E65-D742-8962-8E53D46FEE23}" type="datetimeFigureOut">
              <a:rPr lang="es-ES_tradnl" smtClean="0"/>
              <a:t>25/1/18</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563C1BB2-E955-CE4F-8556-70FB47136530}" type="slidenum">
              <a:rPr lang="es-ES_tradnl" smtClean="0"/>
              <a:t>‹Nr.›</a:t>
            </a:fld>
            <a:endParaRPr lang="es-ES_trad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Date Placeholder 2"/>
          <p:cNvSpPr>
            <a:spLocks noGrp="1"/>
          </p:cNvSpPr>
          <p:nvPr>
            <p:ph type="dt" sz="half" idx="10"/>
          </p:nvPr>
        </p:nvSpPr>
        <p:spPr/>
        <p:txBody>
          <a:bodyPr/>
          <a:lstStyle/>
          <a:p>
            <a:fld id="{8CE24756-9E65-D742-8962-8E53D46FEE23}" type="datetimeFigureOut">
              <a:rPr lang="es-ES_tradnl" smtClean="0"/>
              <a:t>25/1/18</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563C1BB2-E955-CE4F-8556-70FB47136530}" type="slidenum">
              <a:rPr lang="es-ES_tradnl" smtClean="0"/>
              <a:t>‹Nr.›</a:t>
            </a:fld>
            <a:endParaRPr lang="es-ES_trad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24756-9E65-D742-8962-8E53D46FEE23}" type="datetimeFigureOut">
              <a:rPr lang="es-ES_tradnl" smtClean="0"/>
              <a:t>25/1/18</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563C1BB2-E955-CE4F-8556-70FB47136530}" type="slidenum">
              <a:rPr lang="es-ES_tradnl" smtClean="0"/>
              <a:t>‹Nr.›</a:t>
            </a:fld>
            <a:endParaRPr lang="es-ES_trad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_tradnl" smtClean="0"/>
              <a:t>Clic para editar título</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CE24756-9E65-D742-8962-8E53D46FEE23}" type="datetimeFigureOut">
              <a:rPr lang="es-ES_tradnl" smtClean="0"/>
              <a:t>25/1/18</a:t>
            </a:fld>
            <a:endParaRPr lang="es-ES_tradnl"/>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S_tradnl"/>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63C1BB2-E955-CE4F-8556-70FB47136530}" type="slidenum">
              <a:rPr lang="es-ES_tradnl" smtClean="0"/>
              <a:t>‹Nr.›</a:t>
            </a:fld>
            <a:endParaRPr lang="es-ES_tradnl"/>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_tradnl" smtClean="0"/>
              <a:t>Clic para editar título</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agregarla</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CE24756-9E65-D742-8962-8E53D46FEE23}" type="datetimeFigureOut">
              <a:rPr lang="es-ES_tradnl" smtClean="0"/>
              <a:t>25/1/18</a:t>
            </a:fld>
            <a:endParaRPr lang="es-ES_tradnl"/>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S_tradnl"/>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63C1BB2-E955-CE4F-8556-70FB47136530}" type="slidenum">
              <a:rPr lang="es-ES_tradnl" smtClean="0"/>
              <a:t>‹Nr.›</a:t>
            </a:fld>
            <a:endParaRPr lang="es-ES_tradnl"/>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_tradnl" smtClean="0"/>
              <a:t>Clic para editar título</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CE24756-9E65-D742-8962-8E53D46FEE23}" type="datetimeFigureOut">
              <a:rPr lang="es-ES_tradnl" smtClean="0"/>
              <a:t>25/1/18</a:t>
            </a:fld>
            <a:endParaRPr lang="es-ES_tradnl"/>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ES_tradnl"/>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63C1BB2-E955-CE4F-8556-70FB47136530}" type="slidenum">
              <a:rPr lang="es-ES_tradnl" smtClean="0"/>
              <a:t>‹Nr.›</a:t>
            </a:fld>
            <a:endParaRPr lang="es-ES_tradnl"/>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3918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comments" Target="../comments/comment9.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comments" Target="../comments/comment10.xml"/><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comments" Target="../comments/comment11.xml"/><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comments" Target="../comments/comment13.xml"/><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comments" Target="../comments/comment15.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comments" Target="../comments/comment16.xml"/><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comments" Target="../comments/commen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comments" Target="../comments/comment2.xml"/><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comments" Target="../comments/comment4.xml"/><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comments" Target="../comments/comment5.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comments" Target="../comments/comment7.xml"/><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comments" Target="../comments/comment8.xml"/><Relationship Id="rId1" Type="http://schemas.openxmlformats.org/officeDocument/2006/relationships/slideLayout" Target="../slideLayouts/slideLayout2.xml"/><Relationship Id="rId2"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480945" y="1358045"/>
            <a:ext cx="8917362" cy="1206736"/>
          </a:xfrm>
        </p:spPr>
        <p:txBody>
          <a:bodyPr>
            <a:normAutofit/>
          </a:bodyPr>
          <a:lstStyle/>
          <a:p>
            <a:r>
              <a:rPr lang="es-ES_tradnl" dirty="0" err="1"/>
              <a:t>Learning</a:t>
            </a:r>
            <a:r>
              <a:rPr lang="es-ES_tradnl" dirty="0"/>
              <a:t> to Rank Short Text </a:t>
            </a:r>
            <a:r>
              <a:rPr lang="es-ES_tradnl" dirty="0" err="1"/>
              <a:t>Pairs</a:t>
            </a:r>
            <a:r>
              <a:rPr lang="es-ES_tradnl" dirty="0"/>
              <a:t> </a:t>
            </a:r>
            <a:r>
              <a:rPr lang="es-ES_tradnl" dirty="0" err="1"/>
              <a:t>with</a:t>
            </a:r>
            <a:r>
              <a:rPr lang="es-ES_tradnl" dirty="0"/>
              <a:t> </a:t>
            </a:r>
            <a:r>
              <a:rPr lang="es-ES_tradnl" dirty="0" err="1"/>
              <a:t>Convolutional</a:t>
            </a:r>
            <a:r>
              <a:rPr lang="es-ES_tradnl" dirty="0"/>
              <a:t> Deep</a:t>
            </a:r>
          </a:p>
          <a:p>
            <a:r>
              <a:rPr lang="es-ES_tradnl" dirty="0"/>
              <a:t>Neural Networks</a:t>
            </a:r>
          </a:p>
        </p:txBody>
      </p:sp>
      <p:pic>
        <p:nvPicPr>
          <p:cNvPr id="4" name="Imagen 3"/>
          <p:cNvPicPr>
            <a:picLocks noChangeAspect="1"/>
          </p:cNvPicPr>
          <p:nvPr/>
        </p:nvPicPr>
        <p:blipFill>
          <a:blip r:embed="rId3"/>
          <a:stretch>
            <a:fillRect/>
          </a:stretch>
        </p:blipFill>
        <p:spPr>
          <a:xfrm>
            <a:off x="1480945" y="4429126"/>
            <a:ext cx="8917362" cy="1088792"/>
          </a:xfrm>
          <a:prstGeom prst="rect">
            <a:avLst/>
          </a:prstGeom>
        </p:spPr>
      </p:pic>
      <p:pic>
        <p:nvPicPr>
          <p:cNvPr id="1026" name="Picture 2" descr="magen relacionad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1789" y="2564781"/>
            <a:ext cx="5369312" cy="1610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849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title="Side bar">
            <a:extLst>
              <a:ext uri="{FF2B5EF4-FFF2-40B4-BE49-F238E27FC236}">
                <a16:creationId xmlns=""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Marcador de contenido 3"/>
          <p:cNvPicPr>
            <a:picLocks noChangeAspect="1"/>
          </p:cNvPicPr>
          <p:nvPr/>
        </p:nvPicPr>
        <p:blipFill>
          <a:blip r:embed="rId2"/>
          <a:stretch>
            <a:fillRect/>
          </a:stretch>
        </p:blipFill>
        <p:spPr>
          <a:xfrm>
            <a:off x="1025148" y="2171700"/>
            <a:ext cx="6517065" cy="3421459"/>
          </a:xfrm>
          <a:prstGeom prst="rect">
            <a:avLst/>
          </a:prstGeom>
        </p:spPr>
      </p:pic>
      <p:sp>
        <p:nvSpPr>
          <p:cNvPr id="2" name="Título 1"/>
          <p:cNvSpPr>
            <a:spLocks noGrp="1"/>
          </p:cNvSpPr>
          <p:nvPr>
            <p:ph type="title"/>
          </p:nvPr>
        </p:nvSpPr>
        <p:spPr>
          <a:xfrm>
            <a:off x="2270761" y="685800"/>
            <a:ext cx="9246326" cy="1485900"/>
          </a:xfrm>
        </p:spPr>
        <p:txBody>
          <a:bodyPr>
            <a:normAutofit/>
          </a:bodyPr>
          <a:lstStyle/>
          <a:p>
            <a:r>
              <a:rPr lang="es-ES_tradnl" dirty="0" smtClean="0"/>
              <a:t>Arquitectura completa de la red</a:t>
            </a:r>
            <a:endParaRPr lang="es-ES_tradnl" dirty="0"/>
          </a:p>
        </p:txBody>
      </p:sp>
      <p:sp>
        <p:nvSpPr>
          <p:cNvPr id="9" name="Content Placeholder 8"/>
          <p:cNvSpPr>
            <a:spLocks noGrp="1"/>
          </p:cNvSpPr>
          <p:nvPr>
            <p:ph idx="1"/>
          </p:nvPr>
        </p:nvSpPr>
        <p:spPr>
          <a:xfrm>
            <a:off x="7860667" y="2286000"/>
            <a:ext cx="3935093" cy="3581400"/>
          </a:xfrm>
        </p:spPr>
        <p:txBody>
          <a:bodyPr>
            <a:normAutofit fontScale="92500" lnSpcReduction="10000"/>
          </a:bodyPr>
          <a:lstStyle/>
          <a:p>
            <a:pPr marL="0" indent="0">
              <a:buNone/>
            </a:pPr>
            <a:r>
              <a:rPr lang="en-US" dirty="0" err="1" smtClean="0"/>
              <a:t>Parametros</a:t>
            </a:r>
            <a:r>
              <a:rPr lang="en-US" dirty="0" smtClean="0"/>
              <a:t>:</a:t>
            </a:r>
          </a:p>
          <a:p>
            <a:r>
              <a:rPr lang="en-US" dirty="0" smtClean="0"/>
              <a:t>m = </a:t>
            </a:r>
            <a:r>
              <a:rPr lang="en-US" dirty="0" err="1" smtClean="0"/>
              <a:t>tamaño</a:t>
            </a:r>
            <a:r>
              <a:rPr lang="en-US" dirty="0" smtClean="0"/>
              <a:t> del </a:t>
            </a:r>
            <a:r>
              <a:rPr lang="en-US" dirty="0" err="1" smtClean="0"/>
              <a:t>filtro</a:t>
            </a:r>
            <a:endParaRPr lang="en-US" dirty="0" smtClean="0"/>
          </a:p>
          <a:p>
            <a:r>
              <a:rPr lang="en-US" dirty="0" smtClean="0"/>
              <a:t>Nº de </a:t>
            </a:r>
            <a:r>
              <a:rPr lang="en-US" dirty="0" err="1" smtClean="0"/>
              <a:t>filtros</a:t>
            </a:r>
            <a:r>
              <a:rPr lang="en-US" dirty="0" smtClean="0"/>
              <a:t> = 100</a:t>
            </a:r>
          </a:p>
          <a:p>
            <a:r>
              <a:rPr lang="en-US" dirty="0" err="1" smtClean="0"/>
              <a:t>Funcion</a:t>
            </a:r>
            <a:r>
              <a:rPr lang="en-US" dirty="0" smtClean="0"/>
              <a:t>: RELU</a:t>
            </a:r>
          </a:p>
          <a:p>
            <a:r>
              <a:rPr lang="en-US" dirty="0" smtClean="0"/>
              <a:t>Simple-Max-Pooling</a:t>
            </a:r>
          </a:p>
          <a:p>
            <a:r>
              <a:rPr lang="en-US" dirty="0"/>
              <a:t>2</a:t>
            </a:r>
            <a:r>
              <a:rPr lang="en-US" dirty="0" smtClean="0"/>
              <a:t>5 </a:t>
            </a:r>
            <a:r>
              <a:rPr lang="en-US" dirty="0" err="1" smtClean="0"/>
              <a:t>epocas</a:t>
            </a:r>
            <a:endParaRPr lang="en-US" dirty="0" smtClean="0"/>
          </a:p>
          <a:p>
            <a:r>
              <a:rPr lang="en-US" dirty="0" err="1" smtClean="0"/>
              <a:t>Método</a:t>
            </a:r>
            <a:r>
              <a:rPr lang="en-US" dirty="0" smtClean="0"/>
              <a:t> de mini-batch: </a:t>
            </a:r>
            <a:r>
              <a:rPr lang="en-US" dirty="0" err="1" smtClean="0"/>
              <a:t>cada</a:t>
            </a:r>
            <a:r>
              <a:rPr lang="en-US" dirty="0" smtClean="0"/>
              <a:t> </a:t>
            </a:r>
            <a:r>
              <a:rPr lang="en-US" dirty="0" err="1" smtClean="0"/>
              <a:t>uno</a:t>
            </a:r>
            <a:r>
              <a:rPr lang="en-US" dirty="0" smtClean="0"/>
              <a:t> de </a:t>
            </a:r>
            <a:r>
              <a:rPr lang="en-US" dirty="0" err="1" smtClean="0"/>
              <a:t>tamaño</a:t>
            </a:r>
            <a:r>
              <a:rPr lang="en-US" dirty="0" smtClean="0"/>
              <a:t> 50</a:t>
            </a:r>
          </a:p>
          <a:p>
            <a:r>
              <a:rPr lang="en-US" dirty="0" smtClean="0"/>
              <a:t>Early-stopping </a:t>
            </a:r>
            <a:r>
              <a:rPr lang="en-US" dirty="0" err="1" smtClean="0"/>
              <a:t>cada</a:t>
            </a:r>
            <a:r>
              <a:rPr lang="en-US" dirty="0" smtClean="0"/>
              <a:t> </a:t>
            </a:r>
            <a:r>
              <a:rPr lang="en-US" smtClean="0"/>
              <a:t>5 epocas</a:t>
            </a:r>
          </a:p>
          <a:p>
            <a:endParaRPr lang="en-US" dirty="0" smtClean="0"/>
          </a:p>
        </p:txBody>
      </p:sp>
    </p:spTree>
    <p:extLst>
      <p:ext uri="{BB962C8B-B14F-4D97-AF65-F5344CB8AC3E}">
        <p14:creationId xmlns:p14="http://schemas.microsoft.com/office/powerpoint/2010/main" val="29069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Métricas de evaluación:</a:t>
            </a:r>
            <a:endParaRPr lang="es-ES_tradnl" dirty="0"/>
          </a:p>
        </p:txBody>
      </p:sp>
      <p:sp>
        <p:nvSpPr>
          <p:cNvPr id="5" name="Marcador de contenido 4"/>
          <p:cNvSpPr>
            <a:spLocks noGrp="1"/>
          </p:cNvSpPr>
          <p:nvPr>
            <p:ph idx="1"/>
          </p:nvPr>
        </p:nvSpPr>
        <p:spPr>
          <a:xfrm>
            <a:off x="1371600" y="2171700"/>
            <a:ext cx="9601200" cy="35814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_tradnl" dirty="0" smtClean="0"/>
              <a:t>Utilizaron dos formas para evaluar la efectividad de la </a:t>
            </a:r>
            <a:r>
              <a:rPr lang="es-ES_tradnl" dirty="0" smtClean="0"/>
              <a:t>red para esta tarea:</a:t>
            </a:r>
            <a:endParaRPr lang="es-ES_tradnl"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s-ES_tradnl" dirty="0"/>
          </a:p>
          <a:p>
            <a:pPr>
              <a:lnSpc>
                <a:spcPct val="100000"/>
              </a:lnSpc>
              <a:spcBef>
                <a:spcPts val="0"/>
              </a:spcBef>
              <a:spcAft>
                <a:spcPts val="0"/>
              </a:spcAft>
            </a:pPr>
            <a:r>
              <a:rPr lang="es-ES_tradnl" dirty="0" smtClean="0"/>
              <a:t>MAP: Mean </a:t>
            </a:r>
            <a:r>
              <a:rPr lang="es-ES_tradnl" dirty="0" err="1" smtClean="0"/>
              <a:t>Average</a:t>
            </a:r>
            <a:r>
              <a:rPr lang="es-ES_tradnl" dirty="0" smtClean="0"/>
              <a:t> </a:t>
            </a:r>
            <a:r>
              <a:rPr lang="es-ES_tradnl" dirty="0" err="1" smtClean="0"/>
              <a:t>Precision</a:t>
            </a:r>
            <a:endParaRPr lang="es-ES_tradnl"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s-ES_tradnl"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s-ES_tradnl"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s-ES_tradnl" dirty="0"/>
          </a:p>
          <a:p>
            <a:pPr marL="0" marR="0" lvl="0" indent="0" defTabSz="914400" eaLnBrk="1" fontAlgn="auto" latinLnBrk="0" hangingPunct="1">
              <a:lnSpc>
                <a:spcPct val="100000"/>
              </a:lnSpc>
              <a:spcBef>
                <a:spcPts val="0"/>
              </a:spcBef>
              <a:spcAft>
                <a:spcPts val="0"/>
              </a:spcAft>
              <a:buClrTx/>
              <a:buSzTx/>
              <a:buFontTx/>
              <a:buNone/>
              <a:tabLst/>
              <a:defRPr/>
            </a:pPr>
            <a:endParaRPr lang="es-ES_tradnl" dirty="0"/>
          </a:p>
          <a:p>
            <a:pPr>
              <a:lnSpc>
                <a:spcPct val="100000"/>
              </a:lnSpc>
              <a:spcBef>
                <a:spcPts val="0"/>
              </a:spcBef>
              <a:spcAft>
                <a:spcPts val="0"/>
              </a:spcAft>
            </a:pPr>
            <a:r>
              <a:rPr lang="es-ES_tradnl" dirty="0" smtClean="0"/>
              <a:t>MRR: Mean </a:t>
            </a:r>
            <a:r>
              <a:rPr lang="es-ES_tradnl" dirty="0" err="1" smtClean="0"/>
              <a:t>Reciprocal</a:t>
            </a:r>
            <a:r>
              <a:rPr lang="es-ES_tradnl" dirty="0" smtClean="0"/>
              <a:t> Rank</a:t>
            </a:r>
            <a:endParaRPr lang="es-ES_tradnl" dirty="0"/>
          </a:p>
        </p:txBody>
      </p:sp>
      <p:pic>
        <p:nvPicPr>
          <p:cNvPr id="6" name="Imagen 5"/>
          <p:cNvPicPr>
            <a:picLocks noChangeAspect="1"/>
          </p:cNvPicPr>
          <p:nvPr/>
        </p:nvPicPr>
        <p:blipFill>
          <a:blip r:embed="rId2"/>
          <a:stretch>
            <a:fillRect/>
          </a:stretch>
        </p:blipFill>
        <p:spPr>
          <a:xfrm>
            <a:off x="3107293" y="3373543"/>
            <a:ext cx="4965700" cy="701040"/>
          </a:xfrm>
          <a:prstGeom prst="rect">
            <a:avLst/>
          </a:prstGeom>
        </p:spPr>
      </p:pic>
      <p:pic>
        <p:nvPicPr>
          <p:cNvPr id="7" name="Imagen 6"/>
          <p:cNvPicPr>
            <a:picLocks noChangeAspect="1"/>
          </p:cNvPicPr>
          <p:nvPr/>
        </p:nvPicPr>
        <p:blipFill>
          <a:blip r:embed="rId3"/>
          <a:stretch>
            <a:fillRect/>
          </a:stretch>
        </p:blipFill>
        <p:spPr>
          <a:xfrm>
            <a:off x="3636486" y="5134187"/>
            <a:ext cx="3907314" cy="767080"/>
          </a:xfrm>
          <a:prstGeom prst="rect">
            <a:avLst/>
          </a:prstGeom>
        </p:spPr>
      </p:pic>
    </p:spTree>
    <p:extLst>
      <p:ext uri="{BB962C8B-B14F-4D97-AF65-F5344CB8AC3E}">
        <p14:creationId xmlns:p14="http://schemas.microsoft.com/office/powerpoint/2010/main" val="4085595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6283" y="660400"/>
            <a:ext cx="5913967" cy="1485900"/>
          </a:xfrm>
        </p:spPr>
        <p:txBody>
          <a:bodyPr/>
          <a:lstStyle/>
          <a:p>
            <a:r>
              <a:rPr lang="es-ES_tradnl" dirty="0" smtClean="0"/>
              <a:t>Resultados de </a:t>
            </a:r>
            <a:r>
              <a:rPr lang="es-ES_tradnl" smtClean="0"/>
              <a:t>la red</a:t>
            </a:r>
            <a:endParaRPr lang="es-ES_tradnl" dirty="0"/>
          </a:p>
        </p:txBody>
      </p:sp>
      <p:pic>
        <p:nvPicPr>
          <p:cNvPr id="5" name="Marcador de contenido 4"/>
          <p:cNvPicPr>
            <a:picLocks noGrp="1" noChangeAspect="1"/>
          </p:cNvPicPr>
          <p:nvPr>
            <p:ph idx="1"/>
          </p:nvPr>
        </p:nvPicPr>
        <p:blipFill>
          <a:blip r:embed="rId2"/>
          <a:stretch>
            <a:fillRect/>
          </a:stretch>
        </p:blipFill>
        <p:spPr>
          <a:xfrm>
            <a:off x="1074208" y="1836208"/>
            <a:ext cx="5712884" cy="1917700"/>
          </a:xfrm>
          <a:prstGeom prst="rect">
            <a:avLst/>
          </a:prstGeom>
        </p:spPr>
      </p:pic>
      <p:pic>
        <p:nvPicPr>
          <p:cNvPr id="4" name="Marcador de contenido 3"/>
          <p:cNvPicPr>
            <a:picLocks noChangeAspect="1"/>
          </p:cNvPicPr>
          <p:nvPr/>
        </p:nvPicPr>
        <p:blipFill>
          <a:blip r:embed="rId3"/>
          <a:stretch>
            <a:fillRect/>
          </a:stretch>
        </p:blipFill>
        <p:spPr>
          <a:xfrm>
            <a:off x="1074208" y="3753908"/>
            <a:ext cx="5528734" cy="2768600"/>
          </a:xfrm>
          <a:prstGeom prst="rect">
            <a:avLst/>
          </a:prstGeom>
        </p:spPr>
      </p:pic>
      <p:pic>
        <p:nvPicPr>
          <p:cNvPr id="6" name="Imagen 5"/>
          <p:cNvPicPr>
            <a:picLocks noChangeAspect="1"/>
          </p:cNvPicPr>
          <p:nvPr/>
        </p:nvPicPr>
        <p:blipFill>
          <a:blip r:embed="rId4"/>
          <a:stretch>
            <a:fillRect/>
          </a:stretch>
        </p:blipFill>
        <p:spPr>
          <a:xfrm>
            <a:off x="6602942" y="685800"/>
            <a:ext cx="5283200" cy="3141133"/>
          </a:xfrm>
          <a:prstGeom prst="rect">
            <a:avLst/>
          </a:prstGeom>
        </p:spPr>
      </p:pic>
      <p:pic>
        <p:nvPicPr>
          <p:cNvPr id="7" name="Marcador de contenido 3"/>
          <p:cNvPicPr>
            <a:picLocks noChangeAspect="1"/>
          </p:cNvPicPr>
          <p:nvPr/>
        </p:nvPicPr>
        <p:blipFill>
          <a:blip r:embed="rId5"/>
          <a:stretch>
            <a:fillRect/>
          </a:stretch>
        </p:blipFill>
        <p:spPr>
          <a:xfrm>
            <a:off x="6602942" y="3826933"/>
            <a:ext cx="5257800" cy="2695575"/>
          </a:xfrm>
          <a:prstGeom prst="rect">
            <a:avLst/>
          </a:prstGeom>
        </p:spPr>
      </p:pic>
    </p:spTree>
    <p:extLst>
      <p:ext uri="{BB962C8B-B14F-4D97-AF65-F5344CB8AC3E}">
        <p14:creationId xmlns:p14="http://schemas.microsoft.com/office/powerpoint/2010/main" val="17870500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30134" y="2853266"/>
            <a:ext cx="5587999" cy="1485900"/>
          </a:xfrm>
        </p:spPr>
        <p:txBody>
          <a:bodyPr>
            <a:normAutofit/>
          </a:bodyPr>
          <a:lstStyle/>
          <a:p>
            <a:r>
              <a:rPr lang="es-ES_tradnl" sz="6000" b="1" dirty="0" smtClean="0"/>
              <a:t>Mis resultados</a:t>
            </a:r>
            <a:endParaRPr lang="es-ES_tradnl" sz="6000" b="1" dirty="0"/>
          </a:p>
        </p:txBody>
      </p:sp>
    </p:spTree>
    <p:extLst>
      <p:ext uri="{BB962C8B-B14F-4D97-AF65-F5344CB8AC3E}">
        <p14:creationId xmlns:p14="http://schemas.microsoft.com/office/powerpoint/2010/main" val="1114130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Sin </a:t>
            </a:r>
            <a:r>
              <a:rPr lang="es-ES_tradnl" dirty="0" err="1" smtClean="0"/>
              <a:t>overlap</a:t>
            </a:r>
            <a:r>
              <a:rPr lang="es-ES_tradnl" dirty="0" smtClean="0"/>
              <a:t> ni </a:t>
            </a:r>
            <a:r>
              <a:rPr lang="es-ES_tradnl" dirty="0" err="1" smtClean="0"/>
              <a:t>x_sim</a:t>
            </a:r>
            <a:r>
              <a:rPr lang="es-ES_tradnl" dirty="0" smtClean="0"/>
              <a:t> y 25 </a:t>
            </a:r>
            <a:r>
              <a:rPr lang="es-ES_tradnl" dirty="0" err="1" smtClean="0"/>
              <a:t>epocas</a:t>
            </a:r>
            <a:endParaRPr lang="es-ES_tradnl" dirty="0"/>
          </a:p>
        </p:txBody>
      </p:sp>
      <p:sp>
        <p:nvSpPr>
          <p:cNvPr id="3" name="Marcador de contenido 2"/>
          <p:cNvSpPr>
            <a:spLocks noGrp="1"/>
          </p:cNvSpPr>
          <p:nvPr>
            <p:ph idx="1"/>
          </p:nvPr>
        </p:nvSpPr>
        <p:spPr>
          <a:xfrm>
            <a:off x="1371599" y="1958615"/>
            <a:ext cx="9601200" cy="3581400"/>
          </a:xfrm>
        </p:spPr>
        <p:txBody>
          <a:bodyPr/>
          <a:lstStyle/>
          <a:p>
            <a:endParaRPr lang="es-ES_tradnl" dirty="0"/>
          </a:p>
          <a:p>
            <a:r>
              <a:rPr lang="es-ES_tradnl" dirty="0" err="1"/>
              <a:t>what</a:t>
            </a:r>
            <a:r>
              <a:rPr lang="es-ES_tradnl" dirty="0"/>
              <a:t> do </a:t>
            </a:r>
            <a:r>
              <a:rPr lang="es-ES_tradnl" dirty="0" err="1"/>
              <a:t>practitioners</a:t>
            </a:r>
            <a:r>
              <a:rPr lang="es-ES_tradnl" dirty="0"/>
              <a:t> of </a:t>
            </a:r>
            <a:r>
              <a:rPr lang="es-ES_tradnl" dirty="0" err="1"/>
              <a:t>wicca</a:t>
            </a:r>
            <a:r>
              <a:rPr lang="es-ES_tradnl" dirty="0"/>
              <a:t> </a:t>
            </a:r>
            <a:r>
              <a:rPr lang="es-ES_tradnl" dirty="0" err="1"/>
              <a:t>worship</a:t>
            </a:r>
            <a:r>
              <a:rPr lang="es-ES_tradnl" dirty="0"/>
              <a:t> ? </a:t>
            </a:r>
            <a:endParaRPr lang="es-ES_tradnl" dirty="0" smtClean="0"/>
          </a:p>
          <a:p>
            <a:endParaRPr lang="es-ES_tradnl" dirty="0"/>
          </a:p>
          <a:p>
            <a:endParaRPr lang="es-ES_tradnl" dirty="0" smtClean="0"/>
          </a:p>
          <a:p>
            <a:endParaRPr lang="es-ES_tradnl" dirty="0"/>
          </a:p>
          <a:p>
            <a:r>
              <a:rPr lang="cs-CZ" dirty="0" err="1" smtClean="0"/>
              <a:t>Correctos</a:t>
            </a:r>
            <a:r>
              <a:rPr lang="cs-CZ" dirty="0" smtClean="0"/>
              <a:t>: 49.84 %</a:t>
            </a:r>
          </a:p>
          <a:p>
            <a:r>
              <a:rPr lang="cs-CZ" dirty="0" smtClean="0"/>
              <a:t>MAP: </a:t>
            </a:r>
            <a:r>
              <a:rPr lang="es-ES" dirty="0" smtClean="0"/>
              <a:t>59.35 %</a:t>
            </a:r>
            <a:endParaRPr lang="es-ES_tradnl" dirty="0" smtClean="0"/>
          </a:p>
          <a:p>
            <a:endParaRPr lang="es-ES_tradnl" dirty="0"/>
          </a:p>
          <a:p>
            <a:endParaRPr lang="es-ES_tradnl" dirty="0" smtClean="0"/>
          </a:p>
          <a:p>
            <a:endParaRPr lang="es-ES_tradnl" dirty="0"/>
          </a:p>
          <a:p>
            <a:endParaRPr lang="es-ES_tradnl" dirty="0"/>
          </a:p>
        </p:txBody>
      </p:sp>
      <p:pic>
        <p:nvPicPr>
          <p:cNvPr id="4" name="Imagen 3"/>
          <p:cNvPicPr>
            <a:picLocks noChangeAspect="1"/>
          </p:cNvPicPr>
          <p:nvPr/>
        </p:nvPicPr>
        <p:blipFill>
          <a:blip r:embed="rId2"/>
          <a:stretch>
            <a:fillRect/>
          </a:stretch>
        </p:blipFill>
        <p:spPr>
          <a:xfrm>
            <a:off x="1371599" y="5119200"/>
            <a:ext cx="10271297" cy="677630"/>
          </a:xfrm>
          <a:prstGeom prst="rect">
            <a:avLst/>
          </a:prstGeom>
        </p:spPr>
      </p:pic>
      <p:pic>
        <p:nvPicPr>
          <p:cNvPr id="5" name="Imagen 4"/>
          <p:cNvPicPr>
            <a:picLocks noChangeAspect="1"/>
          </p:cNvPicPr>
          <p:nvPr/>
        </p:nvPicPr>
        <p:blipFill>
          <a:blip r:embed="rId3"/>
          <a:stretch>
            <a:fillRect/>
          </a:stretch>
        </p:blipFill>
        <p:spPr>
          <a:xfrm>
            <a:off x="1371600" y="3429550"/>
            <a:ext cx="10271297" cy="639530"/>
          </a:xfrm>
          <a:prstGeom prst="rect">
            <a:avLst/>
          </a:prstGeom>
        </p:spPr>
      </p:pic>
      <p:pic>
        <p:nvPicPr>
          <p:cNvPr id="7" name="Imagen 6"/>
          <p:cNvPicPr>
            <a:picLocks noChangeAspect="1"/>
          </p:cNvPicPr>
          <p:nvPr/>
        </p:nvPicPr>
        <p:blipFill>
          <a:blip r:embed="rId4"/>
          <a:stretch>
            <a:fillRect/>
          </a:stretch>
        </p:blipFill>
        <p:spPr>
          <a:xfrm>
            <a:off x="8210317" y="4486020"/>
            <a:ext cx="2044700" cy="431800"/>
          </a:xfrm>
          <a:prstGeom prst="rect">
            <a:avLst/>
          </a:prstGeom>
        </p:spPr>
      </p:pic>
      <p:pic>
        <p:nvPicPr>
          <p:cNvPr id="10" name="Imagen 9"/>
          <p:cNvPicPr>
            <a:picLocks noChangeAspect="1"/>
          </p:cNvPicPr>
          <p:nvPr/>
        </p:nvPicPr>
        <p:blipFill>
          <a:blip r:embed="rId5"/>
          <a:stretch>
            <a:fillRect/>
          </a:stretch>
        </p:blipFill>
        <p:spPr>
          <a:xfrm>
            <a:off x="8210316" y="2584724"/>
            <a:ext cx="1924283" cy="477559"/>
          </a:xfrm>
          <a:prstGeom prst="rect">
            <a:avLst/>
          </a:prstGeom>
        </p:spPr>
      </p:pic>
    </p:spTree>
    <p:extLst>
      <p:ext uri="{BB962C8B-B14F-4D97-AF65-F5344CB8AC3E}">
        <p14:creationId xmlns:p14="http://schemas.microsoft.com/office/powerpoint/2010/main" val="1493605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13199" y="2954867"/>
            <a:ext cx="5503333" cy="1485900"/>
          </a:xfrm>
        </p:spPr>
        <p:txBody>
          <a:bodyPr>
            <a:normAutofit/>
          </a:bodyPr>
          <a:lstStyle/>
          <a:p>
            <a:r>
              <a:rPr lang="es-ES_tradnl" sz="6000" b="1" dirty="0" smtClean="0"/>
              <a:t>Demostración</a:t>
            </a:r>
            <a:endParaRPr lang="es-ES_tradnl" sz="6000" b="1" dirty="0"/>
          </a:p>
        </p:txBody>
      </p:sp>
    </p:spTree>
    <p:extLst>
      <p:ext uri="{BB962C8B-B14F-4D97-AF65-F5344CB8AC3E}">
        <p14:creationId xmlns:p14="http://schemas.microsoft.com/office/powerpoint/2010/main" val="1335656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Segunda tarea: </a:t>
            </a:r>
            <a:r>
              <a:rPr lang="es-ES_tradnl" dirty="0" err="1" smtClean="0"/>
              <a:t>Microblog</a:t>
            </a:r>
            <a:r>
              <a:rPr lang="es-ES_tradnl" dirty="0" smtClean="0"/>
              <a:t> </a:t>
            </a:r>
            <a:r>
              <a:rPr lang="es-ES_tradnl" dirty="0" err="1" smtClean="0"/>
              <a:t>retrieval</a:t>
            </a:r>
            <a:endParaRPr lang="es-ES_tradnl" dirty="0"/>
          </a:p>
        </p:txBody>
      </p:sp>
      <p:pic>
        <p:nvPicPr>
          <p:cNvPr id="4" name="Marcador de contenido 3"/>
          <p:cNvPicPr>
            <a:picLocks noGrp="1" noChangeAspect="1"/>
          </p:cNvPicPr>
          <p:nvPr>
            <p:ph idx="1"/>
          </p:nvPr>
        </p:nvPicPr>
        <p:blipFill>
          <a:blip r:embed="rId2"/>
          <a:stretch>
            <a:fillRect/>
          </a:stretch>
        </p:blipFill>
        <p:spPr>
          <a:xfrm>
            <a:off x="6728353" y="3376346"/>
            <a:ext cx="4989514" cy="1280321"/>
          </a:xfrm>
          <a:prstGeom prst="rect">
            <a:avLst/>
          </a:prstGeom>
        </p:spPr>
      </p:pic>
      <p:sp>
        <p:nvSpPr>
          <p:cNvPr id="3" name="CuadroTexto 2"/>
          <p:cNvSpPr txBox="1"/>
          <p:nvPr/>
        </p:nvSpPr>
        <p:spPr>
          <a:xfrm>
            <a:off x="1490134" y="1998134"/>
            <a:ext cx="8686800" cy="4093428"/>
          </a:xfrm>
          <a:prstGeom prst="rect">
            <a:avLst/>
          </a:prstGeom>
          <a:noFill/>
        </p:spPr>
        <p:txBody>
          <a:bodyPr wrap="square" rtlCol="0">
            <a:spAutoFit/>
          </a:bodyPr>
          <a:lstStyle/>
          <a:p>
            <a:r>
              <a:rPr lang="es-ES_tradnl" sz="2000" b="1" dirty="0" smtClean="0"/>
              <a:t>Objetivo: </a:t>
            </a:r>
            <a:r>
              <a:rPr lang="es-ES_tradnl" sz="2000" dirty="0" smtClean="0"/>
              <a:t>¿Puede esta red </a:t>
            </a:r>
            <a:r>
              <a:rPr lang="es-ES_tradnl" sz="2000" dirty="0" err="1" smtClean="0"/>
              <a:t>super</a:t>
            </a:r>
            <a:r>
              <a:rPr lang="es-ES_tradnl" sz="2000" dirty="0" smtClean="0"/>
              <a:t> a las últimas </a:t>
            </a:r>
            <a:r>
              <a:rPr lang="es-ES_tradnl" sz="2000" dirty="0" err="1" smtClean="0"/>
              <a:t>tecnologias</a:t>
            </a:r>
            <a:r>
              <a:rPr lang="es-ES_tradnl" sz="2000" dirty="0" smtClean="0"/>
              <a:t> de esta área?</a:t>
            </a:r>
          </a:p>
          <a:p>
            <a:endParaRPr lang="es-ES_tradnl" sz="2000" dirty="0"/>
          </a:p>
          <a:p>
            <a:r>
              <a:rPr lang="es-ES_tradnl" sz="2000" b="1" dirty="0" err="1" smtClean="0"/>
              <a:t>Dataset</a:t>
            </a:r>
            <a:r>
              <a:rPr lang="es-ES_tradnl" sz="2000" b="1" dirty="0" smtClean="0"/>
              <a:t> de TREC</a:t>
            </a:r>
            <a:r>
              <a:rPr lang="es-ES_tradnl" sz="2000" dirty="0" smtClean="0"/>
              <a:t>: TMB2011 y TMB2012 de </a:t>
            </a:r>
            <a:r>
              <a:rPr lang="es-ES_tradnl" sz="2000" dirty="0" err="1" smtClean="0"/>
              <a:t>Microblog</a:t>
            </a:r>
            <a:r>
              <a:rPr lang="es-ES_tradnl" sz="2000" dirty="0" smtClean="0"/>
              <a:t> </a:t>
            </a:r>
            <a:r>
              <a:rPr lang="es-ES_tradnl" sz="2000" dirty="0" err="1" smtClean="0"/>
              <a:t>Retrieval</a:t>
            </a:r>
            <a:r>
              <a:rPr lang="es-ES_tradnl" sz="2000" dirty="0" smtClean="0"/>
              <a:t> </a:t>
            </a:r>
            <a:r>
              <a:rPr lang="es-ES_tradnl" sz="2000" dirty="0" err="1" smtClean="0"/>
              <a:t>Task</a:t>
            </a:r>
            <a:endParaRPr lang="es-ES_tradnl" sz="2000" dirty="0" smtClean="0"/>
          </a:p>
          <a:p>
            <a:endParaRPr lang="es-ES_tradnl" sz="2000" dirty="0"/>
          </a:p>
          <a:p>
            <a:pPr marL="285750" indent="-285750">
              <a:buFont typeface="Arial" charset="0"/>
              <a:buChar char="•"/>
            </a:pPr>
            <a:r>
              <a:rPr lang="es-ES_tradnl" sz="2000" dirty="0" smtClean="0"/>
              <a:t>16 Millones de tweets</a:t>
            </a:r>
          </a:p>
          <a:p>
            <a:pPr marL="285750" indent="-285750">
              <a:buFont typeface="Arial" charset="0"/>
              <a:buChar char="•"/>
            </a:pPr>
            <a:r>
              <a:rPr lang="es-ES_tradnl" sz="2000" dirty="0" smtClean="0"/>
              <a:t>49 (2011) y 59 (2012) </a:t>
            </a:r>
            <a:r>
              <a:rPr lang="es-ES_tradnl" sz="2000" dirty="0" err="1" smtClean="0"/>
              <a:t>timestamped</a:t>
            </a:r>
            <a:r>
              <a:rPr lang="es-ES_tradnl" sz="2000" dirty="0" smtClean="0"/>
              <a:t> </a:t>
            </a:r>
            <a:r>
              <a:rPr lang="es-ES_tradnl" sz="2000" dirty="0" err="1" smtClean="0"/>
              <a:t>topics</a:t>
            </a:r>
            <a:endParaRPr lang="es-ES_tradnl" sz="2000" dirty="0" smtClean="0"/>
          </a:p>
          <a:p>
            <a:pPr marL="285750" indent="-285750">
              <a:buFont typeface="Arial" charset="0"/>
              <a:buChar char="•"/>
            </a:pPr>
            <a:endParaRPr lang="es-ES_tradnl" sz="2000" dirty="0" smtClean="0"/>
          </a:p>
          <a:p>
            <a:r>
              <a:rPr lang="es-ES_tradnl" sz="2000" b="1" dirty="0" err="1" smtClean="0"/>
              <a:t>Preprocesamiento</a:t>
            </a:r>
            <a:r>
              <a:rPr lang="es-ES_tradnl" sz="2000" b="1" dirty="0" smtClean="0"/>
              <a:t> </a:t>
            </a:r>
            <a:r>
              <a:rPr lang="es-ES_tradnl" sz="2000" b="1" dirty="0" err="1" smtClean="0"/>
              <a:t>minimo</a:t>
            </a:r>
            <a:r>
              <a:rPr lang="es-ES_tradnl" sz="2000" b="1" dirty="0" smtClean="0"/>
              <a:t>:</a:t>
            </a:r>
          </a:p>
          <a:p>
            <a:endParaRPr lang="es-ES_tradnl" sz="2000" b="1" dirty="0" smtClean="0"/>
          </a:p>
          <a:p>
            <a:pPr marL="342900" indent="-342900">
              <a:buFont typeface="Wingdings" charset="2"/>
              <a:buChar char="v"/>
            </a:pPr>
            <a:r>
              <a:rPr lang="es-ES_tradnl" sz="2000" dirty="0" smtClean="0"/>
              <a:t>No hay elongaciones</a:t>
            </a:r>
          </a:p>
          <a:p>
            <a:pPr marL="342900" indent="-342900">
              <a:buFont typeface="Wingdings" charset="2"/>
              <a:buChar char="v"/>
            </a:pPr>
            <a:r>
              <a:rPr lang="es-ES_tradnl" sz="2000" dirty="0" smtClean="0"/>
              <a:t>Word </a:t>
            </a:r>
            <a:r>
              <a:rPr lang="es-ES_tradnl" sz="2000" dirty="0" err="1" smtClean="0"/>
              <a:t>embedding</a:t>
            </a:r>
            <a:r>
              <a:rPr lang="es-ES_tradnl" sz="2000" dirty="0" smtClean="0"/>
              <a:t>: se retiran las palabras que no </a:t>
            </a:r>
            <a:r>
              <a:rPr lang="es-ES_tradnl" sz="2000" dirty="0" err="1" smtClean="0"/>
              <a:t>estan</a:t>
            </a:r>
            <a:r>
              <a:rPr lang="es-ES_tradnl" sz="2000" dirty="0" smtClean="0"/>
              <a:t> en ingles (el </a:t>
            </a:r>
            <a:r>
              <a:rPr lang="es-ES_tradnl" sz="2000" dirty="0" err="1" smtClean="0"/>
              <a:t>dataset</a:t>
            </a:r>
            <a:r>
              <a:rPr lang="es-ES_tradnl" sz="2000" dirty="0" smtClean="0"/>
              <a:t> queda en 8.4M)</a:t>
            </a:r>
          </a:p>
          <a:p>
            <a:pPr marL="342900" indent="-342900">
              <a:buFont typeface="Wingdings" charset="2"/>
              <a:buChar char="v"/>
            </a:pPr>
            <a:r>
              <a:rPr lang="es-ES_tradnl" sz="2000" dirty="0" err="1" smtClean="0"/>
              <a:t>Skip</a:t>
            </a:r>
            <a:r>
              <a:rPr lang="es-ES_tradnl" sz="2000" dirty="0" smtClean="0"/>
              <a:t> </a:t>
            </a:r>
            <a:r>
              <a:rPr lang="es-ES_tradnl" sz="2000" dirty="0" err="1" smtClean="0"/>
              <a:t>gram</a:t>
            </a:r>
            <a:r>
              <a:rPr lang="es-ES_tradnl" sz="2000" dirty="0" smtClean="0"/>
              <a:t> con </a:t>
            </a:r>
            <a:r>
              <a:rPr lang="es-ES_tradnl" sz="2000" dirty="0" err="1" smtClean="0"/>
              <a:t>window</a:t>
            </a:r>
            <a:r>
              <a:rPr lang="es-ES_tradnl" sz="2000" dirty="0" smtClean="0"/>
              <a:t> </a:t>
            </a:r>
            <a:r>
              <a:rPr lang="es-ES_tradnl" sz="2000" dirty="0" err="1" smtClean="0"/>
              <a:t>size</a:t>
            </a:r>
            <a:r>
              <a:rPr lang="es-ES_tradnl" sz="2000" dirty="0" smtClean="0"/>
              <a:t> 5 y </a:t>
            </a:r>
            <a:r>
              <a:rPr lang="es-ES_tradnl" sz="2000" dirty="0" err="1" smtClean="0"/>
              <a:t>filtering</a:t>
            </a:r>
            <a:r>
              <a:rPr lang="es-ES_tradnl" sz="2000" dirty="0" smtClean="0"/>
              <a:t> </a:t>
            </a:r>
            <a:r>
              <a:rPr lang="es-ES_tradnl" sz="2000" dirty="0" err="1" smtClean="0"/>
              <a:t>words</a:t>
            </a:r>
            <a:r>
              <a:rPr lang="es-ES_tradnl" sz="2000" dirty="0" smtClean="0"/>
              <a:t> menor que 5</a:t>
            </a:r>
            <a:endParaRPr lang="es-ES_tradnl" sz="2000" dirty="0"/>
          </a:p>
        </p:txBody>
      </p:sp>
    </p:spTree>
    <p:extLst>
      <p:ext uri="{BB962C8B-B14F-4D97-AF65-F5344CB8AC3E}">
        <p14:creationId xmlns:p14="http://schemas.microsoft.com/office/powerpoint/2010/main" val="15380286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Resultados</a:t>
            </a:r>
            <a:endParaRPr lang="es-ES_tradnl" dirty="0"/>
          </a:p>
        </p:txBody>
      </p:sp>
      <p:pic>
        <p:nvPicPr>
          <p:cNvPr id="4" name="Marcador de contenido 3"/>
          <p:cNvPicPr>
            <a:picLocks noGrp="1" noChangeAspect="1"/>
          </p:cNvPicPr>
          <p:nvPr>
            <p:ph idx="1"/>
          </p:nvPr>
        </p:nvPicPr>
        <p:blipFill>
          <a:blip r:embed="rId2"/>
          <a:stretch>
            <a:fillRect/>
          </a:stretch>
        </p:blipFill>
        <p:spPr>
          <a:xfrm>
            <a:off x="5232400" y="2046259"/>
            <a:ext cx="6131270" cy="2679700"/>
          </a:xfrm>
          <a:prstGeom prst="rect">
            <a:avLst/>
          </a:prstGeom>
        </p:spPr>
      </p:pic>
      <p:sp>
        <p:nvSpPr>
          <p:cNvPr id="5" name="CuadroTexto 4"/>
          <p:cNvSpPr txBox="1"/>
          <p:nvPr/>
        </p:nvSpPr>
        <p:spPr>
          <a:xfrm>
            <a:off x="1117600" y="2046259"/>
            <a:ext cx="4114800" cy="2862322"/>
          </a:xfrm>
          <a:prstGeom prst="rect">
            <a:avLst/>
          </a:prstGeom>
          <a:noFill/>
        </p:spPr>
        <p:txBody>
          <a:bodyPr wrap="square" rtlCol="0">
            <a:spAutoFit/>
          </a:bodyPr>
          <a:lstStyle/>
          <a:p>
            <a:r>
              <a:rPr lang="es-ES_tradnl" sz="2000" dirty="0" smtClean="0"/>
              <a:t>Aquí se uso MAP y P@30 para evaluar</a:t>
            </a:r>
          </a:p>
          <a:p>
            <a:endParaRPr lang="es-ES_tradnl" sz="2000" dirty="0"/>
          </a:p>
          <a:p>
            <a:r>
              <a:rPr lang="es-ES_tradnl" sz="2000" b="1" dirty="0" smtClean="0"/>
              <a:t>P@30</a:t>
            </a:r>
            <a:r>
              <a:rPr lang="es-ES_tradnl" sz="2000" dirty="0" smtClean="0"/>
              <a:t>: </a:t>
            </a:r>
            <a:r>
              <a:rPr lang="es-ES_tradnl" sz="2000" dirty="0" smtClean="0"/>
              <a:t>Es la precisión en puntos específicos de la lista de candidatos de una pregunta</a:t>
            </a:r>
          </a:p>
          <a:p>
            <a:endParaRPr lang="es-ES_tradnl" sz="2000" dirty="0"/>
          </a:p>
          <a:p>
            <a:r>
              <a:rPr lang="es-ES_tradnl" sz="2000" dirty="0" smtClean="0"/>
              <a:t>También </a:t>
            </a:r>
            <a:r>
              <a:rPr lang="es-ES_tradnl" sz="2000" dirty="0" smtClean="0"/>
              <a:t>se probó con los 30 </a:t>
            </a:r>
            <a:r>
              <a:rPr lang="es-ES_tradnl" sz="2000" dirty="0" err="1" smtClean="0"/>
              <a:t>mid</a:t>
            </a:r>
            <a:r>
              <a:rPr lang="es-ES_tradnl" sz="2000" dirty="0" smtClean="0"/>
              <a:t> y los 30 </a:t>
            </a:r>
            <a:r>
              <a:rPr lang="es-ES_tradnl" sz="2000" dirty="0" err="1" smtClean="0"/>
              <a:t>bottom</a:t>
            </a:r>
            <a:endParaRPr lang="es-ES_tradnl" sz="2000" dirty="0"/>
          </a:p>
        </p:txBody>
      </p:sp>
      <p:pic>
        <p:nvPicPr>
          <p:cNvPr id="3" name="Imagen 2"/>
          <p:cNvPicPr>
            <a:picLocks noChangeAspect="1"/>
          </p:cNvPicPr>
          <p:nvPr/>
        </p:nvPicPr>
        <p:blipFill>
          <a:blip r:embed="rId3"/>
          <a:stretch>
            <a:fillRect/>
          </a:stretch>
        </p:blipFill>
        <p:spPr>
          <a:xfrm>
            <a:off x="2254250" y="5354640"/>
            <a:ext cx="7835900" cy="914400"/>
          </a:xfrm>
          <a:prstGeom prst="rect">
            <a:avLst/>
          </a:prstGeom>
        </p:spPr>
      </p:pic>
    </p:spTree>
    <p:extLst>
      <p:ext uri="{BB962C8B-B14F-4D97-AF65-F5344CB8AC3E}">
        <p14:creationId xmlns:p14="http://schemas.microsoft.com/office/powerpoint/2010/main" val="7884060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600200" y="200024"/>
            <a:ext cx="9601200" cy="6547353"/>
          </a:xfrm>
          <a:prstGeom prst="rect">
            <a:avLst/>
          </a:prstGeom>
        </p:spPr>
      </p:pic>
    </p:spTree>
    <p:extLst>
      <p:ext uri="{BB962C8B-B14F-4D97-AF65-F5344CB8AC3E}">
        <p14:creationId xmlns:p14="http://schemas.microsoft.com/office/powerpoint/2010/main" val="22522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Resumen</a:t>
            </a:r>
            <a:endParaRPr lang="es-ES_tradnl" dirty="0"/>
          </a:p>
        </p:txBody>
      </p:sp>
      <p:sp>
        <p:nvSpPr>
          <p:cNvPr id="3" name="Marcador de contenido 2"/>
          <p:cNvSpPr>
            <a:spLocks noGrp="1"/>
          </p:cNvSpPr>
          <p:nvPr>
            <p:ph idx="1"/>
          </p:nvPr>
        </p:nvSpPr>
        <p:spPr>
          <a:xfrm>
            <a:off x="1371600" y="1630680"/>
            <a:ext cx="10332720" cy="4831080"/>
          </a:xfrm>
        </p:spPr>
        <p:txBody>
          <a:bodyPr>
            <a:normAutofit/>
          </a:bodyPr>
          <a:lstStyle/>
          <a:p>
            <a:r>
              <a:rPr lang="es-ES_tradnl" dirty="0" smtClean="0"/>
              <a:t>Red </a:t>
            </a:r>
            <a:r>
              <a:rPr lang="es-ES_tradnl" dirty="0" err="1" smtClean="0"/>
              <a:t>Convolucional</a:t>
            </a:r>
            <a:r>
              <a:rPr lang="es-ES_tradnl" dirty="0" smtClean="0"/>
              <a:t> que NO </a:t>
            </a:r>
            <a:r>
              <a:rPr lang="es-ES_tradnl" dirty="0"/>
              <a:t>necesita </a:t>
            </a:r>
            <a:r>
              <a:rPr lang="es-ES_tradnl" dirty="0" smtClean="0"/>
              <a:t>pre-</a:t>
            </a:r>
            <a:r>
              <a:rPr lang="es-ES_tradnl" dirty="0" err="1" smtClean="0"/>
              <a:t>proccesamiento</a:t>
            </a:r>
            <a:endParaRPr lang="es-ES_tradnl" dirty="0" smtClean="0"/>
          </a:p>
          <a:p>
            <a:endParaRPr lang="es-ES_tradnl" dirty="0"/>
          </a:p>
          <a:p>
            <a:r>
              <a:rPr lang="es-ES_tradnl" dirty="0" smtClean="0"/>
              <a:t>2 tareas:</a:t>
            </a:r>
          </a:p>
          <a:p>
            <a:pPr lvl="1"/>
            <a:r>
              <a:rPr lang="es-ES_tradnl" dirty="0" smtClean="0"/>
              <a:t>Q&amp;A</a:t>
            </a:r>
          </a:p>
          <a:p>
            <a:pPr lvl="1"/>
            <a:r>
              <a:rPr lang="es-ES_tradnl" dirty="0" err="1" smtClean="0"/>
              <a:t>Microblog</a:t>
            </a:r>
            <a:r>
              <a:rPr lang="es-ES_tradnl" dirty="0" smtClean="0"/>
              <a:t> </a:t>
            </a:r>
            <a:r>
              <a:rPr lang="es-ES_tradnl" dirty="0" err="1" smtClean="0"/>
              <a:t>Retrieval</a:t>
            </a:r>
            <a:endParaRPr lang="es-ES_tradnl" dirty="0" smtClean="0"/>
          </a:p>
          <a:p>
            <a:endParaRPr lang="es-ES_tradnl" dirty="0" smtClean="0"/>
          </a:p>
          <a:p>
            <a:r>
              <a:rPr lang="es-ES_tradnl" dirty="0" smtClean="0"/>
              <a:t>Utiliza el </a:t>
            </a:r>
            <a:r>
              <a:rPr lang="es-ES_tradnl" dirty="0" err="1" smtClean="0"/>
              <a:t>dataset</a:t>
            </a:r>
            <a:r>
              <a:rPr lang="es-ES_tradnl" dirty="0" smtClean="0"/>
              <a:t> de TREC</a:t>
            </a:r>
          </a:p>
          <a:p>
            <a:endParaRPr lang="es-ES_tradnl" dirty="0"/>
          </a:p>
          <a:p>
            <a:r>
              <a:rPr lang="es-ES_tradnl" dirty="0" smtClean="0"/>
              <a:t>El mejor del año 2015, superando al algoritmo más nuevo por un 3% de puntaje absoluto de precisión tanto en MAP como en MRR.</a:t>
            </a:r>
            <a:endParaRPr lang="es-ES_tradnl" dirty="0"/>
          </a:p>
        </p:txBody>
      </p:sp>
    </p:spTree>
    <p:extLst>
      <p:ext uri="{BB962C8B-B14F-4D97-AF65-F5344CB8AC3E}">
        <p14:creationId xmlns:p14="http://schemas.microsoft.com/office/powerpoint/2010/main" val="1632746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Formulación del problema general de </a:t>
            </a:r>
            <a:r>
              <a:rPr lang="es-ES_tradnl" dirty="0" err="1" smtClean="0"/>
              <a:t>rankeo</a:t>
            </a:r>
            <a:endParaRPr lang="es-ES_tradnl" dirty="0"/>
          </a:p>
        </p:txBody>
      </p:sp>
      <p:sp>
        <p:nvSpPr>
          <p:cNvPr id="3" name="Marcador de contenido 2"/>
          <p:cNvSpPr>
            <a:spLocks noGrp="1"/>
          </p:cNvSpPr>
          <p:nvPr>
            <p:ph idx="1"/>
          </p:nvPr>
        </p:nvSpPr>
        <p:spPr/>
        <p:txBody>
          <a:bodyPr/>
          <a:lstStyle/>
          <a:p>
            <a:r>
              <a:rPr lang="es-ES_tradnl" dirty="0" smtClean="0"/>
              <a:t>Objetivo: crear un modelo que genere, para cada </a:t>
            </a:r>
            <a:r>
              <a:rPr lang="es-ES_tradnl" dirty="0" err="1" smtClean="0"/>
              <a:t>q_i</a:t>
            </a:r>
            <a:r>
              <a:rPr lang="es-ES_tradnl" dirty="0" smtClean="0"/>
              <a:t>, un </a:t>
            </a:r>
            <a:r>
              <a:rPr lang="es-ES_tradnl" dirty="0" err="1" smtClean="0"/>
              <a:t>rankeo</a:t>
            </a:r>
            <a:r>
              <a:rPr lang="es-ES_tradnl" dirty="0" smtClean="0"/>
              <a:t> R </a:t>
            </a:r>
            <a:r>
              <a:rPr lang="es-ES_tradnl" dirty="0" smtClean="0"/>
              <a:t>óptimo </a:t>
            </a:r>
            <a:r>
              <a:rPr lang="es-ES_tradnl" dirty="0" smtClean="0"/>
              <a:t>que ponga al inicio los documentos mas relevantes.</a:t>
            </a:r>
          </a:p>
          <a:p>
            <a:endParaRPr lang="es-ES_tradnl" dirty="0"/>
          </a:p>
          <a:p>
            <a:r>
              <a:rPr lang="es-ES_tradnl" dirty="0" smtClean="0"/>
              <a:t>Mas formalmente: </a:t>
            </a:r>
            <a:endParaRPr lang="es-ES_tradnl" dirty="0"/>
          </a:p>
        </p:txBody>
      </p:sp>
      <p:pic>
        <p:nvPicPr>
          <p:cNvPr id="4" name="Imagen 3"/>
          <p:cNvPicPr>
            <a:picLocks noChangeAspect="1"/>
          </p:cNvPicPr>
          <p:nvPr/>
        </p:nvPicPr>
        <p:blipFill>
          <a:blip r:embed="rId2"/>
          <a:stretch>
            <a:fillRect/>
          </a:stretch>
        </p:blipFill>
        <p:spPr>
          <a:xfrm>
            <a:off x="1987602" y="5209540"/>
            <a:ext cx="1246823" cy="391160"/>
          </a:xfrm>
          <a:prstGeom prst="rect">
            <a:avLst/>
          </a:prstGeom>
        </p:spPr>
      </p:pic>
      <p:pic>
        <p:nvPicPr>
          <p:cNvPr id="5" name="Imagen 4"/>
          <p:cNvPicPr>
            <a:picLocks noChangeAspect="1"/>
          </p:cNvPicPr>
          <p:nvPr/>
        </p:nvPicPr>
        <p:blipFill>
          <a:blip r:embed="rId3"/>
          <a:stretch>
            <a:fillRect/>
          </a:stretch>
        </p:blipFill>
        <p:spPr>
          <a:xfrm>
            <a:off x="3931919" y="5209540"/>
            <a:ext cx="828339" cy="391160"/>
          </a:xfrm>
          <a:prstGeom prst="rect">
            <a:avLst/>
          </a:prstGeom>
        </p:spPr>
      </p:pic>
      <p:pic>
        <p:nvPicPr>
          <p:cNvPr id="6" name="Imagen 5"/>
          <p:cNvPicPr>
            <a:picLocks noChangeAspect="1"/>
          </p:cNvPicPr>
          <p:nvPr/>
        </p:nvPicPr>
        <p:blipFill>
          <a:blip r:embed="rId4"/>
          <a:stretch>
            <a:fillRect/>
          </a:stretch>
        </p:blipFill>
        <p:spPr>
          <a:xfrm>
            <a:off x="4760258" y="5209540"/>
            <a:ext cx="2216573" cy="391160"/>
          </a:xfrm>
          <a:prstGeom prst="rect">
            <a:avLst/>
          </a:prstGeom>
        </p:spPr>
      </p:pic>
      <p:pic>
        <p:nvPicPr>
          <p:cNvPr id="9" name="Imagen 8"/>
          <p:cNvPicPr>
            <a:picLocks noChangeAspect="1"/>
          </p:cNvPicPr>
          <p:nvPr/>
        </p:nvPicPr>
        <p:blipFill>
          <a:blip r:embed="rId5"/>
          <a:stretch>
            <a:fillRect/>
          </a:stretch>
        </p:blipFill>
        <p:spPr>
          <a:xfrm>
            <a:off x="4760258" y="5877560"/>
            <a:ext cx="2216573" cy="388620"/>
          </a:xfrm>
          <a:prstGeom prst="rect">
            <a:avLst/>
          </a:prstGeom>
        </p:spPr>
      </p:pic>
      <p:pic>
        <p:nvPicPr>
          <p:cNvPr id="10" name="Imagen 9"/>
          <p:cNvPicPr>
            <a:picLocks noChangeAspect="1"/>
          </p:cNvPicPr>
          <p:nvPr/>
        </p:nvPicPr>
        <p:blipFill>
          <a:blip r:embed="rId6"/>
          <a:stretch>
            <a:fillRect/>
          </a:stretch>
        </p:blipFill>
        <p:spPr>
          <a:xfrm>
            <a:off x="4130039" y="3439160"/>
            <a:ext cx="3322320" cy="415290"/>
          </a:xfrm>
          <a:prstGeom prst="rect">
            <a:avLst/>
          </a:prstGeom>
        </p:spPr>
      </p:pic>
    </p:spTree>
    <p:extLst>
      <p:ext uri="{BB962C8B-B14F-4D97-AF65-F5344CB8AC3E}">
        <p14:creationId xmlns:p14="http://schemas.microsoft.com/office/powerpoint/2010/main" val="960774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Tres tipos</a:t>
            </a:r>
            <a:endParaRPr lang="es-ES_tradnl" dirty="0"/>
          </a:p>
        </p:txBody>
      </p:sp>
      <p:sp>
        <p:nvSpPr>
          <p:cNvPr id="3" name="Marcador de contenido 2"/>
          <p:cNvSpPr>
            <a:spLocks noGrp="1"/>
          </p:cNvSpPr>
          <p:nvPr>
            <p:ph idx="1"/>
          </p:nvPr>
        </p:nvSpPr>
        <p:spPr/>
        <p:txBody>
          <a:bodyPr/>
          <a:lstStyle/>
          <a:p>
            <a:r>
              <a:rPr lang="es-ES_tradnl" i="1" dirty="0" err="1" smtClean="0"/>
              <a:t>Pointwise</a:t>
            </a:r>
            <a:r>
              <a:rPr lang="es-ES_tradnl" i="1" dirty="0" smtClean="0"/>
              <a:t>:</a:t>
            </a:r>
          </a:p>
          <a:p>
            <a:r>
              <a:rPr lang="es-ES_tradnl" i="1" dirty="0" err="1" smtClean="0"/>
              <a:t>Pairwise</a:t>
            </a:r>
            <a:r>
              <a:rPr lang="es-ES_tradnl" i="1" dirty="0" smtClean="0"/>
              <a:t>:</a:t>
            </a:r>
          </a:p>
          <a:p>
            <a:r>
              <a:rPr lang="es-ES_tradnl" i="1" dirty="0" err="1" smtClean="0"/>
              <a:t>Listwise</a:t>
            </a:r>
            <a:r>
              <a:rPr lang="es-ES_tradnl" i="1" dirty="0" smtClean="0"/>
              <a:t>:</a:t>
            </a:r>
            <a:endParaRPr lang="es-ES_tradnl" i="1" dirty="0"/>
          </a:p>
        </p:txBody>
      </p:sp>
    </p:spTree>
    <p:extLst>
      <p:ext uri="{BB962C8B-B14F-4D97-AF65-F5344CB8AC3E}">
        <p14:creationId xmlns:p14="http://schemas.microsoft.com/office/powerpoint/2010/main" val="20236943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279032" y="4637269"/>
            <a:ext cx="3777502" cy="1687285"/>
          </a:xfrm>
          <a:prstGeom prst="rect">
            <a:avLst/>
          </a:prstGeom>
        </p:spPr>
      </p:pic>
      <p:sp>
        <p:nvSpPr>
          <p:cNvPr id="9" name="Rectangle 8" title="Side bar">
            <a:extLst>
              <a:ext uri="{FF2B5EF4-FFF2-40B4-BE49-F238E27FC236}">
                <a16:creationId xmlns="" xmlns:a16="http://schemas.microsoft.com/office/drawing/2014/main" id="{597649B1-EA54-4416-AAFC-FF408060C30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881744" y="631372"/>
            <a:ext cx="10228216" cy="5606142"/>
          </a:xfrm>
        </p:spPr>
        <p:txBody>
          <a:bodyPr>
            <a:normAutofit/>
          </a:bodyPr>
          <a:lstStyle/>
          <a:p>
            <a:r>
              <a:rPr lang="es-ES_tradnl" dirty="0"/>
              <a:t>Formato del </a:t>
            </a:r>
            <a:r>
              <a:rPr lang="es-ES_tradnl" dirty="0" err="1"/>
              <a:t>dataset</a:t>
            </a:r>
            <a:endParaRPr lang="es-ES_tradnl" dirty="0"/>
          </a:p>
        </p:txBody>
      </p:sp>
      <p:sp>
        <p:nvSpPr>
          <p:cNvPr id="3" name="Marcador de contenido 2"/>
          <p:cNvSpPr>
            <a:spLocks noGrp="1"/>
          </p:cNvSpPr>
          <p:nvPr>
            <p:ph idx="1"/>
          </p:nvPr>
        </p:nvSpPr>
        <p:spPr>
          <a:xfrm>
            <a:off x="1259272" y="1463041"/>
            <a:ext cx="6797262" cy="4948554"/>
          </a:xfrm>
        </p:spPr>
        <p:txBody>
          <a:bodyPr>
            <a:normAutofit/>
          </a:bodyPr>
          <a:lstStyle/>
          <a:p>
            <a:r>
              <a:rPr lang="es-ES_tradnl" dirty="0" smtClean="0"/>
              <a:t>El </a:t>
            </a:r>
            <a:r>
              <a:rPr lang="es-ES_tradnl" dirty="0" err="1" smtClean="0"/>
              <a:t>dataset</a:t>
            </a:r>
            <a:r>
              <a:rPr lang="es-ES_tradnl" dirty="0" smtClean="0"/>
              <a:t> del TREC viene en formato XML</a:t>
            </a:r>
          </a:p>
          <a:p>
            <a:endParaRPr lang="es-ES_tradnl" dirty="0"/>
          </a:p>
          <a:p>
            <a:r>
              <a:rPr lang="es-ES_tradnl" dirty="0" smtClean="0"/>
              <a:t>El input de la red son listas de frases de un vocabulario </a:t>
            </a:r>
            <a:r>
              <a:rPr lang="es-ES_tradnl" b="1" dirty="0" smtClean="0"/>
              <a:t>V</a:t>
            </a:r>
          </a:p>
          <a:p>
            <a:endParaRPr lang="es-ES_tradnl" dirty="0" smtClean="0"/>
          </a:p>
          <a:p>
            <a:r>
              <a:rPr lang="es-ES_tradnl" dirty="0" smtClean="0"/>
              <a:t>Cada una de estas palabras es reemplazada por su </a:t>
            </a:r>
            <a:r>
              <a:rPr lang="es-ES_tradnl" i="1" dirty="0" err="1" smtClean="0"/>
              <a:t>word</a:t>
            </a:r>
            <a:r>
              <a:rPr lang="es-ES_tradnl" i="1" dirty="0" smtClean="0"/>
              <a:t> </a:t>
            </a:r>
            <a:r>
              <a:rPr lang="es-ES_tradnl" i="1" dirty="0" err="1" smtClean="0"/>
              <a:t>embedding</a:t>
            </a:r>
            <a:r>
              <a:rPr lang="es-ES_tradnl" i="1" dirty="0" smtClean="0"/>
              <a:t> </a:t>
            </a:r>
            <a:r>
              <a:rPr lang="es-ES_tradnl" b="1" i="1" dirty="0" smtClean="0"/>
              <a:t>w</a:t>
            </a:r>
            <a:r>
              <a:rPr lang="es-ES_tradnl" i="1" dirty="0" smtClean="0"/>
              <a:t> </a:t>
            </a:r>
            <a:r>
              <a:rPr lang="es-ES_tradnl" dirty="0" smtClean="0"/>
              <a:t>correspondiente, de </a:t>
            </a:r>
            <a:r>
              <a:rPr lang="es-ES_tradnl" dirty="0" err="1" smtClean="0"/>
              <a:t>dimension</a:t>
            </a:r>
            <a:r>
              <a:rPr lang="es-ES_tradnl" dirty="0" smtClean="0"/>
              <a:t> d.</a:t>
            </a:r>
            <a:endParaRPr lang="es-ES_tradnl" dirty="0"/>
          </a:p>
        </p:txBody>
      </p:sp>
      <p:pic>
        <p:nvPicPr>
          <p:cNvPr id="5" name="Imagen 4"/>
          <p:cNvPicPr>
            <a:picLocks noChangeAspect="1"/>
          </p:cNvPicPr>
          <p:nvPr/>
        </p:nvPicPr>
        <p:blipFill>
          <a:blip r:embed="rId3"/>
          <a:stretch>
            <a:fillRect/>
          </a:stretch>
        </p:blipFill>
        <p:spPr>
          <a:xfrm>
            <a:off x="8434062" y="3285026"/>
            <a:ext cx="1419860" cy="514087"/>
          </a:xfrm>
          <a:prstGeom prst="rect">
            <a:avLst/>
          </a:prstGeom>
        </p:spPr>
      </p:pic>
      <p:pic>
        <p:nvPicPr>
          <p:cNvPr id="8" name="Imagen 7"/>
          <p:cNvPicPr>
            <a:picLocks noChangeAspect="1"/>
          </p:cNvPicPr>
          <p:nvPr/>
        </p:nvPicPr>
        <p:blipFill>
          <a:blip r:embed="rId4"/>
          <a:stretch>
            <a:fillRect/>
          </a:stretch>
        </p:blipFill>
        <p:spPr>
          <a:xfrm>
            <a:off x="8434062" y="2377348"/>
            <a:ext cx="1524325" cy="426811"/>
          </a:xfrm>
          <a:prstGeom prst="rect">
            <a:avLst/>
          </a:prstGeom>
        </p:spPr>
      </p:pic>
      <p:pic>
        <p:nvPicPr>
          <p:cNvPr id="10" name="Imagen 9"/>
          <p:cNvPicPr>
            <a:picLocks noChangeAspect="1"/>
          </p:cNvPicPr>
          <p:nvPr/>
        </p:nvPicPr>
        <p:blipFill>
          <a:blip r:embed="rId5"/>
          <a:stretch>
            <a:fillRect/>
          </a:stretch>
        </p:blipFill>
        <p:spPr>
          <a:xfrm>
            <a:off x="8434062" y="4637269"/>
            <a:ext cx="914400" cy="313328"/>
          </a:xfrm>
          <a:prstGeom prst="rect">
            <a:avLst/>
          </a:prstGeom>
        </p:spPr>
      </p:pic>
    </p:spTree>
    <p:extLst>
      <p:ext uri="{BB962C8B-B14F-4D97-AF65-F5344CB8AC3E}">
        <p14:creationId xmlns:p14="http://schemas.microsoft.com/office/powerpoint/2010/main" val="8927831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3"/>
          <p:cNvPicPr>
            <a:picLocks noChangeAspect="1"/>
          </p:cNvPicPr>
          <p:nvPr/>
        </p:nvPicPr>
        <p:blipFill>
          <a:blip r:embed="rId3"/>
          <a:stretch>
            <a:fillRect/>
          </a:stretch>
        </p:blipFill>
        <p:spPr>
          <a:xfrm>
            <a:off x="6556478" y="2171700"/>
            <a:ext cx="5105445" cy="3114321"/>
          </a:xfrm>
          <a:prstGeom prst="rect">
            <a:avLst/>
          </a:prstGeom>
        </p:spPr>
      </p:pic>
      <p:sp>
        <p:nvSpPr>
          <p:cNvPr id="2" name="Título 1"/>
          <p:cNvSpPr>
            <a:spLocks noGrp="1"/>
          </p:cNvSpPr>
          <p:nvPr>
            <p:ph type="title"/>
          </p:nvPr>
        </p:nvSpPr>
        <p:spPr>
          <a:xfrm>
            <a:off x="1023562" y="685800"/>
            <a:ext cx="10493524" cy="1485900"/>
          </a:xfrm>
        </p:spPr>
        <p:txBody>
          <a:bodyPr>
            <a:normAutofit/>
          </a:bodyPr>
          <a:lstStyle/>
          <a:p>
            <a:r>
              <a:rPr lang="es-ES_tradnl" dirty="0" err="1"/>
              <a:t>Convolución</a:t>
            </a:r>
            <a:endParaRPr lang="es-ES_tradnl" dirty="0"/>
          </a:p>
        </p:txBody>
      </p:sp>
      <p:sp>
        <p:nvSpPr>
          <p:cNvPr id="9" name="Content Placeholder 8"/>
          <p:cNvSpPr>
            <a:spLocks noGrp="1"/>
          </p:cNvSpPr>
          <p:nvPr>
            <p:ph idx="1"/>
          </p:nvPr>
        </p:nvSpPr>
        <p:spPr>
          <a:xfrm>
            <a:off x="1023562" y="1767840"/>
            <a:ext cx="5072437" cy="3581400"/>
          </a:xfrm>
        </p:spPr>
        <p:txBody>
          <a:bodyPr>
            <a:normAutofit/>
          </a:bodyPr>
          <a:lstStyle/>
          <a:p>
            <a:r>
              <a:rPr lang="en-US" sz="1800" i="1" dirty="0" smtClean="0"/>
              <a:t>Narrow  y wide</a:t>
            </a:r>
            <a:endParaRPr lang="en-US" sz="1800" i="1" dirty="0"/>
          </a:p>
        </p:txBody>
      </p:sp>
      <p:pic>
        <p:nvPicPr>
          <p:cNvPr id="3" name="Imagen 2"/>
          <p:cNvPicPr>
            <a:picLocks noChangeAspect="1"/>
          </p:cNvPicPr>
          <p:nvPr/>
        </p:nvPicPr>
        <p:blipFill>
          <a:blip r:embed="rId4"/>
          <a:stretch>
            <a:fillRect/>
          </a:stretch>
        </p:blipFill>
        <p:spPr>
          <a:xfrm>
            <a:off x="1168399" y="2171700"/>
            <a:ext cx="4927600" cy="1104900"/>
          </a:xfrm>
          <a:prstGeom prst="rect">
            <a:avLst/>
          </a:prstGeom>
        </p:spPr>
      </p:pic>
      <p:pic>
        <p:nvPicPr>
          <p:cNvPr id="4" name="Imagen 3"/>
          <p:cNvPicPr>
            <a:picLocks noChangeAspect="1"/>
          </p:cNvPicPr>
          <p:nvPr/>
        </p:nvPicPr>
        <p:blipFill>
          <a:blip r:embed="rId5"/>
          <a:stretch>
            <a:fillRect/>
          </a:stretch>
        </p:blipFill>
        <p:spPr>
          <a:xfrm>
            <a:off x="9915545" y="5519927"/>
            <a:ext cx="1800830" cy="424915"/>
          </a:xfrm>
          <a:prstGeom prst="rect">
            <a:avLst/>
          </a:prstGeom>
        </p:spPr>
      </p:pic>
      <p:sp>
        <p:nvSpPr>
          <p:cNvPr id="14" name="Flecha derecha 13"/>
          <p:cNvSpPr/>
          <p:nvPr/>
        </p:nvSpPr>
        <p:spPr>
          <a:xfrm rot="3636908">
            <a:off x="9356377" y="5069495"/>
            <a:ext cx="819760" cy="323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5" name="Imagen 14"/>
          <p:cNvPicPr>
            <a:picLocks noChangeAspect="1"/>
          </p:cNvPicPr>
          <p:nvPr/>
        </p:nvPicPr>
        <p:blipFill>
          <a:blip r:embed="rId6"/>
          <a:stretch>
            <a:fillRect/>
          </a:stretch>
        </p:blipFill>
        <p:spPr>
          <a:xfrm>
            <a:off x="2697565" y="4358640"/>
            <a:ext cx="3398434" cy="628282"/>
          </a:xfrm>
          <a:prstGeom prst="rect">
            <a:avLst/>
          </a:prstGeom>
        </p:spPr>
      </p:pic>
      <p:pic>
        <p:nvPicPr>
          <p:cNvPr id="5" name="Imagen 4"/>
          <p:cNvPicPr>
            <a:picLocks noChangeAspect="1"/>
          </p:cNvPicPr>
          <p:nvPr/>
        </p:nvPicPr>
        <p:blipFill>
          <a:blip r:embed="rId7"/>
          <a:stretch>
            <a:fillRect/>
          </a:stretch>
        </p:blipFill>
        <p:spPr>
          <a:xfrm>
            <a:off x="4012036" y="5384234"/>
            <a:ext cx="3771900" cy="863600"/>
          </a:xfrm>
          <a:prstGeom prst="rect">
            <a:avLst/>
          </a:prstGeom>
        </p:spPr>
      </p:pic>
    </p:spTree>
    <p:extLst>
      <p:ext uri="{BB962C8B-B14F-4D97-AF65-F5344CB8AC3E}">
        <p14:creationId xmlns:p14="http://schemas.microsoft.com/office/powerpoint/2010/main" val="89655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dissolve">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Word </a:t>
            </a:r>
            <a:r>
              <a:rPr lang="es-ES_tradnl" dirty="0" err="1" smtClean="0"/>
              <a:t>embeddings</a:t>
            </a:r>
            <a:endParaRPr lang="es-ES_tradnl" dirty="0"/>
          </a:p>
        </p:txBody>
      </p:sp>
      <p:sp>
        <p:nvSpPr>
          <p:cNvPr id="3" name="Marcador de contenido 2"/>
          <p:cNvSpPr>
            <a:spLocks noGrp="1"/>
          </p:cNvSpPr>
          <p:nvPr>
            <p:ph idx="1"/>
          </p:nvPr>
        </p:nvSpPr>
        <p:spPr/>
        <p:txBody>
          <a:bodyPr/>
          <a:lstStyle/>
          <a:p>
            <a:endParaRPr lang="es-ES_tradnl"/>
          </a:p>
        </p:txBody>
      </p:sp>
    </p:spTree>
    <p:extLst>
      <p:ext uri="{BB962C8B-B14F-4D97-AF65-F5344CB8AC3E}">
        <p14:creationId xmlns:p14="http://schemas.microsoft.com/office/powerpoint/2010/main" val="6093297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Capa oculta</a:t>
            </a:r>
            <a:endParaRPr lang="es-ES_tradnl" dirty="0"/>
          </a:p>
        </p:txBody>
      </p:sp>
      <p:pic>
        <p:nvPicPr>
          <p:cNvPr id="4" name="Marcador de contenido 3"/>
          <p:cNvPicPr>
            <a:picLocks noGrp="1" noChangeAspect="1"/>
          </p:cNvPicPr>
          <p:nvPr>
            <p:ph idx="1"/>
          </p:nvPr>
        </p:nvPicPr>
        <p:blipFill>
          <a:blip r:embed="rId2"/>
          <a:stretch>
            <a:fillRect/>
          </a:stretch>
        </p:blipFill>
        <p:spPr>
          <a:xfrm>
            <a:off x="1371600" y="2171700"/>
            <a:ext cx="4432977" cy="3581400"/>
          </a:xfrm>
          <a:prstGeom prst="rect">
            <a:avLst/>
          </a:prstGeom>
        </p:spPr>
      </p:pic>
      <p:pic>
        <p:nvPicPr>
          <p:cNvPr id="3" name="Imagen 2"/>
          <p:cNvPicPr>
            <a:picLocks noChangeAspect="1"/>
          </p:cNvPicPr>
          <p:nvPr/>
        </p:nvPicPr>
        <p:blipFill>
          <a:blip r:embed="rId3"/>
          <a:stretch>
            <a:fillRect/>
          </a:stretch>
        </p:blipFill>
        <p:spPr>
          <a:xfrm>
            <a:off x="6308427" y="4168140"/>
            <a:ext cx="3352800" cy="571500"/>
          </a:xfrm>
          <a:prstGeom prst="rect">
            <a:avLst/>
          </a:prstGeom>
        </p:spPr>
      </p:pic>
      <p:pic>
        <p:nvPicPr>
          <p:cNvPr id="5" name="Imagen 4"/>
          <p:cNvPicPr>
            <a:picLocks noChangeAspect="1"/>
          </p:cNvPicPr>
          <p:nvPr/>
        </p:nvPicPr>
        <p:blipFill>
          <a:blip r:embed="rId4"/>
          <a:stretch>
            <a:fillRect/>
          </a:stretch>
        </p:blipFill>
        <p:spPr>
          <a:xfrm>
            <a:off x="6308427" y="2171700"/>
            <a:ext cx="2387525" cy="510540"/>
          </a:xfrm>
          <a:prstGeom prst="rect">
            <a:avLst/>
          </a:prstGeom>
        </p:spPr>
      </p:pic>
      <p:pic>
        <p:nvPicPr>
          <p:cNvPr id="6" name="Imagen 5"/>
          <p:cNvPicPr>
            <a:picLocks noChangeAspect="1"/>
          </p:cNvPicPr>
          <p:nvPr/>
        </p:nvPicPr>
        <p:blipFill>
          <a:blip r:embed="rId5"/>
          <a:stretch>
            <a:fillRect/>
          </a:stretch>
        </p:blipFill>
        <p:spPr>
          <a:xfrm>
            <a:off x="6308427" y="3246120"/>
            <a:ext cx="1742948" cy="477520"/>
          </a:xfrm>
          <a:prstGeom prst="rect">
            <a:avLst/>
          </a:prstGeom>
        </p:spPr>
      </p:pic>
      <p:pic>
        <p:nvPicPr>
          <p:cNvPr id="7" name="Imagen 6"/>
          <p:cNvPicPr>
            <a:picLocks noChangeAspect="1"/>
          </p:cNvPicPr>
          <p:nvPr/>
        </p:nvPicPr>
        <p:blipFill>
          <a:blip r:embed="rId6"/>
          <a:stretch>
            <a:fillRect/>
          </a:stretch>
        </p:blipFill>
        <p:spPr>
          <a:xfrm>
            <a:off x="6308427" y="5041900"/>
            <a:ext cx="2247900" cy="711200"/>
          </a:xfrm>
          <a:prstGeom prst="rect">
            <a:avLst/>
          </a:prstGeom>
        </p:spPr>
      </p:pic>
    </p:spTree>
    <p:extLst>
      <p:ext uri="{BB962C8B-B14F-4D97-AF65-F5344CB8AC3E}">
        <p14:creationId xmlns:p14="http://schemas.microsoft.com/office/powerpoint/2010/main" val="53248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Scale>
                                      <p:cBhvr>
                                        <p:cTn id="14"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6"/>
                                        </p:tgtEl>
                                        <p:attrNameLst>
                                          <p:attrName>ppt_x</p:attrName>
                                          <p:attrName>ppt_y</p:attrName>
                                        </p:attrNameLst>
                                      </p:cBhvr>
                                    </p:animMotion>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Scale>
                                      <p:cBhvr>
                                        <p:cTn id="21"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gtEl>
                                        <p:attrNameLst>
                                          <p:attrName>ppt_x</p:attrName>
                                          <p:attrName>ppt_y</p:attrName>
                                        </p:attrNameLst>
                                      </p:cBhvr>
                                    </p:animMotion>
                                    <p:animEffect transition="in" filter="fade">
                                      <p:cBhvr>
                                        <p:cTn id="23" dur="10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Scale>
                                      <p:cBhvr>
                                        <p:cTn id="28"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7"/>
                                        </p:tgtEl>
                                        <p:attrNameLst>
                                          <p:attrName>ppt_x</p:attrName>
                                          <p:attrName>ppt_y</p:attrName>
                                        </p:attrNameLst>
                                      </p:cBhvr>
                                    </p:animMotion>
                                    <p:animEffect transition="in" filter="fade">
                                      <p:cBhvr>
                                        <p:cTn id="3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Formulas</a:t>
            </a:r>
            <a:endParaRPr lang="es-ES_tradnl" dirty="0"/>
          </a:p>
        </p:txBody>
      </p:sp>
      <p:pic>
        <p:nvPicPr>
          <p:cNvPr id="4" name="Marcador de contenido 3"/>
          <p:cNvPicPr>
            <a:picLocks noGrp="1" noChangeAspect="1"/>
          </p:cNvPicPr>
          <p:nvPr>
            <p:ph idx="1"/>
          </p:nvPr>
        </p:nvPicPr>
        <p:blipFill>
          <a:blip r:embed="rId2"/>
          <a:stretch>
            <a:fillRect/>
          </a:stretch>
        </p:blipFill>
        <p:spPr>
          <a:xfrm>
            <a:off x="5514340" y="4159120"/>
            <a:ext cx="6118766" cy="818108"/>
          </a:xfrm>
          <a:prstGeom prst="rect">
            <a:avLst/>
          </a:prstGeom>
        </p:spPr>
      </p:pic>
      <p:sp>
        <p:nvSpPr>
          <p:cNvPr id="3" name="CuadroTexto 2"/>
          <p:cNvSpPr txBox="1"/>
          <p:nvPr/>
        </p:nvSpPr>
        <p:spPr>
          <a:xfrm>
            <a:off x="1567180" y="1725930"/>
            <a:ext cx="4815840" cy="1754326"/>
          </a:xfrm>
          <a:prstGeom prst="rect">
            <a:avLst/>
          </a:prstGeom>
          <a:noFill/>
        </p:spPr>
        <p:txBody>
          <a:bodyPr wrap="square" rtlCol="0">
            <a:spAutoFit/>
          </a:bodyPr>
          <a:lstStyle/>
          <a:p>
            <a:r>
              <a:rPr lang="es-ES_tradnl" dirty="0" smtClean="0"/>
              <a:t>Para las funciones de activación (no lineales) tienen varias opciones:</a:t>
            </a:r>
          </a:p>
          <a:p>
            <a:endParaRPr lang="es-ES_tradnl" dirty="0"/>
          </a:p>
          <a:p>
            <a:pPr marL="285750" indent="-285750">
              <a:buFont typeface="Wingdings" charset="2"/>
              <a:buChar char="Ø"/>
            </a:pPr>
            <a:r>
              <a:rPr lang="es-ES_tradnl" dirty="0" err="1" smtClean="0"/>
              <a:t>Sigmoide</a:t>
            </a:r>
            <a:r>
              <a:rPr lang="es-ES_tradnl" dirty="0" smtClean="0"/>
              <a:t> (o </a:t>
            </a:r>
            <a:r>
              <a:rPr lang="es-ES_tradnl" dirty="0" err="1" smtClean="0"/>
              <a:t>logistica</a:t>
            </a:r>
            <a:r>
              <a:rPr lang="es-ES_tradnl" dirty="0" smtClean="0"/>
              <a:t>)</a:t>
            </a:r>
          </a:p>
          <a:p>
            <a:pPr marL="285750" indent="-285750">
              <a:buFont typeface="Wingdings" charset="2"/>
              <a:buChar char="Ø"/>
            </a:pPr>
            <a:r>
              <a:rPr lang="es-ES_tradnl" dirty="0" smtClean="0"/>
              <a:t>RELU</a:t>
            </a:r>
          </a:p>
          <a:p>
            <a:pPr marL="285750" indent="-285750">
              <a:buFont typeface="Wingdings" charset="2"/>
              <a:buChar char="Ø"/>
            </a:pPr>
            <a:r>
              <a:rPr lang="es-ES_tradnl" dirty="0" err="1" smtClean="0"/>
              <a:t>Tanh</a:t>
            </a:r>
            <a:endParaRPr lang="es-ES_tradnl" dirty="0"/>
          </a:p>
        </p:txBody>
      </p:sp>
      <p:sp>
        <p:nvSpPr>
          <p:cNvPr id="5" name="CuadroTexto 4"/>
          <p:cNvSpPr txBox="1"/>
          <p:nvPr/>
        </p:nvSpPr>
        <p:spPr>
          <a:xfrm>
            <a:off x="5514340" y="3501032"/>
            <a:ext cx="6677660" cy="369332"/>
          </a:xfrm>
          <a:prstGeom prst="rect">
            <a:avLst/>
          </a:prstGeom>
          <a:noFill/>
        </p:spPr>
        <p:txBody>
          <a:bodyPr wrap="square" rtlCol="0">
            <a:spAutoFit/>
          </a:bodyPr>
          <a:lstStyle/>
          <a:p>
            <a:r>
              <a:rPr lang="es-ES_tradnl" dirty="0" smtClean="0"/>
              <a:t>Para la función de pérdida utilizaron la </a:t>
            </a:r>
            <a:r>
              <a:rPr lang="es-ES_tradnl" i="1" dirty="0" smtClean="0"/>
              <a:t>Cross </a:t>
            </a:r>
            <a:r>
              <a:rPr lang="es-ES_tradnl" i="1" dirty="0" err="1" smtClean="0"/>
              <a:t>Entropy</a:t>
            </a:r>
            <a:r>
              <a:rPr lang="es-ES_tradnl" i="1" dirty="0" smtClean="0"/>
              <a:t> </a:t>
            </a:r>
            <a:r>
              <a:rPr lang="es-ES_tradnl" i="1" dirty="0" err="1" smtClean="0"/>
              <a:t>Loss</a:t>
            </a:r>
            <a:endParaRPr lang="es-ES_tradnl" dirty="0"/>
          </a:p>
        </p:txBody>
      </p:sp>
      <p:pic>
        <p:nvPicPr>
          <p:cNvPr id="6" name="Imagen 5"/>
          <p:cNvPicPr>
            <a:picLocks noChangeAspect="1"/>
          </p:cNvPicPr>
          <p:nvPr/>
        </p:nvPicPr>
        <p:blipFill>
          <a:blip r:embed="rId3"/>
          <a:stretch>
            <a:fillRect/>
          </a:stretch>
        </p:blipFill>
        <p:spPr>
          <a:xfrm>
            <a:off x="5514340" y="5367336"/>
            <a:ext cx="6155497" cy="621984"/>
          </a:xfrm>
          <a:prstGeom prst="rect">
            <a:avLst/>
          </a:prstGeom>
        </p:spPr>
      </p:pic>
    </p:spTree>
    <p:extLst>
      <p:ext uri="{BB962C8B-B14F-4D97-AF65-F5344CB8AC3E}">
        <p14:creationId xmlns:p14="http://schemas.microsoft.com/office/powerpoint/2010/main" val="179766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Recortar">
  <a:themeElements>
    <a:clrScheme name="Recortar">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ar">
      <a:majorFont>
        <a:latin typeface="Franklin Gothic Book" panose="020B0503020102020204"/>
        <a:ea typeface=""/>
        <a:cs typeface=""/>
      </a:majorFont>
      <a:minorFont>
        <a:latin typeface="Franklin Gothic Book" panose="020B0503020102020204"/>
        <a:ea typeface=""/>
        <a:cs typeface=""/>
      </a:minorFont>
    </a:fontScheme>
    <a:fmtScheme name="Recortar">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2195</TotalTime>
  <Words>398</Words>
  <Application>Microsoft Macintosh PowerPoint</Application>
  <PresentationFormat>Panorámica</PresentationFormat>
  <Paragraphs>90</Paragraphs>
  <Slides>18</Slides>
  <Notes>2</Notes>
  <HiddenSlides>2</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Calibri</vt:lpstr>
      <vt:lpstr>Franklin Gothic Book</vt:lpstr>
      <vt:lpstr>Wingdings</vt:lpstr>
      <vt:lpstr>Arial</vt:lpstr>
      <vt:lpstr>Recortar</vt:lpstr>
      <vt:lpstr>Presentación de PowerPoint</vt:lpstr>
      <vt:lpstr>Resumen</vt:lpstr>
      <vt:lpstr>Formulación del problema general de rankeo</vt:lpstr>
      <vt:lpstr>Tres tipos</vt:lpstr>
      <vt:lpstr>Formato del dataset</vt:lpstr>
      <vt:lpstr>Convolución</vt:lpstr>
      <vt:lpstr>Word embeddings</vt:lpstr>
      <vt:lpstr>Capa oculta</vt:lpstr>
      <vt:lpstr>Formulas</vt:lpstr>
      <vt:lpstr>Arquitectura completa de la red</vt:lpstr>
      <vt:lpstr>Métricas de evaluación:</vt:lpstr>
      <vt:lpstr>Resultados de la red</vt:lpstr>
      <vt:lpstr>Mis resultados</vt:lpstr>
      <vt:lpstr>Sin overlap ni x_sim y 25 epocas</vt:lpstr>
      <vt:lpstr>Demostración</vt:lpstr>
      <vt:lpstr>Segunda tarea: Microblog retrieval</vt:lpstr>
      <vt:lpstr>Resultados</vt:lpstr>
      <vt:lpstr>Presentación de PowerPoint</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isidora palma</dc:creator>
  <cp:lastModifiedBy>isidora palma</cp:lastModifiedBy>
  <cp:revision>44</cp:revision>
  <dcterms:created xsi:type="dcterms:W3CDTF">2018-01-18T18:42:57Z</dcterms:created>
  <dcterms:modified xsi:type="dcterms:W3CDTF">2018-01-25T20:25:37Z</dcterms:modified>
</cp:coreProperties>
</file>