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315" r:id="rId4"/>
    <p:sldId id="316" r:id="rId5"/>
    <p:sldId id="342" r:id="rId6"/>
    <p:sldId id="345" r:id="rId7"/>
    <p:sldId id="258" r:id="rId8"/>
    <p:sldId id="352" r:id="rId9"/>
    <p:sldId id="346" r:id="rId10"/>
    <p:sldId id="347" r:id="rId11"/>
    <p:sldId id="348" r:id="rId12"/>
    <p:sldId id="353" r:id="rId13"/>
    <p:sldId id="349" r:id="rId14"/>
    <p:sldId id="351" r:id="rId15"/>
    <p:sldId id="263" r:id="rId16"/>
    <p:sldId id="262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201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710F1-4D15-44BA-9319-9DB0E9F30528}" type="datetimeFigureOut">
              <a:rPr lang="es-AR" smtClean="0"/>
              <a:t>18/10/2023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67BA2-6047-4E60-B340-427F4F0E563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364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8f7268e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8f7268e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8f7268e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8f7268e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8f7268e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8f7268e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94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8f7268e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8f7268e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28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9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04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54367" y="1063000"/>
            <a:ext cx="12037600" cy="5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AutoNum type="arabicPeriod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638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0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0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6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6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5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3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3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  <p:sldLayoutId id="214748367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Placa de circuito">
            <a:extLst>
              <a:ext uri="{FF2B5EF4-FFF2-40B4-BE49-F238E27FC236}">
                <a16:creationId xmlns:a16="http://schemas.microsoft.com/office/drawing/2014/main" id="{D3FB343A-B2D5-14AF-84C7-5EF9CD925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420527-5476-B455-3D39-909A53375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9693" y="987604"/>
            <a:ext cx="3341753" cy="2901694"/>
          </a:xfrm>
        </p:spPr>
        <p:txBody>
          <a:bodyPr anchor="b">
            <a:normAutofit/>
          </a:bodyPr>
          <a:lstStyle/>
          <a:p>
            <a:pPr algn="ctr"/>
            <a:r>
              <a:rPr lang="es-AR" sz="3200" dirty="0">
                <a:solidFill>
                  <a:schemeClr val="tx1"/>
                </a:solidFill>
              </a:rPr>
              <a:t>Trabajo final</a:t>
            </a:r>
            <a:br>
              <a:rPr lang="es-AR" sz="3200" dirty="0">
                <a:solidFill>
                  <a:schemeClr val="tx1"/>
                </a:solidFill>
              </a:rPr>
            </a:br>
            <a:br>
              <a:rPr lang="es-AR" sz="3200" dirty="0">
                <a:solidFill>
                  <a:schemeClr val="tx1"/>
                </a:solidFill>
              </a:rPr>
            </a:br>
            <a:r>
              <a:rPr lang="es-AR" sz="3200" dirty="0">
                <a:solidFill>
                  <a:schemeClr val="tx1"/>
                </a:solidFill>
              </a:rPr>
              <a:t> Circuitos Lógicos Programables (CLP)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FD7FFD-EB4A-9564-1D29-96360FA1A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55000" lnSpcReduction="20000"/>
          </a:bodyPr>
          <a:lstStyle/>
          <a:p>
            <a:r>
              <a:rPr lang="es-AR" sz="2000" dirty="0"/>
              <a:t>Alumno: Ing. Pavelek Israel</a:t>
            </a:r>
          </a:p>
          <a:p>
            <a:r>
              <a:rPr lang="es-AR" sz="2000" dirty="0"/>
              <a:t>Profesor: Ing. </a:t>
            </a:r>
            <a:r>
              <a:rPr lang="es-AR" sz="2000" dirty="0" err="1"/>
              <a:t>Alvarez</a:t>
            </a:r>
            <a:r>
              <a:rPr lang="es-AR" sz="2000" dirty="0"/>
              <a:t> Nicolas</a:t>
            </a:r>
          </a:p>
        </p:txBody>
      </p:sp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9506B4-18BE-124E-EFEC-BF6BDF12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4" y="5569730"/>
            <a:ext cx="2496763" cy="85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EF414-01EA-98C7-64C1-25E29BC0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Captura de escritura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11FF94-D045-EAA4-CBA4-6D0DC1C3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62" y="2908110"/>
            <a:ext cx="11019475" cy="24919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C075F2-F272-1536-F34B-554AB15D8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237" y="161627"/>
            <a:ext cx="2880610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8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E78A8-256D-7AF1-AFC3-925B6E9C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Esquemático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239170-98D5-7B9A-E9CF-17AB30325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92" y="2324641"/>
            <a:ext cx="8841888" cy="34226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937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D08DB-2420-5235-052A-9FE2F89F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Prescaler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E6964D-847A-79EE-D7E1-05D53BABA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2573510"/>
            <a:ext cx="1130775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6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419D4-25E4-6849-8C85-F8D780BD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Esquemático RTL 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68281A-04D2-6258-712F-0CAA7EF8A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0534E6-19D2-60C0-5A9A-0746A189F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14" y="1930038"/>
            <a:ext cx="10992604" cy="441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5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6B29-E809-169B-459A-DD400E20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D39396-4317-693C-FA76-AD299D42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57" y="2771874"/>
            <a:ext cx="4739761" cy="21658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9D57982-8428-B5B9-A276-6C0B55602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263" y="1972763"/>
            <a:ext cx="6716062" cy="362000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44A4C78-5536-297E-CB58-66E52C972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155" y="168901"/>
            <a:ext cx="8564170" cy="168616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CE80746-B116-EC64-6649-E8A2568F8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57" y="5592768"/>
            <a:ext cx="790685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81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5DC0C-EE8A-4CB2-EC47-947BC12D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Demostración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Maestro">
            <a:extLst>
              <a:ext uri="{FF2B5EF4-FFF2-40B4-BE49-F238E27FC236}">
                <a16:creationId xmlns:a16="http://schemas.microsoft.com/office/drawing/2014/main" id="{52642769-BB34-ADD8-69C5-66E21F1A8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5365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ignos de interrogación de diferentes colores">
            <a:extLst>
              <a:ext uri="{FF2B5EF4-FFF2-40B4-BE49-F238E27FC236}">
                <a16:creationId xmlns:a16="http://schemas.microsoft.com/office/drawing/2014/main" id="{E50AC345-1085-9E7B-CB5C-37E75DA76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D57664-637D-40CA-83F2-B729A932B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915076"/>
            <a:ext cx="12188952" cy="1942924"/>
          </a:xfrm>
          <a:prstGeom prst="rect">
            <a:avLst/>
          </a:prstGeom>
          <a:gradFill>
            <a:gsLst>
              <a:gs pos="4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607CD2-2813-72A2-2EB7-E524815A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Preguntas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60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09CB2A-2B7A-3180-806D-49BB0137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472" y="399852"/>
            <a:ext cx="4726913" cy="1450757"/>
          </a:xfrm>
        </p:spPr>
        <p:txBody>
          <a:bodyPr>
            <a:normAutofit/>
          </a:bodyPr>
          <a:lstStyle/>
          <a:p>
            <a:r>
              <a:rPr lang="es-AR" dirty="0"/>
              <a:t>Desarrollo de un módulo I2C en FPGA</a:t>
            </a:r>
          </a:p>
        </p:txBody>
      </p:sp>
      <p:cxnSp>
        <p:nvCxnSpPr>
          <p:cNvPr id="44" name="Straight Connector 3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4" name="Picture 2" descr="i2c Bus Logo PNG Transparent &amp; SVG Vector - Freebie Supply">
            <a:extLst>
              <a:ext uri="{FF2B5EF4-FFF2-40B4-BE49-F238E27FC236}">
                <a16:creationId xmlns:a16="http://schemas.microsoft.com/office/drawing/2014/main" id="{820D1CFF-B6B6-1A62-1821-EF1B95EB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9395" y="305478"/>
            <a:ext cx="1807430" cy="180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am your FPGA in Python - PYNQ Development Board - Digilent PYNQ-Z1">
            <a:extLst>
              <a:ext uri="{FF2B5EF4-FFF2-40B4-BE49-F238E27FC236}">
                <a16:creationId xmlns:a16="http://schemas.microsoft.com/office/drawing/2014/main" id="{741B30AF-C1D2-2CA9-A28D-F767B563F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73" y="2112908"/>
            <a:ext cx="5666311" cy="405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62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131818" y="204221"/>
            <a:ext cx="2447259" cy="17739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I²C – </a:t>
            </a:r>
            <a:r>
              <a:rPr lang="en-US" sz="36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condiciones</a:t>
            </a: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START/STOP</a:t>
            </a:r>
          </a:p>
        </p:txBody>
      </p:sp>
      <p:sp>
        <p:nvSpPr>
          <p:cNvPr id="127" name="Google Shape;127;p27"/>
          <p:cNvSpPr txBox="1"/>
          <p:nvPr/>
        </p:nvSpPr>
        <p:spPr>
          <a:xfrm>
            <a:off x="2850084" y="374013"/>
            <a:ext cx="7524431" cy="474573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Los </a:t>
            </a:r>
            <a:r>
              <a:rPr lang="en-US" sz="2400" dirty="0" err="1">
                <a:solidFill>
                  <a:schemeClr val="tx2"/>
                </a:solidFill>
              </a:rPr>
              <a:t>datos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en</a:t>
            </a:r>
            <a:r>
              <a:rPr lang="en-US" sz="2400" dirty="0">
                <a:solidFill>
                  <a:schemeClr val="tx2"/>
                </a:solidFill>
              </a:rPr>
              <a:t> SDA </a:t>
            </a:r>
            <a:r>
              <a:rPr lang="en-US" sz="2400" dirty="0" err="1">
                <a:solidFill>
                  <a:schemeClr val="tx2"/>
                </a:solidFill>
              </a:rPr>
              <a:t>tienen</a:t>
            </a:r>
            <a:r>
              <a:rPr lang="en-US" sz="2400" dirty="0">
                <a:solidFill>
                  <a:schemeClr val="tx2"/>
                </a:solidFill>
              </a:rPr>
              <a:t> que ser </a:t>
            </a:r>
            <a:r>
              <a:rPr lang="en-US" sz="2400" dirty="0" err="1">
                <a:solidFill>
                  <a:schemeClr val="tx2"/>
                </a:solidFill>
              </a:rPr>
              <a:t>estables</a:t>
            </a:r>
            <a:r>
              <a:rPr lang="en-US" sz="2400" dirty="0">
                <a:solidFill>
                  <a:schemeClr val="tx2"/>
                </a:solidFill>
              </a:rPr>
              <a:t> con SCL </a:t>
            </a:r>
            <a:r>
              <a:rPr lang="en-US" sz="2400" dirty="0" err="1">
                <a:solidFill>
                  <a:schemeClr val="tx2"/>
                </a:solidFill>
              </a:rPr>
              <a:t>en</a:t>
            </a:r>
            <a:r>
              <a:rPr lang="en-US" sz="2400" dirty="0">
                <a:solidFill>
                  <a:schemeClr val="tx2"/>
                </a:solidFill>
              </a:rPr>
              <a:t> alto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Las </a:t>
            </a:r>
            <a:r>
              <a:rPr lang="en-US" sz="2400" dirty="0" err="1">
                <a:solidFill>
                  <a:schemeClr val="tx2"/>
                </a:solidFill>
              </a:rPr>
              <a:t>excepciones</a:t>
            </a:r>
            <a:r>
              <a:rPr lang="en-US" sz="2400" dirty="0">
                <a:solidFill>
                  <a:schemeClr val="tx2"/>
                </a:solidFill>
              </a:rPr>
              <a:t> son las </a:t>
            </a:r>
            <a:r>
              <a:rPr lang="en-US" sz="2400" dirty="0" err="1">
                <a:solidFill>
                  <a:schemeClr val="tx2"/>
                </a:solidFill>
              </a:rPr>
              <a:t>condiciones</a:t>
            </a:r>
            <a:r>
              <a:rPr lang="en-US" sz="2400" dirty="0">
                <a:solidFill>
                  <a:schemeClr val="tx2"/>
                </a:solidFill>
              </a:rPr>
              <a:t> de START y STOP</a:t>
            </a:r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75556" y="4755139"/>
            <a:ext cx="5166360" cy="1859888"/>
          </a:xfrm>
          <a:prstGeom prst="rect">
            <a:avLst/>
          </a:prstGeom>
          <a:noFill/>
        </p:spPr>
      </p:pic>
      <p:pic>
        <p:nvPicPr>
          <p:cNvPr id="128" name="Google Shape;128;p2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733517" y="1356503"/>
            <a:ext cx="5816560" cy="2721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/>
        </p:nvSpPr>
        <p:spPr>
          <a:xfrm>
            <a:off x="333756" y="121018"/>
            <a:ext cx="4023360" cy="171907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I²C ‐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Direccionamiento</a:t>
            </a:r>
            <a:endParaRPr lang="en-US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654156" y="4377956"/>
            <a:ext cx="11380763" cy="42336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SzPts val="2300"/>
              <a:buFont typeface="Arial" panose="020B0604020202020204" pitchFamily="34" charset="0"/>
              <a:buChar char="•"/>
            </a:pP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dispositivo</a:t>
            </a:r>
            <a:r>
              <a:rPr lang="en-US" sz="2400" dirty="0"/>
              <a:t>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direccionado</a:t>
            </a:r>
            <a:r>
              <a:rPr lang="en-US" sz="2400" dirty="0"/>
              <a:t> </a:t>
            </a:r>
            <a:r>
              <a:rPr lang="en-US" sz="2400" dirty="0" err="1"/>
              <a:t>individualmente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software 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ts val="2300"/>
              <a:buFont typeface="Arial" panose="020B0604020202020204" pitchFamily="34" charset="0"/>
              <a:buChar char="•"/>
            </a:pPr>
            <a:r>
              <a:rPr lang="en-US" sz="2400" dirty="0" err="1"/>
              <a:t>Única</a:t>
            </a:r>
            <a:r>
              <a:rPr lang="en-US" sz="2400" dirty="0"/>
              <a:t> </a:t>
            </a:r>
            <a:r>
              <a:rPr lang="en-US" sz="2400" dirty="0" err="1"/>
              <a:t>dirección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dispositivo</a:t>
            </a:r>
            <a:r>
              <a:rPr lang="en-US" sz="2400" dirty="0"/>
              <a:t> </a:t>
            </a:r>
          </a:p>
        </p:txBody>
      </p:sp>
      <p:pic>
        <p:nvPicPr>
          <p:cNvPr id="137" name="Google Shape;137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52069" y="980554"/>
            <a:ext cx="6903720" cy="26751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/>
        </p:nvSpPr>
        <p:spPr>
          <a:xfrm>
            <a:off x="699713" y="248038"/>
            <a:ext cx="8444287" cy="1159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Google Shape;153;p30">
            <a:extLst>
              <a:ext uri="{FF2B5EF4-FFF2-40B4-BE49-F238E27FC236}">
                <a16:creationId xmlns:a16="http://schemas.microsoft.com/office/drawing/2014/main" id="{B3C6F720-4CC9-4246-2C1F-81041E129697}"/>
              </a:ext>
            </a:extLst>
          </p:cNvPr>
          <p:cNvSpPr txBox="1"/>
          <p:nvPr/>
        </p:nvSpPr>
        <p:spPr>
          <a:xfrm>
            <a:off x="1575638" y="1293534"/>
            <a:ext cx="8698500" cy="51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81000">
              <a:buSzPts val="2400"/>
              <a:buChar char="●"/>
            </a:pPr>
            <a:r>
              <a:rPr lang="en-GB" sz="2400" dirty="0" err="1"/>
              <a:t>Lectura</a:t>
            </a:r>
            <a:r>
              <a:rPr lang="en-GB" sz="2400" dirty="0"/>
              <a:t> de un </a:t>
            </a:r>
            <a:r>
              <a:rPr lang="en-GB" sz="2400" dirty="0" err="1"/>
              <a:t>dispositivo</a:t>
            </a:r>
            <a:r>
              <a:rPr lang="en-GB" sz="2400" dirty="0"/>
              <a:t> slave</a:t>
            </a:r>
            <a:endParaRPr sz="2400" dirty="0"/>
          </a:p>
          <a:p>
            <a:endParaRPr sz="2100" dirty="0"/>
          </a:p>
          <a:p>
            <a:endParaRPr sz="2100" dirty="0"/>
          </a:p>
          <a:p>
            <a:endParaRPr sz="2100" dirty="0"/>
          </a:p>
          <a:p>
            <a:endParaRPr sz="2100" dirty="0"/>
          </a:p>
          <a:p>
            <a:endParaRPr sz="2100" dirty="0"/>
          </a:p>
          <a:p>
            <a:endParaRPr sz="2100" dirty="0"/>
          </a:p>
          <a:p>
            <a:endParaRPr sz="2100" dirty="0"/>
          </a:p>
          <a:p>
            <a:pPr marL="457200" indent="-381000">
              <a:buClr>
                <a:schemeClr val="dk1"/>
              </a:buClr>
              <a:buSzPts val="2400"/>
              <a:buChar char="●"/>
            </a:pPr>
            <a:r>
              <a:rPr lang="en-GB" sz="2400" dirty="0" err="1">
                <a:solidFill>
                  <a:schemeClr val="dk1"/>
                </a:solidFill>
              </a:rPr>
              <a:t>Escritura</a:t>
            </a:r>
            <a:r>
              <a:rPr lang="en-GB" sz="2400" dirty="0">
                <a:solidFill>
                  <a:schemeClr val="dk1"/>
                </a:solidFill>
              </a:rPr>
              <a:t> a un </a:t>
            </a:r>
            <a:r>
              <a:rPr lang="en-GB" sz="2400" dirty="0" err="1">
                <a:solidFill>
                  <a:schemeClr val="dk1"/>
                </a:solidFill>
              </a:rPr>
              <a:t>dispositivo</a:t>
            </a:r>
            <a:r>
              <a:rPr lang="en-GB" sz="2400" dirty="0">
                <a:solidFill>
                  <a:schemeClr val="dk1"/>
                </a:solidFill>
              </a:rPr>
              <a:t> slave</a:t>
            </a:r>
            <a:endParaRPr sz="2100" dirty="0"/>
          </a:p>
          <a:p>
            <a:endParaRPr sz="2100" dirty="0"/>
          </a:p>
          <a:p>
            <a:endParaRPr sz="2100" dirty="0"/>
          </a:p>
        </p:txBody>
      </p:sp>
      <p:pic>
        <p:nvPicPr>
          <p:cNvPr id="6" name="Google Shape;154;p30">
            <a:extLst>
              <a:ext uri="{FF2B5EF4-FFF2-40B4-BE49-F238E27FC236}">
                <a16:creationId xmlns:a16="http://schemas.microsoft.com/office/drawing/2014/main" id="{042E222D-C635-103F-4F2E-8C510C233F6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213" y="5157984"/>
            <a:ext cx="7753350" cy="122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5;p30">
            <a:extLst>
              <a:ext uri="{FF2B5EF4-FFF2-40B4-BE49-F238E27FC236}">
                <a16:creationId xmlns:a16="http://schemas.microsoft.com/office/drawing/2014/main" id="{DAF4DE60-0829-0A4C-CABD-10AA7D554EC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402" y="2672098"/>
            <a:ext cx="780097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03950F3-613A-0187-C9B6-9C30C1493D91}"/>
              </a:ext>
            </a:extLst>
          </p:cNvPr>
          <p:cNvSpPr txBox="1"/>
          <p:nvPr/>
        </p:nvSpPr>
        <p:spPr>
          <a:xfrm>
            <a:off x="1366684" y="1037906"/>
            <a:ext cx="7993625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3400" b="1" dirty="0">
                <a:latin typeface="+mj-lt"/>
                <a:ea typeface="+mj-ea"/>
                <a:cs typeface="+mj-cs"/>
              </a:rPr>
              <a:t>I²C – Operaciones Lectura / Escritura</a:t>
            </a:r>
          </a:p>
        </p:txBody>
      </p:sp>
    </p:spTree>
    <p:extLst>
      <p:ext uri="{BB962C8B-B14F-4D97-AF65-F5344CB8AC3E}">
        <p14:creationId xmlns:p14="http://schemas.microsoft.com/office/powerpoint/2010/main" val="78272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/>
        </p:nvSpPr>
        <p:spPr>
          <a:xfrm>
            <a:off x="699713" y="248038"/>
            <a:ext cx="8444287" cy="1159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Google Shape;162;p31">
            <a:extLst>
              <a:ext uri="{FF2B5EF4-FFF2-40B4-BE49-F238E27FC236}">
                <a16:creationId xmlns:a16="http://schemas.microsoft.com/office/drawing/2014/main" id="{6022F373-51C3-CE39-9083-C0445B023DF0}"/>
              </a:ext>
            </a:extLst>
          </p:cNvPr>
          <p:cNvSpPr txBox="1"/>
          <p:nvPr/>
        </p:nvSpPr>
        <p:spPr>
          <a:xfrm>
            <a:off x="1692563" y="1887653"/>
            <a:ext cx="8698500" cy="2653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1" indent="-381000">
              <a:buSzPts val="2400"/>
              <a:buChar char="○"/>
            </a:pPr>
            <a:r>
              <a:rPr lang="en-GB" sz="2400" dirty="0"/>
              <a:t>Es </a:t>
            </a:r>
            <a:r>
              <a:rPr lang="en-GB" sz="2400" dirty="0" err="1"/>
              <a:t>efectuado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el</a:t>
            </a:r>
            <a:r>
              <a:rPr lang="en-GB" sz="2400" dirty="0"/>
              <a:t> 9no </a:t>
            </a:r>
            <a:r>
              <a:rPr lang="en-GB" sz="2400" dirty="0" err="1"/>
              <a:t>pulso</a:t>
            </a:r>
            <a:r>
              <a:rPr lang="en-GB" sz="2400" dirty="0"/>
              <a:t> de clock y es </a:t>
            </a:r>
            <a:r>
              <a:rPr lang="en-GB" sz="2400" dirty="0" err="1"/>
              <a:t>obligatorio</a:t>
            </a:r>
            <a:r>
              <a:rPr lang="en-GB" sz="2400" dirty="0"/>
              <a:t>.</a:t>
            </a:r>
            <a:endParaRPr sz="2400" dirty="0"/>
          </a:p>
          <a:p>
            <a:pPr marL="914400" lvl="1" indent="-381000">
              <a:buSzPts val="2400"/>
              <a:buChar char="○"/>
            </a:pPr>
            <a:r>
              <a:rPr lang="en-GB" sz="2400" dirty="0"/>
              <a:t>El </a:t>
            </a:r>
            <a:r>
              <a:rPr lang="en-GB" sz="2400" dirty="0" err="1"/>
              <a:t>transmisor</a:t>
            </a:r>
            <a:r>
              <a:rPr lang="en-GB" sz="2400" dirty="0"/>
              <a:t> libera la </a:t>
            </a:r>
            <a:r>
              <a:rPr lang="en-GB" sz="2400" dirty="0" err="1"/>
              <a:t>línea</a:t>
            </a:r>
            <a:r>
              <a:rPr lang="en-GB" sz="2400" dirty="0"/>
              <a:t> SDA.</a:t>
            </a:r>
            <a:endParaRPr sz="2400" dirty="0"/>
          </a:p>
          <a:p>
            <a:pPr marL="914400" lvl="1" indent="-381000">
              <a:buSzPts val="2400"/>
              <a:buChar char="○"/>
            </a:pPr>
            <a:r>
              <a:rPr lang="en-GB" sz="2400" dirty="0"/>
              <a:t>El receptor pone </a:t>
            </a:r>
            <a:r>
              <a:rPr lang="en-GB" sz="2400" dirty="0" err="1"/>
              <a:t>en</a:t>
            </a:r>
            <a:r>
              <a:rPr lang="en-GB" sz="2400" dirty="0"/>
              <a:t> bajo la </a:t>
            </a:r>
            <a:r>
              <a:rPr lang="en-GB" sz="2400" dirty="0" err="1"/>
              <a:t>línea</a:t>
            </a:r>
            <a:r>
              <a:rPr lang="en-GB" sz="2400" dirty="0"/>
              <a:t> SDA (SCL </a:t>
            </a:r>
            <a:r>
              <a:rPr lang="en-GB" sz="2400" dirty="0" err="1"/>
              <a:t>tiene</a:t>
            </a:r>
            <a:r>
              <a:rPr lang="en-GB" sz="2400" dirty="0"/>
              <a:t> que </a:t>
            </a:r>
            <a:r>
              <a:rPr lang="en-GB" sz="2400" dirty="0" err="1"/>
              <a:t>estar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alto).</a:t>
            </a:r>
            <a:endParaRPr sz="2400" dirty="0"/>
          </a:p>
          <a:p>
            <a:pPr marL="914400" lvl="1" indent="-381000">
              <a:buSzPts val="2400"/>
              <a:buChar char="○"/>
            </a:pPr>
            <a:r>
              <a:rPr lang="en-GB" sz="2400" dirty="0"/>
              <a:t>La </a:t>
            </a:r>
            <a:r>
              <a:rPr lang="en-GB" sz="2400" dirty="0" err="1"/>
              <a:t>transferencia</a:t>
            </a:r>
            <a:r>
              <a:rPr lang="en-GB" sz="2400" dirty="0"/>
              <a:t> se </a:t>
            </a:r>
            <a:r>
              <a:rPr lang="en-GB" sz="2400" dirty="0" err="1"/>
              <a:t>aborta</a:t>
            </a:r>
            <a:r>
              <a:rPr lang="en-GB" sz="2400" dirty="0"/>
              <a:t> </a:t>
            </a:r>
            <a:r>
              <a:rPr lang="en-GB" sz="2400" dirty="0" err="1"/>
              <a:t>si</a:t>
            </a:r>
            <a:r>
              <a:rPr lang="en-GB" sz="2400" dirty="0"/>
              <a:t> no hay acknowledge.</a:t>
            </a:r>
            <a:endParaRPr sz="2100" dirty="0"/>
          </a:p>
          <a:p>
            <a:endParaRPr sz="2100" dirty="0"/>
          </a:p>
        </p:txBody>
      </p:sp>
      <p:pic>
        <p:nvPicPr>
          <p:cNvPr id="3" name="Google Shape;163;p31">
            <a:extLst>
              <a:ext uri="{FF2B5EF4-FFF2-40B4-BE49-F238E27FC236}">
                <a16:creationId xmlns:a16="http://schemas.microsoft.com/office/drawing/2014/main" id="{C704EF89-2228-841D-E1C1-50940CF1CE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957" y="4462479"/>
            <a:ext cx="6181725" cy="23168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CEBE39B-E66C-332B-B371-F8EBCEF1E895}"/>
              </a:ext>
            </a:extLst>
          </p:cNvPr>
          <p:cNvSpPr txBox="1"/>
          <p:nvPr/>
        </p:nvSpPr>
        <p:spPr>
          <a:xfrm>
            <a:off x="1215808" y="844007"/>
            <a:ext cx="2785921" cy="563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3400" b="1" dirty="0" err="1">
                <a:latin typeface="+mj-lt"/>
                <a:ea typeface="+mj-ea"/>
                <a:cs typeface="+mj-cs"/>
              </a:rPr>
              <a:t>Acknowledge</a:t>
            </a:r>
            <a:r>
              <a:rPr lang="es-AR" sz="3400" b="1" dirty="0"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437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FB92DC-391A-77A7-E847-0C0F89AB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Diagrama de estados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4B4640E-EA68-FD27-F7A5-1FB3F19E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" y="13113"/>
            <a:ext cx="7596355" cy="6437912"/>
          </a:xfrm>
          <a:prstGeom prst="rect">
            <a:avLst/>
          </a:prstGeom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2587F9-58D9-4B51-ABC0-6CB683AE0E5F}"/>
              </a:ext>
            </a:extLst>
          </p:cNvPr>
          <p:cNvSpPr txBox="1"/>
          <p:nvPr/>
        </p:nvSpPr>
        <p:spPr>
          <a:xfrm>
            <a:off x="6315397" y="5470914"/>
            <a:ext cx="5861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*Al estado CLK_STATE se accede desde ADDR, READ_DATA y WRITE_DATA para generar los pulsos de reloj correspondientes.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681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EEC8D-86B2-D1FE-E3F3-9657DBEF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Simulación 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013E75-5A94-4D92-1458-91235217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" y="2037737"/>
            <a:ext cx="11923776" cy="38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7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94656-9CF4-19E4-2A9D-189B41A7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274"/>
            <a:ext cx="10058400" cy="1450757"/>
          </a:xfrm>
        </p:spPr>
        <p:txBody>
          <a:bodyPr/>
          <a:lstStyle/>
          <a:p>
            <a:r>
              <a:rPr lang="es-ES" dirty="0"/>
              <a:t>Captura de lectura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14E8AC-279D-BDB9-ADE9-F82E427AC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24" y="2966298"/>
            <a:ext cx="11011854" cy="24309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44513BC-8C42-7C76-7C04-0814CDD3F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163" y="286603"/>
            <a:ext cx="2705334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035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39B0C4"/>
      </a:accent1>
      <a:accent2>
        <a:srgbClr val="5594E4"/>
      </a:accent2>
      <a:accent3>
        <a:srgbClr val="7477E9"/>
      </a:accent3>
      <a:accent4>
        <a:srgbClr val="8D55E4"/>
      </a:accent4>
      <a:accent5>
        <a:srgbClr val="D274E9"/>
      </a:accent5>
      <a:accent6>
        <a:srgbClr val="E455C4"/>
      </a:accent6>
      <a:hlink>
        <a:srgbClr val="AE7369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176</Words>
  <Application>Microsoft Office PowerPoint</Application>
  <PresentationFormat>Panorámica</PresentationFormat>
  <Paragraphs>43</Paragraphs>
  <Slides>16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Univers</vt:lpstr>
      <vt:lpstr>Univers Condensed</vt:lpstr>
      <vt:lpstr>RetrospectVTI</vt:lpstr>
      <vt:lpstr>Trabajo final   Circuitos Lógicos Programables (CLP)</vt:lpstr>
      <vt:lpstr>Desarrollo de un módulo I2C en FPGA</vt:lpstr>
      <vt:lpstr>Presentación de PowerPoint</vt:lpstr>
      <vt:lpstr>Presentación de PowerPoint</vt:lpstr>
      <vt:lpstr>Presentación de PowerPoint</vt:lpstr>
      <vt:lpstr>Presentación de PowerPoint</vt:lpstr>
      <vt:lpstr>Diagrama de estados</vt:lpstr>
      <vt:lpstr>Simulación </vt:lpstr>
      <vt:lpstr>Captura de lectura</vt:lpstr>
      <vt:lpstr>Captura de escritura</vt:lpstr>
      <vt:lpstr>Esquemático</vt:lpstr>
      <vt:lpstr>Prescaler</vt:lpstr>
      <vt:lpstr>Esquemático RTL </vt:lpstr>
      <vt:lpstr>Resumen</vt:lpstr>
      <vt:lpstr>Demostración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de la materia protocolos de microcontroladores</dc:title>
  <dc:creator>Israel Pavelek</dc:creator>
  <cp:lastModifiedBy>Israel Pavelek</cp:lastModifiedBy>
  <cp:revision>21</cp:revision>
  <dcterms:created xsi:type="dcterms:W3CDTF">2023-04-15T14:38:02Z</dcterms:created>
  <dcterms:modified xsi:type="dcterms:W3CDTF">2023-10-18T15:35:49Z</dcterms:modified>
</cp:coreProperties>
</file>