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3" d="100"/>
          <a:sy n="113" d="100"/>
        </p:scale>
        <p:origin x="51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1F1F48-43DD-4F45-856C-7C1C7D028657}"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50961523-ACBD-4856-8E71-32C007236A0A}">
      <dgm:prSet/>
      <dgm:spPr/>
      <dgm:t>
        <a:bodyPr/>
        <a:lstStyle/>
        <a:p>
          <a:r>
            <a:rPr lang="es-ES" dirty="0"/>
            <a:t>Identificar la base de clientes con mayor potencial para la venta de producto/s</a:t>
          </a:r>
          <a:endParaRPr lang="en-US" dirty="0"/>
        </a:p>
      </dgm:t>
    </dgm:pt>
    <dgm:pt modelId="{EC2F6A90-F7F1-4914-995B-25315FF8101C}" type="parTrans" cxnId="{307DB77C-1BC5-42EB-ADE8-BC809EAD1B2C}">
      <dgm:prSet/>
      <dgm:spPr/>
      <dgm:t>
        <a:bodyPr/>
        <a:lstStyle/>
        <a:p>
          <a:endParaRPr lang="en-US"/>
        </a:p>
      </dgm:t>
    </dgm:pt>
    <dgm:pt modelId="{087DE372-CB3D-43C4-89A0-A38339F4E9B3}" type="sibTrans" cxnId="{307DB77C-1BC5-42EB-ADE8-BC809EAD1B2C}">
      <dgm:prSet/>
      <dgm:spPr/>
      <dgm:t>
        <a:bodyPr/>
        <a:lstStyle/>
        <a:p>
          <a:endParaRPr lang="en-US"/>
        </a:p>
      </dgm:t>
    </dgm:pt>
    <dgm:pt modelId="{7E1963EF-90C8-4CCC-A8B1-686E40F5BE5D}">
      <dgm:prSet/>
      <dgm:spPr/>
      <dgm:t>
        <a:bodyPr/>
        <a:lstStyle/>
        <a:p>
          <a:r>
            <a:rPr lang="es-ES"/>
            <a:t>Implementar algoritmos de clustering para segmentar la base de clientes</a:t>
          </a:r>
          <a:endParaRPr lang="en-US"/>
        </a:p>
      </dgm:t>
    </dgm:pt>
    <dgm:pt modelId="{C96BEE96-96D2-4234-9CC3-19B80E0FC649}" type="parTrans" cxnId="{FBE33E3D-4408-4175-B942-AB14CD713C97}">
      <dgm:prSet/>
      <dgm:spPr/>
      <dgm:t>
        <a:bodyPr/>
        <a:lstStyle/>
        <a:p>
          <a:endParaRPr lang="en-US"/>
        </a:p>
      </dgm:t>
    </dgm:pt>
    <dgm:pt modelId="{79C7DC17-766A-4F64-90F2-2CD29731F699}" type="sibTrans" cxnId="{FBE33E3D-4408-4175-B942-AB14CD713C97}">
      <dgm:prSet/>
      <dgm:spPr/>
      <dgm:t>
        <a:bodyPr/>
        <a:lstStyle/>
        <a:p>
          <a:endParaRPr lang="en-US"/>
        </a:p>
      </dgm:t>
    </dgm:pt>
    <dgm:pt modelId="{B23462A7-7804-48FE-9B8A-55DCF6FE756E}" type="pres">
      <dgm:prSet presAssocID="{0C1F1F48-43DD-4F45-856C-7C1C7D028657}" presName="vert0" presStyleCnt="0">
        <dgm:presLayoutVars>
          <dgm:dir/>
          <dgm:animOne val="branch"/>
          <dgm:animLvl val="lvl"/>
        </dgm:presLayoutVars>
      </dgm:prSet>
      <dgm:spPr/>
    </dgm:pt>
    <dgm:pt modelId="{67345C83-ED5A-49CD-8381-30E99EFF487B}" type="pres">
      <dgm:prSet presAssocID="{50961523-ACBD-4856-8E71-32C007236A0A}" presName="thickLine" presStyleLbl="alignNode1" presStyleIdx="0" presStyleCnt="2"/>
      <dgm:spPr/>
    </dgm:pt>
    <dgm:pt modelId="{52E1420B-6926-481A-9638-5732A1687C0A}" type="pres">
      <dgm:prSet presAssocID="{50961523-ACBD-4856-8E71-32C007236A0A}" presName="horz1" presStyleCnt="0"/>
      <dgm:spPr/>
    </dgm:pt>
    <dgm:pt modelId="{2E712F0F-A10B-4FF3-B11B-ABB42D1FD198}" type="pres">
      <dgm:prSet presAssocID="{50961523-ACBD-4856-8E71-32C007236A0A}" presName="tx1" presStyleLbl="revTx" presStyleIdx="0" presStyleCnt="2"/>
      <dgm:spPr/>
    </dgm:pt>
    <dgm:pt modelId="{3B121582-7B61-4068-BD23-621A3B12694F}" type="pres">
      <dgm:prSet presAssocID="{50961523-ACBD-4856-8E71-32C007236A0A}" presName="vert1" presStyleCnt="0"/>
      <dgm:spPr/>
    </dgm:pt>
    <dgm:pt modelId="{0B667290-027F-490E-A97E-415F70A4C337}" type="pres">
      <dgm:prSet presAssocID="{7E1963EF-90C8-4CCC-A8B1-686E40F5BE5D}" presName="thickLine" presStyleLbl="alignNode1" presStyleIdx="1" presStyleCnt="2"/>
      <dgm:spPr/>
    </dgm:pt>
    <dgm:pt modelId="{A48F3030-512C-4E27-B1CA-D2DB9D8CEAEF}" type="pres">
      <dgm:prSet presAssocID="{7E1963EF-90C8-4CCC-A8B1-686E40F5BE5D}" presName="horz1" presStyleCnt="0"/>
      <dgm:spPr/>
    </dgm:pt>
    <dgm:pt modelId="{BE0839C9-89F9-4CA4-8347-B6496BB5F4E2}" type="pres">
      <dgm:prSet presAssocID="{7E1963EF-90C8-4CCC-A8B1-686E40F5BE5D}" presName="tx1" presStyleLbl="revTx" presStyleIdx="1" presStyleCnt="2"/>
      <dgm:spPr/>
    </dgm:pt>
    <dgm:pt modelId="{6C6642C7-1727-4EEF-99F8-D79B628929EC}" type="pres">
      <dgm:prSet presAssocID="{7E1963EF-90C8-4CCC-A8B1-686E40F5BE5D}" presName="vert1" presStyleCnt="0"/>
      <dgm:spPr/>
    </dgm:pt>
  </dgm:ptLst>
  <dgm:cxnLst>
    <dgm:cxn modelId="{FBE33E3D-4408-4175-B942-AB14CD713C97}" srcId="{0C1F1F48-43DD-4F45-856C-7C1C7D028657}" destId="{7E1963EF-90C8-4CCC-A8B1-686E40F5BE5D}" srcOrd="1" destOrd="0" parTransId="{C96BEE96-96D2-4234-9CC3-19B80E0FC649}" sibTransId="{79C7DC17-766A-4F64-90F2-2CD29731F699}"/>
    <dgm:cxn modelId="{BB3B653E-4642-436B-B857-10C8D74F7944}" type="presOf" srcId="{7E1963EF-90C8-4CCC-A8B1-686E40F5BE5D}" destId="{BE0839C9-89F9-4CA4-8347-B6496BB5F4E2}" srcOrd="0" destOrd="0" presId="urn:microsoft.com/office/officeart/2008/layout/LinedList"/>
    <dgm:cxn modelId="{EA008269-B1DE-4519-94FE-F76CA0E00D96}" type="presOf" srcId="{50961523-ACBD-4856-8E71-32C007236A0A}" destId="{2E712F0F-A10B-4FF3-B11B-ABB42D1FD198}" srcOrd="0" destOrd="0" presId="urn:microsoft.com/office/officeart/2008/layout/LinedList"/>
    <dgm:cxn modelId="{307DB77C-1BC5-42EB-ADE8-BC809EAD1B2C}" srcId="{0C1F1F48-43DD-4F45-856C-7C1C7D028657}" destId="{50961523-ACBD-4856-8E71-32C007236A0A}" srcOrd="0" destOrd="0" parTransId="{EC2F6A90-F7F1-4914-995B-25315FF8101C}" sibTransId="{087DE372-CB3D-43C4-89A0-A38339F4E9B3}"/>
    <dgm:cxn modelId="{2A5D97CE-36E6-4487-930E-1E5B5DA8841F}" type="presOf" srcId="{0C1F1F48-43DD-4F45-856C-7C1C7D028657}" destId="{B23462A7-7804-48FE-9B8A-55DCF6FE756E}" srcOrd="0" destOrd="0" presId="urn:microsoft.com/office/officeart/2008/layout/LinedList"/>
    <dgm:cxn modelId="{E8993D47-15E4-4786-83B1-65C91256A1E0}" type="presParOf" srcId="{B23462A7-7804-48FE-9B8A-55DCF6FE756E}" destId="{67345C83-ED5A-49CD-8381-30E99EFF487B}" srcOrd="0" destOrd="0" presId="urn:microsoft.com/office/officeart/2008/layout/LinedList"/>
    <dgm:cxn modelId="{93BACB46-07C9-4488-B555-2CBD6948475C}" type="presParOf" srcId="{B23462A7-7804-48FE-9B8A-55DCF6FE756E}" destId="{52E1420B-6926-481A-9638-5732A1687C0A}" srcOrd="1" destOrd="0" presId="urn:microsoft.com/office/officeart/2008/layout/LinedList"/>
    <dgm:cxn modelId="{78A10932-9A16-444D-B2BF-3C0F3360D6D2}" type="presParOf" srcId="{52E1420B-6926-481A-9638-5732A1687C0A}" destId="{2E712F0F-A10B-4FF3-B11B-ABB42D1FD198}" srcOrd="0" destOrd="0" presId="urn:microsoft.com/office/officeart/2008/layout/LinedList"/>
    <dgm:cxn modelId="{7A022A5B-D910-43A2-854B-230E86078498}" type="presParOf" srcId="{52E1420B-6926-481A-9638-5732A1687C0A}" destId="{3B121582-7B61-4068-BD23-621A3B12694F}" srcOrd="1" destOrd="0" presId="urn:microsoft.com/office/officeart/2008/layout/LinedList"/>
    <dgm:cxn modelId="{F5DEF80C-17EE-4B06-BA90-D1300EDA39BE}" type="presParOf" srcId="{B23462A7-7804-48FE-9B8A-55DCF6FE756E}" destId="{0B667290-027F-490E-A97E-415F70A4C337}" srcOrd="2" destOrd="0" presId="urn:microsoft.com/office/officeart/2008/layout/LinedList"/>
    <dgm:cxn modelId="{2DDEA6D1-8B1E-4470-A63C-A97766C90970}" type="presParOf" srcId="{B23462A7-7804-48FE-9B8A-55DCF6FE756E}" destId="{A48F3030-512C-4E27-B1CA-D2DB9D8CEAEF}" srcOrd="3" destOrd="0" presId="urn:microsoft.com/office/officeart/2008/layout/LinedList"/>
    <dgm:cxn modelId="{D97BCD62-7BDB-43BD-898D-641D6F6DBA5E}" type="presParOf" srcId="{A48F3030-512C-4E27-B1CA-D2DB9D8CEAEF}" destId="{BE0839C9-89F9-4CA4-8347-B6496BB5F4E2}" srcOrd="0" destOrd="0" presId="urn:microsoft.com/office/officeart/2008/layout/LinedList"/>
    <dgm:cxn modelId="{DC367618-B959-4765-AF86-7D34288EE35E}" type="presParOf" srcId="{A48F3030-512C-4E27-B1CA-D2DB9D8CEAEF}" destId="{6C6642C7-1727-4EEF-99F8-D79B628929E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7C92CF-22B1-4929-A3D3-0EC42F3C7E2E}"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74658930-9872-45C3-A0E9-DCEADB2D7EAC}">
      <dgm:prSet/>
      <dgm:spPr/>
      <dgm:t>
        <a:bodyPr/>
        <a:lstStyle/>
        <a:p>
          <a:r>
            <a:rPr lang="es-AR"/>
            <a:t>Se utilizaron las variables </a:t>
          </a:r>
          <a:r>
            <a:rPr lang="en-US" b="1" i="1"/>
            <a:t>Annual Income </a:t>
          </a:r>
          <a:r>
            <a:rPr lang="en-US" i="1"/>
            <a:t>y</a:t>
          </a:r>
          <a:r>
            <a:rPr lang="en-US"/>
            <a:t> </a:t>
          </a:r>
          <a:r>
            <a:rPr lang="en-US" b="1" i="1"/>
            <a:t>Spending Score</a:t>
          </a:r>
          <a:r>
            <a:rPr lang="en-US" i="1"/>
            <a:t> como variables para realizar la segmentación de los datos. </a:t>
          </a:r>
          <a:endParaRPr lang="en-US"/>
        </a:p>
      </dgm:t>
    </dgm:pt>
    <dgm:pt modelId="{CBFE6D5B-EB22-4AAB-B80F-B0C3180252C0}" type="parTrans" cxnId="{5982E07F-C950-46AE-B3F8-028FA587E41B}">
      <dgm:prSet/>
      <dgm:spPr/>
      <dgm:t>
        <a:bodyPr/>
        <a:lstStyle/>
        <a:p>
          <a:endParaRPr lang="en-US"/>
        </a:p>
      </dgm:t>
    </dgm:pt>
    <dgm:pt modelId="{45C4907F-0EE5-4591-B81C-C55AFBD3C12F}" type="sibTrans" cxnId="{5982E07F-C950-46AE-B3F8-028FA587E41B}">
      <dgm:prSet/>
      <dgm:spPr/>
      <dgm:t>
        <a:bodyPr/>
        <a:lstStyle/>
        <a:p>
          <a:endParaRPr lang="en-US"/>
        </a:p>
      </dgm:t>
    </dgm:pt>
    <dgm:pt modelId="{8D9C3D33-77DE-4992-A796-E70D324E0C64}">
      <dgm:prSet/>
      <dgm:spPr/>
      <dgm:t>
        <a:bodyPr/>
        <a:lstStyle/>
        <a:p>
          <a:r>
            <a:rPr lang="en-US" i="1"/>
            <a:t>No se utilize la edad ni el genero para no sesgar. </a:t>
          </a:r>
          <a:endParaRPr lang="en-US"/>
        </a:p>
      </dgm:t>
    </dgm:pt>
    <dgm:pt modelId="{7BA9E50A-F0D7-4D88-99DB-104A24CB5E05}" type="parTrans" cxnId="{37704A03-5337-4D2D-B4EB-BD486E3E418F}">
      <dgm:prSet/>
      <dgm:spPr/>
      <dgm:t>
        <a:bodyPr/>
        <a:lstStyle/>
        <a:p>
          <a:endParaRPr lang="en-US"/>
        </a:p>
      </dgm:t>
    </dgm:pt>
    <dgm:pt modelId="{FF025996-E429-4288-A4EE-B2B9EB0F3BF9}" type="sibTrans" cxnId="{37704A03-5337-4D2D-B4EB-BD486E3E418F}">
      <dgm:prSet/>
      <dgm:spPr/>
      <dgm:t>
        <a:bodyPr/>
        <a:lstStyle/>
        <a:p>
          <a:endParaRPr lang="en-US"/>
        </a:p>
      </dgm:t>
    </dgm:pt>
    <dgm:pt modelId="{CE119340-6F0F-4FE5-97D4-E76BBA64EFFA}" type="pres">
      <dgm:prSet presAssocID="{887C92CF-22B1-4929-A3D3-0EC42F3C7E2E}" presName="vert0" presStyleCnt="0">
        <dgm:presLayoutVars>
          <dgm:dir/>
          <dgm:animOne val="branch"/>
          <dgm:animLvl val="lvl"/>
        </dgm:presLayoutVars>
      </dgm:prSet>
      <dgm:spPr/>
    </dgm:pt>
    <dgm:pt modelId="{DE0C753A-7010-4908-80B9-37B92B3CE136}" type="pres">
      <dgm:prSet presAssocID="{74658930-9872-45C3-A0E9-DCEADB2D7EAC}" presName="thickLine" presStyleLbl="alignNode1" presStyleIdx="0" presStyleCnt="2"/>
      <dgm:spPr/>
    </dgm:pt>
    <dgm:pt modelId="{CF8AFBBF-9BC1-4CD7-BF68-54052B5074F8}" type="pres">
      <dgm:prSet presAssocID="{74658930-9872-45C3-A0E9-DCEADB2D7EAC}" presName="horz1" presStyleCnt="0"/>
      <dgm:spPr/>
    </dgm:pt>
    <dgm:pt modelId="{8A447F7C-2DEA-4F78-A843-56BE02F1EE46}" type="pres">
      <dgm:prSet presAssocID="{74658930-9872-45C3-A0E9-DCEADB2D7EAC}" presName="tx1" presStyleLbl="revTx" presStyleIdx="0" presStyleCnt="2"/>
      <dgm:spPr/>
    </dgm:pt>
    <dgm:pt modelId="{8A706C91-D4AC-4431-8DCF-6B72A802E652}" type="pres">
      <dgm:prSet presAssocID="{74658930-9872-45C3-A0E9-DCEADB2D7EAC}" presName="vert1" presStyleCnt="0"/>
      <dgm:spPr/>
    </dgm:pt>
    <dgm:pt modelId="{97EC6723-6539-4550-AF2F-C162D29B8BFF}" type="pres">
      <dgm:prSet presAssocID="{8D9C3D33-77DE-4992-A796-E70D324E0C64}" presName="thickLine" presStyleLbl="alignNode1" presStyleIdx="1" presStyleCnt="2"/>
      <dgm:spPr/>
    </dgm:pt>
    <dgm:pt modelId="{B2FC9126-AF8E-42B9-8DB9-08F6CDBEA555}" type="pres">
      <dgm:prSet presAssocID="{8D9C3D33-77DE-4992-A796-E70D324E0C64}" presName="horz1" presStyleCnt="0"/>
      <dgm:spPr/>
    </dgm:pt>
    <dgm:pt modelId="{C4FEAC80-C70C-4C4F-8916-5A3BC10686FE}" type="pres">
      <dgm:prSet presAssocID="{8D9C3D33-77DE-4992-A796-E70D324E0C64}" presName="tx1" presStyleLbl="revTx" presStyleIdx="1" presStyleCnt="2"/>
      <dgm:spPr/>
    </dgm:pt>
    <dgm:pt modelId="{73B603CA-1122-4615-8EEC-90931DDBEC0B}" type="pres">
      <dgm:prSet presAssocID="{8D9C3D33-77DE-4992-A796-E70D324E0C64}" presName="vert1" presStyleCnt="0"/>
      <dgm:spPr/>
    </dgm:pt>
  </dgm:ptLst>
  <dgm:cxnLst>
    <dgm:cxn modelId="{37704A03-5337-4D2D-B4EB-BD486E3E418F}" srcId="{887C92CF-22B1-4929-A3D3-0EC42F3C7E2E}" destId="{8D9C3D33-77DE-4992-A796-E70D324E0C64}" srcOrd="1" destOrd="0" parTransId="{7BA9E50A-F0D7-4D88-99DB-104A24CB5E05}" sibTransId="{FF025996-E429-4288-A4EE-B2B9EB0F3BF9}"/>
    <dgm:cxn modelId="{7252C746-25B8-4961-9CB0-C78DE23702D9}" type="presOf" srcId="{8D9C3D33-77DE-4992-A796-E70D324E0C64}" destId="{C4FEAC80-C70C-4C4F-8916-5A3BC10686FE}" srcOrd="0" destOrd="0" presId="urn:microsoft.com/office/officeart/2008/layout/LinedList"/>
    <dgm:cxn modelId="{5982E07F-C950-46AE-B3F8-028FA587E41B}" srcId="{887C92CF-22B1-4929-A3D3-0EC42F3C7E2E}" destId="{74658930-9872-45C3-A0E9-DCEADB2D7EAC}" srcOrd="0" destOrd="0" parTransId="{CBFE6D5B-EB22-4AAB-B80F-B0C3180252C0}" sibTransId="{45C4907F-0EE5-4591-B81C-C55AFBD3C12F}"/>
    <dgm:cxn modelId="{7901F2A2-70F4-4AD9-979E-B7F72A3329DE}" type="presOf" srcId="{74658930-9872-45C3-A0E9-DCEADB2D7EAC}" destId="{8A447F7C-2DEA-4F78-A843-56BE02F1EE46}" srcOrd="0" destOrd="0" presId="urn:microsoft.com/office/officeart/2008/layout/LinedList"/>
    <dgm:cxn modelId="{0FF867D8-0A5D-4115-88D5-A19A837E6414}" type="presOf" srcId="{887C92CF-22B1-4929-A3D3-0EC42F3C7E2E}" destId="{CE119340-6F0F-4FE5-97D4-E76BBA64EFFA}" srcOrd="0" destOrd="0" presId="urn:microsoft.com/office/officeart/2008/layout/LinedList"/>
    <dgm:cxn modelId="{6E179B6F-303F-4CBA-AD91-8CA541E5F497}" type="presParOf" srcId="{CE119340-6F0F-4FE5-97D4-E76BBA64EFFA}" destId="{DE0C753A-7010-4908-80B9-37B92B3CE136}" srcOrd="0" destOrd="0" presId="urn:microsoft.com/office/officeart/2008/layout/LinedList"/>
    <dgm:cxn modelId="{72586B81-3196-4A90-98E8-4D8BE07E11E8}" type="presParOf" srcId="{CE119340-6F0F-4FE5-97D4-E76BBA64EFFA}" destId="{CF8AFBBF-9BC1-4CD7-BF68-54052B5074F8}" srcOrd="1" destOrd="0" presId="urn:microsoft.com/office/officeart/2008/layout/LinedList"/>
    <dgm:cxn modelId="{D4A01DB6-9E4F-431F-828A-F6E1BDC171EB}" type="presParOf" srcId="{CF8AFBBF-9BC1-4CD7-BF68-54052B5074F8}" destId="{8A447F7C-2DEA-4F78-A843-56BE02F1EE46}" srcOrd="0" destOrd="0" presId="urn:microsoft.com/office/officeart/2008/layout/LinedList"/>
    <dgm:cxn modelId="{C0D970AB-CF29-4D50-A322-FE78AB2FA691}" type="presParOf" srcId="{CF8AFBBF-9BC1-4CD7-BF68-54052B5074F8}" destId="{8A706C91-D4AC-4431-8DCF-6B72A802E652}" srcOrd="1" destOrd="0" presId="urn:microsoft.com/office/officeart/2008/layout/LinedList"/>
    <dgm:cxn modelId="{BBA83CB6-1F6E-4B96-894F-D7AB1763DDC0}" type="presParOf" srcId="{CE119340-6F0F-4FE5-97D4-E76BBA64EFFA}" destId="{97EC6723-6539-4550-AF2F-C162D29B8BFF}" srcOrd="2" destOrd="0" presId="urn:microsoft.com/office/officeart/2008/layout/LinedList"/>
    <dgm:cxn modelId="{D6D53A46-4938-4B4B-B353-FF6E8045C482}" type="presParOf" srcId="{CE119340-6F0F-4FE5-97D4-E76BBA64EFFA}" destId="{B2FC9126-AF8E-42B9-8DB9-08F6CDBEA555}" srcOrd="3" destOrd="0" presId="urn:microsoft.com/office/officeart/2008/layout/LinedList"/>
    <dgm:cxn modelId="{D5A03AE9-2048-4302-88F3-A3FDD22D111B}" type="presParOf" srcId="{B2FC9126-AF8E-42B9-8DB9-08F6CDBEA555}" destId="{C4FEAC80-C70C-4C4F-8916-5A3BC10686FE}" srcOrd="0" destOrd="0" presId="urn:microsoft.com/office/officeart/2008/layout/LinedList"/>
    <dgm:cxn modelId="{30C19E7A-8710-4158-AA7A-C6453F95FAA3}" type="presParOf" srcId="{B2FC9126-AF8E-42B9-8DB9-08F6CDBEA555}" destId="{73B603CA-1122-4615-8EEC-90931DDBEC0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FFA0D26-B192-457C-B176-E358CD93AAA6}"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FB1013F-E980-4A33-93ED-65780C4DF447}">
      <dgm:prSet/>
      <dgm:spPr/>
      <dgm:t>
        <a:bodyPr/>
        <a:lstStyle/>
        <a:p>
          <a:r>
            <a:rPr lang="es-AR" dirty="0" err="1"/>
            <a:t>Kmeans</a:t>
          </a:r>
          <a:endParaRPr lang="en-US" dirty="0"/>
        </a:p>
      </dgm:t>
    </dgm:pt>
    <dgm:pt modelId="{B8A75A3D-5276-42AB-83D0-48F3EBC6DB01}" type="parTrans" cxnId="{2C35FCBE-C2F2-41C7-A9F2-EAF2D3CBCD3E}">
      <dgm:prSet/>
      <dgm:spPr/>
      <dgm:t>
        <a:bodyPr/>
        <a:lstStyle/>
        <a:p>
          <a:endParaRPr lang="en-US"/>
        </a:p>
      </dgm:t>
    </dgm:pt>
    <dgm:pt modelId="{E54B8816-2678-4237-A2D7-282BB8983B26}" type="sibTrans" cxnId="{2C35FCBE-C2F2-41C7-A9F2-EAF2D3CBCD3E}">
      <dgm:prSet/>
      <dgm:spPr/>
      <dgm:t>
        <a:bodyPr/>
        <a:lstStyle/>
        <a:p>
          <a:endParaRPr lang="en-US"/>
        </a:p>
      </dgm:t>
    </dgm:pt>
    <dgm:pt modelId="{257408F6-09D8-4064-8DB1-E319CED9D02B}">
      <dgm:prSet/>
      <dgm:spPr/>
      <dgm:t>
        <a:bodyPr/>
        <a:lstStyle/>
        <a:p>
          <a:r>
            <a:rPr lang="es-ES" dirty="0"/>
            <a:t>DBSCAN</a:t>
          </a:r>
          <a:endParaRPr lang="en-US" dirty="0"/>
        </a:p>
      </dgm:t>
    </dgm:pt>
    <dgm:pt modelId="{D437EFEC-C348-4025-A47C-7C45479642A3}" type="parTrans" cxnId="{8F0F4AE5-B122-423B-AECE-1313B5B1880E}">
      <dgm:prSet/>
      <dgm:spPr/>
      <dgm:t>
        <a:bodyPr/>
        <a:lstStyle/>
        <a:p>
          <a:endParaRPr lang="en-US"/>
        </a:p>
      </dgm:t>
    </dgm:pt>
    <dgm:pt modelId="{5DCCC39E-6383-4AF4-A021-575CB1A8E3CB}" type="sibTrans" cxnId="{8F0F4AE5-B122-423B-AECE-1313B5B1880E}">
      <dgm:prSet/>
      <dgm:spPr/>
      <dgm:t>
        <a:bodyPr/>
        <a:lstStyle/>
        <a:p>
          <a:endParaRPr lang="en-US"/>
        </a:p>
      </dgm:t>
    </dgm:pt>
    <dgm:pt modelId="{3EF993F2-3E90-443C-9066-7159EAFFF082}">
      <dgm:prSet/>
      <dgm:spPr/>
      <dgm:t>
        <a:bodyPr/>
        <a:lstStyle/>
        <a:p>
          <a:r>
            <a:rPr lang="es-ES" dirty="0" err="1"/>
            <a:t>Clustering</a:t>
          </a:r>
          <a:r>
            <a:rPr lang="es-ES" dirty="0"/>
            <a:t> Jerárquico</a:t>
          </a:r>
          <a:endParaRPr lang="en-US" dirty="0"/>
        </a:p>
      </dgm:t>
    </dgm:pt>
    <dgm:pt modelId="{EB9EA74A-9421-46E2-AA06-3F8ECBCC252D}" type="parTrans" cxnId="{49BC961B-B222-442E-88C3-D427307E062A}">
      <dgm:prSet/>
      <dgm:spPr/>
      <dgm:t>
        <a:bodyPr/>
        <a:lstStyle/>
        <a:p>
          <a:endParaRPr lang="en-US"/>
        </a:p>
      </dgm:t>
    </dgm:pt>
    <dgm:pt modelId="{B0C00FA5-55A0-45C1-A6A8-78BA540C7967}" type="sibTrans" cxnId="{49BC961B-B222-442E-88C3-D427307E062A}">
      <dgm:prSet/>
      <dgm:spPr/>
      <dgm:t>
        <a:bodyPr/>
        <a:lstStyle/>
        <a:p>
          <a:endParaRPr lang="en-US"/>
        </a:p>
      </dgm:t>
    </dgm:pt>
    <dgm:pt modelId="{5CBFA071-B64F-4ECC-92C6-8914B928C084}" type="pres">
      <dgm:prSet presAssocID="{6FFA0D26-B192-457C-B176-E358CD93AAA6}" presName="diagram" presStyleCnt="0">
        <dgm:presLayoutVars>
          <dgm:dir/>
          <dgm:resizeHandles val="exact"/>
        </dgm:presLayoutVars>
      </dgm:prSet>
      <dgm:spPr/>
    </dgm:pt>
    <dgm:pt modelId="{002157BD-0A24-4EEC-B463-6711D1E1C81D}" type="pres">
      <dgm:prSet presAssocID="{9FB1013F-E980-4A33-93ED-65780C4DF447}" presName="node" presStyleLbl="node1" presStyleIdx="0" presStyleCnt="3">
        <dgm:presLayoutVars>
          <dgm:bulletEnabled val="1"/>
        </dgm:presLayoutVars>
      </dgm:prSet>
      <dgm:spPr/>
    </dgm:pt>
    <dgm:pt modelId="{97547767-7CD4-45D9-9A98-D45CB970FF0B}" type="pres">
      <dgm:prSet presAssocID="{E54B8816-2678-4237-A2D7-282BB8983B26}" presName="sibTrans" presStyleCnt="0"/>
      <dgm:spPr/>
    </dgm:pt>
    <dgm:pt modelId="{8468630D-F4AE-4411-9A5D-14140859BED0}" type="pres">
      <dgm:prSet presAssocID="{257408F6-09D8-4064-8DB1-E319CED9D02B}" presName="node" presStyleLbl="node1" presStyleIdx="1" presStyleCnt="3">
        <dgm:presLayoutVars>
          <dgm:bulletEnabled val="1"/>
        </dgm:presLayoutVars>
      </dgm:prSet>
      <dgm:spPr/>
    </dgm:pt>
    <dgm:pt modelId="{889EB2A2-65EE-4BD5-BD92-ED0B3165EF72}" type="pres">
      <dgm:prSet presAssocID="{5DCCC39E-6383-4AF4-A021-575CB1A8E3CB}" presName="sibTrans" presStyleCnt="0"/>
      <dgm:spPr/>
    </dgm:pt>
    <dgm:pt modelId="{4E79B700-BB94-47B9-BFCE-049B668FBDBD}" type="pres">
      <dgm:prSet presAssocID="{3EF993F2-3E90-443C-9066-7159EAFFF082}" presName="node" presStyleLbl="node1" presStyleIdx="2" presStyleCnt="3">
        <dgm:presLayoutVars>
          <dgm:bulletEnabled val="1"/>
        </dgm:presLayoutVars>
      </dgm:prSet>
      <dgm:spPr/>
    </dgm:pt>
  </dgm:ptLst>
  <dgm:cxnLst>
    <dgm:cxn modelId="{49BC961B-B222-442E-88C3-D427307E062A}" srcId="{6FFA0D26-B192-457C-B176-E358CD93AAA6}" destId="{3EF993F2-3E90-443C-9066-7159EAFFF082}" srcOrd="2" destOrd="0" parTransId="{EB9EA74A-9421-46E2-AA06-3F8ECBCC252D}" sibTransId="{B0C00FA5-55A0-45C1-A6A8-78BA540C7967}"/>
    <dgm:cxn modelId="{C7D08D30-F813-43FD-820B-FC87B8072427}" type="presOf" srcId="{9FB1013F-E980-4A33-93ED-65780C4DF447}" destId="{002157BD-0A24-4EEC-B463-6711D1E1C81D}" srcOrd="0" destOrd="0" presId="urn:microsoft.com/office/officeart/2005/8/layout/default"/>
    <dgm:cxn modelId="{3D10AC45-39E3-4AE2-B8EF-F5B130A27E4A}" type="presOf" srcId="{6FFA0D26-B192-457C-B176-E358CD93AAA6}" destId="{5CBFA071-B64F-4ECC-92C6-8914B928C084}" srcOrd="0" destOrd="0" presId="urn:microsoft.com/office/officeart/2005/8/layout/default"/>
    <dgm:cxn modelId="{2C35FCBE-C2F2-41C7-A9F2-EAF2D3CBCD3E}" srcId="{6FFA0D26-B192-457C-B176-E358CD93AAA6}" destId="{9FB1013F-E980-4A33-93ED-65780C4DF447}" srcOrd="0" destOrd="0" parTransId="{B8A75A3D-5276-42AB-83D0-48F3EBC6DB01}" sibTransId="{E54B8816-2678-4237-A2D7-282BB8983B26}"/>
    <dgm:cxn modelId="{7390C1E1-60FB-4A86-83CC-11D11FCD42D8}" type="presOf" srcId="{3EF993F2-3E90-443C-9066-7159EAFFF082}" destId="{4E79B700-BB94-47B9-BFCE-049B668FBDBD}" srcOrd="0" destOrd="0" presId="urn:microsoft.com/office/officeart/2005/8/layout/default"/>
    <dgm:cxn modelId="{2059F2E3-3057-4470-8D2E-B5A968DEFAA4}" type="presOf" srcId="{257408F6-09D8-4064-8DB1-E319CED9D02B}" destId="{8468630D-F4AE-4411-9A5D-14140859BED0}" srcOrd="0" destOrd="0" presId="urn:microsoft.com/office/officeart/2005/8/layout/default"/>
    <dgm:cxn modelId="{8F0F4AE5-B122-423B-AECE-1313B5B1880E}" srcId="{6FFA0D26-B192-457C-B176-E358CD93AAA6}" destId="{257408F6-09D8-4064-8DB1-E319CED9D02B}" srcOrd="1" destOrd="0" parTransId="{D437EFEC-C348-4025-A47C-7C45479642A3}" sibTransId="{5DCCC39E-6383-4AF4-A021-575CB1A8E3CB}"/>
    <dgm:cxn modelId="{BBE2673C-82B5-4E16-84A7-0817118E36EB}" type="presParOf" srcId="{5CBFA071-B64F-4ECC-92C6-8914B928C084}" destId="{002157BD-0A24-4EEC-B463-6711D1E1C81D}" srcOrd="0" destOrd="0" presId="urn:microsoft.com/office/officeart/2005/8/layout/default"/>
    <dgm:cxn modelId="{19B2A2C7-C601-42E0-B62A-A65FEC51FB11}" type="presParOf" srcId="{5CBFA071-B64F-4ECC-92C6-8914B928C084}" destId="{97547767-7CD4-45D9-9A98-D45CB970FF0B}" srcOrd="1" destOrd="0" presId="urn:microsoft.com/office/officeart/2005/8/layout/default"/>
    <dgm:cxn modelId="{33668D0A-6B3A-4887-8A7A-DADFC234FD4A}" type="presParOf" srcId="{5CBFA071-B64F-4ECC-92C6-8914B928C084}" destId="{8468630D-F4AE-4411-9A5D-14140859BED0}" srcOrd="2" destOrd="0" presId="urn:microsoft.com/office/officeart/2005/8/layout/default"/>
    <dgm:cxn modelId="{1CBC16AE-C151-42C9-AEDE-05BDB6FF713E}" type="presParOf" srcId="{5CBFA071-B64F-4ECC-92C6-8914B928C084}" destId="{889EB2A2-65EE-4BD5-BD92-ED0B3165EF72}" srcOrd="3" destOrd="0" presId="urn:microsoft.com/office/officeart/2005/8/layout/default"/>
    <dgm:cxn modelId="{316FBA56-F50B-4B2F-81F2-DAAE2E6FAB44}" type="presParOf" srcId="{5CBFA071-B64F-4ECC-92C6-8914B928C084}" destId="{4E79B700-BB94-47B9-BFCE-049B668FBDBD}"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4CCD13E-DFDF-459C-87AE-E68D43ABB04F}"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01A83AE3-FC2A-4107-A116-501DA173F441}">
      <dgm:prSet/>
      <dgm:spPr/>
      <dgm:t>
        <a:bodyPr/>
        <a:lstStyle/>
        <a:p>
          <a:r>
            <a:rPr lang="es-AR"/>
            <a:t>Dado el tipo de set de datos que poseíamos y la distribución de las variables, el mejor método para poder segmentar a los clientes fue Kmeans.</a:t>
          </a:r>
          <a:endParaRPr lang="en-US"/>
        </a:p>
      </dgm:t>
    </dgm:pt>
    <dgm:pt modelId="{A93B1943-0F9F-490A-A3F2-D048834ED52F}" type="parTrans" cxnId="{217E0434-BB46-4E56-8465-E12FF6D558EA}">
      <dgm:prSet/>
      <dgm:spPr/>
      <dgm:t>
        <a:bodyPr/>
        <a:lstStyle/>
        <a:p>
          <a:endParaRPr lang="en-US"/>
        </a:p>
      </dgm:t>
    </dgm:pt>
    <dgm:pt modelId="{EE804DFF-2587-4122-A2B4-807C7BC37144}" type="sibTrans" cxnId="{217E0434-BB46-4E56-8465-E12FF6D558EA}">
      <dgm:prSet/>
      <dgm:spPr/>
      <dgm:t>
        <a:bodyPr/>
        <a:lstStyle/>
        <a:p>
          <a:endParaRPr lang="en-US"/>
        </a:p>
      </dgm:t>
    </dgm:pt>
    <dgm:pt modelId="{340A3AF8-91C6-4976-B103-5BEBA4EF9FB6}">
      <dgm:prSet/>
      <dgm:spPr/>
      <dgm:t>
        <a:bodyPr/>
        <a:lstStyle/>
        <a:p>
          <a:r>
            <a:rPr lang="es-AR"/>
            <a:t>Se ajustaron los hiperparametros de DBSCAN y de Clustering Jerárquico justamente para coincidir y comparar los datos. </a:t>
          </a:r>
          <a:endParaRPr lang="en-US"/>
        </a:p>
      </dgm:t>
    </dgm:pt>
    <dgm:pt modelId="{38E8B8B3-F630-4592-BE1C-0CFFD72E6E3A}" type="parTrans" cxnId="{9D13E5D7-7680-4EEF-BA51-89C358D1422A}">
      <dgm:prSet/>
      <dgm:spPr/>
      <dgm:t>
        <a:bodyPr/>
        <a:lstStyle/>
        <a:p>
          <a:endParaRPr lang="en-US"/>
        </a:p>
      </dgm:t>
    </dgm:pt>
    <dgm:pt modelId="{6448E0C6-3438-462C-8993-AA27F1133DC4}" type="sibTrans" cxnId="{9D13E5D7-7680-4EEF-BA51-89C358D1422A}">
      <dgm:prSet/>
      <dgm:spPr/>
      <dgm:t>
        <a:bodyPr/>
        <a:lstStyle/>
        <a:p>
          <a:endParaRPr lang="en-US"/>
        </a:p>
      </dgm:t>
    </dgm:pt>
    <dgm:pt modelId="{476F5297-F929-4B60-937A-E5C98FA7253F}">
      <dgm:prSet/>
      <dgm:spPr/>
      <dgm:t>
        <a:bodyPr/>
        <a:lstStyle/>
        <a:p>
          <a:r>
            <a:rPr lang="es-AR"/>
            <a:t>Se realizó el análisis de los datos de la forma menos sesgada posible a fin que el cliente (conociendo el negocio) pueda aun trabajar con segmentos más chicos (división en 6 clusters si fuera necesario) </a:t>
          </a:r>
          <a:endParaRPr lang="en-US"/>
        </a:p>
      </dgm:t>
    </dgm:pt>
    <dgm:pt modelId="{F9FA9260-0395-406A-9FB4-D020D23EB544}" type="parTrans" cxnId="{D18365D4-0C7F-4B4B-A38B-158813B74D8A}">
      <dgm:prSet/>
      <dgm:spPr/>
      <dgm:t>
        <a:bodyPr/>
        <a:lstStyle/>
        <a:p>
          <a:endParaRPr lang="en-US"/>
        </a:p>
      </dgm:t>
    </dgm:pt>
    <dgm:pt modelId="{EBEE44B2-4D05-4CB2-AF85-84821E7673F3}" type="sibTrans" cxnId="{D18365D4-0C7F-4B4B-A38B-158813B74D8A}">
      <dgm:prSet/>
      <dgm:spPr/>
      <dgm:t>
        <a:bodyPr/>
        <a:lstStyle/>
        <a:p>
          <a:endParaRPr lang="en-US"/>
        </a:p>
      </dgm:t>
    </dgm:pt>
    <dgm:pt modelId="{CE5E836B-6F1A-4A97-B088-A40107654F86}">
      <dgm:prSet/>
      <dgm:spPr/>
      <dgm:t>
        <a:bodyPr/>
        <a:lstStyle/>
        <a:p>
          <a:r>
            <a:rPr lang="es-ES"/>
            <a:t>El segmento de clientes ocasionales, puede incrementar las ventas, pero hay que ser cauteloso con las ofertas que se le envían dado que es muy probable que sigan firmes con su objetivo de largo plazo.</a:t>
          </a:r>
          <a:endParaRPr lang="en-US"/>
        </a:p>
      </dgm:t>
    </dgm:pt>
    <dgm:pt modelId="{13639578-1D5B-4345-AB84-9FA7C8A80B1B}" type="parTrans" cxnId="{F65DAB01-FB17-4657-AB1F-F392DB6609E5}">
      <dgm:prSet/>
      <dgm:spPr/>
      <dgm:t>
        <a:bodyPr/>
        <a:lstStyle/>
        <a:p>
          <a:endParaRPr lang="en-US"/>
        </a:p>
      </dgm:t>
    </dgm:pt>
    <dgm:pt modelId="{8EB9EF26-E90F-407F-9BAA-632B3DE5AD05}" type="sibTrans" cxnId="{F65DAB01-FB17-4657-AB1F-F392DB6609E5}">
      <dgm:prSet/>
      <dgm:spPr/>
      <dgm:t>
        <a:bodyPr/>
        <a:lstStyle/>
        <a:p>
          <a:endParaRPr lang="en-US"/>
        </a:p>
      </dgm:t>
    </dgm:pt>
    <dgm:pt modelId="{FB6F6BA7-5AD9-48F9-870C-E7D11985409C}" type="pres">
      <dgm:prSet presAssocID="{94CCD13E-DFDF-459C-87AE-E68D43ABB04F}" presName="vert0" presStyleCnt="0">
        <dgm:presLayoutVars>
          <dgm:dir/>
          <dgm:animOne val="branch"/>
          <dgm:animLvl val="lvl"/>
        </dgm:presLayoutVars>
      </dgm:prSet>
      <dgm:spPr/>
    </dgm:pt>
    <dgm:pt modelId="{AEDC905E-B7BC-41FF-9DF1-13CA66DB5565}" type="pres">
      <dgm:prSet presAssocID="{01A83AE3-FC2A-4107-A116-501DA173F441}" presName="thickLine" presStyleLbl="alignNode1" presStyleIdx="0" presStyleCnt="4"/>
      <dgm:spPr/>
    </dgm:pt>
    <dgm:pt modelId="{BCE5AAF0-D0E8-49A2-90A4-96A18D919D3D}" type="pres">
      <dgm:prSet presAssocID="{01A83AE3-FC2A-4107-A116-501DA173F441}" presName="horz1" presStyleCnt="0"/>
      <dgm:spPr/>
    </dgm:pt>
    <dgm:pt modelId="{52F1847D-B1A4-4F5E-B2F3-471180D0F548}" type="pres">
      <dgm:prSet presAssocID="{01A83AE3-FC2A-4107-A116-501DA173F441}" presName="tx1" presStyleLbl="revTx" presStyleIdx="0" presStyleCnt="4"/>
      <dgm:spPr/>
    </dgm:pt>
    <dgm:pt modelId="{C6BB83B1-3F4A-429F-8AF9-7B8D30D2C61C}" type="pres">
      <dgm:prSet presAssocID="{01A83AE3-FC2A-4107-A116-501DA173F441}" presName="vert1" presStyleCnt="0"/>
      <dgm:spPr/>
    </dgm:pt>
    <dgm:pt modelId="{AD665A44-8D16-45B2-8F0A-68D8A248D841}" type="pres">
      <dgm:prSet presAssocID="{340A3AF8-91C6-4976-B103-5BEBA4EF9FB6}" presName="thickLine" presStyleLbl="alignNode1" presStyleIdx="1" presStyleCnt="4"/>
      <dgm:spPr/>
    </dgm:pt>
    <dgm:pt modelId="{769AE1DA-1E1D-4441-9925-DE1D76427035}" type="pres">
      <dgm:prSet presAssocID="{340A3AF8-91C6-4976-B103-5BEBA4EF9FB6}" presName="horz1" presStyleCnt="0"/>
      <dgm:spPr/>
    </dgm:pt>
    <dgm:pt modelId="{A4630FAA-3EB9-41E8-8C16-A299A8AB0CE6}" type="pres">
      <dgm:prSet presAssocID="{340A3AF8-91C6-4976-B103-5BEBA4EF9FB6}" presName="tx1" presStyleLbl="revTx" presStyleIdx="1" presStyleCnt="4"/>
      <dgm:spPr/>
    </dgm:pt>
    <dgm:pt modelId="{0068C811-2B62-4B6A-A51F-ADDCA4B91D2C}" type="pres">
      <dgm:prSet presAssocID="{340A3AF8-91C6-4976-B103-5BEBA4EF9FB6}" presName="vert1" presStyleCnt="0"/>
      <dgm:spPr/>
    </dgm:pt>
    <dgm:pt modelId="{4C774D66-3A53-4324-A14B-C54BA22761D2}" type="pres">
      <dgm:prSet presAssocID="{476F5297-F929-4B60-937A-E5C98FA7253F}" presName="thickLine" presStyleLbl="alignNode1" presStyleIdx="2" presStyleCnt="4"/>
      <dgm:spPr/>
    </dgm:pt>
    <dgm:pt modelId="{61E484C5-4802-4B57-8D6E-A7CF20FFB2F9}" type="pres">
      <dgm:prSet presAssocID="{476F5297-F929-4B60-937A-E5C98FA7253F}" presName="horz1" presStyleCnt="0"/>
      <dgm:spPr/>
    </dgm:pt>
    <dgm:pt modelId="{B103952E-5DA3-408B-867E-23F5ECC22756}" type="pres">
      <dgm:prSet presAssocID="{476F5297-F929-4B60-937A-E5C98FA7253F}" presName="tx1" presStyleLbl="revTx" presStyleIdx="2" presStyleCnt="4"/>
      <dgm:spPr/>
    </dgm:pt>
    <dgm:pt modelId="{7AD9CE47-627D-4A2F-B5F7-1EFE4B5D575F}" type="pres">
      <dgm:prSet presAssocID="{476F5297-F929-4B60-937A-E5C98FA7253F}" presName="vert1" presStyleCnt="0"/>
      <dgm:spPr/>
    </dgm:pt>
    <dgm:pt modelId="{91728987-E7BC-4183-9D1E-55BAA1C05009}" type="pres">
      <dgm:prSet presAssocID="{CE5E836B-6F1A-4A97-B088-A40107654F86}" presName="thickLine" presStyleLbl="alignNode1" presStyleIdx="3" presStyleCnt="4"/>
      <dgm:spPr/>
    </dgm:pt>
    <dgm:pt modelId="{015C0A26-5071-461F-83BD-413ABB79FCE6}" type="pres">
      <dgm:prSet presAssocID="{CE5E836B-6F1A-4A97-B088-A40107654F86}" presName="horz1" presStyleCnt="0"/>
      <dgm:spPr/>
    </dgm:pt>
    <dgm:pt modelId="{75B21D54-A8F4-466F-92F3-6FEB2015B507}" type="pres">
      <dgm:prSet presAssocID="{CE5E836B-6F1A-4A97-B088-A40107654F86}" presName="tx1" presStyleLbl="revTx" presStyleIdx="3" presStyleCnt="4"/>
      <dgm:spPr/>
    </dgm:pt>
    <dgm:pt modelId="{6B3471E9-C190-425F-A8DA-1E283CDEA2D0}" type="pres">
      <dgm:prSet presAssocID="{CE5E836B-6F1A-4A97-B088-A40107654F86}" presName="vert1" presStyleCnt="0"/>
      <dgm:spPr/>
    </dgm:pt>
  </dgm:ptLst>
  <dgm:cxnLst>
    <dgm:cxn modelId="{F65DAB01-FB17-4657-AB1F-F392DB6609E5}" srcId="{94CCD13E-DFDF-459C-87AE-E68D43ABB04F}" destId="{CE5E836B-6F1A-4A97-B088-A40107654F86}" srcOrd="3" destOrd="0" parTransId="{13639578-1D5B-4345-AB84-9FA7C8A80B1B}" sibTransId="{8EB9EF26-E90F-407F-9BAA-632B3DE5AD05}"/>
    <dgm:cxn modelId="{0AF2BF09-CEA0-452E-99CC-BA85D87B7EE4}" type="presOf" srcId="{94CCD13E-DFDF-459C-87AE-E68D43ABB04F}" destId="{FB6F6BA7-5AD9-48F9-870C-E7D11985409C}" srcOrd="0" destOrd="0" presId="urn:microsoft.com/office/officeart/2008/layout/LinedList"/>
    <dgm:cxn modelId="{217E0434-BB46-4E56-8465-E12FF6D558EA}" srcId="{94CCD13E-DFDF-459C-87AE-E68D43ABB04F}" destId="{01A83AE3-FC2A-4107-A116-501DA173F441}" srcOrd="0" destOrd="0" parTransId="{A93B1943-0F9F-490A-A3F2-D048834ED52F}" sibTransId="{EE804DFF-2587-4122-A2B4-807C7BC37144}"/>
    <dgm:cxn modelId="{216D716F-3A8E-4755-A0DD-E370E9E8C25F}" type="presOf" srcId="{476F5297-F929-4B60-937A-E5C98FA7253F}" destId="{B103952E-5DA3-408B-867E-23F5ECC22756}" srcOrd="0" destOrd="0" presId="urn:microsoft.com/office/officeart/2008/layout/LinedList"/>
    <dgm:cxn modelId="{1FBAD770-17B6-47C2-8DEF-DC0828D96DD3}" type="presOf" srcId="{01A83AE3-FC2A-4107-A116-501DA173F441}" destId="{52F1847D-B1A4-4F5E-B2F3-471180D0F548}" srcOrd="0" destOrd="0" presId="urn:microsoft.com/office/officeart/2008/layout/LinedList"/>
    <dgm:cxn modelId="{0F277180-5101-44D4-B752-AEE3B1164E01}" type="presOf" srcId="{CE5E836B-6F1A-4A97-B088-A40107654F86}" destId="{75B21D54-A8F4-466F-92F3-6FEB2015B507}" srcOrd="0" destOrd="0" presId="urn:microsoft.com/office/officeart/2008/layout/LinedList"/>
    <dgm:cxn modelId="{583D4DB4-992E-4C2F-9268-3723BDD6DEAA}" type="presOf" srcId="{340A3AF8-91C6-4976-B103-5BEBA4EF9FB6}" destId="{A4630FAA-3EB9-41E8-8C16-A299A8AB0CE6}" srcOrd="0" destOrd="0" presId="urn:microsoft.com/office/officeart/2008/layout/LinedList"/>
    <dgm:cxn modelId="{D18365D4-0C7F-4B4B-A38B-158813B74D8A}" srcId="{94CCD13E-DFDF-459C-87AE-E68D43ABB04F}" destId="{476F5297-F929-4B60-937A-E5C98FA7253F}" srcOrd="2" destOrd="0" parTransId="{F9FA9260-0395-406A-9FB4-D020D23EB544}" sibTransId="{EBEE44B2-4D05-4CB2-AF85-84821E7673F3}"/>
    <dgm:cxn modelId="{9D13E5D7-7680-4EEF-BA51-89C358D1422A}" srcId="{94CCD13E-DFDF-459C-87AE-E68D43ABB04F}" destId="{340A3AF8-91C6-4976-B103-5BEBA4EF9FB6}" srcOrd="1" destOrd="0" parTransId="{38E8B8B3-F630-4592-BE1C-0CFFD72E6E3A}" sibTransId="{6448E0C6-3438-462C-8993-AA27F1133DC4}"/>
    <dgm:cxn modelId="{88192C28-A98C-4AF4-9FF6-9965CB7B2B48}" type="presParOf" srcId="{FB6F6BA7-5AD9-48F9-870C-E7D11985409C}" destId="{AEDC905E-B7BC-41FF-9DF1-13CA66DB5565}" srcOrd="0" destOrd="0" presId="urn:microsoft.com/office/officeart/2008/layout/LinedList"/>
    <dgm:cxn modelId="{DD760AB6-1AB3-46D0-9AAF-0F8C5F2DBAD2}" type="presParOf" srcId="{FB6F6BA7-5AD9-48F9-870C-E7D11985409C}" destId="{BCE5AAF0-D0E8-49A2-90A4-96A18D919D3D}" srcOrd="1" destOrd="0" presId="urn:microsoft.com/office/officeart/2008/layout/LinedList"/>
    <dgm:cxn modelId="{B22B571F-5EB3-4065-B452-9B8445F97AD2}" type="presParOf" srcId="{BCE5AAF0-D0E8-49A2-90A4-96A18D919D3D}" destId="{52F1847D-B1A4-4F5E-B2F3-471180D0F548}" srcOrd="0" destOrd="0" presId="urn:microsoft.com/office/officeart/2008/layout/LinedList"/>
    <dgm:cxn modelId="{1139E320-FCE4-4ED8-8417-3DD9727F7276}" type="presParOf" srcId="{BCE5AAF0-D0E8-49A2-90A4-96A18D919D3D}" destId="{C6BB83B1-3F4A-429F-8AF9-7B8D30D2C61C}" srcOrd="1" destOrd="0" presId="urn:microsoft.com/office/officeart/2008/layout/LinedList"/>
    <dgm:cxn modelId="{D6EDC27C-BEEC-4510-8DE8-0233A79D62C8}" type="presParOf" srcId="{FB6F6BA7-5AD9-48F9-870C-E7D11985409C}" destId="{AD665A44-8D16-45B2-8F0A-68D8A248D841}" srcOrd="2" destOrd="0" presId="urn:microsoft.com/office/officeart/2008/layout/LinedList"/>
    <dgm:cxn modelId="{AF781E58-807B-4DC1-8A2C-E96B5BE6E32F}" type="presParOf" srcId="{FB6F6BA7-5AD9-48F9-870C-E7D11985409C}" destId="{769AE1DA-1E1D-4441-9925-DE1D76427035}" srcOrd="3" destOrd="0" presId="urn:microsoft.com/office/officeart/2008/layout/LinedList"/>
    <dgm:cxn modelId="{228887EB-E8A3-42CC-A298-EE67E5F14CF9}" type="presParOf" srcId="{769AE1DA-1E1D-4441-9925-DE1D76427035}" destId="{A4630FAA-3EB9-41E8-8C16-A299A8AB0CE6}" srcOrd="0" destOrd="0" presId="urn:microsoft.com/office/officeart/2008/layout/LinedList"/>
    <dgm:cxn modelId="{43368D8F-015F-434A-838B-A5E8225E0A11}" type="presParOf" srcId="{769AE1DA-1E1D-4441-9925-DE1D76427035}" destId="{0068C811-2B62-4B6A-A51F-ADDCA4B91D2C}" srcOrd="1" destOrd="0" presId="urn:microsoft.com/office/officeart/2008/layout/LinedList"/>
    <dgm:cxn modelId="{B7630C93-354E-4629-9947-1F77A154C3F6}" type="presParOf" srcId="{FB6F6BA7-5AD9-48F9-870C-E7D11985409C}" destId="{4C774D66-3A53-4324-A14B-C54BA22761D2}" srcOrd="4" destOrd="0" presId="urn:microsoft.com/office/officeart/2008/layout/LinedList"/>
    <dgm:cxn modelId="{861D63AA-1800-4265-B548-377526644206}" type="presParOf" srcId="{FB6F6BA7-5AD9-48F9-870C-E7D11985409C}" destId="{61E484C5-4802-4B57-8D6E-A7CF20FFB2F9}" srcOrd="5" destOrd="0" presId="urn:microsoft.com/office/officeart/2008/layout/LinedList"/>
    <dgm:cxn modelId="{FF8BC5D6-3DCD-442F-B450-59D38E16CFEB}" type="presParOf" srcId="{61E484C5-4802-4B57-8D6E-A7CF20FFB2F9}" destId="{B103952E-5DA3-408B-867E-23F5ECC22756}" srcOrd="0" destOrd="0" presId="urn:microsoft.com/office/officeart/2008/layout/LinedList"/>
    <dgm:cxn modelId="{F8ECBF68-CE3D-4410-9C2E-31D66C2B06ED}" type="presParOf" srcId="{61E484C5-4802-4B57-8D6E-A7CF20FFB2F9}" destId="{7AD9CE47-627D-4A2F-B5F7-1EFE4B5D575F}" srcOrd="1" destOrd="0" presId="urn:microsoft.com/office/officeart/2008/layout/LinedList"/>
    <dgm:cxn modelId="{3C24CF31-E5EC-493A-89D3-EE468EED0B9D}" type="presParOf" srcId="{FB6F6BA7-5AD9-48F9-870C-E7D11985409C}" destId="{91728987-E7BC-4183-9D1E-55BAA1C05009}" srcOrd="6" destOrd="0" presId="urn:microsoft.com/office/officeart/2008/layout/LinedList"/>
    <dgm:cxn modelId="{8FAA3C1C-E722-4C60-9C38-4A4B6A481B44}" type="presParOf" srcId="{FB6F6BA7-5AD9-48F9-870C-E7D11985409C}" destId="{015C0A26-5071-461F-83BD-413ABB79FCE6}" srcOrd="7" destOrd="0" presId="urn:microsoft.com/office/officeart/2008/layout/LinedList"/>
    <dgm:cxn modelId="{3B3F1D43-66C9-4587-BC1E-045B1C9027CF}" type="presParOf" srcId="{015C0A26-5071-461F-83BD-413ABB79FCE6}" destId="{75B21D54-A8F4-466F-92F3-6FEB2015B507}" srcOrd="0" destOrd="0" presId="urn:microsoft.com/office/officeart/2008/layout/LinedList"/>
    <dgm:cxn modelId="{ED344F76-698E-49CD-A83D-69DE14EBFECC}" type="presParOf" srcId="{015C0A26-5071-461F-83BD-413ABB79FCE6}" destId="{6B3471E9-C190-425F-A8DA-1E283CDEA2D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345C83-ED5A-49CD-8381-30E99EFF487B}">
      <dsp:nvSpPr>
        <dsp:cNvPr id="0" name=""/>
        <dsp:cNvSpPr/>
      </dsp:nvSpPr>
      <dsp:spPr>
        <a:xfrm>
          <a:off x="0" y="0"/>
          <a:ext cx="521061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712F0F-A10B-4FF3-B11B-ABB42D1FD198}">
      <dsp:nvSpPr>
        <dsp:cNvPr id="0" name=""/>
        <dsp:cNvSpPr/>
      </dsp:nvSpPr>
      <dsp:spPr>
        <a:xfrm>
          <a:off x="0" y="0"/>
          <a:ext cx="5210615" cy="23934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s-ES" sz="4000" kern="1200" dirty="0"/>
            <a:t>Identificar la base de clientes con mayor potencial para la venta de producto/s</a:t>
          </a:r>
          <a:endParaRPr lang="en-US" sz="4000" kern="1200" dirty="0"/>
        </a:p>
      </dsp:txBody>
      <dsp:txXfrm>
        <a:off x="0" y="0"/>
        <a:ext cx="5210615" cy="2393425"/>
      </dsp:txXfrm>
    </dsp:sp>
    <dsp:sp modelId="{0B667290-027F-490E-A97E-415F70A4C337}">
      <dsp:nvSpPr>
        <dsp:cNvPr id="0" name=""/>
        <dsp:cNvSpPr/>
      </dsp:nvSpPr>
      <dsp:spPr>
        <a:xfrm>
          <a:off x="0" y="2393425"/>
          <a:ext cx="521061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0839C9-89F9-4CA4-8347-B6496BB5F4E2}">
      <dsp:nvSpPr>
        <dsp:cNvPr id="0" name=""/>
        <dsp:cNvSpPr/>
      </dsp:nvSpPr>
      <dsp:spPr>
        <a:xfrm>
          <a:off x="0" y="2393425"/>
          <a:ext cx="5210615" cy="23934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s-ES" sz="4000" kern="1200"/>
            <a:t>Implementar algoritmos de clustering para segmentar la base de clientes</a:t>
          </a:r>
          <a:endParaRPr lang="en-US" sz="4000" kern="1200"/>
        </a:p>
      </dsp:txBody>
      <dsp:txXfrm>
        <a:off x="0" y="2393425"/>
        <a:ext cx="5210615" cy="23934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0C753A-7010-4908-80B9-37B92B3CE136}">
      <dsp:nvSpPr>
        <dsp:cNvPr id="0" name=""/>
        <dsp:cNvSpPr/>
      </dsp:nvSpPr>
      <dsp:spPr>
        <a:xfrm>
          <a:off x="0" y="0"/>
          <a:ext cx="521061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447F7C-2DEA-4F78-A843-56BE02F1EE46}">
      <dsp:nvSpPr>
        <dsp:cNvPr id="0" name=""/>
        <dsp:cNvSpPr/>
      </dsp:nvSpPr>
      <dsp:spPr>
        <a:xfrm>
          <a:off x="0" y="0"/>
          <a:ext cx="5210615" cy="23934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s-AR" sz="3300" kern="1200"/>
            <a:t>Se utilizaron las variables </a:t>
          </a:r>
          <a:r>
            <a:rPr lang="en-US" sz="3300" b="1" i="1" kern="1200"/>
            <a:t>Annual Income </a:t>
          </a:r>
          <a:r>
            <a:rPr lang="en-US" sz="3300" i="1" kern="1200"/>
            <a:t>y</a:t>
          </a:r>
          <a:r>
            <a:rPr lang="en-US" sz="3300" kern="1200"/>
            <a:t> </a:t>
          </a:r>
          <a:r>
            <a:rPr lang="en-US" sz="3300" b="1" i="1" kern="1200"/>
            <a:t>Spending Score</a:t>
          </a:r>
          <a:r>
            <a:rPr lang="en-US" sz="3300" i="1" kern="1200"/>
            <a:t> como variables para realizar la segmentación de los datos. </a:t>
          </a:r>
          <a:endParaRPr lang="en-US" sz="3300" kern="1200"/>
        </a:p>
      </dsp:txBody>
      <dsp:txXfrm>
        <a:off x="0" y="0"/>
        <a:ext cx="5210615" cy="2393425"/>
      </dsp:txXfrm>
    </dsp:sp>
    <dsp:sp modelId="{97EC6723-6539-4550-AF2F-C162D29B8BFF}">
      <dsp:nvSpPr>
        <dsp:cNvPr id="0" name=""/>
        <dsp:cNvSpPr/>
      </dsp:nvSpPr>
      <dsp:spPr>
        <a:xfrm>
          <a:off x="0" y="2393425"/>
          <a:ext cx="521061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FEAC80-C70C-4C4F-8916-5A3BC10686FE}">
      <dsp:nvSpPr>
        <dsp:cNvPr id="0" name=""/>
        <dsp:cNvSpPr/>
      </dsp:nvSpPr>
      <dsp:spPr>
        <a:xfrm>
          <a:off x="0" y="2393425"/>
          <a:ext cx="5210615" cy="23934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i="1" kern="1200"/>
            <a:t>No se utilize la edad ni el genero para no sesgar. </a:t>
          </a:r>
          <a:endParaRPr lang="en-US" sz="3300" kern="1200"/>
        </a:p>
      </dsp:txBody>
      <dsp:txXfrm>
        <a:off x="0" y="2393425"/>
        <a:ext cx="5210615" cy="23934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2157BD-0A24-4EEC-B463-6711D1E1C81D}">
      <dsp:nvSpPr>
        <dsp:cNvPr id="0" name=""/>
        <dsp:cNvSpPr/>
      </dsp:nvSpPr>
      <dsp:spPr>
        <a:xfrm>
          <a:off x="0" y="718964"/>
          <a:ext cx="3167062" cy="19002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es-AR" sz="5200" kern="1200" dirty="0" err="1"/>
            <a:t>Kmeans</a:t>
          </a:r>
          <a:endParaRPr lang="en-US" sz="5200" kern="1200" dirty="0"/>
        </a:p>
      </dsp:txBody>
      <dsp:txXfrm>
        <a:off x="0" y="718964"/>
        <a:ext cx="3167062" cy="1900237"/>
      </dsp:txXfrm>
    </dsp:sp>
    <dsp:sp modelId="{8468630D-F4AE-4411-9A5D-14140859BED0}">
      <dsp:nvSpPr>
        <dsp:cNvPr id="0" name=""/>
        <dsp:cNvSpPr/>
      </dsp:nvSpPr>
      <dsp:spPr>
        <a:xfrm>
          <a:off x="3483768" y="718964"/>
          <a:ext cx="3167062" cy="19002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es-ES" sz="5200" kern="1200" dirty="0"/>
            <a:t>DBSCAN</a:t>
          </a:r>
          <a:endParaRPr lang="en-US" sz="5200" kern="1200" dirty="0"/>
        </a:p>
      </dsp:txBody>
      <dsp:txXfrm>
        <a:off x="3483768" y="718964"/>
        <a:ext cx="3167062" cy="1900237"/>
      </dsp:txXfrm>
    </dsp:sp>
    <dsp:sp modelId="{4E79B700-BB94-47B9-BFCE-049B668FBDBD}">
      <dsp:nvSpPr>
        <dsp:cNvPr id="0" name=""/>
        <dsp:cNvSpPr/>
      </dsp:nvSpPr>
      <dsp:spPr>
        <a:xfrm>
          <a:off x="6967537" y="718964"/>
          <a:ext cx="3167062" cy="19002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es-ES" sz="5200" kern="1200" dirty="0" err="1"/>
            <a:t>Clustering</a:t>
          </a:r>
          <a:r>
            <a:rPr lang="es-ES" sz="5200" kern="1200" dirty="0"/>
            <a:t> Jerárquico</a:t>
          </a:r>
          <a:endParaRPr lang="en-US" sz="5200" kern="1200" dirty="0"/>
        </a:p>
      </dsp:txBody>
      <dsp:txXfrm>
        <a:off x="6967537" y="718964"/>
        <a:ext cx="3167062" cy="190023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C905E-B7BC-41FF-9DF1-13CA66DB5565}">
      <dsp:nvSpPr>
        <dsp:cNvPr id="0" name=""/>
        <dsp:cNvSpPr/>
      </dsp:nvSpPr>
      <dsp:spPr>
        <a:xfrm>
          <a:off x="0" y="0"/>
          <a:ext cx="534308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F1847D-B1A4-4F5E-B2F3-471180D0F548}">
      <dsp:nvSpPr>
        <dsp:cNvPr id="0" name=""/>
        <dsp:cNvSpPr/>
      </dsp:nvSpPr>
      <dsp:spPr>
        <a:xfrm>
          <a:off x="0" y="0"/>
          <a:ext cx="5343082" cy="1280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AR" sz="1900" kern="1200"/>
            <a:t>Dado el tipo de set de datos que poseíamos y la distribución de las variables, el mejor método para poder segmentar a los clientes fue Kmeans.</a:t>
          </a:r>
          <a:endParaRPr lang="en-US" sz="1900" kern="1200"/>
        </a:p>
      </dsp:txBody>
      <dsp:txXfrm>
        <a:off x="0" y="0"/>
        <a:ext cx="5343082" cy="1280401"/>
      </dsp:txXfrm>
    </dsp:sp>
    <dsp:sp modelId="{AD665A44-8D16-45B2-8F0A-68D8A248D841}">
      <dsp:nvSpPr>
        <dsp:cNvPr id="0" name=""/>
        <dsp:cNvSpPr/>
      </dsp:nvSpPr>
      <dsp:spPr>
        <a:xfrm>
          <a:off x="0" y="1280401"/>
          <a:ext cx="534308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630FAA-3EB9-41E8-8C16-A299A8AB0CE6}">
      <dsp:nvSpPr>
        <dsp:cNvPr id="0" name=""/>
        <dsp:cNvSpPr/>
      </dsp:nvSpPr>
      <dsp:spPr>
        <a:xfrm>
          <a:off x="0" y="1280401"/>
          <a:ext cx="5343082" cy="1280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AR" sz="1900" kern="1200"/>
            <a:t>Se ajustaron los hiperparametros de DBSCAN y de Clustering Jerárquico justamente para coincidir y comparar los datos. </a:t>
          </a:r>
          <a:endParaRPr lang="en-US" sz="1900" kern="1200"/>
        </a:p>
      </dsp:txBody>
      <dsp:txXfrm>
        <a:off x="0" y="1280401"/>
        <a:ext cx="5343082" cy="1280401"/>
      </dsp:txXfrm>
    </dsp:sp>
    <dsp:sp modelId="{4C774D66-3A53-4324-A14B-C54BA22761D2}">
      <dsp:nvSpPr>
        <dsp:cNvPr id="0" name=""/>
        <dsp:cNvSpPr/>
      </dsp:nvSpPr>
      <dsp:spPr>
        <a:xfrm>
          <a:off x="0" y="2560802"/>
          <a:ext cx="534308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03952E-5DA3-408B-867E-23F5ECC22756}">
      <dsp:nvSpPr>
        <dsp:cNvPr id="0" name=""/>
        <dsp:cNvSpPr/>
      </dsp:nvSpPr>
      <dsp:spPr>
        <a:xfrm>
          <a:off x="0" y="2560802"/>
          <a:ext cx="5343082" cy="1280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AR" sz="1900" kern="1200"/>
            <a:t>Se realizó el análisis de los datos de la forma menos sesgada posible a fin que el cliente (conociendo el negocio) pueda aun trabajar con segmentos más chicos (división en 6 clusters si fuera necesario) </a:t>
          </a:r>
          <a:endParaRPr lang="en-US" sz="1900" kern="1200"/>
        </a:p>
      </dsp:txBody>
      <dsp:txXfrm>
        <a:off x="0" y="2560802"/>
        <a:ext cx="5343082" cy="1280401"/>
      </dsp:txXfrm>
    </dsp:sp>
    <dsp:sp modelId="{91728987-E7BC-4183-9D1E-55BAA1C05009}">
      <dsp:nvSpPr>
        <dsp:cNvPr id="0" name=""/>
        <dsp:cNvSpPr/>
      </dsp:nvSpPr>
      <dsp:spPr>
        <a:xfrm>
          <a:off x="0" y="3841204"/>
          <a:ext cx="534308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B21D54-A8F4-466F-92F3-6FEB2015B507}">
      <dsp:nvSpPr>
        <dsp:cNvPr id="0" name=""/>
        <dsp:cNvSpPr/>
      </dsp:nvSpPr>
      <dsp:spPr>
        <a:xfrm>
          <a:off x="0" y="3841204"/>
          <a:ext cx="5343082" cy="1280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ES" sz="1900" kern="1200"/>
            <a:t>El segmento de clientes ocasionales, puede incrementar las ventas, pero hay que ser cauteloso con las ofertas que se le envían dado que es muy probable que sigan firmes con su objetivo de largo plazo.</a:t>
          </a:r>
          <a:endParaRPr lang="en-US" sz="1900" kern="1200"/>
        </a:p>
      </dsp:txBody>
      <dsp:txXfrm>
        <a:off x="0" y="3841204"/>
        <a:ext cx="5343082" cy="128040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8/30/2021</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‹Nº›</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52293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8/30/2021</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‹Nº›</a:t>
            </a:fld>
            <a:endParaRPr lang="en-US"/>
          </a:p>
        </p:txBody>
      </p:sp>
    </p:spTree>
    <p:extLst>
      <p:ext uri="{BB962C8B-B14F-4D97-AF65-F5344CB8AC3E}">
        <p14:creationId xmlns:p14="http://schemas.microsoft.com/office/powerpoint/2010/main" val="1783223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8/30/2021</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‹Nº›</a:t>
            </a:fld>
            <a:endParaRPr lang="en-US"/>
          </a:p>
        </p:txBody>
      </p:sp>
    </p:spTree>
    <p:extLst>
      <p:ext uri="{BB962C8B-B14F-4D97-AF65-F5344CB8AC3E}">
        <p14:creationId xmlns:p14="http://schemas.microsoft.com/office/powerpoint/2010/main" val="3460107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8/30/2021</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‹Nº›</a:t>
            </a:fld>
            <a:endParaRPr lang="en-US"/>
          </a:p>
        </p:txBody>
      </p:sp>
    </p:spTree>
    <p:extLst>
      <p:ext uri="{BB962C8B-B14F-4D97-AF65-F5344CB8AC3E}">
        <p14:creationId xmlns:p14="http://schemas.microsoft.com/office/powerpoint/2010/main" val="1321702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8/30/2021</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‹Nº›</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967470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8/30/2021</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‹Nº›</a:t>
            </a:fld>
            <a:endParaRPr lang="en-US"/>
          </a:p>
        </p:txBody>
      </p:sp>
    </p:spTree>
    <p:extLst>
      <p:ext uri="{BB962C8B-B14F-4D97-AF65-F5344CB8AC3E}">
        <p14:creationId xmlns:p14="http://schemas.microsoft.com/office/powerpoint/2010/main" val="482022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8/30/2021</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‹Nº›</a:t>
            </a:fld>
            <a:endParaRPr lang="en-US"/>
          </a:p>
        </p:txBody>
      </p:sp>
    </p:spTree>
    <p:extLst>
      <p:ext uri="{BB962C8B-B14F-4D97-AF65-F5344CB8AC3E}">
        <p14:creationId xmlns:p14="http://schemas.microsoft.com/office/powerpoint/2010/main" val="1724264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8/30/2021</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‹Nº›</a:t>
            </a:fld>
            <a:endParaRPr lang="en-US"/>
          </a:p>
        </p:txBody>
      </p:sp>
    </p:spTree>
    <p:extLst>
      <p:ext uri="{BB962C8B-B14F-4D97-AF65-F5344CB8AC3E}">
        <p14:creationId xmlns:p14="http://schemas.microsoft.com/office/powerpoint/2010/main" val="484777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8/30/2021</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‹Nº›</a:t>
            </a:fld>
            <a:endParaRPr lang="en-US"/>
          </a:p>
        </p:txBody>
      </p:sp>
    </p:spTree>
    <p:extLst>
      <p:ext uri="{BB962C8B-B14F-4D97-AF65-F5344CB8AC3E}">
        <p14:creationId xmlns:p14="http://schemas.microsoft.com/office/powerpoint/2010/main" val="1695563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8/30/2021</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‹Nº›</a:t>
            </a:fld>
            <a:endParaRPr lang="en-US"/>
          </a:p>
        </p:txBody>
      </p:sp>
    </p:spTree>
    <p:extLst>
      <p:ext uri="{BB962C8B-B14F-4D97-AF65-F5344CB8AC3E}">
        <p14:creationId xmlns:p14="http://schemas.microsoft.com/office/powerpoint/2010/main" val="112175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8/30/2021</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‹Nº›</a:t>
            </a:fld>
            <a:endParaRPr lang="en-US"/>
          </a:p>
        </p:txBody>
      </p:sp>
    </p:spTree>
    <p:extLst>
      <p:ext uri="{BB962C8B-B14F-4D97-AF65-F5344CB8AC3E}">
        <p14:creationId xmlns:p14="http://schemas.microsoft.com/office/powerpoint/2010/main" val="305869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‹Nº›</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8/30/2021</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7209817"/>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Freeform: Shape 21">
            <a:extLst>
              <a:ext uri="{FF2B5EF4-FFF2-40B4-BE49-F238E27FC236}">
                <a16:creationId xmlns:a16="http://schemas.microsoft.com/office/drawing/2014/main" id="{9EB54D17-3792-403D-9127-495845021D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23">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98"/>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983AD43-C562-41EA-8EBB-D51F3F761E6F}"/>
              </a:ext>
            </a:extLst>
          </p:cNvPr>
          <p:cNvPicPr>
            <a:picLocks noChangeAspect="1"/>
          </p:cNvPicPr>
          <p:nvPr/>
        </p:nvPicPr>
        <p:blipFill rotWithShape="1">
          <a:blip r:embed="rId2"/>
          <a:srcRect t="20427"/>
          <a:stretch/>
        </p:blipFill>
        <p:spPr>
          <a:xfrm>
            <a:off x="20" y="-5798"/>
            <a:ext cx="12191980" cy="6863798"/>
          </a:xfrm>
          <a:prstGeom prst="rect">
            <a:avLst/>
          </a:prstGeom>
        </p:spPr>
      </p:pic>
      <p:sp>
        <p:nvSpPr>
          <p:cNvPr id="39" name="Rectangle 25">
            <a:extLst>
              <a:ext uri="{FF2B5EF4-FFF2-40B4-BE49-F238E27FC236}">
                <a16:creationId xmlns:a16="http://schemas.microsoft.com/office/drawing/2014/main" id="{EA7FD6EC-4D99-4AB0-9AC8-CFBD9D47C1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1" y="723900"/>
            <a:ext cx="10744199" cy="5398604"/>
          </a:xfrm>
          <a:prstGeom prst="rect">
            <a:avLst/>
          </a:pr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46E53E8-D4B0-4F43-97A6-C2FAE57D1467}"/>
              </a:ext>
            </a:extLst>
          </p:cNvPr>
          <p:cNvSpPr>
            <a:spLocks noGrp="1"/>
          </p:cNvSpPr>
          <p:nvPr>
            <p:ph type="ctrTitle"/>
          </p:nvPr>
        </p:nvSpPr>
        <p:spPr>
          <a:xfrm>
            <a:off x="1857829" y="1074057"/>
            <a:ext cx="8476343" cy="1033077"/>
          </a:xfrm>
        </p:spPr>
        <p:txBody>
          <a:bodyPr vert="horz" lIns="91440" tIns="45720" rIns="91440" bIns="45720" rtlCol="0" anchor="b">
            <a:normAutofit/>
          </a:bodyPr>
          <a:lstStyle/>
          <a:p>
            <a:r>
              <a:rPr lang="en-US" sz="3200" cap="none" dirty="0" err="1"/>
              <a:t>Aprendizaje</a:t>
            </a:r>
            <a:r>
              <a:rPr lang="en-US" sz="3200" cap="none" dirty="0"/>
              <a:t> no </a:t>
            </a:r>
            <a:r>
              <a:rPr lang="en-US" sz="3200" cap="none" dirty="0" err="1"/>
              <a:t>supervisado</a:t>
            </a:r>
            <a:endParaRPr lang="en-US" sz="3200" cap="none" dirty="0"/>
          </a:p>
        </p:txBody>
      </p:sp>
      <p:sp>
        <p:nvSpPr>
          <p:cNvPr id="3" name="Subtítulo 2">
            <a:extLst>
              <a:ext uri="{FF2B5EF4-FFF2-40B4-BE49-F238E27FC236}">
                <a16:creationId xmlns:a16="http://schemas.microsoft.com/office/drawing/2014/main" id="{531EE393-A9DA-4692-B0B3-3399342462C2}"/>
              </a:ext>
            </a:extLst>
          </p:cNvPr>
          <p:cNvSpPr>
            <a:spLocks noGrp="1"/>
          </p:cNvSpPr>
          <p:nvPr>
            <p:ph type="subTitle" idx="1"/>
          </p:nvPr>
        </p:nvSpPr>
        <p:spPr>
          <a:xfrm>
            <a:off x="2841812" y="2594389"/>
            <a:ext cx="6508377" cy="2447703"/>
          </a:xfrm>
        </p:spPr>
        <p:txBody>
          <a:bodyPr vert="horz" lIns="91440" tIns="45720" rIns="91440" bIns="45720" rtlCol="0">
            <a:normAutofit/>
          </a:bodyPr>
          <a:lstStyle/>
          <a:p>
            <a:pPr>
              <a:lnSpc>
                <a:spcPct val="110000"/>
              </a:lnSpc>
            </a:pPr>
            <a:r>
              <a:rPr lang="en-US" dirty="0" err="1"/>
              <a:t>Trabajo</a:t>
            </a:r>
            <a:r>
              <a:rPr lang="en-US" dirty="0"/>
              <a:t> </a:t>
            </a:r>
            <a:r>
              <a:rPr lang="en-US" dirty="0" err="1"/>
              <a:t>Práctico</a:t>
            </a:r>
            <a:r>
              <a:rPr lang="en-US" dirty="0"/>
              <a:t> Final </a:t>
            </a:r>
          </a:p>
          <a:p>
            <a:pPr>
              <a:lnSpc>
                <a:spcPct val="110000"/>
              </a:lnSpc>
            </a:pPr>
            <a:r>
              <a:rPr lang="en-US" dirty="0"/>
              <a:t>Modulo 3 </a:t>
            </a:r>
            <a:br>
              <a:rPr lang="en-US" dirty="0"/>
            </a:br>
            <a:endParaRPr lang="en-US" dirty="0"/>
          </a:p>
          <a:p>
            <a:pPr>
              <a:lnSpc>
                <a:spcPct val="110000"/>
              </a:lnSpc>
            </a:pPr>
            <a:r>
              <a:rPr lang="en-US" dirty="0" err="1"/>
              <a:t>Alumno</a:t>
            </a:r>
            <a:r>
              <a:rPr lang="en-US" dirty="0"/>
              <a:t>: Pavelek Israel</a:t>
            </a:r>
          </a:p>
        </p:txBody>
      </p:sp>
      <p:grpSp>
        <p:nvGrpSpPr>
          <p:cNvPr id="40" name="Group 27">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5357309"/>
            <a:ext cx="867485" cy="115439"/>
            <a:chOff x="8910933" y="1861308"/>
            <a:chExt cx="867485" cy="115439"/>
          </a:xfrm>
        </p:grpSpPr>
        <p:sp>
          <p:nvSpPr>
            <p:cNvPr id="29" name="Rectangle 28">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29">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2" name="CuadroTexto 11">
            <a:extLst>
              <a:ext uri="{FF2B5EF4-FFF2-40B4-BE49-F238E27FC236}">
                <a16:creationId xmlns:a16="http://schemas.microsoft.com/office/drawing/2014/main" id="{6F2EBD67-D778-4096-A9F4-6F82036C1622}"/>
              </a:ext>
            </a:extLst>
          </p:cNvPr>
          <p:cNvSpPr txBox="1"/>
          <p:nvPr/>
        </p:nvSpPr>
        <p:spPr>
          <a:xfrm>
            <a:off x="1016726" y="669278"/>
            <a:ext cx="10813314" cy="646331"/>
          </a:xfrm>
          <a:prstGeom prst="rect">
            <a:avLst/>
          </a:prstGeom>
          <a:noFill/>
        </p:spPr>
        <p:txBody>
          <a:bodyPr wrap="square">
            <a:spAutoFit/>
          </a:bodyPr>
          <a:lstStyle/>
          <a:p>
            <a:pPr>
              <a:spcAft>
                <a:spcPts val="600"/>
              </a:spcAft>
            </a:pPr>
            <a:r>
              <a:rPr lang="en-US" sz="3600" b="1" cap="all" spc="390" dirty="0" err="1">
                <a:latin typeface="+mj-lt"/>
                <a:ea typeface="+mj-ea"/>
                <a:cs typeface="+mj-cs"/>
              </a:rPr>
              <a:t>Diplomatura</a:t>
            </a:r>
            <a:r>
              <a:rPr lang="en-US" sz="2400" b="1" dirty="0"/>
              <a:t> </a:t>
            </a:r>
            <a:r>
              <a:rPr lang="en-US" sz="3600" b="1" cap="all" spc="390" dirty="0" err="1">
                <a:latin typeface="+mj-lt"/>
                <a:ea typeface="+mj-ea"/>
                <a:cs typeface="+mj-cs"/>
              </a:rPr>
              <a:t>en</a:t>
            </a:r>
            <a:r>
              <a:rPr lang="en-US" sz="3600" b="1" cap="all" spc="390" dirty="0">
                <a:latin typeface="+mj-lt"/>
                <a:ea typeface="+mj-ea"/>
                <a:cs typeface="+mj-cs"/>
              </a:rPr>
              <a:t> </a:t>
            </a:r>
            <a:r>
              <a:rPr lang="en-US" sz="3600" b="1" cap="all" spc="390" dirty="0" err="1">
                <a:latin typeface="+mj-lt"/>
                <a:ea typeface="+mj-ea"/>
                <a:cs typeface="+mj-cs"/>
              </a:rPr>
              <a:t>Ciencias</a:t>
            </a:r>
            <a:r>
              <a:rPr lang="en-US" sz="3600" b="1" cap="all" spc="390" dirty="0">
                <a:latin typeface="+mj-lt"/>
                <a:ea typeface="+mj-ea"/>
                <a:cs typeface="+mj-cs"/>
              </a:rPr>
              <a:t> de </a:t>
            </a:r>
            <a:r>
              <a:rPr lang="en-US" sz="3600" b="1" cap="all" spc="390" dirty="0" err="1">
                <a:latin typeface="+mj-lt"/>
                <a:ea typeface="+mj-ea"/>
                <a:cs typeface="+mj-cs"/>
              </a:rPr>
              <a:t>Datos</a:t>
            </a:r>
            <a:endParaRPr lang="es-ES" sz="3600" b="1" cap="all" spc="390" dirty="0">
              <a:latin typeface="+mj-lt"/>
              <a:ea typeface="+mj-ea"/>
              <a:cs typeface="+mj-cs"/>
            </a:endParaRPr>
          </a:p>
        </p:txBody>
      </p:sp>
      <p:pic>
        <p:nvPicPr>
          <p:cNvPr id="17" name="Picture 2" descr="Convenio Marco con la UTN - Facultad Regional Córdoba | E-Fundaap">
            <a:extLst>
              <a:ext uri="{FF2B5EF4-FFF2-40B4-BE49-F238E27FC236}">
                <a16:creationId xmlns:a16="http://schemas.microsoft.com/office/drawing/2014/main" id="{652FCE2A-48B7-42D9-9C79-AA1C86E0BA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73375" y="5933153"/>
            <a:ext cx="2318605" cy="924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909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85AB185-D5DB-4840-A5CE-7FAEBEC02825}"/>
              </a:ext>
            </a:extLst>
          </p:cNvPr>
          <p:cNvSpPr>
            <a:spLocks noGrp="1"/>
          </p:cNvSpPr>
          <p:nvPr>
            <p:ph type="title"/>
          </p:nvPr>
        </p:nvSpPr>
        <p:spPr>
          <a:xfrm>
            <a:off x="1038883" y="1000366"/>
            <a:ext cx="3995397" cy="1239627"/>
          </a:xfrm>
        </p:spPr>
        <p:txBody>
          <a:bodyPr anchor="b">
            <a:normAutofit/>
          </a:bodyPr>
          <a:lstStyle/>
          <a:p>
            <a:pPr algn="ctr"/>
            <a:r>
              <a:rPr lang="es-AR" dirty="0"/>
              <a:t>Determinación de los </a:t>
            </a:r>
            <a:r>
              <a:rPr lang="es-AR" dirty="0" err="1"/>
              <a:t>hiperparámetros</a:t>
            </a:r>
            <a:endParaRPr lang="es-ES" dirty="0"/>
          </a:p>
        </p:txBody>
      </p:sp>
      <p:sp>
        <p:nvSpPr>
          <p:cNvPr id="3" name="Marcador de contenido 2">
            <a:extLst>
              <a:ext uri="{FF2B5EF4-FFF2-40B4-BE49-F238E27FC236}">
                <a16:creationId xmlns:a16="http://schemas.microsoft.com/office/drawing/2014/main" id="{EB7354CD-B44C-40CD-B1CE-DD1F2BADE896}"/>
              </a:ext>
            </a:extLst>
          </p:cNvPr>
          <p:cNvSpPr>
            <a:spLocks noGrp="1"/>
          </p:cNvSpPr>
          <p:nvPr>
            <p:ph idx="1"/>
          </p:nvPr>
        </p:nvSpPr>
        <p:spPr>
          <a:xfrm>
            <a:off x="1096144" y="2884395"/>
            <a:ext cx="3862062" cy="2469140"/>
          </a:xfrm>
        </p:spPr>
        <p:txBody>
          <a:bodyPr>
            <a:normAutofit/>
          </a:bodyPr>
          <a:lstStyle/>
          <a:p>
            <a:pPr algn="ctr"/>
            <a:endParaRPr lang="es-AR" dirty="0"/>
          </a:p>
          <a:p>
            <a:pPr algn="ctr"/>
            <a:r>
              <a:rPr lang="es-AR" dirty="0"/>
              <a:t>Método de la silueta</a:t>
            </a:r>
          </a:p>
          <a:p>
            <a:pPr algn="ctr"/>
            <a:endParaRPr lang="es-AR" dirty="0"/>
          </a:p>
          <a:p>
            <a:pPr algn="ctr"/>
            <a:endParaRPr lang="es-ES" dirty="0"/>
          </a:p>
        </p:txBody>
      </p:sp>
      <p:pic>
        <p:nvPicPr>
          <p:cNvPr id="5" name="Imagen 4">
            <a:extLst>
              <a:ext uri="{FF2B5EF4-FFF2-40B4-BE49-F238E27FC236}">
                <a16:creationId xmlns:a16="http://schemas.microsoft.com/office/drawing/2014/main" id="{55D64F28-1740-4598-AF66-CD03A9FD6C4F}"/>
              </a:ext>
            </a:extLst>
          </p:cNvPr>
          <p:cNvPicPr>
            <a:picLocks noChangeAspect="1"/>
          </p:cNvPicPr>
          <p:nvPr/>
        </p:nvPicPr>
        <p:blipFill>
          <a:blip r:embed="rId2"/>
          <a:stretch>
            <a:fillRect/>
          </a:stretch>
        </p:blipFill>
        <p:spPr>
          <a:xfrm>
            <a:off x="5619525" y="644556"/>
            <a:ext cx="5715000" cy="2728912"/>
          </a:xfrm>
          <a:prstGeom prst="rect">
            <a:avLst/>
          </a:prstGeom>
        </p:spPr>
      </p:pic>
      <p:grpSp>
        <p:nvGrpSpPr>
          <p:cNvPr id="14" name="Group 13">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15" name="Rectangle 14">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7" name="Imagen 6">
            <a:extLst>
              <a:ext uri="{FF2B5EF4-FFF2-40B4-BE49-F238E27FC236}">
                <a16:creationId xmlns:a16="http://schemas.microsoft.com/office/drawing/2014/main" id="{49EB7A80-B3D9-4CA8-859C-3F62B0FFCF48}"/>
              </a:ext>
            </a:extLst>
          </p:cNvPr>
          <p:cNvPicPr>
            <a:picLocks noChangeAspect="1"/>
          </p:cNvPicPr>
          <p:nvPr/>
        </p:nvPicPr>
        <p:blipFill>
          <a:blip r:embed="rId3"/>
          <a:stretch>
            <a:fillRect/>
          </a:stretch>
        </p:blipFill>
        <p:spPr>
          <a:xfrm>
            <a:off x="5619525" y="3613746"/>
            <a:ext cx="5705361" cy="2728913"/>
          </a:xfrm>
          <a:prstGeom prst="rect">
            <a:avLst/>
          </a:prstGeom>
        </p:spPr>
      </p:pic>
    </p:spTree>
    <p:extLst>
      <p:ext uri="{BB962C8B-B14F-4D97-AF65-F5344CB8AC3E}">
        <p14:creationId xmlns:p14="http://schemas.microsoft.com/office/powerpoint/2010/main" val="3223097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3E3C3B-4CB4-4526-B380-4CA0FACD48C5}"/>
              </a:ext>
            </a:extLst>
          </p:cNvPr>
          <p:cNvSpPr>
            <a:spLocks noGrp="1"/>
          </p:cNvSpPr>
          <p:nvPr>
            <p:ph type="title"/>
          </p:nvPr>
        </p:nvSpPr>
        <p:spPr>
          <a:xfrm>
            <a:off x="885825" y="409575"/>
            <a:ext cx="2085975" cy="536014"/>
          </a:xfrm>
        </p:spPr>
        <p:txBody>
          <a:bodyPr>
            <a:normAutofit fontScale="90000"/>
          </a:bodyPr>
          <a:lstStyle/>
          <a:p>
            <a:r>
              <a:rPr lang="es-AR" dirty="0" err="1"/>
              <a:t>Clustering</a:t>
            </a:r>
            <a:endParaRPr lang="es-ES" dirty="0"/>
          </a:p>
        </p:txBody>
      </p:sp>
      <p:pic>
        <p:nvPicPr>
          <p:cNvPr id="5" name="Imagen 4">
            <a:extLst>
              <a:ext uri="{FF2B5EF4-FFF2-40B4-BE49-F238E27FC236}">
                <a16:creationId xmlns:a16="http://schemas.microsoft.com/office/drawing/2014/main" id="{313014D9-6B3A-44C6-8151-6B8DA009D0EE}"/>
              </a:ext>
            </a:extLst>
          </p:cNvPr>
          <p:cNvPicPr>
            <a:picLocks noChangeAspect="1"/>
          </p:cNvPicPr>
          <p:nvPr/>
        </p:nvPicPr>
        <p:blipFill>
          <a:blip r:embed="rId2"/>
          <a:stretch>
            <a:fillRect/>
          </a:stretch>
        </p:blipFill>
        <p:spPr>
          <a:xfrm>
            <a:off x="304800" y="2062634"/>
            <a:ext cx="4678901" cy="3584384"/>
          </a:xfrm>
          <a:prstGeom prst="rect">
            <a:avLst/>
          </a:prstGeom>
        </p:spPr>
      </p:pic>
      <p:sp>
        <p:nvSpPr>
          <p:cNvPr id="6" name="Título 1">
            <a:extLst>
              <a:ext uri="{FF2B5EF4-FFF2-40B4-BE49-F238E27FC236}">
                <a16:creationId xmlns:a16="http://schemas.microsoft.com/office/drawing/2014/main" id="{FEED93D0-B5AD-4D4F-B1FC-172482E527CD}"/>
              </a:ext>
            </a:extLst>
          </p:cNvPr>
          <p:cNvSpPr txBox="1">
            <a:spLocks/>
          </p:cNvSpPr>
          <p:nvPr/>
        </p:nvSpPr>
        <p:spPr>
          <a:xfrm>
            <a:off x="1447800" y="1236104"/>
            <a:ext cx="2085975" cy="536014"/>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a:lstStyle>
          <a:p>
            <a:r>
              <a:rPr lang="es-AR" dirty="0"/>
              <a:t>KMEANS</a:t>
            </a:r>
            <a:endParaRPr lang="es-ES" dirty="0"/>
          </a:p>
        </p:txBody>
      </p:sp>
      <p:pic>
        <p:nvPicPr>
          <p:cNvPr id="8" name="Imagen 7">
            <a:extLst>
              <a:ext uri="{FF2B5EF4-FFF2-40B4-BE49-F238E27FC236}">
                <a16:creationId xmlns:a16="http://schemas.microsoft.com/office/drawing/2014/main" id="{62575483-5E77-438F-9DE8-F58D18C31769}"/>
              </a:ext>
            </a:extLst>
          </p:cNvPr>
          <p:cNvPicPr>
            <a:picLocks noChangeAspect="1"/>
          </p:cNvPicPr>
          <p:nvPr/>
        </p:nvPicPr>
        <p:blipFill>
          <a:blip r:embed="rId3"/>
          <a:stretch>
            <a:fillRect/>
          </a:stretch>
        </p:blipFill>
        <p:spPr>
          <a:xfrm>
            <a:off x="7591557" y="246348"/>
            <a:ext cx="4177568" cy="3384359"/>
          </a:xfrm>
          <a:prstGeom prst="rect">
            <a:avLst/>
          </a:prstGeom>
        </p:spPr>
      </p:pic>
      <p:sp>
        <p:nvSpPr>
          <p:cNvPr id="10" name="Título 1">
            <a:extLst>
              <a:ext uri="{FF2B5EF4-FFF2-40B4-BE49-F238E27FC236}">
                <a16:creationId xmlns:a16="http://schemas.microsoft.com/office/drawing/2014/main" id="{2ED79A7C-C9E7-48F3-B087-AD7C0BD9DA82}"/>
              </a:ext>
            </a:extLst>
          </p:cNvPr>
          <p:cNvSpPr txBox="1">
            <a:spLocks/>
          </p:cNvSpPr>
          <p:nvPr/>
        </p:nvSpPr>
        <p:spPr>
          <a:xfrm>
            <a:off x="5977910" y="968097"/>
            <a:ext cx="2085975" cy="536014"/>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a:lstStyle>
          <a:p>
            <a:r>
              <a:rPr lang="es-AR" dirty="0"/>
              <a:t>DBSCAN</a:t>
            </a:r>
            <a:endParaRPr lang="es-ES" dirty="0"/>
          </a:p>
        </p:txBody>
      </p:sp>
      <p:pic>
        <p:nvPicPr>
          <p:cNvPr id="12" name="Imagen 11">
            <a:extLst>
              <a:ext uri="{FF2B5EF4-FFF2-40B4-BE49-F238E27FC236}">
                <a16:creationId xmlns:a16="http://schemas.microsoft.com/office/drawing/2014/main" id="{48126A54-F6FD-4257-8435-5831DC8C850B}"/>
              </a:ext>
            </a:extLst>
          </p:cNvPr>
          <p:cNvPicPr>
            <a:picLocks noChangeAspect="1"/>
          </p:cNvPicPr>
          <p:nvPr/>
        </p:nvPicPr>
        <p:blipFill>
          <a:blip r:embed="rId4"/>
          <a:stretch>
            <a:fillRect/>
          </a:stretch>
        </p:blipFill>
        <p:spPr>
          <a:xfrm>
            <a:off x="5193573" y="3854826"/>
            <a:ext cx="4397121" cy="2842506"/>
          </a:xfrm>
          <a:prstGeom prst="rect">
            <a:avLst/>
          </a:prstGeom>
        </p:spPr>
      </p:pic>
      <p:sp>
        <p:nvSpPr>
          <p:cNvPr id="13" name="Título 1">
            <a:extLst>
              <a:ext uri="{FF2B5EF4-FFF2-40B4-BE49-F238E27FC236}">
                <a16:creationId xmlns:a16="http://schemas.microsoft.com/office/drawing/2014/main" id="{B2BB6AC0-9050-491F-A227-2C955B733939}"/>
              </a:ext>
            </a:extLst>
          </p:cNvPr>
          <p:cNvSpPr txBox="1">
            <a:spLocks/>
          </p:cNvSpPr>
          <p:nvPr/>
        </p:nvSpPr>
        <p:spPr>
          <a:xfrm>
            <a:off x="9512039" y="4757061"/>
            <a:ext cx="2052431" cy="1038035"/>
          </a:xfrm>
          <a:prstGeom prst="rect">
            <a:avLst/>
          </a:prstGeom>
        </p:spPr>
        <p:txBody>
          <a:bodyPr vert="horz" lIns="91440" tIns="45720" rIns="91440" bIns="45720" rtlCol="0" anchor="b">
            <a:noAutofit/>
          </a:bodyPr>
          <a:lst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a:lstStyle>
          <a:p>
            <a:r>
              <a:rPr lang="es-AR" sz="2900" dirty="0" err="1"/>
              <a:t>Clutering</a:t>
            </a:r>
            <a:endParaRPr lang="es-AR" sz="2900" dirty="0"/>
          </a:p>
          <a:p>
            <a:r>
              <a:rPr lang="es-AR" sz="2900" dirty="0"/>
              <a:t> </a:t>
            </a:r>
            <a:r>
              <a:rPr lang="es-AR" sz="2900" dirty="0" err="1"/>
              <a:t>Jerácquico</a:t>
            </a:r>
            <a:endParaRPr lang="es-ES" sz="2900" dirty="0"/>
          </a:p>
        </p:txBody>
      </p:sp>
    </p:spTree>
    <p:extLst>
      <p:ext uri="{BB962C8B-B14F-4D97-AF65-F5344CB8AC3E}">
        <p14:creationId xmlns:p14="http://schemas.microsoft.com/office/powerpoint/2010/main" val="3589730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3938C7-B407-4136-9221-3848D1638140}"/>
              </a:ext>
            </a:extLst>
          </p:cNvPr>
          <p:cNvSpPr>
            <a:spLocks noGrp="1"/>
          </p:cNvSpPr>
          <p:nvPr>
            <p:ph type="title"/>
          </p:nvPr>
        </p:nvSpPr>
        <p:spPr>
          <a:xfrm>
            <a:off x="813547" y="412376"/>
            <a:ext cx="10134600" cy="497354"/>
          </a:xfrm>
        </p:spPr>
        <p:txBody>
          <a:bodyPr>
            <a:normAutofit fontScale="90000"/>
          </a:bodyPr>
          <a:lstStyle/>
          <a:p>
            <a:r>
              <a:rPr lang="es-AR" dirty="0"/>
              <a:t>Análisis de los </a:t>
            </a:r>
            <a:r>
              <a:rPr lang="es-AR" dirty="0" err="1"/>
              <a:t>clusters</a:t>
            </a:r>
            <a:r>
              <a:rPr lang="es-AR" dirty="0"/>
              <a:t>.</a:t>
            </a:r>
            <a:endParaRPr lang="es-ES" dirty="0"/>
          </a:p>
        </p:txBody>
      </p:sp>
      <p:pic>
        <p:nvPicPr>
          <p:cNvPr id="5" name="Imagen 4">
            <a:extLst>
              <a:ext uri="{FF2B5EF4-FFF2-40B4-BE49-F238E27FC236}">
                <a16:creationId xmlns:a16="http://schemas.microsoft.com/office/drawing/2014/main" id="{46F7459F-94E3-4AD7-A083-25E13C69D9BD}"/>
              </a:ext>
            </a:extLst>
          </p:cNvPr>
          <p:cNvPicPr>
            <a:picLocks noChangeAspect="1"/>
          </p:cNvPicPr>
          <p:nvPr/>
        </p:nvPicPr>
        <p:blipFill>
          <a:blip r:embed="rId2"/>
          <a:stretch>
            <a:fillRect/>
          </a:stretch>
        </p:blipFill>
        <p:spPr>
          <a:xfrm>
            <a:off x="1167012" y="1070572"/>
            <a:ext cx="9624894" cy="2994920"/>
          </a:xfrm>
          <a:prstGeom prst="rect">
            <a:avLst/>
          </a:prstGeom>
        </p:spPr>
      </p:pic>
      <p:pic>
        <p:nvPicPr>
          <p:cNvPr id="7" name="Imagen 6">
            <a:extLst>
              <a:ext uri="{FF2B5EF4-FFF2-40B4-BE49-F238E27FC236}">
                <a16:creationId xmlns:a16="http://schemas.microsoft.com/office/drawing/2014/main" id="{799B5749-AF74-4AAC-B0D0-6848EE80EB3C}"/>
              </a:ext>
            </a:extLst>
          </p:cNvPr>
          <p:cNvPicPr>
            <a:picLocks noChangeAspect="1"/>
          </p:cNvPicPr>
          <p:nvPr/>
        </p:nvPicPr>
        <p:blipFill>
          <a:blip r:embed="rId3"/>
          <a:stretch>
            <a:fillRect/>
          </a:stretch>
        </p:blipFill>
        <p:spPr>
          <a:xfrm>
            <a:off x="895143" y="4316952"/>
            <a:ext cx="4762913" cy="1752752"/>
          </a:xfrm>
          <a:prstGeom prst="rect">
            <a:avLst/>
          </a:prstGeom>
        </p:spPr>
      </p:pic>
      <p:graphicFrame>
        <p:nvGraphicFramePr>
          <p:cNvPr id="8" name="Tabla 7">
            <a:extLst>
              <a:ext uri="{FF2B5EF4-FFF2-40B4-BE49-F238E27FC236}">
                <a16:creationId xmlns:a16="http://schemas.microsoft.com/office/drawing/2014/main" id="{7C41227F-11E6-4377-BFCA-95433FFEBDD8}"/>
              </a:ext>
            </a:extLst>
          </p:cNvPr>
          <p:cNvGraphicFramePr>
            <a:graphicFrameLocks noGrp="1"/>
          </p:cNvGraphicFramePr>
          <p:nvPr>
            <p:extLst>
              <p:ext uri="{D42A27DB-BD31-4B8C-83A1-F6EECF244321}">
                <p14:modId xmlns:p14="http://schemas.microsoft.com/office/powerpoint/2010/main" val="1564888224"/>
              </p:ext>
            </p:extLst>
          </p:nvPr>
        </p:nvGraphicFramePr>
        <p:xfrm>
          <a:off x="7124700" y="4065492"/>
          <a:ext cx="3208020" cy="2773680"/>
        </p:xfrm>
        <a:graphic>
          <a:graphicData uri="http://schemas.openxmlformats.org/drawingml/2006/table">
            <a:tbl>
              <a:tblPr firstRow="1" bandRow="1">
                <a:tableStyleId>{5C22544A-7EE6-4342-B048-85BDC9FD1C3A}</a:tableStyleId>
              </a:tblPr>
              <a:tblGrid>
                <a:gridCol w="975124">
                  <a:extLst>
                    <a:ext uri="{9D8B030D-6E8A-4147-A177-3AD203B41FA5}">
                      <a16:colId xmlns:a16="http://schemas.microsoft.com/office/drawing/2014/main" val="2557213578"/>
                    </a:ext>
                  </a:extLst>
                </a:gridCol>
                <a:gridCol w="2232896">
                  <a:extLst>
                    <a:ext uri="{9D8B030D-6E8A-4147-A177-3AD203B41FA5}">
                      <a16:colId xmlns:a16="http://schemas.microsoft.com/office/drawing/2014/main" val="1834424607"/>
                    </a:ext>
                  </a:extLst>
                </a:gridCol>
              </a:tblGrid>
              <a:tr h="317220">
                <a:tc>
                  <a:txBody>
                    <a:bodyPr/>
                    <a:lstStyle/>
                    <a:p>
                      <a:r>
                        <a:rPr lang="es-ES" dirty="0"/>
                        <a:t>Id de </a:t>
                      </a:r>
                      <a:r>
                        <a:rPr lang="es-ES" dirty="0" err="1"/>
                        <a:t>cluster</a:t>
                      </a:r>
                      <a:endParaRPr lang="es-ES" dirty="0"/>
                    </a:p>
                  </a:txBody>
                  <a:tcPr/>
                </a:tc>
                <a:tc>
                  <a:txBody>
                    <a:bodyPr/>
                    <a:lstStyle/>
                    <a:p>
                      <a:r>
                        <a:rPr lang="es-ES" dirty="0"/>
                        <a:t>Tipo de cliente</a:t>
                      </a:r>
                    </a:p>
                  </a:txBody>
                  <a:tcPr/>
                </a:tc>
                <a:extLst>
                  <a:ext uri="{0D108BD9-81ED-4DB2-BD59-A6C34878D82A}">
                    <a16:rowId xmlns:a16="http://schemas.microsoft.com/office/drawing/2014/main" val="3077706139"/>
                  </a:ext>
                </a:extLst>
              </a:tr>
              <a:tr h="3172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b="0" i="0" kern="1200" dirty="0">
                          <a:solidFill>
                            <a:srgbClr val="000000"/>
                          </a:solidFill>
                          <a:effectLst/>
                          <a:latin typeface="Helvetica Neue"/>
                          <a:ea typeface="+mn-ea"/>
                          <a:cs typeface="+mn-cs"/>
                        </a:rPr>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400" b="0" i="0" kern="1200" dirty="0">
                          <a:solidFill>
                            <a:srgbClr val="000000"/>
                          </a:solidFill>
                          <a:effectLst/>
                          <a:latin typeface="Helvetica Neue"/>
                          <a:ea typeface="+mn-ea"/>
                          <a:cs typeface="+mn-cs"/>
                        </a:rPr>
                        <a:t>Cliente ocasional</a:t>
                      </a:r>
                    </a:p>
                  </a:txBody>
                  <a:tcPr/>
                </a:tc>
                <a:extLst>
                  <a:ext uri="{0D108BD9-81ED-4DB2-BD59-A6C34878D82A}">
                    <a16:rowId xmlns:a16="http://schemas.microsoft.com/office/drawing/2014/main" val="3993960126"/>
                  </a:ext>
                </a:extLst>
              </a:tr>
              <a:tr h="3172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b="0" i="0" kern="1200" dirty="0">
                          <a:solidFill>
                            <a:srgbClr val="000000"/>
                          </a:solidFill>
                          <a:effectLst/>
                          <a:latin typeface="Helvetica Neue"/>
                          <a:ea typeface="+mn-ea"/>
                          <a:cs typeface="+mn-cs"/>
                        </a:rPr>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400" b="0" i="0" kern="1200" dirty="0">
                          <a:solidFill>
                            <a:srgbClr val="000000"/>
                          </a:solidFill>
                          <a:effectLst/>
                          <a:latin typeface="Helvetica Neue"/>
                          <a:ea typeface="+mn-ea"/>
                          <a:cs typeface="+mn-cs"/>
                        </a:rPr>
                        <a:t>Cliente de compra frecuente</a:t>
                      </a:r>
                    </a:p>
                  </a:txBody>
                  <a:tcPr/>
                </a:tc>
                <a:extLst>
                  <a:ext uri="{0D108BD9-81ED-4DB2-BD59-A6C34878D82A}">
                    <a16:rowId xmlns:a16="http://schemas.microsoft.com/office/drawing/2014/main" val="3565522536"/>
                  </a:ext>
                </a:extLst>
              </a:tr>
              <a:tr h="3172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b="0" i="0" kern="1200" dirty="0">
                          <a:solidFill>
                            <a:srgbClr val="000000"/>
                          </a:solidFill>
                          <a:effectLst/>
                          <a:latin typeface="Helvetica Neue"/>
                          <a:ea typeface="+mn-ea"/>
                          <a:cs typeface="+mn-cs"/>
                        </a:rPr>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400" b="0" i="0" kern="1200" dirty="0">
                          <a:solidFill>
                            <a:srgbClr val="000000"/>
                          </a:solidFill>
                          <a:effectLst/>
                          <a:latin typeface="Helvetica Neue"/>
                          <a:ea typeface="+mn-ea"/>
                          <a:cs typeface="+mn-cs"/>
                        </a:rPr>
                        <a:t>Cliente de compra regular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400" b="0" i="0" kern="1200" dirty="0">
                        <a:solidFill>
                          <a:srgbClr val="000000"/>
                        </a:solidFill>
                        <a:effectLst/>
                        <a:latin typeface="Helvetica Neue"/>
                        <a:ea typeface="+mn-ea"/>
                        <a:cs typeface="+mn-cs"/>
                      </a:endParaRPr>
                    </a:p>
                  </a:txBody>
                  <a:tcPr/>
                </a:tc>
                <a:extLst>
                  <a:ext uri="{0D108BD9-81ED-4DB2-BD59-A6C34878D82A}">
                    <a16:rowId xmlns:a16="http://schemas.microsoft.com/office/drawing/2014/main" val="2875971069"/>
                  </a:ext>
                </a:extLst>
              </a:tr>
              <a:tr h="3172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b="0" i="0" kern="1200" dirty="0">
                          <a:solidFill>
                            <a:srgbClr val="000000"/>
                          </a:solidFill>
                          <a:effectLst/>
                          <a:latin typeface="Helvetica Neue"/>
                          <a:ea typeface="+mn-ea"/>
                          <a:cs typeface="+mn-cs"/>
                        </a:rPr>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400" b="0" i="0" kern="1200" dirty="0">
                          <a:solidFill>
                            <a:srgbClr val="000000"/>
                          </a:solidFill>
                          <a:effectLst/>
                          <a:latin typeface="Helvetica Neue"/>
                          <a:ea typeface="+mn-ea"/>
                          <a:cs typeface="+mn-cs"/>
                        </a:rPr>
                        <a:t>Cliente embajador</a:t>
                      </a:r>
                    </a:p>
                  </a:txBody>
                  <a:tcPr/>
                </a:tc>
                <a:extLst>
                  <a:ext uri="{0D108BD9-81ED-4DB2-BD59-A6C34878D82A}">
                    <a16:rowId xmlns:a16="http://schemas.microsoft.com/office/drawing/2014/main" val="7529046"/>
                  </a:ext>
                </a:extLst>
              </a:tr>
              <a:tr h="3172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b="0" i="0" kern="1200" dirty="0">
                          <a:solidFill>
                            <a:srgbClr val="000000"/>
                          </a:solidFill>
                          <a:effectLst/>
                          <a:latin typeface="Helvetica Neue"/>
                          <a:ea typeface="+mn-ea"/>
                          <a:cs typeface="+mn-cs"/>
                        </a:rPr>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400" b="0" i="0" kern="1200" dirty="0">
                          <a:solidFill>
                            <a:srgbClr val="000000"/>
                          </a:solidFill>
                          <a:effectLst/>
                          <a:latin typeface="Helvetica Neue"/>
                          <a:ea typeface="+mn-ea"/>
                          <a:cs typeface="+mn-cs"/>
                        </a:rPr>
                        <a:t>Cliente ahorrador</a:t>
                      </a:r>
                    </a:p>
                  </a:txBody>
                  <a:tcPr/>
                </a:tc>
                <a:extLst>
                  <a:ext uri="{0D108BD9-81ED-4DB2-BD59-A6C34878D82A}">
                    <a16:rowId xmlns:a16="http://schemas.microsoft.com/office/drawing/2014/main" val="2384591835"/>
                  </a:ext>
                </a:extLst>
              </a:tr>
            </a:tbl>
          </a:graphicData>
        </a:graphic>
      </p:graphicFrame>
    </p:spTree>
    <p:extLst>
      <p:ext uri="{BB962C8B-B14F-4D97-AF65-F5344CB8AC3E}">
        <p14:creationId xmlns:p14="http://schemas.microsoft.com/office/powerpoint/2010/main" val="2434730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44F32A-0857-4FFA-8D67-480C3153703B}"/>
              </a:ext>
            </a:extLst>
          </p:cNvPr>
          <p:cNvSpPr>
            <a:spLocks noGrp="1"/>
          </p:cNvSpPr>
          <p:nvPr>
            <p:ph type="title"/>
          </p:nvPr>
        </p:nvSpPr>
        <p:spPr>
          <a:xfrm>
            <a:off x="206898" y="0"/>
            <a:ext cx="10134600" cy="750749"/>
          </a:xfrm>
        </p:spPr>
        <p:txBody>
          <a:bodyPr/>
          <a:lstStyle/>
          <a:p>
            <a:r>
              <a:rPr lang="es-ES" dirty="0"/>
              <a:t>Descripción de los clientes</a:t>
            </a:r>
          </a:p>
        </p:txBody>
      </p:sp>
      <p:graphicFrame>
        <p:nvGraphicFramePr>
          <p:cNvPr id="4" name="Tabla 4">
            <a:extLst>
              <a:ext uri="{FF2B5EF4-FFF2-40B4-BE49-F238E27FC236}">
                <a16:creationId xmlns:a16="http://schemas.microsoft.com/office/drawing/2014/main" id="{9CD69564-3A60-453A-8AB6-F9A84CF0825C}"/>
              </a:ext>
            </a:extLst>
          </p:cNvPr>
          <p:cNvGraphicFramePr>
            <a:graphicFrameLocks noGrp="1"/>
          </p:cNvGraphicFramePr>
          <p:nvPr>
            <p:extLst>
              <p:ext uri="{D42A27DB-BD31-4B8C-83A1-F6EECF244321}">
                <p14:modId xmlns:p14="http://schemas.microsoft.com/office/powerpoint/2010/main" val="2295203531"/>
              </p:ext>
            </p:extLst>
          </p:nvPr>
        </p:nvGraphicFramePr>
        <p:xfrm>
          <a:off x="451416" y="750749"/>
          <a:ext cx="11500971" cy="6087042"/>
        </p:xfrm>
        <a:graphic>
          <a:graphicData uri="http://schemas.openxmlformats.org/drawingml/2006/table">
            <a:tbl>
              <a:tblPr firstRow="1" bandRow="1">
                <a:tableStyleId>{5C22544A-7EE6-4342-B048-85BDC9FD1C3A}</a:tableStyleId>
              </a:tblPr>
              <a:tblGrid>
                <a:gridCol w="3938382">
                  <a:extLst>
                    <a:ext uri="{9D8B030D-6E8A-4147-A177-3AD203B41FA5}">
                      <a16:colId xmlns:a16="http://schemas.microsoft.com/office/drawing/2014/main" val="185297185"/>
                    </a:ext>
                  </a:extLst>
                </a:gridCol>
                <a:gridCol w="3766521">
                  <a:extLst>
                    <a:ext uri="{9D8B030D-6E8A-4147-A177-3AD203B41FA5}">
                      <a16:colId xmlns:a16="http://schemas.microsoft.com/office/drawing/2014/main" val="2031036555"/>
                    </a:ext>
                  </a:extLst>
                </a:gridCol>
                <a:gridCol w="3796068">
                  <a:extLst>
                    <a:ext uri="{9D8B030D-6E8A-4147-A177-3AD203B41FA5}">
                      <a16:colId xmlns:a16="http://schemas.microsoft.com/office/drawing/2014/main" val="907111145"/>
                    </a:ext>
                  </a:extLst>
                </a:gridCol>
              </a:tblGrid>
              <a:tr h="577514">
                <a:tc>
                  <a:txBody>
                    <a:bodyPr/>
                    <a:lstStyle/>
                    <a:p>
                      <a:r>
                        <a:rPr lang="es-ES" dirty="0"/>
                        <a:t>Tipo de cliente</a:t>
                      </a:r>
                    </a:p>
                  </a:txBody>
                  <a:tcPr/>
                </a:tc>
                <a:tc>
                  <a:txBody>
                    <a:bodyPr/>
                    <a:lstStyle/>
                    <a:p>
                      <a:pPr algn="ctr"/>
                      <a:r>
                        <a:rPr lang="es-ES" dirty="0"/>
                        <a:t>Descripción</a:t>
                      </a:r>
                    </a:p>
                  </a:txBody>
                  <a:tcPr/>
                </a:tc>
                <a:tc>
                  <a:txBody>
                    <a:bodyPr/>
                    <a:lstStyle/>
                    <a:p>
                      <a:pPr algn="ctr"/>
                      <a:r>
                        <a:rPr lang="es-AR" dirty="0"/>
                        <a:t>Sugerencias</a:t>
                      </a:r>
                      <a:endParaRPr lang="es-ES" dirty="0"/>
                    </a:p>
                  </a:txBody>
                  <a:tcPr/>
                </a:tc>
                <a:extLst>
                  <a:ext uri="{0D108BD9-81ED-4DB2-BD59-A6C34878D82A}">
                    <a16:rowId xmlns:a16="http://schemas.microsoft.com/office/drawing/2014/main" val="2931613945"/>
                  </a:ext>
                </a:extLst>
              </a:tr>
              <a:tr h="119183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s-ES" sz="1400" b="0" i="0" kern="1200" dirty="0">
                          <a:solidFill>
                            <a:srgbClr val="000000"/>
                          </a:solidFill>
                          <a:effectLst/>
                          <a:latin typeface="Helvetica Neue"/>
                          <a:ea typeface="+mn-ea"/>
                          <a:cs typeface="+mn-cs"/>
                        </a:rPr>
                        <a:t>Cliente ocasional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b="0" i="0" kern="1200" dirty="0">
                          <a:solidFill>
                            <a:srgbClr val="000000"/>
                          </a:solidFill>
                          <a:effectLst/>
                          <a:latin typeface="Helvetica Neue"/>
                          <a:ea typeface="+mn-ea"/>
                          <a:cs typeface="+mn-cs"/>
                        </a:rPr>
                        <a:t>Son clientes que a pesar de poseer altos ingresos, poseen un bajo puntaje de gasto, seguramente este ahorrando para algún gasto mayor (compra de un bien durable importante) o la jubilación.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200" b="0" i="0" kern="1200" dirty="0">
                        <a:solidFill>
                          <a:srgbClr val="000000"/>
                        </a:solidFill>
                        <a:effectLst/>
                        <a:latin typeface="Helvetica Neue"/>
                        <a:ea typeface="+mn-ea"/>
                        <a:cs typeface="+mn-cs"/>
                      </a:endParaRPr>
                    </a:p>
                  </a:txBody>
                  <a:tcPr/>
                </a:tc>
                <a:tc>
                  <a:txBody>
                    <a:bodyPr/>
                    <a:lstStyle/>
                    <a:p>
                      <a:r>
                        <a:rPr lang="es-AR" sz="1200" b="0" i="0" kern="1200" dirty="0">
                          <a:solidFill>
                            <a:srgbClr val="000000"/>
                          </a:solidFill>
                          <a:effectLst/>
                          <a:latin typeface="Helvetica Neue"/>
                          <a:ea typeface="+mn-ea"/>
                          <a:cs typeface="+mn-cs"/>
                        </a:rPr>
                        <a:t>Se sugiere a este grupo, ofrecer productos relacionados con inversiones, o productos que den alguna rentabilidad a un riesgo moderado/bajo, también se le puede ofrecer productos relativos seguros médicos, medicina prepaga. </a:t>
                      </a:r>
                      <a:endParaRPr lang="es-ES" sz="1200" b="0" i="0" kern="1200" dirty="0">
                        <a:solidFill>
                          <a:srgbClr val="000000"/>
                        </a:solidFill>
                        <a:effectLst/>
                        <a:latin typeface="Helvetica Neue"/>
                        <a:ea typeface="+mn-ea"/>
                        <a:cs typeface="+mn-cs"/>
                      </a:endParaRPr>
                    </a:p>
                  </a:txBody>
                  <a:tcPr/>
                </a:tc>
                <a:extLst>
                  <a:ext uri="{0D108BD9-81ED-4DB2-BD59-A6C34878D82A}">
                    <a16:rowId xmlns:a16="http://schemas.microsoft.com/office/drawing/2014/main" val="1266918945"/>
                  </a:ext>
                </a:extLst>
              </a:tr>
              <a:tr h="1008472">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s-ES" sz="1400" b="0" i="0" kern="1200" dirty="0">
                          <a:solidFill>
                            <a:srgbClr val="000000"/>
                          </a:solidFill>
                          <a:effectLst/>
                          <a:latin typeface="Helvetica Neue"/>
                          <a:ea typeface="+mn-ea"/>
                          <a:cs typeface="+mn-cs"/>
                        </a:rPr>
                        <a:t>Cliente de compra </a:t>
                      </a:r>
                    </a:p>
                    <a:p>
                      <a:pPr marL="0" marR="0" lvl="0" indent="0" algn="r" defTabSz="914400" rtl="0" eaLnBrk="1" fontAlgn="auto" latinLnBrk="0" hangingPunct="1">
                        <a:lnSpc>
                          <a:spcPct val="100000"/>
                        </a:lnSpc>
                        <a:spcBef>
                          <a:spcPts val="0"/>
                        </a:spcBef>
                        <a:spcAft>
                          <a:spcPts val="0"/>
                        </a:spcAft>
                        <a:buClrTx/>
                        <a:buSzTx/>
                        <a:buFontTx/>
                        <a:buNone/>
                        <a:tabLst/>
                        <a:defRPr/>
                      </a:pPr>
                      <a:r>
                        <a:rPr lang="es-ES" sz="1400" b="0" i="0" kern="1200" dirty="0">
                          <a:solidFill>
                            <a:srgbClr val="000000"/>
                          </a:solidFill>
                          <a:effectLst/>
                          <a:latin typeface="Helvetica Neue"/>
                          <a:ea typeface="+mn-ea"/>
                          <a:cs typeface="+mn-cs"/>
                        </a:rPr>
                        <a:t>regular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b="0" i="0" kern="1200" dirty="0">
                          <a:solidFill>
                            <a:srgbClr val="000000"/>
                          </a:solidFill>
                          <a:effectLst/>
                          <a:latin typeface="Helvetica Neue"/>
                          <a:ea typeface="+mn-ea"/>
                          <a:cs typeface="+mn-cs"/>
                        </a:rPr>
                        <a:t>Son clientes moderados, que suelen pensar en que gastar, de acuerdo a su ingreso, seguramente piensen mucho las compras que realicen, pero no dudan (si su capacidad de gasto financiera se lo permite) en adquirir un bien.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200" b="0" i="0" kern="1200" dirty="0">
                        <a:solidFill>
                          <a:srgbClr val="000000"/>
                        </a:solidFill>
                        <a:effectLst/>
                        <a:latin typeface="Helvetica Neue"/>
                        <a:ea typeface="+mn-ea"/>
                        <a:cs typeface="+mn-cs"/>
                      </a:endParaRPr>
                    </a:p>
                  </a:txBody>
                  <a:tcPr/>
                </a:tc>
                <a:tc>
                  <a:txBody>
                    <a:bodyPr/>
                    <a:lstStyle/>
                    <a:p>
                      <a:r>
                        <a:rPr lang="es-AR" sz="1200" b="0" i="0" kern="1200" dirty="0">
                          <a:solidFill>
                            <a:srgbClr val="000000"/>
                          </a:solidFill>
                          <a:effectLst/>
                          <a:latin typeface="Helvetica Neue"/>
                          <a:ea typeface="+mn-ea"/>
                          <a:cs typeface="+mn-cs"/>
                        </a:rPr>
                        <a:t>Se sugiere hacerles llegar cupones de descuento, o fuertes ofertas, seguramente sea algo atractivo para este tipo de cliente.</a:t>
                      </a:r>
                    </a:p>
                    <a:p>
                      <a:endParaRPr lang="es-ES" sz="1200" b="0" i="0" kern="1200" dirty="0">
                        <a:solidFill>
                          <a:srgbClr val="000000"/>
                        </a:solidFill>
                        <a:effectLst/>
                        <a:latin typeface="Helvetica Neue"/>
                        <a:ea typeface="+mn-ea"/>
                        <a:cs typeface="+mn-cs"/>
                      </a:endParaRPr>
                    </a:p>
                  </a:txBody>
                  <a:tcPr/>
                </a:tc>
                <a:extLst>
                  <a:ext uri="{0D108BD9-81ED-4DB2-BD59-A6C34878D82A}">
                    <a16:rowId xmlns:a16="http://schemas.microsoft.com/office/drawing/2014/main" val="1899092951"/>
                  </a:ext>
                </a:extLst>
              </a:tr>
              <a:tr h="974027">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s-ES" sz="1400" b="0" i="0" kern="1200" dirty="0">
                          <a:solidFill>
                            <a:srgbClr val="000000"/>
                          </a:solidFill>
                          <a:effectLst/>
                          <a:latin typeface="Helvetica Neue"/>
                          <a:ea typeface="+mn-ea"/>
                          <a:cs typeface="+mn-cs"/>
                        </a:rPr>
                        <a:t>Cliente </a:t>
                      </a:r>
                    </a:p>
                    <a:p>
                      <a:pPr marL="0" marR="0" lvl="0" indent="0" algn="r" defTabSz="914400" rtl="0" eaLnBrk="1" fontAlgn="auto" latinLnBrk="0" hangingPunct="1">
                        <a:lnSpc>
                          <a:spcPct val="100000"/>
                        </a:lnSpc>
                        <a:spcBef>
                          <a:spcPts val="0"/>
                        </a:spcBef>
                        <a:spcAft>
                          <a:spcPts val="0"/>
                        </a:spcAft>
                        <a:buClrTx/>
                        <a:buSzTx/>
                        <a:buFontTx/>
                        <a:buNone/>
                        <a:tabLst/>
                        <a:defRPr/>
                      </a:pPr>
                      <a:r>
                        <a:rPr lang="es-ES" sz="1400" b="0" i="0" kern="1200" dirty="0">
                          <a:solidFill>
                            <a:srgbClr val="000000"/>
                          </a:solidFill>
                          <a:effectLst/>
                          <a:latin typeface="Helvetica Neue"/>
                          <a:ea typeface="+mn-ea"/>
                          <a:cs typeface="+mn-cs"/>
                        </a:rPr>
                        <a:t>embajador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b="0" i="0" kern="1200" dirty="0">
                          <a:solidFill>
                            <a:srgbClr val="000000"/>
                          </a:solidFill>
                          <a:effectLst/>
                          <a:latin typeface="Helvetica Neue"/>
                          <a:ea typeface="+mn-ea"/>
                          <a:cs typeface="+mn-cs"/>
                        </a:rPr>
                        <a:t>Son clientes que poseen alto ingreso y puntaje de gasto, clientes que quieren tener los productos y que pueden afrontar los gastos que esto requiere.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200" b="0" i="0" kern="1200" dirty="0">
                        <a:solidFill>
                          <a:srgbClr val="000000"/>
                        </a:solidFill>
                        <a:effectLst/>
                        <a:latin typeface="Helvetica Neue"/>
                        <a:ea typeface="+mn-ea"/>
                        <a:cs typeface="+mn-cs"/>
                      </a:endParaRPr>
                    </a:p>
                  </a:txBody>
                  <a:tcPr/>
                </a:tc>
                <a:tc>
                  <a:txBody>
                    <a:bodyPr/>
                    <a:lstStyle/>
                    <a:p>
                      <a:r>
                        <a:rPr lang="es-AR" sz="1200" b="0" i="0" kern="1200" dirty="0">
                          <a:solidFill>
                            <a:srgbClr val="000000"/>
                          </a:solidFill>
                          <a:effectLst/>
                          <a:latin typeface="Helvetica Neue"/>
                          <a:ea typeface="+mn-ea"/>
                          <a:cs typeface="+mn-cs"/>
                        </a:rPr>
                        <a:t>Se sugiere a este grupo de personas ofrecer productos de alta gama, inversiones con riesgo medio-elevado. Bienes de consumo durables costosos.</a:t>
                      </a:r>
                      <a:endParaRPr lang="es-ES" sz="1200" b="0" i="0" kern="1200" dirty="0">
                        <a:solidFill>
                          <a:srgbClr val="000000"/>
                        </a:solidFill>
                        <a:effectLst/>
                        <a:latin typeface="Helvetica Neue"/>
                        <a:ea typeface="+mn-ea"/>
                        <a:cs typeface="+mn-cs"/>
                      </a:endParaRPr>
                    </a:p>
                  </a:txBody>
                  <a:tcPr/>
                </a:tc>
                <a:extLst>
                  <a:ext uri="{0D108BD9-81ED-4DB2-BD59-A6C34878D82A}">
                    <a16:rowId xmlns:a16="http://schemas.microsoft.com/office/drawing/2014/main" val="1227275788"/>
                  </a:ext>
                </a:extLst>
              </a:tr>
              <a:tr h="114911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s-ES" sz="1400" b="0" i="0" kern="1200" dirty="0">
                          <a:solidFill>
                            <a:srgbClr val="000000"/>
                          </a:solidFill>
                          <a:effectLst/>
                          <a:latin typeface="Helvetica Neue"/>
                          <a:ea typeface="+mn-ea"/>
                          <a:cs typeface="+mn-cs"/>
                        </a:rPr>
                        <a:t>Cliente de compra</a:t>
                      </a:r>
                    </a:p>
                    <a:p>
                      <a:pPr marL="0" marR="0" lvl="0" indent="0" algn="r" defTabSz="914400" rtl="0" eaLnBrk="1" fontAlgn="auto" latinLnBrk="0" hangingPunct="1">
                        <a:lnSpc>
                          <a:spcPct val="100000"/>
                        </a:lnSpc>
                        <a:spcBef>
                          <a:spcPts val="0"/>
                        </a:spcBef>
                        <a:spcAft>
                          <a:spcPts val="0"/>
                        </a:spcAft>
                        <a:buClrTx/>
                        <a:buSzTx/>
                        <a:buFontTx/>
                        <a:buNone/>
                        <a:tabLst/>
                        <a:defRPr/>
                      </a:pPr>
                      <a:r>
                        <a:rPr lang="es-ES" sz="1400" b="0" i="0" kern="1200" dirty="0">
                          <a:solidFill>
                            <a:srgbClr val="000000"/>
                          </a:solidFill>
                          <a:effectLst/>
                          <a:latin typeface="Helvetica Neue"/>
                          <a:ea typeface="+mn-ea"/>
                          <a:cs typeface="+mn-cs"/>
                        </a:rPr>
                        <a:t> frecuente</a:t>
                      </a:r>
                    </a:p>
                    <a:p>
                      <a:pPr marL="0" marR="0" lvl="0" indent="0" algn="r" defTabSz="914400" rtl="0" eaLnBrk="1" fontAlgn="auto" latinLnBrk="0" hangingPunct="1">
                        <a:lnSpc>
                          <a:spcPct val="100000"/>
                        </a:lnSpc>
                        <a:spcBef>
                          <a:spcPts val="0"/>
                        </a:spcBef>
                        <a:spcAft>
                          <a:spcPts val="0"/>
                        </a:spcAft>
                        <a:buClrTx/>
                        <a:buSzTx/>
                        <a:buFontTx/>
                        <a:buNone/>
                        <a:tabLst/>
                        <a:defRPr/>
                      </a:pPr>
                      <a:endParaRPr lang="es-ES" sz="1400" b="0" i="0" kern="1200" dirty="0">
                        <a:solidFill>
                          <a:srgbClr val="000000"/>
                        </a:solidFill>
                        <a:effectLst/>
                        <a:latin typeface="Helvetica Neue"/>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b="0" i="0" kern="1200" dirty="0">
                          <a:solidFill>
                            <a:srgbClr val="000000"/>
                          </a:solidFill>
                          <a:effectLst/>
                          <a:latin typeface="Helvetica Neue"/>
                          <a:ea typeface="+mn-ea"/>
                          <a:cs typeface="+mn-cs"/>
                        </a:rPr>
                        <a:t>Son clientes (jóvenes) que si bien poseen bajos ingresos poseen un alto puntaje de gasto, son clientes que seguramente no estén pensando en ahorrar, sino en comprar y satisfacer sus necesidades de forma rápida.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sz="1200" b="0" i="0" kern="1200" dirty="0">
                          <a:solidFill>
                            <a:srgbClr val="000000"/>
                          </a:solidFill>
                          <a:effectLst/>
                          <a:latin typeface="Helvetica Neue"/>
                          <a:ea typeface="+mn-ea"/>
                          <a:cs typeface="+mn-cs"/>
                        </a:rPr>
                        <a:t>Se sugiere a este segmento ofrecer productos novedosos, por lo general, son clientes que quieren tener el último modelo en tecnología o estar a la moda.</a:t>
                      </a:r>
                      <a:endParaRPr lang="es-ES" sz="1200" b="0" i="0" kern="1200" dirty="0">
                        <a:solidFill>
                          <a:srgbClr val="000000"/>
                        </a:solidFill>
                        <a:effectLst/>
                        <a:latin typeface="Helvetica Neue"/>
                        <a:ea typeface="+mn-ea"/>
                        <a:cs typeface="+mn-cs"/>
                      </a:endParaRPr>
                    </a:p>
                  </a:txBody>
                  <a:tcPr/>
                </a:tc>
                <a:extLst>
                  <a:ext uri="{0D108BD9-81ED-4DB2-BD59-A6C34878D82A}">
                    <a16:rowId xmlns:a16="http://schemas.microsoft.com/office/drawing/2014/main" val="3633604618"/>
                  </a:ext>
                </a:extLst>
              </a:tr>
              <a:tr h="939712">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s-ES" sz="1400" b="0" i="0" kern="1200" dirty="0">
                          <a:solidFill>
                            <a:srgbClr val="000000"/>
                          </a:solidFill>
                          <a:effectLst/>
                          <a:latin typeface="Helvetica Neue"/>
                          <a:ea typeface="+mn-ea"/>
                          <a:cs typeface="+mn-cs"/>
                        </a:rPr>
                        <a:t>Cliente </a:t>
                      </a:r>
                    </a:p>
                    <a:p>
                      <a:pPr marL="0" marR="0" lvl="0" indent="0" algn="r" defTabSz="914400" rtl="0" eaLnBrk="1" fontAlgn="auto" latinLnBrk="0" hangingPunct="1">
                        <a:lnSpc>
                          <a:spcPct val="100000"/>
                        </a:lnSpc>
                        <a:spcBef>
                          <a:spcPts val="0"/>
                        </a:spcBef>
                        <a:spcAft>
                          <a:spcPts val="0"/>
                        </a:spcAft>
                        <a:buClrTx/>
                        <a:buSzTx/>
                        <a:buFontTx/>
                        <a:buNone/>
                        <a:tabLst/>
                        <a:defRPr/>
                      </a:pPr>
                      <a:r>
                        <a:rPr lang="es-ES" sz="1400" b="0" i="0" kern="1200" dirty="0">
                          <a:solidFill>
                            <a:srgbClr val="000000"/>
                          </a:solidFill>
                          <a:effectLst/>
                          <a:latin typeface="Helvetica Neue"/>
                          <a:ea typeface="+mn-ea"/>
                          <a:cs typeface="+mn-cs"/>
                        </a:rPr>
                        <a:t>ahorrador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b="0" i="0" kern="1200" dirty="0">
                          <a:solidFill>
                            <a:srgbClr val="000000"/>
                          </a:solidFill>
                          <a:effectLst/>
                          <a:latin typeface="Helvetica Neue"/>
                          <a:ea typeface="+mn-ea"/>
                          <a:cs typeface="+mn-cs"/>
                        </a:rPr>
                        <a:t>Son clientes que no poseen grandes niveles de ingresos y por tanto no gastan demasiado, clientes que seguramente actúan con mesura, y que piensen más en ahorrar que en comprar bienes.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200" b="0" i="0" kern="1200" dirty="0">
                        <a:solidFill>
                          <a:srgbClr val="000000"/>
                        </a:solidFill>
                        <a:effectLst/>
                        <a:latin typeface="Helvetica Neue"/>
                        <a:ea typeface="+mn-ea"/>
                        <a:cs typeface="+mn-cs"/>
                      </a:endParaRPr>
                    </a:p>
                  </a:txBody>
                  <a:tcPr/>
                </a:tc>
                <a:tc>
                  <a:txBody>
                    <a:bodyPr/>
                    <a:lstStyle/>
                    <a:p>
                      <a:r>
                        <a:rPr lang="es-AR" sz="1200" b="0" i="0" kern="1200" dirty="0">
                          <a:solidFill>
                            <a:srgbClr val="000000"/>
                          </a:solidFill>
                          <a:effectLst/>
                          <a:latin typeface="Helvetica Neue"/>
                          <a:ea typeface="+mn-ea"/>
                          <a:cs typeface="+mn-cs"/>
                        </a:rPr>
                        <a:t>Se sugiere a este tipo de cliente ofrecer descuentos, o cupones sobre productos de necesidades diarias.</a:t>
                      </a:r>
                      <a:endParaRPr lang="es-ES" sz="1200" b="0" i="0" kern="1200" dirty="0">
                        <a:solidFill>
                          <a:srgbClr val="000000"/>
                        </a:solidFill>
                        <a:effectLst/>
                        <a:latin typeface="Helvetica Neue"/>
                        <a:ea typeface="+mn-ea"/>
                        <a:cs typeface="+mn-cs"/>
                      </a:endParaRPr>
                    </a:p>
                  </a:txBody>
                  <a:tcPr/>
                </a:tc>
                <a:extLst>
                  <a:ext uri="{0D108BD9-81ED-4DB2-BD59-A6C34878D82A}">
                    <a16:rowId xmlns:a16="http://schemas.microsoft.com/office/drawing/2014/main" val="3329435006"/>
                  </a:ext>
                </a:extLst>
              </a:tr>
            </a:tbl>
          </a:graphicData>
        </a:graphic>
      </p:graphicFrame>
      <p:pic>
        <p:nvPicPr>
          <p:cNvPr id="1028" name="Picture 4" descr="Un agente inmobiliario en el lugar de trabajo de la agencia negocia con el  cliente a través de internet y por teléfono. | Foto Premium">
            <a:extLst>
              <a:ext uri="{FF2B5EF4-FFF2-40B4-BE49-F238E27FC236}">
                <a16:creationId xmlns:a16="http://schemas.microsoft.com/office/drawing/2014/main" id="{BC623994-B3B4-430B-9C30-13124787D4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017" y="1423711"/>
            <a:ext cx="2156401" cy="93725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l comerciante vende un cliente árabe rico en autos que lee el contrato. |  Foto Premium">
            <a:extLst>
              <a:ext uri="{FF2B5EF4-FFF2-40B4-BE49-F238E27FC236}">
                <a16:creationId xmlns:a16="http://schemas.microsoft.com/office/drawing/2014/main" id="{BAA21357-A977-46F7-8926-A2844F7F56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017" y="3689144"/>
            <a:ext cx="2148840" cy="96910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ómo reconocer a un comprador compulsivo - Infobae">
            <a:extLst>
              <a:ext uri="{FF2B5EF4-FFF2-40B4-BE49-F238E27FC236}">
                <a16:creationId xmlns:a16="http://schemas.microsoft.com/office/drawing/2014/main" id="{712AAFCF-5ADD-4D59-A2FF-CF45DF21C7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457" y="4708923"/>
            <a:ext cx="2156400" cy="107096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artoon Moda chicas en traje informal con bolsas de compras en el shopping  Imagen Vector de stock - Alamy">
            <a:extLst>
              <a:ext uri="{FF2B5EF4-FFF2-40B4-BE49-F238E27FC236}">
                <a16:creationId xmlns:a16="http://schemas.microsoft.com/office/drawing/2014/main" id="{8AE91C4A-75A2-4A7A-95AA-1004E651F20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9340"/>
          <a:stretch/>
        </p:blipFill>
        <p:spPr bwMode="auto">
          <a:xfrm>
            <a:off x="571017" y="2629640"/>
            <a:ext cx="2148840" cy="107096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El pequeño ahorrador busca piso muy céntrico y de menos de 150.000 euros  para alquilar — idealista/news">
            <a:extLst>
              <a:ext uri="{FF2B5EF4-FFF2-40B4-BE49-F238E27FC236}">
                <a16:creationId xmlns:a16="http://schemas.microsoft.com/office/drawing/2014/main" id="{21E79707-740F-4075-9DF2-7655AD2CB4A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018" y="5876018"/>
            <a:ext cx="2156400" cy="865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8004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FAC9656C-AED6-412E-9226-B7F196400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F5BC820D-D527-47CE-ABB0-DA0BB5B043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2">
            <a:extLst>
              <a:ext uri="{FF2B5EF4-FFF2-40B4-BE49-F238E27FC236}">
                <a16:creationId xmlns:a16="http://schemas.microsoft.com/office/drawing/2014/main" id="{D1DD315B-AEF9-490C-9438-C80F80405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 y="159026"/>
            <a:ext cx="11891037"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423AD72-5BA6-4528-98E4-CC3498B3F2F8}"/>
              </a:ext>
            </a:extLst>
          </p:cNvPr>
          <p:cNvSpPr>
            <a:spLocks noGrp="1"/>
          </p:cNvSpPr>
          <p:nvPr>
            <p:ph type="title"/>
          </p:nvPr>
        </p:nvSpPr>
        <p:spPr>
          <a:xfrm>
            <a:off x="1028700" y="1028700"/>
            <a:ext cx="4038600" cy="4800600"/>
          </a:xfrm>
        </p:spPr>
        <p:txBody>
          <a:bodyPr anchor="ctr">
            <a:normAutofit/>
          </a:bodyPr>
          <a:lstStyle/>
          <a:p>
            <a:pPr algn="ctr"/>
            <a:r>
              <a:rPr lang="es-AR"/>
              <a:t>Conclusiones:</a:t>
            </a:r>
            <a:endParaRPr lang="es-ES"/>
          </a:p>
        </p:txBody>
      </p:sp>
      <p:graphicFrame>
        <p:nvGraphicFramePr>
          <p:cNvPr id="18" name="Marcador de contenido 2">
            <a:extLst>
              <a:ext uri="{FF2B5EF4-FFF2-40B4-BE49-F238E27FC236}">
                <a16:creationId xmlns:a16="http://schemas.microsoft.com/office/drawing/2014/main" id="{4FD736C3-A155-403B-B156-46D718198854}"/>
              </a:ext>
            </a:extLst>
          </p:cNvPr>
          <p:cNvGraphicFramePr>
            <a:graphicFrameLocks noGrp="1"/>
          </p:cNvGraphicFramePr>
          <p:nvPr>
            <p:ph idx="1"/>
            <p:extLst>
              <p:ext uri="{D42A27DB-BD31-4B8C-83A1-F6EECF244321}">
                <p14:modId xmlns:p14="http://schemas.microsoft.com/office/powerpoint/2010/main" val="2974909294"/>
              </p:ext>
            </p:extLst>
          </p:nvPr>
        </p:nvGraphicFramePr>
        <p:xfrm>
          <a:off x="6095999" y="868197"/>
          <a:ext cx="5343083" cy="51216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2201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5">
            <a:extLst>
              <a:ext uri="{FF2B5EF4-FFF2-40B4-BE49-F238E27FC236}">
                <a16:creationId xmlns:a16="http://schemas.microsoft.com/office/drawing/2014/main" id="{6D7753FE-7408-46D8-999A-0B0C34EA8C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ítulo 1">
            <a:extLst>
              <a:ext uri="{FF2B5EF4-FFF2-40B4-BE49-F238E27FC236}">
                <a16:creationId xmlns:a16="http://schemas.microsoft.com/office/drawing/2014/main" id="{52E07223-0B22-4114-83EC-3CBAB148FCB3}"/>
              </a:ext>
            </a:extLst>
          </p:cNvPr>
          <p:cNvSpPr>
            <a:spLocks noGrp="1"/>
          </p:cNvSpPr>
          <p:nvPr>
            <p:ph type="title"/>
          </p:nvPr>
        </p:nvSpPr>
        <p:spPr>
          <a:xfrm>
            <a:off x="1424940" y="1653540"/>
            <a:ext cx="3246119" cy="2608006"/>
          </a:xfrm>
        </p:spPr>
        <p:txBody>
          <a:bodyPr anchor="ctr">
            <a:normAutofit/>
          </a:bodyPr>
          <a:lstStyle/>
          <a:p>
            <a:pPr algn="ctr"/>
            <a:r>
              <a:rPr lang="es-AR" dirty="0"/>
              <a:t>Objetivo:</a:t>
            </a:r>
            <a:endParaRPr lang="es-ES" dirty="0"/>
          </a:p>
        </p:txBody>
      </p:sp>
      <p:grpSp>
        <p:nvGrpSpPr>
          <p:cNvPr id="13" name="Group 12">
            <a:extLst>
              <a:ext uri="{FF2B5EF4-FFF2-40B4-BE49-F238E27FC236}">
                <a16:creationId xmlns:a16="http://schemas.microsoft.com/office/drawing/2014/main" id="{E30DE9CB-4267-487A-915E-5665607E9F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4550150"/>
            <a:ext cx="867485" cy="115439"/>
            <a:chOff x="8910933" y="1861308"/>
            <a:chExt cx="867485" cy="115439"/>
          </a:xfrm>
        </p:grpSpPr>
        <p:sp>
          <p:nvSpPr>
            <p:cNvPr id="14" name="Rectangle 13">
              <a:extLst>
                <a:ext uri="{FF2B5EF4-FFF2-40B4-BE49-F238E27FC236}">
                  <a16:creationId xmlns:a16="http://schemas.microsoft.com/office/drawing/2014/main" id="{E237361B-A61F-4EEA-8554-10DEFF0AB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15" name="Straight Connector 14">
              <a:extLst>
                <a:ext uri="{FF2B5EF4-FFF2-40B4-BE49-F238E27FC236}">
                  <a16:creationId xmlns:a16="http://schemas.microsoft.com/office/drawing/2014/main" id="{BBBC8A6A-A883-4F9C-82BA-607223F36C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234343E-05EC-4327-BA72-FD68FF0491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aphicFrame>
        <p:nvGraphicFramePr>
          <p:cNvPr id="5" name="Marcador de contenido 2">
            <a:extLst>
              <a:ext uri="{FF2B5EF4-FFF2-40B4-BE49-F238E27FC236}">
                <a16:creationId xmlns:a16="http://schemas.microsoft.com/office/drawing/2014/main" id="{4DCEC972-99B0-4678-B993-E447A7BF664F}"/>
              </a:ext>
            </a:extLst>
          </p:cNvPr>
          <p:cNvGraphicFramePr>
            <a:graphicFrameLocks noGrp="1"/>
          </p:cNvGraphicFramePr>
          <p:nvPr>
            <p:ph idx="1"/>
            <p:extLst>
              <p:ext uri="{D42A27DB-BD31-4B8C-83A1-F6EECF244321}">
                <p14:modId xmlns:p14="http://schemas.microsoft.com/office/powerpoint/2010/main" val="4247082245"/>
              </p:ext>
            </p:extLst>
          </p:nvPr>
        </p:nvGraphicFramePr>
        <p:xfrm>
          <a:off x="5952683" y="1042449"/>
          <a:ext cx="5210616" cy="47868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14558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0ADE09-2375-4355-99A1-FEECFC3EF13B}"/>
              </a:ext>
            </a:extLst>
          </p:cNvPr>
          <p:cNvSpPr>
            <a:spLocks noGrp="1"/>
          </p:cNvSpPr>
          <p:nvPr>
            <p:ph type="title"/>
          </p:nvPr>
        </p:nvSpPr>
        <p:spPr/>
        <p:txBody>
          <a:bodyPr/>
          <a:lstStyle/>
          <a:p>
            <a:r>
              <a:rPr lang="es-AR" dirty="0"/>
              <a:t>Procedimiento:</a:t>
            </a:r>
            <a:endParaRPr lang="es-ES" dirty="0"/>
          </a:p>
        </p:txBody>
      </p:sp>
      <p:sp>
        <p:nvSpPr>
          <p:cNvPr id="4" name="Rectángulo: esquinas redondeadas 3">
            <a:extLst>
              <a:ext uri="{FF2B5EF4-FFF2-40B4-BE49-F238E27FC236}">
                <a16:creationId xmlns:a16="http://schemas.microsoft.com/office/drawing/2014/main" id="{3B0B4E76-3874-4A93-B9AD-4747C2A23E8A}"/>
              </a:ext>
            </a:extLst>
          </p:cNvPr>
          <p:cNvSpPr/>
          <p:nvPr/>
        </p:nvSpPr>
        <p:spPr>
          <a:xfrm>
            <a:off x="5335147" y="1462069"/>
            <a:ext cx="4103539" cy="8212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err="1">
                <a:solidFill>
                  <a:srgbClr val="000000"/>
                </a:solidFill>
                <a:effectLst/>
                <a:latin typeface="Helvetica Neue"/>
              </a:rPr>
              <a:t>Análisis</a:t>
            </a:r>
            <a:r>
              <a:rPr lang="en-US" b="0" i="0" dirty="0">
                <a:solidFill>
                  <a:srgbClr val="000000"/>
                </a:solidFill>
                <a:effectLst/>
                <a:latin typeface="Helvetica Neue"/>
              </a:rPr>
              <a:t> </a:t>
            </a:r>
            <a:r>
              <a:rPr lang="en-US" b="0" i="0" dirty="0" err="1">
                <a:solidFill>
                  <a:srgbClr val="000000"/>
                </a:solidFill>
                <a:effectLst/>
                <a:latin typeface="Helvetica Neue"/>
              </a:rPr>
              <a:t>exploratorio</a:t>
            </a:r>
            <a:endParaRPr lang="en-US" dirty="0"/>
          </a:p>
        </p:txBody>
      </p:sp>
      <p:sp>
        <p:nvSpPr>
          <p:cNvPr id="5" name="Rectángulo: esquinas redondeadas 4">
            <a:extLst>
              <a:ext uri="{FF2B5EF4-FFF2-40B4-BE49-F238E27FC236}">
                <a16:creationId xmlns:a16="http://schemas.microsoft.com/office/drawing/2014/main" id="{6A8719B9-6930-414D-A75D-38BA9702E2C8}"/>
              </a:ext>
            </a:extLst>
          </p:cNvPr>
          <p:cNvSpPr/>
          <p:nvPr/>
        </p:nvSpPr>
        <p:spPr>
          <a:xfrm>
            <a:off x="5335147" y="2520040"/>
            <a:ext cx="4103539" cy="8212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err="1">
                <a:solidFill>
                  <a:srgbClr val="000000"/>
                </a:solidFill>
                <a:effectLst/>
                <a:latin typeface="Helvetica Neue"/>
              </a:rPr>
              <a:t>Selecci</a:t>
            </a:r>
            <a:r>
              <a:rPr lang="en-US" dirty="0" err="1">
                <a:solidFill>
                  <a:srgbClr val="000000"/>
                </a:solidFill>
                <a:latin typeface="Helvetica Neue"/>
              </a:rPr>
              <a:t>ón</a:t>
            </a:r>
            <a:r>
              <a:rPr lang="en-US" dirty="0">
                <a:solidFill>
                  <a:srgbClr val="000000"/>
                </a:solidFill>
                <a:latin typeface="Helvetica Neue"/>
              </a:rPr>
              <a:t> de las variables</a:t>
            </a:r>
            <a:endParaRPr lang="en-US" dirty="0"/>
          </a:p>
        </p:txBody>
      </p:sp>
      <p:sp>
        <p:nvSpPr>
          <p:cNvPr id="6" name="Rectángulo: esquinas redondeadas 5">
            <a:extLst>
              <a:ext uri="{FF2B5EF4-FFF2-40B4-BE49-F238E27FC236}">
                <a16:creationId xmlns:a16="http://schemas.microsoft.com/office/drawing/2014/main" id="{7672900B-4087-4817-8FBA-A53620BBAAAD}"/>
              </a:ext>
            </a:extLst>
          </p:cNvPr>
          <p:cNvSpPr/>
          <p:nvPr/>
        </p:nvSpPr>
        <p:spPr>
          <a:xfrm>
            <a:off x="5335147" y="3601887"/>
            <a:ext cx="4103539" cy="8212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000000"/>
                </a:solidFill>
                <a:latin typeface="Helvetica Neue"/>
              </a:rPr>
              <a:t>Utilización</a:t>
            </a:r>
            <a:r>
              <a:rPr lang="en-US" dirty="0">
                <a:solidFill>
                  <a:srgbClr val="000000"/>
                </a:solidFill>
                <a:latin typeface="Helvetica Neue"/>
              </a:rPr>
              <a:t> de </a:t>
            </a:r>
            <a:r>
              <a:rPr lang="en-US" dirty="0" err="1">
                <a:solidFill>
                  <a:srgbClr val="000000"/>
                </a:solidFill>
                <a:latin typeface="Helvetica Neue"/>
              </a:rPr>
              <a:t>modelos</a:t>
            </a:r>
            <a:r>
              <a:rPr lang="en-US" dirty="0">
                <a:solidFill>
                  <a:srgbClr val="000000"/>
                </a:solidFill>
                <a:latin typeface="Helvetica Neue"/>
              </a:rPr>
              <a:t> (</a:t>
            </a:r>
            <a:r>
              <a:rPr lang="en-US" b="0" i="0" dirty="0" err="1">
                <a:solidFill>
                  <a:srgbClr val="000000"/>
                </a:solidFill>
                <a:effectLst/>
                <a:latin typeface="Helvetica Neue"/>
              </a:rPr>
              <a:t>KMeans</a:t>
            </a:r>
            <a:r>
              <a:rPr lang="en-US" b="0" i="0" dirty="0">
                <a:solidFill>
                  <a:srgbClr val="000000"/>
                </a:solidFill>
                <a:effectLst/>
                <a:latin typeface="Helvetica Neue"/>
              </a:rPr>
              <a:t>, </a:t>
            </a:r>
            <a:r>
              <a:rPr lang="en-US" dirty="0">
                <a:solidFill>
                  <a:srgbClr val="000000"/>
                </a:solidFill>
                <a:latin typeface="Helvetica Neue"/>
              </a:rPr>
              <a:t>DBSCAN, </a:t>
            </a:r>
            <a:r>
              <a:rPr lang="en-US" dirty="0" err="1">
                <a:solidFill>
                  <a:srgbClr val="000000"/>
                </a:solidFill>
                <a:latin typeface="Helvetica Neue"/>
              </a:rPr>
              <a:t>Jerárquico</a:t>
            </a:r>
            <a:r>
              <a:rPr lang="en-US" dirty="0">
                <a:solidFill>
                  <a:srgbClr val="000000"/>
                </a:solidFill>
                <a:latin typeface="Helvetica Neue"/>
              </a:rPr>
              <a:t>)</a:t>
            </a:r>
            <a:endParaRPr lang="en-US" dirty="0"/>
          </a:p>
        </p:txBody>
      </p:sp>
      <p:sp>
        <p:nvSpPr>
          <p:cNvPr id="8" name="Rectángulo: esquinas redondeadas 7">
            <a:extLst>
              <a:ext uri="{FF2B5EF4-FFF2-40B4-BE49-F238E27FC236}">
                <a16:creationId xmlns:a16="http://schemas.microsoft.com/office/drawing/2014/main" id="{95B3F233-D16D-472D-9789-906227E82892}"/>
              </a:ext>
            </a:extLst>
          </p:cNvPr>
          <p:cNvSpPr/>
          <p:nvPr/>
        </p:nvSpPr>
        <p:spPr>
          <a:xfrm>
            <a:off x="5335148" y="4707567"/>
            <a:ext cx="4103538" cy="8212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err="1">
                <a:solidFill>
                  <a:srgbClr val="000000"/>
                </a:solidFill>
                <a:effectLst/>
                <a:latin typeface="Helvetica Neue"/>
              </a:rPr>
              <a:t>Descripci</a:t>
            </a:r>
            <a:r>
              <a:rPr lang="en-US" dirty="0" err="1">
                <a:solidFill>
                  <a:srgbClr val="000000"/>
                </a:solidFill>
                <a:latin typeface="Helvetica Neue"/>
              </a:rPr>
              <a:t>ón</a:t>
            </a:r>
            <a:r>
              <a:rPr lang="en-US" dirty="0">
                <a:solidFill>
                  <a:srgbClr val="000000"/>
                </a:solidFill>
                <a:latin typeface="Helvetica Neue"/>
              </a:rPr>
              <a:t> de los Clusters</a:t>
            </a:r>
            <a:endParaRPr lang="en-US" b="0" i="0" dirty="0">
              <a:solidFill>
                <a:srgbClr val="000000"/>
              </a:solidFill>
              <a:effectLst/>
              <a:latin typeface="Helvetica Neue"/>
            </a:endParaRPr>
          </a:p>
        </p:txBody>
      </p:sp>
    </p:spTree>
    <p:extLst>
      <p:ext uri="{BB962C8B-B14F-4D97-AF65-F5344CB8AC3E}">
        <p14:creationId xmlns:p14="http://schemas.microsoft.com/office/powerpoint/2010/main" val="81093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B22176A-41DB-4D9A-9B6F-F2296F1ED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74A8DF5-445E-49C5-B10A-8DF5FEFBC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A4E38D9-EFB8-40B5-B42B-514FBF180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B18EBD6-5D87-4596-9008-5509D1B03B4E}"/>
              </a:ext>
            </a:extLst>
          </p:cNvPr>
          <p:cNvSpPr>
            <a:spLocks noGrp="1"/>
          </p:cNvSpPr>
          <p:nvPr>
            <p:ph type="title"/>
          </p:nvPr>
        </p:nvSpPr>
        <p:spPr>
          <a:xfrm>
            <a:off x="1688124" y="723901"/>
            <a:ext cx="8815754" cy="1286648"/>
          </a:xfrm>
        </p:spPr>
        <p:txBody>
          <a:bodyPr anchor="b">
            <a:normAutofit/>
          </a:bodyPr>
          <a:lstStyle/>
          <a:p>
            <a:pPr algn="ctr"/>
            <a:r>
              <a:rPr lang="en-US" b="0" i="0" err="1">
                <a:effectLst/>
                <a:latin typeface="Helvetica Neue"/>
              </a:rPr>
              <a:t>Análisis</a:t>
            </a:r>
            <a:r>
              <a:rPr lang="en-US" b="0" i="0">
                <a:effectLst/>
                <a:latin typeface="Helvetica Neue"/>
              </a:rPr>
              <a:t> </a:t>
            </a:r>
            <a:r>
              <a:rPr lang="en-US" b="0" i="0" err="1">
                <a:effectLst/>
                <a:latin typeface="Helvetica Neue"/>
              </a:rPr>
              <a:t>exploratorio</a:t>
            </a:r>
            <a:br>
              <a:rPr lang="en-US" dirty="0"/>
            </a:br>
            <a:endParaRPr lang="es-ES"/>
          </a:p>
        </p:txBody>
      </p:sp>
      <p:sp>
        <p:nvSpPr>
          <p:cNvPr id="3" name="Marcador de contenido 2">
            <a:extLst>
              <a:ext uri="{FF2B5EF4-FFF2-40B4-BE49-F238E27FC236}">
                <a16:creationId xmlns:a16="http://schemas.microsoft.com/office/drawing/2014/main" id="{9034E70E-CFD0-47A9-AF9F-C4FB1B6E17BD}"/>
              </a:ext>
            </a:extLst>
          </p:cNvPr>
          <p:cNvSpPr>
            <a:spLocks noGrp="1"/>
          </p:cNvSpPr>
          <p:nvPr>
            <p:ph idx="1"/>
          </p:nvPr>
        </p:nvSpPr>
        <p:spPr>
          <a:xfrm>
            <a:off x="521325" y="2102873"/>
            <a:ext cx="3544665" cy="600070"/>
          </a:xfrm>
        </p:spPr>
        <p:txBody>
          <a:bodyPr anchor="ctr">
            <a:normAutofit fontScale="85000" lnSpcReduction="10000"/>
          </a:bodyPr>
          <a:lstStyle/>
          <a:p>
            <a:pPr algn="ctr"/>
            <a:r>
              <a:rPr lang="es-AR" dirty="0"/>
              <a:t>Datos con 200 entradas y 5 columnas</a:t>
            </a:r>
            <a:endParaRPr lang="es-ES" dirty="0"/>
          </a:p>
        </p:txBody>
      </p:sp>
      <p:grpSp>
        <p:nvGrpSpPr>
          <p:cNvPr id="14" name="Group 13">
            <a:extLst>
              <a:ext uri="{FF2B5EF4-FFF2-40B4-BE49-F238E27FC236}">
                <a16:creationId xmlns:a16="http://schemas.microsoft.com/office/drawing/2014/main" id="{1148C992-36DE-4449-B92D-49AE04B5D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2345189"/>
            <a:ext cx="867485" cy="115439"/>
            <a:chOff x="8910933" y="1861308"/>
            <a:chExt cx="867485" cy="115439"/>
          </a:xfrm>
        </p:grpSpPr>
        <p:sp>
          <p:nvSpPr>
            <p:cNvPr id="15" name="Rectangle 14">
              <a:extLst>
                <a:ext uri="{FF2B5EF4-FFF2-40B4-BE49-F238E27FC236}">
                  <a16:creationId xmlns:a16="http://schemas.microsoft.com/office/drawing/2014/main" id="{D765B2C1-DF41-437F-9F2D-C33E46FA2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B6AA37ED-ED19-4857-9B2C-777E8F707C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45F6E87-86FB-440C-9EB4-A48D11C72C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5" name="Imagen 4">
            <a:extLst>
              <a:ext uri="{FF2B5EF4-FFF2-40B4-BE49-F238E27FC236}">
                <a16:creationId xmlns:a16="http://schemas.microsoft.com/office/drawing/2014/main" id="{9A10EB60-2E0F-4AF7-BA84-155817A2B949}"/>
              </a:ext>
            </a:extLst>
          </p:cNvPr>
          <p:cNvPicPr>
            <a:picLocks noChangeAspect="1"/>
          </p:cNvPicPr>
          <p:nvPr/>
        </p:nvPicPr>
        <p:blipFill>
          <a:blip r:embed="rId2"/>
          <a:stretch>
            <a:fillRect/>
          </a:stretch>
        </p:blipFill>
        <p:spPr>
          <a:xfrm>
            <a:off x="327163" y="3023872"/>
            <a:ext cx="6026515" cy="2015392"/>
          </a:xfrm>
          <a:prstGeom prst="rect">
            <a:avLst/>
          </a:prstGeom>
        </p:spPr>
      </p:pic>
      <p:pic>
        <p:nvPicPr>
          <p:cNvPr id="11" name="Imagen 10">
            <a:extLst>
              <a:ext uri="{FF2B5EF4-FFF2-40B4-BE49-F238E27FC236}">
                <a16:creationId xmlns:a16="http://schemas.microsoft.com/office/drawing/2014/main" id="{DE80BDD9-93F0-4D12-826F-5E26348DF562}"/>
              </a:ext>
            </a:extLst>
          </p:cNvPr>
          <p:cNvPicPr>
            <a:picLocks noChangeAspect="1"/>
          </p:cNvPicPr>
          <p:nvPr/>
        </p:nvPicPr>
        <p:blipFill>
          <a:blip r:embed="rId3"/>
          <a:stretch>
            <a:fillRect/>
          </a:stretch>
        </p:blipFill>
        <p:spPr>
          <a:xfrm>
            <a:off x="8462509" y="1252188"/>
            <a:ext cx="2758679" cy="2301439"/>
          </a:xfrm>
          <a:prstGeom prst="rect">
            <a:avLst/>
          </a:prstGeom>
        </p:spPr>
      </p:pic>
      <p:pic>
        <p:nvPicPr>
          <p:cNvPr id="18" name="Imagen 17">
            <a:extLst>
              <a:ext uri="{FF2B5EF4-FFF2-40B4-BE49-F238E27FC236}">
                <a16:creationId xmlns:a16="http://schemas.microsoft.com/office/drawing/2014/main" id="{6AE00488-7D63-4469-BAC8-1C41F7339CF1}"/>
              </a:ext>
            </a:extLst>
          </p:cNvPr>
          <p:cNvPicPr>
            <a:picLocks noChangeAspect="1"/>
          </p:cNvPicPr>
          <p:nvPr/>
        </p:nvPicPr>
        <p:blipFill rotWithShape="1">
          <a:blip r:embed="rId4"/>
          <a:srcRect r="2774" b="6911"/>
          <a:stretch/>
        </p:blipFill>
        <p:spPr>
          <a:xfrm>
            <a:off x="6707597" y="4057340"/>
            <a:ext cx="4513591" cy="2519958"/>
          </a:xfrm>
          <a:prstGeom prst="rect">
            <a:avLst/>
          </a:prstGeom>
          <a:effectLst/>
        </p:spPr>
      </p:pic>
    </p:spTree>
    <p:extLst>
      <p:ext uri="{BB962C8B-B14F-4D97-AF65-F5344CB8AC3E}">
        <p14:creationId xmlns:p14="http://schemas.microsoft.com/office/powerpoint/2010/main" val="3823156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AAB89-CCEA-4225-9A11-3765898F55B6}"/>
              </a:ext>
            </a:extLst>
          </p:cNvPr>
          <p:cNvSpPr>
            <a:spLocks noGrp="1"/>
          </p:cNvSpPr>
          <p:nvPr>
            <p:ph type="title"/>
          </p:nvPr>
        </p:nvSpPr>
        <p:spPr>
          <a:xfrm>
            <a:off x="1028700" y="239806"/>
            <a:ext cx="10134600" cy="1288489"/>
          </a:xfrm>
        </p:spPr>
        <p:txBody>
          <a:bodyPr/>
          <a:lstStyle/>
          <a:p>
            <a:r>
              <a:rPr lang="es-AR" dirty="0"/>
              <a:t>Distribución de los datos y </a:t>
            </a:r>
            <a:r>
              <a:rPr lang="es-AR" dirty="0" err="1"/>
              <a:t>Outliers</a:t>
            </a:r>
            <a:endParaRPr lang="es-ES" dirty="0"/>
          </a:p>
        </p:txBody>
      </p:sp>
      <p:pic>
        <p:nvPicPr>
          <p:cNvPr id="4" name="Marcador de contenido 3">
            <a:extLst>
              <a:ext uri="{FF2B5EF4-FFF2-40B4-BE49-F238E27FC236}">
                <a16:creationId xmlns:a16="http://schemas.microsoft.com/office/drawing/2014/main" id="{30136D40-6006-4AA6-B685-56E65AA81BA8}"/>
              </a:ext>
            </a:extLst>
          </p:cNvPr>
          <p:cNvPicPr>
            <a:picLocks noGrp="1" noChangeAspect="1"/>
          </p:cNvPicPr>
          <p:nvPr>
            <p:ph idx="1"/>
          </p:nvPr>
        </p:nvPicPr>
        <p:blipFill>
          <a:blip r:embed="rId2"/>
          <a:stretch>
            <a:fillRect/>
          </a:stretch>
        </p:blipFill>
        <p:spPr>
          <a:xfrm>
            <a:off x="1487395" y="2023576"/>
            <a:ext cx="9464860" cy="3017782"/>
          </a:xfrm>
          <a:prstGeom prst="rect">
            <a:avLst/>
          </a:prstGeom>
        </p:spPr>
      </p:pic>
      <p:sp>
        <p:nvSpPr>
          <p:cNvPr id="5" name="Elipse 4">
            <a:extLst>
              <a:ext uri="{FF2B5EF4-FFF2-40B4-BE49-F238E27FC236}">
                <a16:creationId xmlns:a16="http://schemas.microsoft.com/office/drawing/2014/main" id="{2A2BB824-B401-48A5-B8AD-7C8437AB69A4}"/>
              </a:ext>
            </a:extLst>
          </p:cNvPr>
          <p:cNvSpPr/>
          <p:nvPr/>
        </p:nvSpPr>
        <p:spPr>
          <a:xfrm>
            <a:off x="7158879" y="2169738"/>
            <a:ext cx="655730" cy="60007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CuadroTexto 6">
            <a:extLst>
              <a:ext uri="{FF2B5EF4-FFF2-40B4-BE49-F238E27FC236}">
                <a16:creationId xmlns:a16="http://schemas.microsoft.com/office/drawing/2014/main" id="{106EC255-53D1-4D99-9FC8-ABB4D2273687}"/>
              </a:ext>
            </a:extLst>
          </p:cNvPr>
          <p:cNvSpPr txBox="1"/>
          <p:nvPr/>
        </p:nvSpPr>
        <p:spPr>
          <a:xfrm>
            <a:off x="1718609" y="5351973"/>
            <a:ext cx="9541062" cy="923330"/>
          </a:xfrm>
          <a:prstGeom prst="rect">
            <a:avLst/>
          </a:prstGeom>
          <a:noFill/>
        </p:spPr>
        <p:txBody>
          <a:bodyPr wrap="square">
            <a:spAutoFit/>
          </a:bodyPr>
          <a:lstStyle/>
          <a:p>
            <a:r>
              <a:rPr lang="es-AR" dirty="0"/>
              <a:t>No se encontraron nulos.</a:t>
            </a:r>
          </a:p>
          <a:p>
            <a:r>
              <a:rPr lang="es-AR" dirty="0"/>
              <a:t>Se encontraron dos </a:t>
            </a:r>
            <a:r>
              <a:rPr lang="es-AR" dirty="0" err="1"/>
              <a:t>outliers</a:t>
            </a:r>
            <a:r>
              <a:rPr lang="es-AR" dirty="0"/>
              <a:t>, que no fueron tomados en cuenta para el modelado pero si luego fueron etiquetados convenientemente</a:t>
            </a:r>
            <a:endParaRPr lang="es-ES" dirty="0"/>
          </a:p>
        </p:txBody>
      </p:sp>
    </p:spTree>
    <p:extLst>
      <p:ext uri="{BB962C8B-B14F-4D97-AF65-F5344CB8AC3E}">
        <p14:creationId xmlns:p14="http://schemas.microsoft.com/office/powerpoint/2010/main" val="3840271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2EF6F45-33F6-4ADC-8A29-4F7DACFA4633}"/>
              </a:ext>
            </a:extLst>
          </p:cNvPr>
          <p:cNvSpPr>
            <a:spLocks noGrp="1"/>
          </p:cNvSpPr>
          <p:nvPr>
            <p:ph type="title"/>
          </p:nvPr>
        </p:nvSpPr>
        <p:spPr>
          <a:xfrm>
            <a:off x="1038883" y="1000366"/>
            <a:ext cx="3995397" cy="1239627"/>
          </a:xfrm>
        </p:spPr>
        <p:txBody>
          <a:bodyPr vert="horz" lIns="91440" tIns="45720" rIns="91440" bIns="45720" rtlCol="0" anchor="b">
            <a:normAutofit/>
          </a:bodyPr>
          <a:lstStyle/>
          <a:p>
            <a:pPr algn="ctr"/>
            <a:r>
              <a:rPr lang="en-US"/>
              <a:t>Correlación de variables</a:t>
            </a:r>
          </a:p>
        </p:txBody>
      </p:sp>
      <p:sp>
        <p:nvSpPr>
          <p:cNvPr id="7" name="CuadroTexto 6">
            <a:extLst>
              <a:ext uri="{FF2B5EF4-FFF2-40B4-BE49-F238E27FC236}">
                <a16:creationId xmlns:a16="http://schemas.microsoft.com/office/drawing/2014/main" id="{59BFB1AC-0AB3-4C89-9399-0F3E27B376EE}"/>
              </a:ext>
            </a:extLst>
          </p:cNvPr>
          <p:cNvSpPr txBox="1"/>
          <p:nvPr/>
        </p:nvSpPr>
        <p:spPr>
          <a:xfrm>
            <a:off x="1096144" y="2884395"/>
            <a:ext cx="3862062" cy="2469140"/>
          </a:xfrm>
          <a:prstGeom prst="rect">
            <a:avLst/>
          </a:prstGeom>
        </p:spPr>
        <p:txBody>
          <a:bodyPr vert="horz" lIns="91440" tIns="45720" rIns="91440" bIns="45720" rtlCol="0">
            <a:normAutofit/>
          </a:bodyPr>
          <a:lstStyle/>
          <a:p>
            <a:pPr algn="ctr">
              <a:lnSpc>
                <a:spcPct val="110000"/>
              </a:lnSpc>
              <a:spcAft>
                <a:spcPts val="600"/>
              </a:spcAft>
            </a:pPr>
            <a:r>
              <a:rPr lang="en-US">
                <a:solidFill>
                  <a:schemeClr val="tx2"/>
                </a:solidFill>
              </a:rPr>
              <a:t>Se elimino para el análisis de correlación la columna de CustomerID, dado que es un valor que nada tiene que ver con los datos en sí mismos</a:t>
            </a:r>
          </a:p>
        </p:txBody>
      </p:sp>
      <p:pic>
        <p:nvPicPr>
          <p:cNvPr id="5" name="Marcador de contenido 4">
            <a:extLst>
              <a:ext uri="{FF2B5EF4-FFF2-40B4-BE49-F238E27FC236}">
                <a16:creationId xmlns:a16="http://schemas.microsoft.com/office/drawing/2014/main" id="{5DE26443-3CD7-4726-B08A-17B5A82665E7}"/>
              </a:ext>
            </a:extLst>
          </p:cNvPr>
          <p:cNvPicPr>
            <a:picLocks noGrp="1" noChangeAspect="1"/>
          </p:cNvPicPr>
          <p:nvPr>
            <p:ph idx="1"/>
          </p:nvPr>
        </p:nvPicPr>
        <p:blipFill>
          <a:blip r:embed="rId2"/>
          <a:stretch>
            <a:fillRect/>
          </a:stretch>
        </p:blipFill>
        <p:spPr>
          <a:xfrm>
            <a:off x="5601225" y="978775"/>
            <a:ext cx="6294092" cy="4984943"/>
          </a:xfrm>
          <a:prstGeom prst="rect">
            <a:avLst/>
          </a:prstGeom>
        </p:spPr>
      </p:pic>
      <p:grpSp>
        <p:nvGrpSpPr>
          <p:cNvPr id="16" name="Group 15">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17" name="Rectangle 16">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2941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5">
            <a:extLst>
              <a:ext uri="{FF2B5EF4-FFF2-40B4-BE49-F238E27FC236}">
                <a16:creationId xmlns:a16="http://schemas.microsoft.com/office/drawing/2014/main" id="{6D7753FE-7408-46D8-999A-0B0C34EA8C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ítulo 1">
            <a:extLst>
              <a:ext uri="{FF2B5EF4-FFF2-40B4-BE49-F238E27FC236}">
                <a16:creationId xmlns:a16="http://schemas.microsoft.com/office/drawing/2014/main" id="{66BFC699-BA83-4093-BA82-B7B7A1E1102E}"/>
              </a:ext>
            </a:extLst>
          </p:cNvPr>
          <p:cNvSpPr>
            <a:spLocks noGrp="1"/>
          </p:cNvSpPr>
          <p:nvPr>
            <p:ph type="title"/>
          </p:nvPr>
        </p:nvSpPr>
        <p:spPr>
          <a:xfrm>
            <a:off x="1424940" y="1653540"/>
            <a:ext cx="3246119" cy="2608006"/>
          </a:xfrm>
        </p:spPr>
        <p:txBody>
          <a:bodyPr anchor="ctr">
            <a:normAutofit/>
          </a:bodyPr>
          <a:lstStyle/>
          <a:p>
            <a:pPr algn="ctr"/>
            <a:r>
              <a:rPr lang="es-AR" dirty="0"/>
              <a:t>Selección de las variables</a:t>
            </a:r>
            <a:endParaRPr lang="es-ES"/>
          </a:p>
        </p:txBody>
      </p:sp>
      <p:grpSp>
        <p:nvGrpSpPr>
          <p:cNvPr id="13" name="Group 12">
            <a:extLst>
              <a:ext uri="{FF2B5EF4-FFF2-40B4-BE49-F238E27FC236}">
                <a16:creationId xmlns:a16="http://schemas.microsoft.com/office/drawing/2014/main" id="{E30DE9CB-4267-487A-915E-5665607E9F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4550150"/>
            <a:ext cx="867485" cy="115439"/>
            <a:chOff x="8910933" y="1861308"/>
            <a:chExt cx="867485" cy="115439"/>
          </a:xfrm>
        </p:grpSpPr>
        <p:sp>
          <p:nvSpPr>
            <p:cNvPr id="14" name="Rectangle 13">
              <a:extLst>
                <a:ext uri="{FF2B5EF4-FFF2-40B4-BE49-F238E27FC236}">
                  <a16:creationId xmlns:a16="http://schemas.microsoft.com/office/drawing/2014/main" id="{E237361B-A61F-4EEA-8554-10DEFF0AB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15" name="Straight Connector 14">
              <a:extLst>
                <a:ext uri="{FF2B5EF4-FFF2-40B4-BE49-F238E27FC236}">
                  <a16:creationId xmlns:a16="http://schemas.microsoft.com/office/drawing/2014/main" id="{BBBC8A6A-A883-4F9C-82BA-607223F36C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234343E-05EC-4327-BA72-FD68FF0491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aphicFrame>
        <p:nvGraphicFramePr>
          <p:cNvPr id="5" name="Marcador de contenido 2">
            <a:extLst>
              <a:ext uri="{FF2B5EF4-FFF2-40B4-BE49-F238E27FC236}">
                <a16:creationId xmlns:a16="http://schemas.microsoft.com/office/drawing/2014/main" id="{649F83A6-8BD8-4555-8A1C-004322EA4F7D}"/>
              </a:ext>
            </a:extLst>
          </p:cNvPr>
          <p:cNvGraphicFramePr>
            <a:graphicFrameLocks noGrp="1"/>
          </p:cNvGraphicFramePr>
          <p:nvPr>
            <p:ph idx="1"/>
            <p:extLst>
              <p:ext uri="{D42A27DB-BD31-4B8C-83A1-F6EECF244321}">
                <p14:modId xmlns:p14="http://schemas.microsoft.com/office/powerpoint/2010/main" val="286025224"/>
              </p:ext>
            </p:extLst>
          </p:nvPr>
        </p:nvGraphicFramePr>
        <p:xfrm>
          <a:off x="5952683" y="1042449"/>
          <a:ext cx="5210616" cy="47868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8057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B22176A-41DB-4D9A-9B6F-F2296F1ED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74A8DF5-445E-49C5-B10A-8DF5FEFBC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A4E38D9-EFB8-40B5-B42B-514FBF180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7227132-1381-4A5D-8F28-53B1ECB68602}"/>
              </a:ext>
            </a:extLst>
          </p:cNvPr>
          <p:cNvSpPr>
            <a:spLocks noGrp="1"/>
          </p:cNvSpPr>
          <p:nvPr>
            <p:ph type="title"/>
          </p:nvPr>
        </p:nvSpPr>
        <p:spPr>
          <a:xfrm>
            <a:off x="1028701" y="963919"/>
            <a:ext cx="10134600" cy="1036994"/>
          </a:xfrm>
        </p:spPr>
        <p:txBody>
          <a:bodyPr anchor="b">
            <a:normAutofit/>
          </a:bodyPr>
          <a:lstStyle/>
          <a:p>
            <a:pPr algn="ctr"/>
            <a:r>
              <a:rPr lang="es-AR" dirty="0"/>
              <a:t>Algoritmos utilizados:</a:t>
            </a:r>
            <a:endParaRPr lang="es-ES"/>
          </a:p>
        </p:txBody>
      </p:sp>
      <p:grpSp>
        <p:nvGrpSpPr>
          <p:cNvPr id="15" name="Group 14">
            <a:extLst>
              <a:ext uri="{FF2B5EF4-FFF2-40B4-BE49-F238E27FC236}">
                <a16:creationId xmlns:a16="http://schemas.microsoft.com/office/drawing/2014/main" id="{D87FFE71-34DC-4C53-AE0F-6B141D081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7" y="2169459"/>
            <a:ext cx="867485" cy="115439"/>
            <a:chOff x="8910933" y="1861308"/>
            <a:chExt cx="867485" cy="115439"/>
          </a:xfrm>
        </p:grpSpPr>
        <p:sp>
          <p:nvSpPr>
            <p:cNvPr id="16" name="Rectangle 15">
              <a:extLst>
                <a:ext uri="{FF2B5EF4-FFF2-40B4-BE49-F238E27FC236}">
                  <a16:creationId xmlns:a16="http://schemas.microsoft.com/office/drawing/2014/main" id="{37DF92F1-0E20-46AC-BB8F-F66926B40C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7" name="Straight Connector 16">
              <a:extLst>
                <a:ext uri="{FF2B5EF4-FFF2-40B4-BE49-F238E27FC236}">
                  <a16:creationId xmlns:a16="http://schemas.microsoft.com/office/drawing/2014/main" id="{FFA14CB4-8459-4D23-B4FF-8F9868E3FC9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0C763F-37C4-4E00-AEB2-8867F4AA25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aphicFrame>
        <p:nvGraphicFramePr>
          <p:cNvPr id="5" name="Marcador de contenido 2">
            <a:extLst>
              <a:ext uri="{FF2B5EF4-FFF2-40B4-BE49-F238E27FC236}">
                <a16:creationId xmlns:a16="http://schemas.microsoft.com/office/drawing/2014/main" id="{AFB09686-EC90-48F6-BD32-625AABE37CCD}"/>
              </a:ext>
            </a:extLst>
          </p:cNvPr>
          <p:cNvGraphicFramePr>
            <a:graphicFrameLocks noGrp="1"/>
          </p:cNvGraphicFramePr>
          <p:nvPr>
            <p:ph idx="1"/>
            <p:extLst>
              <p:ext uri="{D42A27DB-BD31-4B8C-83A1-F6EECF244321}">
                <p14:modId xmlns:p14="http://schemas.microsoft.com/office/powerpoint/2010/main" val="1032531318"/>
              </p:ext>
            </p:extLst>
          </p:nvPr>
        </p:nvGraphicFramePr>
        <p:xfrm>
          <a:off x="1028700" y="2749258"/>
          <a:ext cx="10134600" cy="3338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9513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85AB185-D5DB-4840-A5CE-7FAEBEC02825}"/>
              </a:ext>
            </a:extLst>
          </p:cNvPr>
          <p:cNvSpPr>
            <a:spLocks noGrp="1"/>
          </p:cNvSpPr>
          <p:nvPr>
            <p:ph type="title"/>
          </p:nvPr>
        </p:nvSpPr>
        <p:spPr>
          <a:xfrm>
            <a:off x="1038883" y="1000366"/>
            <a:ext cx="3995397" cy="1239627"/>
          </a:xfrm>
        </p:spPr>
        <p:txBody>
          <a:bodyPr anchor="b">
            <a:normAutofit/>
          </a:bodyPr>
          <a:lstStyle/>
          <a:p>
            <a:pPr algn="ctr"/>
            <a:r>
              <a:rPr lang="es-AR" dirty="0"/>
              <a:t>Determinación de los </a:t>
            </a:r>
            <a:r>
              <a:rPr lang="es-AR" dirty="0" err="1"/>
              <a:t>hiperparámetros</a:t>
            </a:r>
            <a:endParaRPr lang="es-ES" dirty="0"/>
          </a:p>
        </p:txBody>
      </p:sp>
      <p:sp>
        <p:nvSpPr>
          <p:cNvPr id="3" name="Marcador de contenido 2">
            <a:extLst>
              <a:ext uri="{FF2B5EF4-FFF2-40B4-BE49-F238E27FC236}">
                <a16:creationId xmlns:a16="http://schemas.microsoft.com/office/drawing/2014/main" id="{EB7354CD-B44C-40CD-B1CE-DD1F2BADE896}"/>
              </a:ext>
            </a:extLst>
          </p:cNvPr>
          <p:cNvSpPr>
            <a:spLocks noGrp="1"/>
          </p:cNvSpPr>
          <p:nvPr>
            <p:ph idx="1"/>
          </p:nvPr>
        </p:nvSpPr>
        <p:spPr>
          <a:xfrm>
            <a:off x="1096144" y="2884395"/>
            <a:ext cx="3862062" cy="2469140"/>
          </a:xfrm>
        </p:spPr>
        <p:txBody>
          <a:bodyPr>
            <a:normAutofit/>
          </a:bodyPr>
          <a:lstStyle/>
          <a:p>
            <a:pPr algn="ctr"/>
            <a:endParaRPr lang="es-AR" dirty="0"/>
          </a:p>
          <a:p>
            <a:pPr algn="ctr"/>
            <a:endParaRPr lang="es-AR" dirty="0"/>
          </a:p>
          <a:p>
            <a:pPr algn="ctr"/>
            <a:r>
              <a:rPr lang="es-AR" dirty="0"/>
              <a:t>Método del codo</a:t>
            </a:r>
          </a:p>
          <a:p>
            <a:pPr algn="ctr"/>
            <a:endParaRPr lang="es-ES" dirty="0"/>
          </a:p>
        </p:txBody>
      </p:sp>
      <p:grpSp>
        <p:nvGrpSpPr>
          <p:cNvPr id="14" name="Group 13">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15" name="Rectangle 14">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6" name="Imagen 5">
            <a:extLst>
              <a:ext uri="{FF2B5EF4-FFF2-40B4-BE49-F238E27FC236}">
                <a16:creationId xmlns:a16="http://schemas.microsoft.com/office/drawing/2014/main" id="{5B968139-3150-4F8D-8BC4-2FD4334D4DFF}"/>
              </a:ext>
            </a:extLst>
          </p:cNvPr>
          <p:cNvPicPr>
            <a:picLocks noChangeAspect="1"/>
          </p:cNvPicPr>
          <p:nvPr/>
        </p:nvPicPr>
        <p:blipFill>
          <a:blip r:embed="rId2"/>
          <a:stretch>
            <a:fillRect/>
          </a:stretch>
        </p:blipFill>
        <p:spPr>
          <a:xfrm>
            <a:off x="7161121" y="1620179"/>
            <a:ext cx="4671465" cy="3177815"/>
          </a:xfrm>
          <a:prstGeom prst="rect">
            <a:avLst/>
          </a:prstGeom>
        </p:spPr>
      </p:pic>
    </p:spTree>
    <p:extLst>
      <p:ext uri="{BB962C8B-B14F-4D97-AF65-F5344CB8AC3E}">
        <p14:creationId xmlns:p14="http://schemas.microsoft.com/office/powerpoint/2010/main" val="844747871"/>
      </p:ext>
    </p:extLst>
  </p:cSld>
  <p:clrMapOvr>
    <a:masterClrMapping/>
  </p:clrMapOvr>
</p:sld>
</file>

<file path=ppt/theme/theme1.xml><?xml version="1.0" encoding="utf-8"?>
<a:theme xmlns:a="http://schemas.openxmlformats.org/drawingml/2006/main" name="AdornVTI">
  <a:themeElements>
    <a:clrScheme name="AnalogousFromRegularSeed_2SEEDS">
      <a:dk1>
        <a:srgbClr val="000000"/>
      </a:dk1>
      <a:lt1>
        <a:srgbClr val="FFFFFF"/>
      </a:lt1>
      <a:dk2>
        <a:srgbClr val="321C1C"/>
      </a:dk2>
      <a:lt2>
        <a:srgbClr val="F2F0F3"/>
      </a:lt2>
      <a:accent1>
        <a:srgbClr val="45B71B"/>
      </a:accent1>
      <a:accent2>
        <a:srgbClr val="83AE25"/>
      </a:accent2>
      <a:accent3>
        <a:srgbClr val="27B93C"/>
      </a:accent3>
      <a:accent4>
        <a:srgbClr val="552ED2"/>
      </a:accent4>
      <a:accent5>
        <a:srgbClr val="A430E0"/>
      </a:accent5>
      <a:accent6>
        <a:srgbClr val="CE1EC1"/>
      </a:accent6>
      <a:hlink>
        <a:srgbClr val="9C3FBF"/>
      </a:hlink>
      <a:folHlink>
        <a:srgbClr val="7F7F7F"/>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docProps/app.xml><?xml version="1.0" encoding="utf-8"?>
<Properties xmlns="http://schemas.openxmlformats.org/officeDocument/2006/extended-properties" xmlns:vt="http://schemas.openxmlformats.org/officeDocument/2006/docPropsVTypes">
  <TotalTime>124</TotalTime>
  <Words>692</Words>
  <Application>Microsoft Office PowerPoint</Application>
  <PresentationFormat>Panorámica</PresentationFormat>
  <Paragraphs>80</Paragraphs>
  <Slides>14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Bembo</vt:lpstr>
      <vt:lpstr>Helvetica Neue</vt:lpstr>
      <vt:lpstr>AdornVTI</vt:lpstr>
      <vt:lpstr>Aprendizaje no supervisado</vt:lpstr>
      <vt:lpstr>Objetivo:</vt:lpstr>
      <vt:lpstr>Procedimiento:</vt:lpstr>
      <vt:lpstr>Análisis exploratorio </vt:lpstr>
      <vt:lpstr>Distribución de los datos y Outliers</vt:lpstr>
      <vt:lpstr>Correlación de variables</vt:lpstr>
      <vt:lpstr>Selección de las variables</vt:lpstr>
      <vt:lpstr>Algoritmos utilizados:</vt:lpstr>
      <vt:lpstr>Determinación de los hiperparámetros</vt:lpstr>
      <vt:lpstr>Determinación de los hiperparámetros</vt:lpstr>
      <vt:lpstr>Clustering</vt:lpstr>
      <vt:lpstr>Análisis de los clusters.</vt:lpstr>
      <vt:lpstr>Descripción de los clientes</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Aprendizaje no Supervisado</dc:title>
  <dc:creator>Israel Pavelek</dc:creator>
  <cp:lastModifiedBy>Israel Pavelek</cp:lastModifiedBy>
  <cp:revision>7</cp:revision>
  <dcterms:created xsi:type="dcterms:W3CDTF">2021-08-30T12:38:30Z</dcterms:created>
  <dcterms:modified xsi:type="dcterms:W3CDTF">2021-08-30T22:22:29Z</dcterms:modified>
</cp:coreProperties>
</file>