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57" r:id="rId8"/>
    <p:sldId id="259" r:id="rId9"/>
    <p:sldId id="269" r:id="rId10"/>
    <p:sldId id="268" r:id="rId11"/>
    <p:sldId id="260" r:id="rId12"/>
    <p:sldId id="261" r:id="rId13"/>
    <p:sldId id="262" r:id="rId14"/>
    <p:sldId id="263" r:id="rId15"/>
    <p:sldId id="264" r:id="rId16"/>
    <p:sldId id="265" r:id="rId17"/>
    <p:sldId id="270" r:id="rId18"/>
    <p:sldId id="278" r:id="rId19"/>
    <p:sldId id="266" r:id="rId20"/>
    <p:sldId id="267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770550"/>
            <a:ext cx="7766936" cy="1646302"/>
          </a:xfrm>
        </p:spPr>
        <p:txBody>
          <a:bodyPr/>
          <a:lstStyle/>
          <a:p>
            <a:r>
              <a:rPr lang="en-US" dirty="0" err="1"/>
              <a:t>Diplomatura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Ciencias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277071"/>
          </a:xfrm>
        </p:spPr>
        <p:txBody>
          <a:bodyPr>
            <a:noAutofit/>
          </a:bodyPr>
          <a:lstStyle/>
          <a:p>
            <a:r>
              <a:rPr lang="en-US" sz="1400" dirty="0" err="1"/>
              <a:t>Trabajo</a:t>
            </a:r>
            <a:r>
              <a:rPr lang="en-US" sz="1400" dirty="0"/>
              <a:t> </a:t>
            </a:r>
            <a:r>
              <a:rPr lang="en-US" sz="1400" dirty="0" err="1"/>
              <a:t>Práctico</a:t>
            </a:r>
            <a:r>
              <a:rPr lang="en-US" sz="1400" dirty="0"/>
              <a:t> Final </a:t>
            </a:r>
          </a:p>
          <a:p>
            <a:r>
              <a:rPr lang="en-US" sz="1400" dirty="0" err="1" smtClean="0"/>
              <a:t>Módulo</a:t>
            </a:r>
            <a:r>
              <a:rPr lang="en-US" sz="1400" dirty="0" smtClean="0"/>
              <a:t> 1</a:t>
            </a:r>
          </a:p>
          <a:p>
            <a:endParaRPr lang="en-US" sz="1400" dirty="0"/>
          </a:p>
          <a:p>
            <a:r>
              <a:rPr lang="en-US" sz="1400" dirty="0" err="1" smtClean="0"/>
              <a:t>Integrantes</a:t>
            </a:r>
            <a:r>
              <a:rPr lang="en-US" sz="1400" dirty="0"/>
              <a:t>: Gamboa Juliana, Mancini Andrés, Pavelek Israel</a:t>
            </a:r>
          </a:p>
        </p:txBody>
      </p:sp>
      <p:pic>
        <p:nvPicPr>
          <p:cNvPr id="1026" name="Picture 2" descr="Convenio Marco con la UTN - Facultad Regional Córdoba | E-Fundaap">
            <a:extLst>
              <a:ext uri="{FF2B5EF4-FFF2-40B4-BE49-F238E27FC236}">
                <a16:creationId xmlns:a16="http://schemas.microsoft.com/office/drawing/2014/main" id="{647AF56A-67DD-4CA7-9B3F-25409ED39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3" y="5697135"/>
            <a:ext cx="2318605" cy="92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2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902208" cy="316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78259"/>
              </p:ext>
            </p:extLst>
          </p:nvPr>
        </p:nvGraphicFramePr>
        <p:xfrm>
          <a:off x="2316607" y="1947672"/>
          <a:ext cx="19627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1669317161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425005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Samsung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13.6%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94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Xiaomi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Huawei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Lucente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29116"/>
                  </a:ext>
                </a:extLst>
              </a:tr>
            </a:tbl>
          </a:graphicData>
        </a:graphic>
      </p:graphicFrame>
      <p:sp>
        <p:nvSpPr>
          <p:cNvPr id="9" name="Flecha derecha 8"/>
          <p:cNvSpPr/>
          <p:nvPr/>
        </p:nvSpPr>
        <p:spPr>
          <a:xfrm>
            <a:off x="1748030" y="534149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2304288" y="527304"/>
            <a:ext cx="1975104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4234275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316606" y="1601216"/>
            <a:ext cx="1962785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Brand distribution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846097" y="5181342"/>
            <a:ext cx="2793988" cy="67765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U$$ 281.95 ± 355.81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846097" y="4309715"/>
            <a:ext cx="163979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Price </a:t>
            </a:r>
          </a:p>
          <a:p>
            <a:pPr algn="ctr"/>
            <a:r>
              <a:rPr lang="en-US" sz="2000" dirty="0"/>
              <a:t>(mean ± SD)</a:t>
            </a:r>
          </a:p>
        </p:txBody>
      </p:sp>
      <p:sp>
        <p:nvSpPr>
          <p:cNvPr id="17" name="Abrir corchete 16"/>
          <p:cNvSpPr/>
          <p:nvPr/>
        </p:nvSpPr>
        <p:spPr>
          <a:xfrm>
            <a:off x="1999488" y="1947672"/>
            <a:ext cx="304800" cy="1854200"/>
          </a:xfrm>
          <a:prstGeom prst="leftBracke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 rot="16200000">
            <a:off x="1068865" y="2558796"/>
            <a:ext cx="1121664" cy="631952"/>
          </a:xfrm>
          <a:prstGeom prst="ellipse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</a:t>
            </a:r>
          </a:p>
        </p:txBody>
      </p:sp>
      <p:sp>
        <p:nvSpPr>
          <p:cNvPr id="18" name="Flecha abajo 17"/>
          <p:cNvSpPr/>
          <p:nvPr/>
        </p:nvSpPr>
        <p:spPr>
          <a:xfrm>
            <a:off x="7522464" y="4603668"/>
            <a:ext cx="670560" cy="4803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2316606" y="1947672"/>
            <a:ext cx="1962785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268224" y="4862051"/>
            <a:ext cx="516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87.5%  Electronics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71.6%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Category_id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/>
              <a:t>2053013555631882655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73.4%  Smartphones</a:t>
            </a:r>
            <a:endParaRPr lang="en-U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46675" y="4370441"/>
            <a:ext cx="1579661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SAMSUNG</a:t>
            </a:r>
          </a:p>
        </p:txBody>
      </p:sp>
      <p:sp>
        <p:nvSpPr>
          <p:cNvPr id="24" name="Flecha curvada hacia la izquierda 23"/>
          <p:cNvSpPr/>
          <p:nvPr/>
        </p:nvSpPr>
        <p:spPr>
          <a:xfrm rot="798877" flipH="1">
            <a:off x="638785" y="3004910"/>
            <a:ext cx="511978" cy="1241275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82" y="932918"/>
            <a:ext cx="4471419" cy="3328158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9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5"/>
          <a:stretch/>
        </p:blipFill>
        <p:spPr>
          <a:xfrm>
            <a:off x="280416" y="1780032"/>
            <a:ext cx="9241536" cy="4855794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2584704" cy="316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type distribution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1053811" y="1036320"/>
            <a:ext cx="2055149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SMARTPHONE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652272" y="1041145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6232246" y="807718"/>
            <a:ext cx="1153549" cy="631952"/>
          </a:xfrm>
          <a:prstGeom prst="ellipse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385795" y="91744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Category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562198" y="763075"/>
            <a:ext cx="2164080" cy="721238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1286822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623582" y="3279648"/>
            <a:ext cx="2838178" cy="923330"/>
          </a:xfrm>
          <a:prstGeom prst="rect">
            <a:avLst/>
          </a:prstGeom>
          <a:solidFill>
            <a:srgbClr val="F95D0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#View: 1081711 (84.1%)</a:t>
            </a:r>
          </a:p>
          <a:p>
            <a:r>
              <a:rPr lang="en-US" dirty="0"/>
              <a:t>#Cart: 103262 (8.0%)</a:t>
            </a:r>
          </a:p>
          <a:p>
            <a:r>
              <a:rPr lang="en-US" dirty="0"/>
              <a:t>#Purchase: 101849 (7.9%)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904324"/>
            <a:ext cx="10058400" cy="330174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2584704" cy="316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 distribution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1053811" y="1036320"/>
            <a:ext cx="2055149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SMARTPHONE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652272" y="1041145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438912" y="1568744"/>
            <a:ext cx="975360" cy="926592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/>
              <a:t>40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499616" y="1554987"/>
            <a:ext cx="16093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ahnschrift" panose="020B0502040204020203" pitchFamily="34" charset="0"/>
              </a:rPr>
              <a:t>Different </a:t>
            </a:r>
          </a:p>
          <a:p>
            <a:pPr algn="just"/>
            <a:r>
              <a:rPr lang="en-US" sz="2800" dirty="0">
                <a:latin typeface="Bahnschrift" panose="020B0502040204020203" pitchFamily="34" charset="0"/>
              </a:rPr>
              <a:t>BRANDS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98881"/>
              </p:ext>
            </p:extLst>
          </p:nvPr>
        </p:nvGraphicFramePr>
        <p:xfrm>
          <a:off x="4520278" y="788940"/>
          <a:ext cx="19627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1669317161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425005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Samsung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34.1%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30.2%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94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Xiaomi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Huawei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Oppo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29116"/>
                  </a:ext>
                </a:extLst>
              </a:tr>
            </a:tbl>
          </a:graphicData>
        </a:graphic>
      </p:graphicFrame>
      <p:sp>
        <p:nvSpPr>
          <p:cNvPr id="14" name="Abrir corchete 13"/>
          <p:cNvSpPr/>
          <p:nvPr/>
        </p:nvSpPr>
        <p:spPr>
          <a:xfrm>
            <a:off x="4203159" y="788940"/>
            <a:ext cx="304800" cy="1854200"/>
          </a:xfrm>
          <a:prstGeom prst="leftBracke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 rot="16200000">
            <a:off x="3272536" y="1400064"/>
            <a:ext cx="1121664" cy="631952"/>
          </a:xfrm>
          <a:prstGeom prst="ellipse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520277" y="788940"/>
            <a:ext cx="1962785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197903" y="1254375"/>
            <a:ext cx="240182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brands: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Peaks around 5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15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days.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7751298" y="3090118"/>
            <a:ext cx="295422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redondeado 27"/>
          <p:cNvSpPr/>
          <p:nvPr/>
        </p:nvSpPr>
        <p:spPr>
          <a:xfrm>
            <a:off x="8563473" y="3090118"/>
            <a:ext cx="439849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echa abajo 28"/>
          <p:cNvSpPr/>
          <p:nvPr/>
        </p:nvSpPr>
        <p:spPr>
          <a:xfrm>
            <a:off x="7638757" y="2276872"/>
            <a:ext cx="520505" cy="62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 abajo 29"/>
          <p:cNvSpPr/>
          <p:nvPr/>
        </p:nvSpPr>
        <p:spPr>
          <a:xfrm>
            <a:off x="8548936" y="2276872"/>
            <a:ext cx="520505" cy="62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redondeado 30"/>
          <p:cNvSpPr/>
          <p:nvPr/>
        </p:nvSpPr>
        <p:spPr>
          <a:xfrm>
            <a:off x="4386775" y="3090118"/>
            <a:ext cx="295422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redondeado 31"/>
          <p:cNvSpPr/>
          <p:nvPr/>
        </p:nvSpPr>
        <p:spPr>
          <a:xfrm>
            <a:off x="5198950" y="3090118"/>
            <a:ext cx="439849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redondeado 32"/>
          <p:cNvSpPr/>
          <p:nvPr/>
        </p:nvSpPr>
        <p:spPr>
          <a:xfrm>
            <a:off x="1042416" y="3087123"/>
            <a:ext cx="295422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redondeado 33"/>
          <p:cNvSpPr/>
          <p:nvPr/>
        </p:nvSpPr>
        <p:spPr>
          <a:xfrm>
            <a:off x="1854591" y="3087123"/>
            <a:ext cx="439849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redondeado 23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6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" y="3054106"/>
            <a:ext cx="10058400" cy="330174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2584704" cy="316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 distribution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1053811" y="1036320"/>
            <a:ext cx="2055149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SMARTPHONE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652272" y="1041145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bajo 10"/>
          <p:cNvSpPr/>
          <p:nvPr/>
        </p:nvSpPr>
        <p:spPr>
          <a:xfrm flipV="1">
            <a:off x="8168643" y="2509783"/>
            <a:ext cx="520504" cy="447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 flipV="1">
            <a:off x="4915252" y="2502606"/>
            <a:ext cx="520504" cy="447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abajo 12"/>
          <p:cNvSpPr/>
          <p:nvPr/>
        </p:nvSpPr>
        <p:spPr>
          <a:xfrm flipV="1">
            <a:off x="1713910" y="2509783"/>
            <a:ext cx="520504" cy="447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redondeado 13"/>
          <p:cNvSpPr/>
          <p:nvPr/>
        </p:nvSpPr>
        <p:spPr>
          <a:xfrm>
            <a:off x="1323769" y="3257431"/>
            <a:ext cx="547233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2207689" y="3255083"/>
            <a:ext cx="437038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redondeado 15"/>
          <p:cNvSpPr/>
          <p:nvPr/>
        </p:nvSpPr>
        <p:spPr>
          <a:xfrm>
            <a:off x="4673991" y="3255083"/>
            <a:ext cx="657664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8031483" y="3255082"/>
            <a:ext cx="657664" cy="27901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472118" y="1702655"/>
            <a:ext cx="146444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Retargeting actions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187073" y="1702655"/>
            <a:ext cx="15741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Remarketing actions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315203" y="1702655"/>
            <a:ext cx="2321165" cy="646331"/>
          </a:xfrm>
          <a:prstGeom prst="rect">
            <a:avLst/>
          </a:prstGeom>
          <a:solidFill>
            <a:srgbClr val="F95D0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purchases hour range: 5-11 AM.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5401993" y="2554635"/>
            <a:ext cx="1727364" cy="3957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rgbClr val="F95D07"/>
                </a:solidFill>
              </a:rPr>
              <a:t>Cart left: request to finish the purchase.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2123589" y="2523247"/>
            <a:ext cx="1574177" cy="4585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95D07"/>
                </a:solidFill>
              </a:rPr>
              <a:t>Views&gt;&gt;Purchases</a:t>
            </a:r>
          </a:p>
          <a:p>
            <a:pPr algn="ctr"/>
            <a:r>
              <a:rPr lang="en-US" sz="1200" dirty="0">
                <a:solidFill>
                  <a:srgbClr val="F95D07"/>
                </a:solidFill>
              </a:rPr>
              <a:t>“We miss you!”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85" y="1566403"/>
            <a:ext cx="4585745" cy="33281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550160"/>
            <a:ext cx="4623853" cy="3328158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2584704" cy="316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distribution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1053811" y="1036320"/>
            <a:ext cx="2201453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SMARTPHONES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652272" y="1041145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redondeado 10"/>
          <p:cNvSpPr/>
          <p:nvPr/>
        </p:nvSpPr>
        <p:spPr>
          <a:xfrm>
            <a:off x="3108960" y="1706880"/>
            <a:ext cx="1348739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events</a:t>
            </a:r>
          </a:p>
          <a:p>
            <a:pPr algn="ctr"/>
            <a:r>
              <a:rPr lang="en-US" dirty="0"/>
              <a:t>&amp; brands.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2608" y="4151624"/>
            <a:ext cx="28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*Outliers were removed (&lt;IQR*1.5)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631907" y="1031494"/>
            <a:ext cx="3597437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SAMSUNG SMARTPHONES</a:t>
            </a:r>
          </a:p>
        </p:txBody>
      </p:sp>
      <p:sp>
        <p:nvSpPr>
          <p:cNvPr id="14" name="Flecha derecha 13"/>
          <p:cNvSpPr/>
          <p:nvPr/>
        </p:nvSpPr>
        <p:spPr>
          <a:xfrm>
            <a:off x="5230368" y="1036319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749841" y="5754771"/>
            <a:ext cx="2793988" cy="67765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U$$ 436.44 ± 346.78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49841" y="4883144"/>
            <a:ext cx="163979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Price </a:t>
            </a:r>
          </a:p>
          <a:p>
            <a:pPr algn="ctr"/>
            <a:r>
              <a:rPr lang="en-US" sz="2000" dirty="0"/>
              <a:t>(mean ± SD)</a:t>
            </a:r>
          </a:p>
        </p:txBody>
      </p:sp>
      <p:sp>
        <p:nvSpPr>
          <p:cNvPr id="17" name="Flecha abajo 16"/>
          <p:cNvSpPr/>
          <p:nvPr/>
        </p:nvSpPr>
        <p:spPr>
          <a:xfrm>
            <a:off x="2426208" y="5177097"/>
            <a:ext cx="670560" cy="4803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6357151" y="5754771"/>
            <a:ext cx="2793988" cy="67765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U$$ 202.70 ± 72.52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57151" y="4883144"/>
            <a:ext cx="163979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Price </a:t>
            </a:r>
          </a:p>
          <a:p>
            <a:pPr algn="ctr"/>
            <a:r>
              <a:rPr lang="en-US" sz="2000" dirty="0"/>
              <a:t>(mean ± SD)</a:t>
            </a:r>
          </a:p>
        </p:txBody>
      </p:sp>
      <p:sp>
        <p:nvSpPr>
          <p:cNvPr id="20" name="Flecha abajo 19"/>
          <p:cNvSpPr/>
          <p:nvPr/>
        </p:nvSpPr>
        <p:spPr>
          <a:xfrm>
            <a:off x="8033518" y="5177097"/>
            <a:ext cx="670560" cy="4803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redondeado 22"/>
          <p:cNvSpPr/>
          <p:nvPr/>
        </p:nvSpPr>
        <p:spPr>
          <a:xfrm>
            <a:off x="7766304" y="1696540"/>
            <a:ext cx="1438656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</a:t>
            </a:r>
          </a:p>
          <a:p>
            <a:pPr algn="ctr"/>
            <a:r>
              <a:rPr lang="en-US" dirty="0"/>
              <a:t>&amp; Samsung.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998720" y="4142074"/>
            <a:ext cx="28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*Outliers were removed (&lt;IQR*1.5)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9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29" y="3215052"/>
            <a:ext cx="4428000" cy="305659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9" y="3215053"/>
            <a:ext cx="4428000" cy="3056598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4096512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&amp; Event day &amp; Event hour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1023331" y="993394"/>
            <a:ext cx="3597437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SAMSUNG SMARTPHONES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621792" y="998219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redondeado 11"/>
          <p:cNvSpPr/>
          <p:nvPr/>
        </p:nvSpPr>
        <p:spPr>
          <a:xfrm>
            <a:off x="2435350" y="3311449"/>
            <a:ext cx="596537" cy="2487263"/>
          </a:xfrm>
          <a:prstGeom prst="roundRect">
            <a:avLst/>
          </a:prstGeom>
          <a:solidFill>
            <a:srgbClr val="F95D0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abajo 12"/>
          <p:cNvSpPr/>
          <p:nvPr/>
        </p:nvSpPr>
        <p:spPr>
          <a:xfrm>
            <a:off x="2610963" y="2785412"/>
            <a:ext cx="337624" cy="429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1954192" y="2329553"/>
            <a:ext cx="16305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Mother´s day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1237956" y="3287065"/>
            <a:ext cx="261659" cy="2487263"/>
          </a:xfrm>
          <a:prstGeom prst="roundRect">
            <a:avLst/>
          </a:prstGeom>
          <a:solidFill>
            <a:srgbClr val="F95D0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abajo 15"/>
          <p:cNvSpPr/>
          <p:nvPr/>
        </p:nvSpPr>
        <p:spPr>
          <a:xfrm>
            <a:off x="1199973" y="2807704"/>
            <a:ext cx="337624" cy="429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330760" y="2329553"/>
            <a:ext cx="14927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weekend</a:t>
            </a:r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5221224" y="3923957"/>
            <a:ext cx="3816000" cy="140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6144768" y="3287065"/>
            <a:ext cx="1011936" cy="650960"/>
          </a:xfrm>
          <a:prstGeom prst="roundRect">
            <a:avLst/>
          </a:prstGeom>
          <a:solidFill>
            <a:srgbClr val="F95D0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22"/>
          <p:cNvCxnSpPr/>
          <p:nvPr/>
        </p:nvCxnSpPr>
        <p:spPr>
          <a:xfrm>
            <a:off x="6156960" y="3938025"/>
            <a:ext cx="0" cy="19441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7156704" y="3923957"/>
            <a:ext cx="0" cy="19582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echa abajo 26"/>
          <p:cNvSpPr/>
          <p:nvPr/>
        </p:nvSpPr>
        <p:spPr>
          <a:xfrm>
            <a:off x="6409577" y="2770768"/>
            <a:ext cx="337624" cy="429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4929956" y="2351996"/>
            <a:ext cx="3866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purchase hour range: 5-11 AM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069243" y="344121"/>
            <a:ext cx="3018290" cy="1793631"/>
            <a:chOff x="4901820" y="274320"/>
            <a:chExt cx="3018290" cy="1793631"/>
          </a:xfrm>
        </p:grpSpPr>
        <p:sp>
          <p:nvSpPr>
            <p:cNvPr id="31" name="Rectángulo redondeado 30"/>
            <p:cNvSpPr/>
            <p:nvPr/>
          </p:nvSpPr>
          <p:spPr>
            <a:xfrm>
              <a:off x="5012583" y="1243925"/>
              <a:ext cx="2793988" cy="677656"/>
            </a:xfrm>
            <a:prstGeom prst="roundRect">
              <a:avLst/>
            </a:prstGeom>
            <a:solidFill>
              <a:srgbClr val="F95D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U$$ 202.70 ± 72.52 </a:t>
              </a:r>
              <a:r>
                <a:rPr lang="en-US" sz="2400" dirty="0"/>
                <a:t> 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012583" y="372298"/>
              <a:ext cx="1639791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Price </a:t>
              </a:r>
            </a:p>
            <a:p>
              <a:pPr algn="ctr"/>
              <a:r>
                <a:rPr lang="en-US" sz="2000" dirty="0"/>
                <a:t>(mean ± SD)</a:t>
              </a:r>
            </a:p>
          </p:txBody>
        </p:sp>
        <p:sp>
          <p:nvSpPr>
            <p:cNvPr id="33" name="Flecha abajo 32"/>
            <p:cNvSpPr/>
            <p:nvPr/>
          </p:nvSpPr>
          <p:spPr>
            <a:xfrm>
              <a:off x="6688950" y="666251"/>
              <a:ext cx="670560" cy="480396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4901820" y="274320"/>
              <a:ext cx="3018290" cy="1793631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ángulo redondeado 28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/>
          <p:cNvSpPr/>
          <p:nvPr/>
        </p:nvSpPr>
        <p:spPr>
          <a:xfrm>
            <a:off x="146304" y="3159140"/>
            <a:ext cx="11009376" cy="3605661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1" y="3392376"/>
            <a:ext cx="10058400" cy="3293616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295046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shopper analysis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5194074" y="1223645"/>
            <a:ext cx="2793988" cy="67765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12.1% of total users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180006" y="442099"/>
            <a:ext cx="279398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== Purchase</a:t>
            </a:r>
          </a:p>
        </p:txBody>
      </p:sp>
      <p:sp>
        <p:nvSpPr>
          <p:cNvPr id="10" name="Flecha abajo 9"/>
          <p:cNvSpPr/>
          <p:nvPr/>
        </p:nvSpPr>
        <p:spPr>
          <a:xfrm>
            <a:off x="6316394" y="917832"/>
            <a:ext cx="562708" cy="2919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40527"/>
              </p:ext>
            </p:extLst>
          </p:nvPr>
        </p:nvGraphicFramePr>
        <p:xfrm>
          <a:off x="1190686" y="1599787"/>
          <a:ext cx="3121721" cy="1482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val="166931716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50057133"/>
                    </a:ext>
                  </a:extLst>
                </a:gridCol>
                <a:gridCol w="841435">
                  <a:extLst>
                    <a:ext uri="{9D8B030D-6E8A-4147-A177-3AD203B41FA5}">
                      <a16:colId xmlns:a16="http://schemas.microsoft.com/office/drawing/2014/main" val="444080876"/>
                    </a:ext>
                  </a:extLst>
                </a:gridCol>
              </a:tblGrid>
              <a:tr h="36969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User_id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U$$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512386086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 </a:t>
                      </a:r>
                      <a:r>
                        <a:rPr lang="en-US" dirty="0"/>
                        <a:t>K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543312954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</a:t>
                      </a:r>
                      <a:r>
                        <a:rPr lang="en-US" dirty="0"/>
                        <a:t>K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94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549109608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78 </a:t>
                      </a:r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89203"/>
                  </a:ext>
                </a:extLst>
              </a:tr>
            </a:tbl>
          </a:graphicData>
        </a:graphic>
      </p:graphicFrame>
      <p:sp>
        <p:nvSpPr>
          <p:cNvPr id="12" name="Abrir corchete 11"/>
          <p:cNvSpPr/>
          <p:nvPr/>
        </p:nvSpPr>
        <p:spPr>
          <a:xfrm>
            <a:off x="832070" y="1970627"/>
            <a:ext cx="358615" cy="1111371"/>
          </a:xfrm>
          <a:prstGeom prst="leftBracke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 rot="16200000">
            <a:off x="-98552" y="2215483"/>
            <a:ext cx="1121664" cy="631952"/>
          </a:xfrm>
          <a:prstGeom prst="ellipse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1176617" y="1223645"/>
            <a:ext cx="3121722" cy="338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users == purchase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5194074" y="2066541"/>
            <a:ext cx="1572486" cy="6776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227157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66560" y="2159147"/>
            <a:ext cx="20408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</a:rPr>
              <a:t>PURCHASES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1095785" y="3459086"/>
            <a:ext cx="1918275" cy="2382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512386086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4652568" y="3456738"/>
            <a:ext cx="1918275" cy="23828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543312954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086539" y="3444958"/>
            <a:ext cx="1774916" cy="2500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549109608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5950634" y="2983139"/>
            <a:ext cx="2560320" cy="352003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 PROFILE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8187754" y="1219088"/>
            <a:ext cx="1572486" cy="67765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124354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206752" y="5636313"/>
            <a:ext cx="1172682" cy="605495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U$$ </a:t>
            </a:r>
            <a:r>
              <a:rPr lang="en-US" sz="1600" dirty="0" smtClean="0">
                <a:solidFill>
                  <a:schemeClr val="tx1"/>
                </a:solidFill>
              </a:rPr>
              <a:t>566</a:t>
            </a:r>
            <a:r>
              <a:rPr lang="en-US" sz="1600" dirty="0" smtClean="0">
                <a:solidFill>
                  <a:schemeClr val="tx1"/>
                </a:solidFill>
              </a:rPr>
              <a:t>.81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± 346.18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5706420" y="5647649"/>
            <a:ext cx="1172682" cy="605495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U$$ </a:t>
            </a:r>
            <a:r>
              <a:rPr lang="en-US" sz="1600" dirty="0" smtClean="0">
                <a:solidFill>
                  <a:schemeClr val="tx1"/>
                </a:solidFill>
              </a:rPr>
              <a:t>187.25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± 48.37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9206088" y="5633965"/>
            <a:ext cx="1172682" cy="605495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U$$ </a:t>
            </a:r>
            <a:r>
              <a:rPr lang="en-US" sz="1600" dirty="0" smtClean="0">
                <a:solidFill>
                  <a:schemeClr val="tx1"/>
                </a:solidFill>
              </a:rPr>
              <a:t>504</a:t>
            </a:r>
            <a:r>
              <a:rPr lang="en-US" sz="1600" dirty="0" smtClean="0">
                <a:solidFill>
                  <a:schemeClr val="tx1"/>
                </a:solidFill>
              </a:rPr>
              <a:t>.56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± 401.28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24253" y="566928"/>
            <a:ext cx="4568252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</a:t>
            </a:r>
            <a:r>
              <a:rPr lang="en-US" dirty="0"/>
              <a:t> analysis: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brands</a:t>
            </a:r>
            <a:r>
              <a:rPr lang="en-US" dirty="0"/>
              <a:t>.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" y="1706505"/>
            <a:ext cx="10058400" cy="3190291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941039" y="5034668"/>
            <a:ext cx="1918275" cy="23828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512386086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343076" y="5032320"/>
            <a:ext cx="1918275" cy="23828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543312954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7931793" y="5020540"/>
            <a:ext cx="1774916" cy="25006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549109608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9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redondeado 4"/>
          <p:cNvSpPr/>
          <p:nvPr/>
        </p:nvSpPr>
        <p:spPr>
          <a:xfrm>
            <a:off x="524256" y="566928"/>
            <a:ext cx="295046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shopper analysis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r="8858"/>
          <a:stretch/>
        </p:blipFill>
        <p:spPr>
          <a:xfrm>
            <a:off x="146304" y="1091458"/>
            <a:ext cx="11779266" cy="4175486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2791968" y="2560320"/>
            <a:ext cx="365760" cy="341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2791968" y="1649790"/>
            <a:ext cx="365760" cy="34137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2791968" y="2100894"/>
            <a:ext cx="365760" cy="34137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1694688" y="2100894"/>
            <a:ext cx="365760" cy="34137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2060448" y="1649790"/>
            <a:ext cx="365760" cy="34137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1694688" y="1649790"/>
            <a:ext cx="365760" cy="34137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1328928" y="1649790"/>
            <a:ext cx="365760" cy="34137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5517777" y="1649790"/>
            <a:ext cx="365760" cy="34137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5511681" y="2106990"/>
            <a:ext cx="365760" cy="34137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6589776" y="1649790"/>
            <a:ext cx="365760" cy="341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6589776" y="2088702"/>
            <a:ext cx="365760" cy="341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6955536" y="3020705"/>
            <a:ext cx="365760" cy="34137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8958969" y="1649790"/>
            <a:ext cx="365760" cy="341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8593209" y="2088702"/>
            <a:ext cx="365760" cy="341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10415913" y="2551998"/>
            <a:ext cx="365760" cy="341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9674352" y="1649790"/>
            <a:ext cx="365760" cy="34137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9674352" y="2088702"/>
            <a:ext cx="365760" cy="34137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10040112" y="3008513"/>
            <a:ext cx="365760" cy="34137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219456" y="5376672"/>
            <a:ext cx="360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&gt;&gt;&gt;</a:t>
            </a:r>
            <a:r>
              <a:rPr lang="en-US" sz="1600" dirty="0" err="1" smtClean="0"/>
              <a:t>corr</a:t>
            </a:r>
            <a:r>
              <a:rPr lang="en-US" sz="1600" dirty="0" smtClean="0"/>
              <a:t>: price &amp; brand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&gt;&gt;</a:t>
            </a:r>
            <a:r>
              <a:rPr lang="en-US" sz="1600" dirty="0" err="1" smtClean="0"/>
              <a:t>corr</a:t>
            </a:r>
            <a:r>
              <a:rPr lang="en-US" sz="1600" dirty="0" smtClean="0"/>
              <a:t>: </a:t>
            </a:r>
            <a:r>
              <a:rPr lang="en-US" sz="1600" dirty="0" err="1" smtClean="0"/>
              <a:t>product_id</a:t>
            </a:r>
            <a:r>
              <a:rPr lang="en-US" sz="1600" dirty="0" smtClean="0"/>
              <a:t> &amp; </a:t>
            </a:r>
            <a:r>
              <a:rPr lang="en-US" sz="1600" dirty="0" err="1" smtClean="0"/>
              <a:t>category_id</a:t>
            </a:r>
            <a:r>
              <a:rPr lang="en-US" sz="1600" dirty="0" smtClean="0"/>
              <a:t> 		  price &amp; </a:t>
            </a:r>
            <a:r>
              <a:rPr lang="en-US" sz="1600" dirty="0" err="1" smtClean="0"/>
              <a:t>product_id</a:t>
            </a:r>
            <a:endParaRPr lang="en-US" sz="1600" dirty="0" smtClean="0"/>
          </a:p>
        </p:txBody>
      </p:sp>
      <p:sp>
        <p:nvSpPr>
          <p:cNvPr id="28" name="CuadroTexto 27"/>
          <p:cNvSpPr txBox="1"/>
          <p:nvPr/>
        </p:nvSpPr>
        <p:spPr>
          <a:xfrm>
            <a:off x="4073025" y="5364480"/>
            <a:ext cx="360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&gt;&gt;&gt;</a:t>
            </a:r>
            <a:r>
              <a:rPr lang="en-US" sz="1600" dirty="0" err="1" smtClean="0"/>
              <a:t>corr</a:t>
            </a:r>
            <a:r>
              <a:rPr lang="en-US" sz="1600" dirty="0" smtClean="0"/>
              <a:t>: </a:t>
            </a:r>
            <a:r>
              <a:rPr lang="en-US" sz="1600" dirty="0" err="1" smtClean="0"/>
              <a:t>product_id</a:t>
            </a:r>
            <a:r>
              <a:rPr lang="en-US" sz="1600" dirty="0" smtClean="0"/>
              <a:t>/</a:t>
            </a:r>
            <a:r>
              <a:rPr lang="en-US" sz="1600" dirty="0" err="1" smtClean="0"/>
              <a:t>category_id</a:t>
            </a:r>
            <a:r>
              <a:rPr lang="en-US" sz="1600" dirty="0" smtClean="0"/>
              <a:t> &amp; brand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930896" y="5376511"/>
            <a:ext cx="3852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&gt;&gt;&gt;</a:t>
            </a:r>
            <a:r>
              <a:rPr lang="en-US" sz="1600" dirty="0" err="1" smtClean="0"/>
              <a:t>corr</a:t>
            </a:r>
            <a:r>
              <a:rPr lang="en-US" sz="1600" dirty="0" smtClean="0"/>
              <a:t>: </a:t>
            </a:r>
            <a:r>
              <a:rPr lang="en-US" sz="1600" dirty="0" err="1" smtClean="0"/>
              <a:t>product_id</a:t>
            </a:r>
            <a:r>
              <a:rPr lang="en-US" sz="1600" dirty="0"/>
              <a:t> </a:t>
            </a:r>
            <a:r>
              <a:rPr lang="en-US" sz="1600" dirty="0" smtClean="0"/>
              <a:t>&amp; </a:t>
            </a:r>
            <a:r>
              <a:rPr lang="en-US" sz="1600" dirty="0" err="1" smtClean="0"/>
              <a:t>category_id</a:t>
            </a:r>
            <a:endParaRPr lang="en-US" sz="1600" dirty="0" smtClean="0"/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  price &amp; brand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/>
              <a:t>&gt;&gt;</a:t>
            </a:r>
            <a:r>
              <a:rPr lang="en-US" sz="1600" dirty="0" err="1" smtClean="0"/>
              <a:t>corr</a:t>
            </a:r>
            <a:r>
              <a:rPr lang="en-US" sz="1600" dirty="0" smtClean="0"/>
              <a:t>: </a:t>
            </a:r>
            <a:r>
              <a:rPr lang="en-US" sz="1600" dirty="0" err="1" smtClean="0"/>
              <a:t>event_hour</a:t>
            </a:r>
            <a:r>
              <a:rPr lang="en-US" sz="1600" dirty="0" smtClean="0"/>
              <a:t> &amp; </a:t>
            </a:r>
            <a:r>
              <a:rPr lang="en-US" sz="1600" dirty="0" err="1" smtClean="0"/>
              <a:t>event_day</a:t>
            </a:r>
            <a:r>
              <a:rPr lang="en-US" sz="1600" dirty="0" smtClean="0"/>
              <a:t> </a:t>
            </a:r>
            <a:r>
              <a:rPr lang="en-US" sz="1600" dirty="0" err="1" smtClean="0"/>
              <a:t>event_day</a:t>
            </a:r>
            <a:r>
              <a:rPr lang="en-US" sz="1600" dirty="0" smtClean="0"/>
              <a:t> &amp; </a:t>
            </a:r>
            <a:r>
              <a:rPr lang="en-US" sz="1600" dirty="0" err="1" smtClean="0"/>
              <a:t>category_id</a:t>
            </a:r>
            <a:r>
              <a:rPr lang="en-US" sz="1600" dirty="0" smtClean="0"/>
              <a:t>/</a:t>
            </a:r>
            <a:r>
              <a:rPr lang="en-US" sz="1600" dirty="0" err="1" smtClean="0"/>
              <a:t>product_id</a:t>
            </a:r>
            <a:endParaRPr lang="en-US" sz="1600" dirty="0"/>
          </a:p>
        </p:txBody>
      </p:sp>
      <p:sp>
        <p:nvSpPr>
          <p:cNvPr id="30" name="Rectángulo 29"/>
          <p:cNvSpPr/>
          <p:nvPr/>
        </p:nvSpPr>
        <p:spPr>
          <a:xfrm>
            <a:off x="1694688" y="1072194"/>
            <a:ext cx="1097280" cy="298430"/>
          </a:xfrm>
          <a:prstGeom prst="rect">
            <a:avLst/>
          </a:prstGeom>
          <a:solidFill>
            <a:schemeClr val="bg1"/>
          </a:solidFill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Shopper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498592" y="1074403"/>
            <a:ext cx="1097280" cy="298430"/>
          </a:xfrm>
          <a:prstGeom prst="rect">
            <a:avLst/>
          </a:prstGeom>
          <a:solidFill>
            <a:schemeClr val="bg1"/>
          </a:solidFill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Shopper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9400032" y="1060002"/>
            <a:ext cx="1097280" cy="298430"/>
          </a:xfrm>
          <a:prstGeom prst="rect">
            <a:avLst/>
          </a:prstGeom>
          <a:solidFill>
            <a:schemeClr val="bg1"/>
          </a:solidFill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Shopper 3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5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4" y="566928"/>
            <a:ext cx="437130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Shopper analysis: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type per day</a:t>
            </a:r>
            <a:r>
              <a:rPr lang="en-US" dirty="0"/>
              <a:t>.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1583277"/>
            <a:ext cx="10058400" cy="3393616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941039" y="5062805"/>
            <a:ext cx="1918275" cy="23828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512386086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497822" y="5060457"/>
            <a:ext cx="1918275" cy="23828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543312954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7931793" y="5048677"/>
            <a:ext cx="1774916" cy="25006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549109608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911586" y="1779757"/>
            <a:ext cx="312303" cy="2876650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1857973" y="1779757"/>
            <a:ext cx="800821" cy="2876650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redondeado 13"/>
          <p:cNvSpPr/>
          <p:nvPr/>
        </p:nvSpPr>
        <p:spPr>
          <a:xfrm>
            <a:off x="2859314" y="2240473"/>
            <a:ext cx="433564" cy="2430002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4060405" y="1779757"/>
            <a:ext cx="312303" cy="2876650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redondeado 15"/>
          <p:cNvSpPr/>
          <p:nvPr/>
        </p:nvSpPr>
        <p:spPr>
          <a:xfrm>
            <a:off x="4633342" y="1779757"/>
            <a:ext cx="262216" cy="2876650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redondeado 16"/>
          <p:cNvSpPr/>
          <p:nvPr/>
        </p:nvSpPr>
        <p:spPr>
          <a:xfrm>
            <a:off x="5427697" y="1779757"/>
            <a:ext cx="346621" cy="2876650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9076767" y="1779757"/>
            <a:ext cx="629941" cy="2876650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redondeado 18"/>
          <p:cNvSpPr/>
          <p:nvPr/>
        </p:nvSpPr>
        <p:spPr>
          <a:xfrm>
            <a:off x="9821327" y="1779757"/>
            <a:ext cx="321479" cy="2876650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C9559-CD1F-47BA-AD53-04073211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10" y="1725336"/>
            <a:ext cx="8596668" cy="810600"/>
          </a:xfrm>
        </p:spPr>
        <p:txBody>
          <a:bodyPr>
            <a:normAutofit/>
          </a:bodyPr>
          <a:lstStyle/>
          <a:p>
            <a:r>
              <a:rPr lang="es-ES" dirty="0" err="1" smtClean="0"/>
              <a:t>Objective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5220A2-D1DE-40B6-90DB-CB4953B706DA}"/>
              </a:ext>
            </a:extLst>
          </p:cNvPr>
          <p:cNvSpPr txBox="1"/>
          <p:nvPr/>
        </p:nvSpPr>
        <p:spPr>
          <a:xfrm>
            <a:off x="1228986" y="2782669"/>
            <a:ext cx="8409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To extract </a:t>
            </a:r>
            <a:r>
              <a:rPr lang="en-US" b="1" dirty="0" smtClean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valuable information</a:t>
            </a:r>
            <a:r>
              <a:rPr lang="en-US" dirty="0" smtClean="0"/>
              <a:t> about events, shoppers, products and brands from an ecommerce dataset.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To define </a:t>
            </a:r>
            <a:r>
              <a:rPr lang="en-US" b="1" dirty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Retargeting </a:t>
            </a:r>
            <a:r>
              <a:rPr lang="en-US" b="1" dirty="0" smtClean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dirty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Remarketing</a:t>
            </a:r>
            <a:r>
              <a:rPr lang="en-US" dirty="0" smtClean="0"/>
              <a:t> actions </a:t>
            </a:r>
            <a:r>
              <a:rPr lang="en-US" dirty="0"/>
              <a:t>based on data collected from </a:t>
            </a:r>
            <a:r>
              <a:rPr lang="en-US" dirty="0" smtClean="0"/>
              <a:t>ecommerce purchases, views </a:t>
            </a:r>
            <a:r>
              <a:rPr lang="en-US" dirty="0"/>
              <a:t>and </a:t>
            </a:r>
            <a:r>
              <a:rPr lang="en-US" dirty="0" smtClean="0"/>
              <a:t>carts.</a:t>
            </a:r>
            <a:r>
              <a:rPr lang="en-US" b="1" dirty="0" smtClean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6096" y="134111"/>
            <a:ext cx="1517904" cy="268225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cxnSp>
        <p:nvCxnSpPr>
          <p:cNvPr id="6" name="Conector recto 5"/>
          <p:cNvCxnSpPr>
            <a:stCxn id="4" idx="3"/>
          </p:cNvCxnSpPr>
          <p:nvPr/>
        </p:nvCxnSpPr>
        <p:spPr>
          <a:xfrm>
            <a:off x="1524000" y="268224"/>
            <a:ext cx="79248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1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4" y="566928"/>
            <a:ext cx="448384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Shopper analysis: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type per hour</a:t>
            </a:r>
            <a:r>
              <a:rPr lang="en-US" dirty="0"/>
              <a:t>.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2666490"/>
            <a:ext cx="10058400" cy="3393616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941039" y="6160085"/>
            <a:ext cx="1918275" cy="23828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512386086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343076" y="6157737"/>
            <a:ext cx="1918275" cy="23828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543312954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7931793" y="6145957"/>
            <a:ext cx="1774916" cy="250063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r>
              <a:rPr lang="en-US" sz="1400" dirty="0">
                <a:solidFill>
                  <a:schemeClr val="tx1"/>
                </a:solidFill>
              </a:rPr>
              <a:t>: 549109608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1270235" y="2883877"/>
            <a:ext cx="797716" cy="2813538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4822366" y="2883877"/>
            <a:ext cx="621831" cy="2813538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redondeado 13"/>
          <p:cNvSpPr/>
          <p:nvPr/>
        </p:nvSpPr>
        <p:spPr>
          <a:xfrm>
            <a:off x="7455877" y="2869809"/>
            <a:ext cx="560323" cy="2827606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936869" y="1542519"/>
            <a:ext cx="146444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Retargeting actions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739127" y="1534215"/>
            <a:ext cx="15741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95D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Remarketing actions</a:t>
            </a:r>
          </a:p>
        </p:txBody>
      </p:sp>
      <p:cxnSp>
        <p:nvCxnSpPr>
          <p:cNvPr id="18" name="Conector recto 17"/>
          <p:cNvCxnSpPr/>
          <p:nvPr/>
        </p:nvCxnSpPr>
        <p:spPr>
          <a:xfrm>
            <a:off x="5008098" y="1857380"/>
            <a:ext cx="2727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008098" y="1865684"/>
            <a:ext cx="0" cy="80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7736038" y="1857380"/>
            <a:ext cx="11724" cy="9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1674055" y="2188850"/>
            <a:ext cx="1" cy="477640"/>
          </a:xfrm>
          <a:prstGeom prst="straightConnector1">
            <a:avLst/>
          </a:prstGeom>
          <a:ln>
            <a:solidFill>
              <a:srgbClr val="F95D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5739127" y="2188849"/>
            <a:ext cx="1574177" cy="4585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95D07"/>
                </a:solidFill>
              </a:rPr>
              <a:t>View&gt;&gt;Purchase</a:t>
            </a:r>
          </a:p>
          <a:p>
            <a:pPr algn="ctr"/>
            <a:r>
              <a:rPr lang="en-US" sz="1400" dirty="0">
                <a:solidFill>
                  <a:srgbClr val="F95D07"/>
                </a:solidFill>
              </a:rPr>
              <a:t>“We miss you!”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1784112" y="2251624"/>
            <a:ext cx="1727364" cy="3957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rgbClr val="F95D07"/>
                </a:solidFill>
              </a:rPr>
              <a:t>Cart left: request to finish the purchase.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3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24253" y="566928"/>
            <a:ext cx="4905876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</a:t>
            </a:r>
            <a:r>
              <a:rPr lang="en-US" dirty="0"/>
              <a:t> analysis: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</a:t>
            </a:r>
            <a:r>
              <a:rPr lang="en-US" dirty="0"/>
              <a:t> per day.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6096" y="134112"/>
            <a:ext cx="1036320" cy="28041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</a:t>
            </a:r>
          </a:p>
        </p:txBody>
      </p:sp>
      <p:cxnSp>
        <p:nvCxnSpPr>
          <p:cNvPr id="7" name="Conector recto 6"/>
          <p:cNvCxnSpPr>
            <a:stCxn id="6" idx="3"/>
          </p:cNvCxnSpPr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673"/>
            <a:ext cx="12070080" cy="3788779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38912" y="2362975"/>
            <a:ext cx="1918275" cy="2382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User_id</a:t>
            </a:r>
            <a:r>
              <a:rPr lang="en-US" sz="1000" dirty="0">
                <a:solidFill>
                  <a:schemeClr val="tx1"/>
                </a:solidFill>
              </a:rPr>
              <a:t>: 512386086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45047" y="3505764"/>
            <a:ext cx="1918275" cy="2382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User_id</a:t>
            </a:r>
            <a:r>
              <a:rPr lang="en-US" sz="1000" dirty="0">
                <a:solidFill>
                  <a:schemeClr val="tx1"/>
                </a:solidFill>
              </a:rPr>
              <a:t>: 543312954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537386" y="4682915"/>
            <a:ext cx="1774916" cy="2500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User_id</a:t>
            </a:r>
            <a:r>
              <a:rPr lang="en-US" sz="1000" dirty="0">
                <a:solidFill>
                  <a:schemeClr val="tx1"/>
                </a:solidFill>
              </a:rPr>
              <a:t>: 549109608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5D42C-235A-4AF5-B0C8-A64D2583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369332"/>
            <a:ext cx="8596668" cy="984308"/>
          </a:xfrm>
        </p:spPr>
        <p:txBody>
          <a:bodyPr/>
          <a:lstStyle/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49F360-CE82-418B-8498-DDC537A7FD23}"/>
              </a:ext>
            </a:extLst>
          </p:cNvPr>
          <p:cNvSpPr txBox="1"/>
          <p:nvPr/>
        </p:nvSpPr>
        <p:spPr>
          <a:xfrm>
            <a:off x="667512" y="1276137"/>
            <a:ext cx="821701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n-US" dirty="0" smtClean="0"/>
              <a:t>identified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12% of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shoppers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finished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</a:t>
            </a:r>
            <a:r>
              <a:rPr lang="es-E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shopper </a:t>
            </a:r>
            <a:r>
              <a:rPr lang="en-US" dirty="0" smtClean="0"/>
              <a:t>concentrated </a:t>
            </a:r>
            <a:r>
              <a:rPr lang="en-US" dirty="0"/>
              <a:t>the purchases among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brands </a:t>
            </a:r>
            <a:r>
              <a:rPr lang="en-US" dirty="0" smtClean="0"/>
              <a:t>(59%).</a:t>
            </a:r>
            <a:r>
              <a:rPr lang="es-ES" dirty="0" smtClean="0"/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Samsung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preferred</a:t>
            </a:r>
            <a:r>
              <a:rPr lang="es-ES" dirty="0" smtClean="0"/>
              <a:t> </a:t>
            </a:r>
            <a:r>
              <a:rPr lang="es-ES" dirty="0" err="1" smtClean="0"/>
              <a:t>brand</a:t>
            </a:r>
            <a:r>
              <a:rPr lang="es-ES" dirty="0" smtClean="0"/>
              <a:t>, </a:t>
            </a:r>
            <a:r>
              <a:rPr lang="es-ES" dirty="0" err="1" smtClean="0"/>
              <a:t>independently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Electronics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Smartphones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preferred</a:t>
            </a:r>
            <a:r>
              <a:rPr lang="es-ES" dirty="0" smtClean="0"/>
              <a:t> </a:t>
            </a:r>
            <a:r>
              <a:rPr lang="es-ES" dirty="0" err="1" smtClean="0"/>
              <a:t>categories</a:t>
            </a:r>
            <a:r>
              <a:rPr lang="es-E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purchases</a:t>
            </a:r>
            <a:r>
              <a:rPr lang="es-ES" dirty="0" smtClean="0"/>
              <a:t> </a:t>
            </a:r>
            <a:r>
              <a:rPr lang="es-ES" dirty="0" err="1" smtClean="0"/>
              <a:t>presented</a:t>
            </a:r>
            <a:r>
              <a:rPr lang="es-ES" dirty="0" smtClean="0"/>
              <a:t> </a:t>
            </a:r>
            <a:r>
              <a:rPr lang="es-ES" dirty="0" err="1" smtClean="0"/>
              <a:t>peaks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weekend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smtClean="0"/>
              <a:t>and </a:t>
            </a:r>
            <a:r>
              <a:rPr lang="es-ES" dirty="0" err="1" smtClean="0"/>
              <a:t>around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Mother´s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weekend</a:t>
            </a:r>
            <a:r>
              <a:rPr lang="es-ES" dirty="0" smtClean="0"/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Shoppers focused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recognized brands </a:t>
            </a:r>
            <a:r>
              <a:rPr lang="en-US" dirty="0" smtClean="0"/>
              <a:t>(such as Samsung) with prices </a:t>
            </a:r>
            <a:r>
              <a:rPr lang="en-US" dirty="0"/>
              <a:t>(U$$ 202 ±</a:t>
            </a:r>
            <a:r>
              <a:rPr lang="en-US" dirty="0" smtClean="0"/>
              <a:t> </a:t>
            </a:r>
            <a:r>
              <a:rPr lang="en-US" dirty="0"/>
              <a:t>72)</a:t>
            </a:r>
            <a:r>
              <a:rPr lang="en-US" dirty="0" smtClean="0"/>
              <a:t> </a:t>
            </a:r>
            <a:r>
              <a:rPr lang="en-US" dirty="0"/>
              <a:t>below the general </a:t>
            </a:r>
            <a:r>
              <a:rPr lang="en-US" dirty="0" smtClean="0"/>
              <a:t>average (</a:t>
            </a:r>
            <a:r>
              <a:rPr lang="en-US" dirty="0"/>
              <a:t>U$$ 436.44 ± </a:t>
            </a:r>
            <a:r>
              <a:rPr lang="en-US" dirty="0" smtClean="0"/>
              <a:t>346.78).</a:t>
            </a:r>
            <a:r>
              <a:rPr lang="es-MX" dirty="0" smtClean="0"/>
              <a:t> </a:t>
            </a:r>
            <a:endParaRPr lang="es-ES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 err="1" smtClean="0"/>
              <a:t>Since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MX" dirty="0"/>
              <a:t>91.4% </a:t>
            </a:r>
            <a:r>
              <a:rPr lang="es-MX" dirty="0" smtClean="0"/>
              <a:t>of </a:t>
            </a:r>
            <a:r>
              <a:rPr lang="es-MX" dirty="0" err="1" smtClean="0"/>
              <a:t>entries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“</a:t>
            </a:r>
            <a:r>
              <a:rPr lang="es-MX" dirty="0" err="1" smtClean="0"/>
              <a:t>views</a:t>
            </a:r>
            <a:r>
              <a:rPr lang="es-MX" dirty="0" smtClean="0"/>
              <a:t>”,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etargeting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emarketing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</a:t>
            </a:r>
            <a:r>
              <a:rPr lang="es-MX" dirty="0" smtClean="0"/>
              <a:t>. In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sense</a:t>
            </a:r>
            <a:r>
              <a:rPr lang="es-MX" dirty="0" smtClean="0"/>
              <a:t>,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identified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ES" dirty="0" err="1"/>
              <a:t>b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hour-ranges</a:t>
            </a:r>
            <a:r>
              <a:rPr lang="es-ES" dirty="0" smtClean="0"/>
              <a:t> </a:t>
            </a:r>
            <a:r>
              <a:rPr lang="es-ES" dirty="0" smtClean="0"/>
              <a:t>as </a:t>
            </a:r>
            <a:r>
              <a:rPr lang="es-ES" dirty="0" err="1" smtClean="0"/>
              <a:t>follows</a:t>
            </a:r>
            <a:r>
              <a:rPr lang="es-ES" dirty="0" smtClean="0"/>
              <a:t>: </a:t>
            </a:r>
          </a:p>
          <a:p>
            <a:pPr algn="just">
              <a:lnSpc>
                <a:spcPct val="150000"/>
              </a:lnSpc>
            </a:pPr>
            <a:r>
              <a:rPr lang="es-ES" dirty="0" smtClean="0"/>
              <a:t>    5-10 AM: </a:t>
            </a:r>
            <a:r>
              <a:rPr lang="es-ES" dirty="0" err="1"/>
              <a:t>r</a:t>
            </a:r>
            <a:r>
              <a:rPr lang="es-ES" dirty="0" err="1" smtClean="0"/>
              <a:t>etargeting</a:t>
            </a:r>
            <a:r>
              <a:rPr lang="es-ES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 </a:t>
            </a:r>
            <a:r>
              <a:rPr lang="es-ES" dirty="0" smtClean="0"/>
              <a:t>   5-10 AM and 3PM: </a:t>
            </a:r>
            <a:r>
              <a:rPr lang="es-ES" dirty="0" err="1"/>
              <a:t>r</a:t>
            </a:r>
            <a:r>
              <a:rPr lang="es-ES" dirty="0" err="1" smtClean="0"/>
              <a:t>emarketing</a:t>
            </a:r>
            <a:endParaRPr lang="es-ES" dirty="0" smtClean="0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6096" y="134112"/>
            <a:ext cx="1322832" cy="316992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6355C-5AD1-4BDA-8E89-E2075C1B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2" y="1089154"/>
            <a:ext cx="8596668" cy="62179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Dataset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3FA16-CF85-47F2-BB25-08A9E8D2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15" y="1930400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s-ES" sz="1900" dirty="0" smtClean="0"/>
              <a:t>Original </a:t>
            </a:r>
            <a:r>
              <a:rPr lang="es-ES" sz="1900" dirty="0" err="1"/>
              <a:t>d</a:t>
            </a:r>
            <a:r>
              <a:rPr lang="es-ES" sz="1900" dirty="0" err="1" smtClean="0"/>
              <a:t>ataset</a:t>
            </a:r>
            <a:r>
              <a:rPr lang="es-ES" sz="1900" dirty="0" smtClean="0"/>
              <a:t> : </a:t>
            </a:r>
            <a:r>
              <a:rPr lang="es-AR" altLang="es-AR" sz="1900" dirty="0" smtClean="0"/>
              <a:t>6084217 </a:t>
            </a:r>
            <a:r>
              <a:rPr lang="es-AR" altLang="es-AR" sz="1900" dirty="0" err="1" smtClean="0"/>
              <a:t>entries</a:t>
            </a:r>
            <a:r>
              <a:rPr lang="es-AR" altLang="es-AR" sz="1900" dirty="0" smtClean="0"/>
              <a:t> </a:t>
            </a:r>
            <a:r>
              <a:rPr lang="es-AR" altLang="es-AR" sz="1900" dirty="0" smtClean="0"/>
              <a:t>and</a:t>
            </a:r>
            <a:r>
              <a:rPr lang="es-AR" altLang="es-AR" sz="1900" dirty="0" smtClean="0"/>
              <a:t> </a:t>
            </a:r>
            <a:r>
              <a:rPr lang="es-AR" altLang="es-AR" sz="1900" dirty="0"/>
              <a:t>9 </a:t>
            </a:r>
            <a:r>
              <a:rPr lang="es-AR" altLang="es-AR" sz="1900" dirty="0" err="1" smtClean="0"/>
              <a:t>columns</a:t>
            </a:r>
            <a:endParaRPr lang="es-AR" altLang="es-AR" sz="1900" dirty="0"/>
          </a:p>
          <a:p>
            <a:endParaRPr lang="es-AR" altLang="es-AR" dirty="0"/>
          </a:p>
          <a:p>
            <a:endParaRPr lang="es-AR" dirty="0"/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event_time</a:t>
            </a:r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event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time (UTC)</a:t>
            </a:r>
            <a:endParaRPr lang="es-A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event_type</a:t>
            </a:r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: View, Chart, Puchase</a:t>
            </a:r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produc_id</a:t>
            </a:r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AR" dirty="0" err="1" smtClean="0">
                <a:solidFill>
                  <a:srgbClr val="000000"/>
                </a:solidFill>
                <a:latin typeface="Helvetica Neue"/>
              </a:rPr>
              <a:t>product</a:t>
            </a:r>
            <a:r>
              <a:rPr lang="es-AR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Helvetica Neue"/>
              </a:rPr>
              <a:t>identifier</a:t>
            </a:r>
            <a:endParaRPr lang="es-A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category_id</a:t>
            </a:r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AR" dirty="0" err="1" smtClean="0">
                <a:solidFill>
                  <a:srgbClr val="000000"/>
                </a:solidFill>
                <a:latin typeface="Helvetica Neue"/>
              </a:rPr>
              <a:t>category</a:t>
            </a:r>
            <a:r>
              <a:rPr lang="es-AR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Helvetica Neue"/>
              </a:rPr>
              <a:t>identifier</a:t>
            </a:r>
            <a:endParaRPr lang="es-A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category_code</a:t>
            </a:r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product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category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(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levels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tree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es-A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brand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product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brand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s-A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price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product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price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(U$$)</a:t>
            </a:r>
            <a:endParaRPr lang="es-A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user_id</a:t>
            </a:r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AR" dirty="0" err="1" smtClean="0">
                <a:solidFill>
                  <a:srgbClr val="000000"/>
                </a:solidFill>
                <a:latin typeface="Helvetica Neue"/>
              </a:rPr>
              <a:t>user</a:t>
            </a:r>
            <a:r>
              <a:rPr lang="es-AR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Helvetica Neue"/>
              </a:rPr>
              <a:t>identifier</a:t>
            </a:r>
            <a:endParaRPr lang="es-A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s-AR" b="0" i="1" dirty="0" err="1">
                <a:solidFill>
                  <a:srgbClr val="000000"/>
                </a:solidFill>
                <a:effectLst/>
                <a:latin typeface="Helvetica Neue"/>
              </a:rPr>
              <a:t>user_session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user</a:t>
            </a:r>
            <a:r>
              <a:rPr lang="es-AR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AR" b="0" i="0" dirty="0" err="1" smtClean="0">
                <a:solidFill>
                  <a:srgbClr val="000000"/>
                </a:solidFill>
                <a:effectLst/>
                <a:latin typeface="Helvetica Neue"/>
              </a:rPr>
              <a:t>session</a:t>
            </a:r>
            <a:endParaRPr lang="es-A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s-A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86059A-9659-4237-BB99-C3066A34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3045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5278E6-D287-4D6E-8446-ACEA673A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25" y="2371224"/>
            <a:ext cx="10628851" cy="339303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6096" y="134111"/>
            <a:ext cx="1127760" cy="294765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9" name="Conector recto 8"/>
          <p:cNvCxnSpPr>
            <a:stCxn id="7" idx="3"/>
          </p:cNvCxnSpPr>
          <p:nvPr/>
        </p:nvCxnSpPr>
        <p:spPr>
          <a:xfrm flipV="1">
            <a:off x="1133856" y="268226"/>
            <a:ext cx="8314944" cy="13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echa derecha 9"/>
          <p:cNvSpPr/>
          <p:nvPr/>
        </p:nvSpPr>
        <p:spPr>
          <a:xfrm>
            <a:off x="277368" y="122174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A5ACA-93D3-4522-BD15-417E32D2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cleaning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D15CF-AD9A-49F7-B4A8-90784F19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‘</a:t>
            </a:r>
            <a:r>
              <a:rPr lang="en-US" sz="2400" dirty="0" err="1" smtClean="0"/>
              <a:t>Event_time</a:t>
            </a:r>
            <a:r>
              <a:rPr lang="en-US" sz="2400" dirty="0" smtClean="0"/>
              <a:t>‘ column </a:t>
            </a:r>
            <a:r>
              <a:rPr lang="en-US" sz="2400" dirty="0"/>
              <a:t>is converted to date format and new columns are created referring to temporary </a:t>
            </a:r>
            <a:r>
              <a:rPr lang="en-US" sz="2400" dirty="0" smtClean="0"/>
              <a:t>events</a:t>
            </a:r>
            <a:r>
              <a:rPr lang="es-ES" sz="2400" dirty="0" smtClean="0"/>
              <a:t>:</a:t>
            </a:r>
            <a:endParaRPr lang="es-ES" sz="2400" dirty="0"/>
          </a:p>
          <a:p>
            <a:pPr lvl="1" algn="just"/>
            <a:r>
              <a:rPr lang="es-ES" sz="2200" dirty="0"/>
              <a:t> </a:t>
            </a:r>
            <a:r>
              <a:rPr lang="es-ES" sz="2200" dirty="0" err="1" smtClean="0"/>
              <a:t>Month</a:t>
            </a:r>
            <a:endParaRPr lang="es-ES" sz="2200" dirty="0"/>
          </a:p>
          <a:p>
            <a:pPr lvl="1" algn="just"/>
            <a:r>
              <a:rPr lang="es-ES" sz="2200" dirty="0"/>
              <a:t> </a:t>
            </a:r>
            <a:r>
              <a:rPr lang="es-ES" sz="2200" dirty="0" smtClean="0"/>
              <a:t>Day</a:t>
            </a:r>
            <a:endParaRPr lang="es-ES" sz="2200" dirty="0"/>
          </a:p>
          <a:p>
            <a:pPr lvl="1" algn="just"/>
            <a:r>
              <a:rPr lang="es-ES" sz="2200" dirty="0"/>
              <a:t> </a:t>
            </a:r>
            <a:r>
              <a:rPr lang="es-ES" sz="2200" dirty="0" err="1" smtClean="0"/>
              <a:t>Hour</a:t>
            </a:r>
            <a:endParaRPr lang="es-ES" sz="2200" dirty="0"/>
          </a:p>
          <a:p>
            <a:pPr lvl="1" algn="just"/>
            <a:endParaRPr lang="es-ES" sz="2200" dirty="0"/>
          </a:p>
          <a:p>
            <a:pPr algn="just"/>
            <a:r>
              <a:rPr lang="es-ES" sz="2400" dirty="0" err="1" smtClean="0"/>
              <a:t>Then</a:t>
            </a:r>
            <a:r>
              <a:rPr lang="es-ES" sz="2400" dirty="0" smtClean="0"/>
              <a:t>, ‘</a:t>
            </a:r>
            <a:r>
              <a:rPr lang="es-ES" sz="2400" dirty="0" err="1" smtClean="0"/>
              <a:t>E</a:t>
            </a:r>
            <a:r>
              <a:rPr lang="es-ES" sz="2400" dirty="0" err="1" smtClean="0"/>
              <a:t>vent_time</a:t>
            </a:r>
            <a:r>
              <a:rPr lang="es-ES" sz="2400" dirty="0" smtClean="0"/>
              <a:t>’ </a:t>
            </a:r>
            <a:r>
              <a:rPr lang="es-ES" sz="2400" dirty="0" err="1" smtClean="0"/>
              <a:t>column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removed</a:t>
            </a:r>
            <a:endParaRPr lang="es-ES" sz="2400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096" y="134111"/>
            <a:ext cx="1127760" cy="294765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133856" y="268226"/>
            <a:ext cx="8314944" cy="13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 derecha 7"/>
          <p:cNvSpPr/>
          <p:nvPr/>
        </p:nvSpPr>
        <p:spPr>
          <a:xfrm>
            <a:off x="277368" y="806000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F136C-7A2D-43F9-AFE7-EC9DA69C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Category_code</a:t>
            </a:r>
            <a:r>
              <a:rPr lang="es-ES" dirty="0" smtClean="0"/>
              <a:t> </a:t>
            </a:r>
            <a:r>
              <a:rPr lang="es-ES" dirty="0" err="1" smtClean="0"/>
              <a:t>split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FE54D-D0F2-4A92-9771-6E6A546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880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“Category code”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column is a category tree that is separated into different columns for further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processing</a:t>
            </a:r>
            <a:r>
              <a:rPr lang="es-ES" dirty="0">
                <a:solidFill>
                  <a:srgbClr val="000000"/>
                </a:solidFill>
                <a:latin typeface="Helvetica Neue"/>
              </a:rPr>
              <a:t>	</a:t>
            </a:r>
            <a:endParaRPr lang="es-AR" dirty="0"/>
          </a:p>
        </p:txBody>
      </p:sp>
      <p:sp>
        <p:nvSpPr>
          <p:cNvPr id="8" name="Rectángulo redondeado 31">
            <a:extLst>
              <a:ext uri="{FF2B5EF4-FFF2-40B4-BE49-F238E27FC236}">
                <a16:creationId xmlns:a16="http://schemas.microsoft.com/office/drawing/2014/main" id="{9FD8BFA8-E694-4B00-B6FC-8B20B6155BF5}"/>
              </a:ext>
            </a:extLst>
          </p:cNvPr>
          <p:cNvSpPr/>
          <p:nvPr/>
        </p:nvSpPr>
        <p:spPr>
          <a:xfrm>
            <a:off x="752666" y="2805121"/>
            <a:ext cx="2017098" cy="30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category_code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4C3CB7-0521-4F23-94CE-4492A30DC7A8}"/>
              </a:ext>
            </a:extLst>
          </p:cNvPr>
          <p:cNvSpPr txBox="1"/>
          <p:nvPr/>
        </p:nvSpPr>
        <p:spPr>
          <a:xfrm>
            <a:off x="602089" y="3281680"/>
            <a:ext cx="288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 smtClean="0">
                <a:solidFill>
                  <a:srgbClr val="000000"/>
                </a:solidFill>
                <a:effectLst/>
                <a:latin typeface="Helvetica Neue"/>
              </a:rPr>
              <a:t>Format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L0.L1.L2.L3</a:t>
            </a:r>
            <a:endParaRPr lang="es-AR" dirty="0"/>
          </a:p>
        </p:txBody>
      </p:sp>
      <p:sp>
        <p:nvSpPr>
          <p:cNvPr id="14" name="Flecha abajo 17">
            <a:extLst>
              <a:ext uri="{FF2B5EF4-FFF2-40B4-BE49-F238E27FC236}">
                <a16:creationId xmlns:a16="http://schemas.microsoft.com/office/drawing/2014/main" id="{11028B56-44D0-4118-ADF2-78D525A301F6}"/>
              </a:ext>
            </a:extLst>
          </p:cNvPr>
          <p:cNvSpPr/>
          <p:nvPr/>
        </p:nvSpPr>
        <p:spPr>
          <a:xfrm rot="16200000">
            <a:off x="4467974" y="2651706"/>
            <a:ext cx="670560" cy="60959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31">
            <a:extLst>
              <a:ext uri="{FF2B5EF4-FFF2-40B4-BE49-F238E27FC236}">
                <a16:creationId xmlns:a16="http://schemas.microsoft.com/office/drawing/2014/main" id="{B887F452-9908-4934-899A-F431EB3974FB}"/>
              </a:ext>
            </a:extLst>
          </p:cNvPr>
          <p:cNvSpPr/>
          <p:nvPr/>
        </p:nvSpPr>
        <p:spPr>
          <a:xfrm>
            <a:off x="5631139" y="2805121"/>
            <a:ext cx="828490" cy="30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L0</a:t>
            </a:r>
          </a:p>
        </p:txBody>
      </p:sp>
      <p:sp>
        <p:nvSpPr>
          <p:cNvPr id="16" name="Rectángulo redondeado 31">
            <a:extLst>
              <a:ext uri="{FF2B5EF4-FFF2-40B4-BE49-F238E27FC236}">
                <a16:creationId xmlns:a16="http://schemas.microsoft.com/office/drawing/2014/main" id="{7C7A8304-8F86-4CE3-8E74-24E6188D7B49}"/>
              </a:ext>
            </a:extLst>
          </p:cNvPr>
          <p:cNvSpPr/>
          <p:nvPr/>
        </p:nvSpPr>
        <p:spPr>
          <a:xfrm>
            <a:off x="6787868" y="2795016"/>
            <a:ext cx="828490" cy="30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</a:t>
            </a:r>
          </a:p>
        </p:txBody>
      </p:sp>
      <p:sp>
        <p:nvSpPr>
          <p:cNvPr id="17" name="Rectángulo redondeado 31">
            <a:extLst>
              <a:ext uri="{FF2B5EF4-FFF2-40B4-BE49-F238E27FC236}">
                <a16:creationId xmlns:a16="http://schemas.microsoft.com/office/drawing/2014/main" id="{44C0B2A6-F674-4987-BD55-AC7059CBBFF7}"/>
              </a:ext>
            </a:extLst>
          </p:cNvPr>
          <p:cNvSpPr/>
          <p:nvPr/>
        </p:nvSpPr>
        <p:spPr>
          <a:xfrm>
            <a:off x="7879473" y="2813238"/>
            <a:ext cx="828490" cy="30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</a:t>
            </a:r>
          </a:p>
        </p:txBody>
      </p:sp>
      <p:sp>
        <p:nvSpPr>
          <p:cNvPr id="18" name="Rectángulo redondeado 21">
            <a:extLst>
              <a:ext uri="{FF2B5EF4-FFF2-40B4-BE49-F238E27FC236}">
                <a16:creationId xmlns:a16="http://schemas.microsoft.com/office/drawing/2014/main" id="{F6CBD259-A5D5-4853-B080-882287B42EF9}"/>
              </a:ext>
            </a:extLst>
          </p:cNvPr>
          <p:cNvSpPr/>
          <p:nvPr/>
        </p:nvSpPr>
        <p:spPr>
          <a:xfrm>
            <a:off x="325252" y="3833861"/>
            <a:ext cx="3260591" cy="315575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electronics.audio.headphone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5AD851D-0F1F-4A2B-8473-42726D789FE7}"/>
              </a:ext>
            </a:extLst>
          </p:cNvPr>
          <p:cNvSpPr txBox="1"/>
          <p:nvPr/>
        </p:nvSpPr>
        <p:spPr>
          <a:xfrm>
            <a:off x="5265521" y="3805113"/>
            <a:ext cx="1493213" cy="369332"/>
          </a:xfrm>
          <a:prstGeom prst="rect">
            <a:avLst/>
          </a:prstGeom>
          <a:ln>
            <a:solidFill>
              <a:srgbClr val="F95D0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electronics</a:t>
            </a:r>
            <a:endParaRPr lang="es-AR" dirty="0"/>
          </a:p>
        </p:txBody>
      </p:sp>
      <p:sp>
        <p:nvSpPr>
          <p:cNvPr id="21" name="Rectángulo redondeado 31">
            <a:extLst>
              <a:ext uri="{FF2B5EF4-FFF2-40B4-BE49-F238E27FC236}">
                <a16:creationId xmlns:a16="http://schemas.microsoft.com/office/drawing/2014/main" id="{E0C12FD5-4A1A-483F-8F54-D8D8C50EA524}"/>
              </a:ext>
            </a:extLst>
          </p:cNvPr>
          <p:cNvSpPr/>
          <p:nvPr/>
        </p:nvSpPr>
        <p:spPr>
          <a:xfrm>
            <a:off x="9036202" y="2820837"/>
            <a:ext cx="828490" cy="30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59A5373-8AEA-4D8E-89D3-FFDD5A4E6EFC}"/>
              </a:ext>
            </a:extLst>
          </p:cNvPr>
          <p:cNvSpPr txBox="1"/>
          <p:nvPr/>
        </p:nvSpPr>
        <p:spPr>
          <a:xfrm>
            <a:off x="6792555" y="3809793"/>
            <a:ext cx="773752" cy="369332"/>
          </a:xfrm>
          <a:prstGeom prst="rect">
            <a:avLst/>
          </a:prstGeom>
          <a:ln>
            <a:solidFill>
              <a:srgbClr val="F95D0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endParaRPr lang="es-A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F853F60-1EDF-427E-B09D-9F4366847783}"/>
              </a:ext>
            </a:extLst>
          </p:cNvPr>
          <p:cNvSpPr txBox="1"/>
          <p:nvPr/>
        </p:nvSpPr>
        <p:spPr>
          <a:xfrm>
            <a:off x="7631547" y="3805903"/>
            <a:ext cx="1391754" cy="369332"/>
          </a:xfrm>
          <a:prstGeom prst="rect">
            <a:avLst/>
          </a:prstGeom>
          <a:ln>
            <a:solidFill>
              <a:srgbClr val="F95D0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headphone</a:t>
            </a:r>
            <a:endParaRPr lang="es-AR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41A2D0-C429-4966-9953-8F6DEE6802C7}"/>
              </a:ext>
            </a:extLst>
          </p:cNvPr>
          <p:cNvSpPr txBox="1"/>
          <p:nvPr/>
        </p:nvSpPr>
        <p:spPr>
          <a:xfrm>
            <a:off x="9100733" y="3797285"/>
            <a:ext cx="776151" cy="369332"/>
          </a:xfrm>
          <a:prstGeom prst="rect">
            <a:avLst/>
          </a:prstGeom>
          <a:ln>
            <a:solidFill>
              <a:srgbClr val="F95D0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None</a:t>
            </a:r>
            <a:endParaRPr lang="es-AR" dirty="0"/>
          </a:p>
        </p:txBody>
      </p:sp>
      <p:sp>
        <p:nvSpPr>
          <p:cNvPr id="4" name="Flecha abajo 3"/>
          <p:cNvSpPr/>
          <p:nvPr/>
        </p:nvSpPr>
        <p:spPr>
          <a:xfrm>
            <a:off x="5876544" y="3281680"/>
            <a:ext cx="304800" cy="369332"/>
          </a:xfrm>
          <a:prstGeom prst="downArrow">
            <a:avLst/>
          </a:prstGeom>
          <a:solidFill>
            <a:srgbClr val="F95D07"/>
          </a:solidFill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echa abajo 18"/>
          <p:cNvSpPr/>
          <p:nvPr/>
        </p:nvSpPr>
        <p:spPr>
          <a:xfrm>
            <a:off x="7059092" y="3269122"/>
            <a:ext cx="304800" cy="369332"/>
          </a:xfrm>
          <a:prstGeom prst="downArrow">
            <a:avLst/>
          </a:prstGeom>
          <a:solidFill>
            <a:srgbClr val="F95D07"/>
          </a:solidFill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echa abajo 21"/>
          <p:cNvSpPr/>
          <p:nvPr/>
        </p:nvSpPr>
        <p:spPr>
          <a:xfrm>
            <a:off x="8141318" y="3269122"/>
            <a:ext cx="304800" cy="369332"/>
          </a:xfrm>
          <a:prstGeom prst="downArrow">
            <a:avLst/>
          </a:prstGeom>
          <a:solidFill>
            <a:srgbClr val="F95D07"/>
          </a:solidFill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echa abajo 23"/>
          <p:cNvSpPr/>
          <p:nvPr/>
        </p:nvSpPr>
        <p:spPr>
          <a:xfrm>
            <a:off x="9298310" y="3261056"/>
            <a:ext cx="304800" cy="369332"/>
          </a:xfrm>
          <a:prstGeom prst="downArrow">
            <a:avLst/>
          </a:prstGeom>
          <a:solidFill>
            <a:srgbClr val="F95D07"/>
          </a:solidFill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brir llave 4"/>
          <p:cNvSpPr/>
          <p:nvPr/>
        </p:nvSpPr>
        <p:spPr>
          <a:xfrm rot="16200000">
            <a:off x="7124934" y="1957441"/>
            <a:ext cx="682752" cy="5184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echa abajo 17">
            <a:extLst>
              <a:ext uri="{FF2B5EF4-FFF2-40B4-BE49-F238E27FC236}">
                <a16:creationId xmlns:a16="http://schemas.microsoft.com/office/drawing/2014/main" id="{11028B56-44D0-4118-ADF2-78D525A301F6}"/>
              </a:ext>
            </a:extLst>
          </p:cNvPr>
          <p:cNvSpPr/>
          <p:nvPr/>
        </p:nvSpPr>
        <p:spPr>
          <a:xfrm rot="16200000">
            <a:off x="3681773" y="2667422"/>
            <a:ext cx="670560" cy="60959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698818" y="4966170"/>
            <a:ext cx="190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+4 New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096" y="134111"/>
            <a:ext cx="1127760" cy="294765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1133856" y="268226"/>
            <a:ext cx="8314944" cy="13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echa derecha 29"/>
          <p:cNvSpPr/>
          <p:nvPr/>
        </p:nvSpPr>
        <p:spPr>
          <a:xfrm>
            <a:off x="273436" y="768799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5605-2B83-4CF2-BA53-942FD340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Duplicates</a:t>
            </a:r>
            <a:r>
              <a:rPr lang="es-ES" dirty="0" smtClean="0"/>
              <a:t> </a:t>
            </a:r>
            <a:r>
              <a:rPr lang="es-ES" dirty="0" err="1" smtClean="0"/>
              <a:t>cleaning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E4B9B-58CC-4431-A552-A63A5C79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5233"/>
            <a:ext cx="8596668" cy="4566130"/>
          </a:xfrm>
        </p:spPr>
        <p:txBody>
          <a:bodyPr/>
          <a:lstStyle/>
          <a:p>
            <a:r>
              <a:rPr lang="es-ES" dirty="0" err="1" smtClean="0"/>
              <a:t>Rows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coincident</a:t>
            </a:r>
            <a:r>
              <a:rPr lang="es-ES" dirty="0" smtClean="0"/>
              <a:t> data are removed</a:t>
            </a:r>
            <a:endParaRPr lang="es-AR" dirty="0"/>
          </a:p>
        </p:txBody>
      </p:sp>
      <p:sp>
        <p:nvSpPr>
          <p:cNvPr id="4" name="Rectángulo redondeado 57">
            <a:extLst>
              <a:ext uri="{FF2B5EF4-FFF2-40B4-BE49-F238E27FC236}">
                <a16:creationId xmlns:a16="http://schemas.microsoft.com/office/drawing/2014/main" id="{7DBA9F7F-94B3-4537-8AA8-A488B7E1F9A8}"/>
              </a:ext>
            </a:extLst>
          </p:cNvPr>
          <p:cNvSpPr/>
          <p:nvPr/>
        </p:nvSpPr>
        <p:spPr>
          <a:xfrm>
            <a:off x="1847849" y="3024205"/>
            <a:ext cx="255290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dataset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lecha derecha 58">
            <a:extLst>
              <a:ext uri="{FF2B5EF4-FFF2-40B4-BE49-F238E27FC236}">
                <a16:creationId xmlns:a16="http://schemas.microsoft.com/office/drawing/2014/main" id="{B666D364-CA95-4D3C-B2F6-3D1925A34A5D}"/>
              </a:ext>
            </a:extLst>
          </p:cNvPr>
          <p:cNvSpPr/>
          <p:nvPr/>
        </p:nvSpPr>
        <p:spPr>
          <a:xfrm>
            <a:off x="1461770" y="3018109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redondeado 59">
            <a:extLst>
              <a:ext uri="{FF2B5EF4-FFF2-40B4-BE49-F238E27FC236}">
                <a16:creationId xmlns:a16="http://schemas.microsoft.com/office/drawing/2014/main" id="{B4EA9240-CDB7-4AEB-A76C-6CD99090F54B}"/>
              </a:ext>
            </a:extLst>
          </p:cNvPr>
          <p:cNvSpPr/>
          <p:nvPr/>
        </p:nvSpPr>
        <p:spPr>
          <a:xfrm>
            <a:off x="2132889" y="3479183"/>
            <a:ext cx="2133600" cy="672984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altLang="es-AR" sz="4000" dirty="0"/>
              <a:t>6084217</a:t>
            </a:r>
            <a:endParaRPr lang="en-US" sz="4000" dirty="0"/>
          </a:p>
        </p:txBody>
      </p:sp>
      <p:sp>
        <p:nvSpPr>
          <p:cNvPr id="7" name="Rectángulo redondeado 65">
            <a:extLst>
              <a:ext uri="{FF2B5EF4-FFF2-40B4-BE49-F238E27FC236}">
                <a16:creationId xmlns:a16="http://schemas.microsoft.com/office/drawing/2014/main" id="{3B056DCC-2FA2-426F-AA5B-E3D5D62D693E}"/>
              </a:ext>
            </a:extLst>
          </p:cNvPr>
          <p:cNvSpPr/>
          <p:nvPr/>
        </p:nvSpPr>
        <p:spPr>
          <a:xfrm>
            <a:off x="5753818" y="3038244"/>
            <a:ext cx="2318556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Dataset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 redondeado 66">
            <a:extLst>
              <a:ext uri="{FF2B5EF4-FFF2-40B4-BE49-F238E27FC236}">
                <a16:creationId xmlns:a16="http://schemas.microsoft.com/office/drawing/2014/main" id="{C5EEBC58-3451-4123-8184-867B885758DD}"/>
              </a:ext>
            </a:extLst>
          </p:cNvPr>
          <p:cNvSpPr/>
          <p:nvPr/>
        </p:nvSpPr>
        <p:spPr>
          <a:xfrm>
            <a:off x="5859089" y="3534996"/>
            <a:ext cx="2133600" cy="672984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altLang="es-AR" sz="4000" dirty="0"/>
              <a:t>4631588</a:t>
            </a:r>
            <a:endParaRPr lang="en-US" sz="4000" dirty="0"/>
          </a:p>
        </p:txBody>
      </p:sp>
      <p:sp>
        <p:nvSpPr>
          <p:cNvPr id="9" name="Flecha derecha 67">
            <a:extLst>
              <a:ext uri="{FF2B5EF4-FFF2-40B4-BE49-F238E27FC236}">
                <a16:creationId xmlns:a16="http://schemas.microsoft.com/office/drawing/2014/main" id="{4FC4DD89-4C15-4E7D-8E0E-082E3610A5D9}"/>
              </a:ext>
            </a:extLst>
          </p:cNvPr>
          <p:cNvSpPr/>
          <p:nvPr/>
        </p:nvSpPr>
        <p:spPr>
          <a:xfrm>
            <a:off x="5333910" y="3038244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69">
            <a:extLst>
              <a:ext uri="{FF2B5EF4-FFF2-40B4-BE49-F238E27FC236}">
                <a16:creationId xmlns:a16="http://schemas.microsoft.com/office/drawing/2014/main" id="{F88C136E-CA8E-4190-9BA6-A4E831B3A291}"/>
              </a:ext>
            </a:extLst>
          </p:cNvPr>
          <p:cNvSpPr/>
          <p:nvPr/>
        </p:nvSpPr>
        <p:spPr>
          <a:xfrm>
            <a:off x="1233973" y="2807208"/>
            <a:ext cx="7352886" cy="1670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redondeado 57">
            <a:extLst>
              <a:ext uri="{FF2B5EF4-FFF2-40B4-BE49-F238E27FC236}">
                <a16:creationId xmlns:a16="http://schemas.microsoft.com/office/drawing/2014/main" id="{7C8D9D84-27F7-4899-A5B6-5F3A13F6F07E}"/>
              </a:ext>
            </a:extLst>
          </p:cNvPr>
          <p:cNvSpPr/>
          <p:nvPr/>
        </p:nvSpPr>
        <p:spPr>
          <a:xfrm>
            <a:off x="3646740" y="2572206"/>
            <a:ext cx="255290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Dataset´s rows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096" y="134111"/>
            <a:ext cx="1127760" cy="294765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1133856" y="268226"/>
            <a:ext cx="8314944" cy="13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 derecha 14"/>
          <p:cNvSpPr/>
          <p:nvPr/>
        </p:nvSpPr>
        <p:spPr>
          <a:xfrm>
            <a:off x="277368" y="773746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24255" y="566928"/>
            <a:ext cx="3372496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exploratory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63296" y="1484700"/>
            <a:ext cx="2316480" cy="733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4631588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406"/>
              </p:ext>
            </p:extLst>
          </p:nvPr>
        </p:nvGraphicFramePr>
        <p:xfrm>
          <a:off x="3434080" y="1700784"/>
          <a:ext cx="233273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34">
                  <a:extLst>
                    <a:ext uri="{9D8B030D-6E8A-4147-A177-3AD203B41FA5}">
                      <a16:colId xmlns:a16="http://schemas.microsoft.com/office/drawing/2014/main" val="1669317161"/>
                    </a:ext>
                  </a:extLst>
                </a:gridCol>
                <a:gridCol w="967502">
                  <a:extLst>
                    <a:ext uri="{9D8B030D-6E8A-4147-A177-3AD203B41FA5}">
                      <a16:colId xmlns:a16="http://schemas.microsoft.com/office/drawing/2014/main" val="425005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Electronics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Appliances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16.6%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94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Apparel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Furniture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29116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434080" y="1328928"/>
            <a:ext cx="2320544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categories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434080" y="1725168"/>
            <a:ext cx="2320544" cy="316992"/>
          </a:xfrm>
          <a:prstGeom prst="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67346"/>
              </p:ext>
            </p:extLst>
          </p:nvPr>
        </p:nvGraphicFramePr>
        <p:xfrm>
          <a:off x="6303264" y="944880"/>
          <a:ext cx="230364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86">
                  <a:extLst>
                    <a:ext uri="{9D8B030D-6E8A-4147-A177-3AD203B41FA5}">
                      <a16:colId xmlns:a16="http://schemas.microsoft.com/office/drawing/2014/main" val="1669317161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425005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Smartphone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Audio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94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Tablet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29116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6315456" y="987552"/>
            <a:ext cx="2320544" cy="316992"/>
          </a:xfrm>
          <a:prstGeom prst="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rir llave 12"/>
          <p:cNvSpPr/>
          <p:nvPr/>
        </p:nvSpPr>
        <p:spPr>
          <a:xfrm>
            <a:off x="5766816" y="932180"/>
            <a:ext cx="451104" cy="1854200"/>
          </a:xfrm>
          <a:prstGeom prst="leftBrac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14"/>
          <p:cNvCxnSpPr>
            <a:stCxn id="6" idx="3"/>
          </p:cNvCxnSpPr>
          <p:nvPr/>
        </p:nvCxnSpPr>
        <p:spPr>
          <a:xfrm flipV="1">
            <a:off x="1828800" y="268225"/>
            <a:ext cx="7620000" cy="1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 derecha 20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brir llave 22"/>
          <p:cNvSpPr/>
          <p:nvPr/>
        </p:nvSpPr>
        <p:spPr>
          <a:xfrm>
            <a:off x="2852928" y="1304544"/>
            <a:ext cx="495808" cy="2250440"/>
          </a:xfrm>
          <a:prstGeom prst="leftBrace">
            <a:avLst>
              <a:gd name="adj1" fmla="val 8333"/>
              <a:gd name="adj2" fmla="val 23699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redondeado 24"/>
          <p:cNvSpPr/>
          <p:nvPr/>
        </p:nvSpPr>
        <p:spPr>
          <a:xfrm>
            <a:off x="7795668" y="2949572"/>
            <a:ext cx="2316480" cy="721238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1286822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039650" y="233298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5159248" y="3713480"/>
            <a:ext cx="2316480" cy="684260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1788400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524255" y="3805780"/>
            <a:ext cx="3738255" cy="30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event type distribution</a:t>
            </a:r>
          </a:p>
        </p:txBody>
      </p:sp>
      <p:sp>
        <p:nvSpPr>
          <p:cNvPr id="33" name="Flecha derecha 32"/>
          <p:cNvSpPr/>
          <p:nvPr/>
        </p:nvSpPr>
        <p:spPr>
          <a:xfrm>
            <a:off x="146304" y="3799684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05869"/>
              </p:ext>
            </p:extLst>
          </p:nvPr>
        </p:nvGraphicFramePr>
        <p:xfrm>
          <a:off x="1448502" y="4245982"/>
          <a:ext cx="18897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982">
                  <a:extLst>
                    <a:ext uri="{9D8B030D-6E8A-4147-A177-3AD203B41FA5}">
                      <a16:colId xmlns:a16="http://schemas.microsoft.com/office/drawing/2014/main" val="1669317161"/>
                    </a:ext>
                  </a:extLst>
                </a:gridCol>
                <a:gridCol w="783778">
                  <a:extLst>
                    <a:ext uri="{9D8B030D-6E8A-4147-A177-3AD203B41FA5}">
                      <a16:colId xmlns:a16="http://schemas.microsoft.com/office/drawing/2014/main" val="425005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Purchase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Cart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94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689203"/>
                  </a:ext>
                </a:extLst>
              </a:tr>
            </a:tbl>
          </a:graphicData>
        </a:graphic>
      </p:graphicFrame>
      <p:cxnSp>
        <p:nvCxnSpPr>
          <p:cNvPr id="36" name="Conector angular 35"/>
          <p:cNvCxnSpPr/>
          <p:nvPr/>
        </p:nvCxnSpPr>
        <p:spPr>
          <a:xfrm rot="16200000" flipH="1">
            <a:off x="7952071" y="1892942"/>
            <a:ext cx="1803522" cy="309738"/>
          </a:xfrm>
          <a:prstGeom prst="bentConnector3">
            <a:avLst>
              <a:gd name="adj1" fmla="val 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/>
          <p:nvPr/>
        </p:nvCxnSpPr>
        <p:spPr>
          <a:xfrm rot="16200000" flipH="1">
            <a:off x="4949580" y="2761592"/>
            <a:ext cx="1659126" cy="24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5901468" y="30749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58" name="Rectángulo redondeado 57"/>
          <p:cNvSpPr/>
          <p:nvPr/>
        </p:nvSpPr>
        <p:spPr>
          <a:xfrm>
            <a:off x="4510627" y="4898725"/>
            <a:ext cx="1501493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users</a:t>
            </a:r>
          </a:p>
        </p:txBody>
      </p:sp>
      <p:sp>
        <p:nvSpPr>
          <p:cNvPr id="59" name="Flecha derecha 58"/>
          <p:cNvSpPr/>
          <p:nvPr/>
        </p:nvSpPr>
        <p:spPr>
          <a:xfrm>
            <a:off x="4124548" y="4892629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 redondeado 59"/>
          <p:cNvSpPr/>
          <p:nvPr/>
        </p:nvSpPr>
        <p:spPr>
          <a:xfrm>
            <a:off x="4124548" y="5377573"/>
            <a:ext cx="2133600" cy="672984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1028553</a:t>
            </a:r>
          </a:p>
        </p:txBody>
      </p:sp>
      <p:sp>
        <p:nvSpPr>
          <p:cNvPr id="66" name="Rectángulo redondeado 65"/>
          <p:cNvSpPr/>
          <p:nvPr/>
        </p:nvSpPr>
        <p:spPr>
          <a:xfrm>
            <a:off x="6764484" y="4892629"/>
            <a:ext cx="2318556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shoppers</a:t>
            </a:r>
          </a:p>
        </p:txBody>
      </p:sp>
      <p:sp>
        <p:nvSpPr>
          <p:cNvPr id="67" name="Rectángulo redondeado 66"/>
          <p:cNvSpPr/>
          <p:nvPr/>
        </p:nvSpPr>
        <p:spPr>
          <a:xfrm>
            <a:off x="6856962" y="5377573"/>
            <a:ext cx="2133600" cy="672984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124354</a:t>
            </a:r>
          </a:p>
        </p:txBody>
      </p:sp>
      <p:sp>
        <p:nvSpPr>
          <p:cNvPr id="68" name="Flecha derecha 67"/>
          <p:cNvSpPr/>
          <p:nvPr/>
        </p:nvSpPr>
        <p:spPr>
          <a:xfrm>
            <a:off x="6361780" y="4892629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ángulo redondeado 69"/>
          <p:cNvSpPr/>
          <p:nvPr/>
        </p:nvSpPr>
        <p:spPr>
          <a:xfrm>
            <a:off x="3896751" y="4681728"/>
            <a:ext cx="5369169" cy="1670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ipse 70"/>
          <p:cNvSpPr/>
          <p:nvPr/>
        </p:nvSpPr>
        <p:spPr>
          <a:xfrm>
            <a:off x="7358173" y="6163056"/>
            <a:ext cx="1131177" cy="51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12.09%</a:t>
            </a:r>
          </a:p>
        </p:txBody>
      </p:sp>
    </p:spTree>
    <p:extLst>
      <p:ext uri="{BB962C8B-B14F-4D97-AF65-F5344CB8AC3E}">
        <p14:creationId xmlns:p14="http://schemas.microsoft.com/office/powerpoint/2010/main" val="165758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1316736" cy="316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69543"/>
              </p:ext>
            </p:extLst>
          </p:nvPr>
        </p:nvGraphicFramePr>
        <p:xfrm>
          <a:off x="2316607" y="1947672"/>
          <a:ext cx="19627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1669317161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425005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Samsung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20.5%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94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Xiaomi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Huawei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Lucente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29116"/>
                  </a:ext>
                </a:extLst>
              </a:tr>
            </a:tbl>
          </a:graphicData>
        </a:graphic>
      </p:graphicFrame>
      <p:sp>
        <p:nvSpPr>
          <p:cNvPr id="9" name="Flecha derecha 8"/>
          <p:cNvSpPr/>
          <p:nvPr/>
        </p:nvSpPr>
        <p:spPr>
          <a:xfrm>
            <a:off x="1926336" y="527304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2304288" y="527304"/>
            <a:ext cx="1975104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227157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316606" y="1601216"/>
            <a:ext cx="1962785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Brand distribution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846097" y="5181342"/>
            <a:ext cx="2932144" cy="67765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U$$ 306.17 </a:t>
            </a:r>
            <a:r>
              <a:rPr lang="en-US" sz="2400" dirty="0">
                <a:solidFill>
                  <a:schemeClr val="tx1"/>
                </a:solidFill>
              </a:rPr>
              <a:t>± </a:t>
            </a:r>
            <a:r>
              <a:rPr lang="en-US" sz="2200" dirty="0">
                <a:solidFill>
                  <a:schemeClr val="tx1"/>
                </a:solidFill>
              </a:rPr>
              <a:t>347.34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846097" y="4309715"/>
            <a:ext cx="163979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Price </a:t>
            </a:r>
          </a:p>
          <a:p>
            <a:pPr algn="ctr"/>
            <a:r>
              <a:rPr lang="en-US" sz="2000" dirty="0"/>
              <a:t>(mean ± SD)</a:t>
            </a:r>
          </a:p>
        </p:txBody>
      </p:sp>
      <p:sp>
        <p:nvSpPr>
          <p:cNvPr id="17" name="Abrir corchete 16"/>
          <p:cNvSpPr/>
          <p:nvPr/>
        </p:nvSpPr>
        <p:spPr>
          <a:xfrm>
            <a:off x="1999488" y="1947672"/>
            <a:ext cx="304800" cy="1854200"/>
          </a:xfrm>
          <a:prstGeom prst="leftBracke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 rot="16200000">
            <a:off x="1068864" y="2558795"/>
            <a:ext cx="1121665" cy="631952"/>
          </a:xfrm>
          <a:prstGeom prst="ellipse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</a:t>
            </a:r>
          </a:p>
        </p:txBody>
      </p:sp>
      <p:sp>
        <p:nvSpPr>
          <p:cNvPr id="18" name="Flecha abajo 17"/>
          <p:cNvSpPr/>
          <p:nvPr/>
        </p:nvSpPr>
        <p:spPr>
          <a:xfrm>
            <a:off x="7522464" y="4603668"/>
            <a:ext cx="670560" cy="4803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2316606" y="1947672"/>
            <a:ext cx="1962785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268224" y="4862051"/>
            <a:ext cx="516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92.8%  Electronics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82.6%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Category_id</a:t>
            </a:r>
            <a:r>
              <a:rPr lang="en-US" dirty="0">
                <a:sym typeface="Wingdings" panose="05000000000000000000" pitchFamily="2" charset="2"/>
              </a:rPr>
              <a:t>: 2053013555631882655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83.1%  Smartphones</a:t>
            </a:r>
            <a:endParaRPr lang="en-U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46675" y="4370441"/>
            <a:ext cx="1579661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SAMSUNG</a:t>
            </a:r>
          </a:p>
        </p:txBody>
      </p:sp>
      <p:sp>
        <p:nvSpPr>
          <p:cNvPr id="24" name="Flecha curvada hacia la izquierda 23"/>
          <p:cNvSpPr/>
          <p:nvPr/>
        </p:nvSpPr>
        <p:spPr>
          <a:xfrm rot="798877" flipH="1">
            <a:off x="638785" y="3004910"/>
            <a:ext cx="511978" cy="1241275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82" y="918886"/>
            <a:ext cx="4471419" cy="3328158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4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1042416" y="229124"/>
            <a:ext cx="8357616" cy="4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524256" y="566928"/>
            <a:ext cx="658368" cy="316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146304" y="56083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90452"/>
              </p:ext>
            </p:extLst>
          </p:nvPr>
        </p:nvGraphicFramePr>
        <p:xfrm>
          <a:off x="2316607" y="1947672"/>
          <a:ext cx="196278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1669317161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425005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Samsung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94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Xiaomi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Huawei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Oppo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29116"/>
                  </a:ext>
                </a:extLst>
              </a:tr>
            </a:tbl>
          </a:graphicData>
        </a:graphic>
      </p:graphicFrame>
      <p:sp>
        <p:nvSpPr>
          <p:cNvPr id="9" name="Flecha derecha 8"/>
          <p:cNvSpPr/>
          <p:nvPr/>
        </p:nvSpPr>
        <p:spPr>
          <a:xfrm>
            <a:off x="1483393" y="576072"/>
            <a:ext cx="292608" cy="356616"/>
          </a:xfrm>
          <a:prstGeom prst="rightArrow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2304288" y="527304"/>
            <a:ext cx="1975104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170156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316606" y="1601216"/>
            <a:ext cx="1962785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Brand distribution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846096" y="5181342"/>
            <a:ext cx="2919951" cy="67765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U$$ 341.58 ± 357.24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846097" y="4309715"/>
            <a:ext cx="163979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Price </a:t>
            </a:r>
          </a:p>
          <a:p>
            <a:pPr algn="ctr"/>
            <a:r>
              <a:rPr lang="en-US" sz="2000" dirty="0"/>
              <a:t>(mean ± SD)</a:t>
            </a:r>
          </a:p>
        </p:txBody>
      </p:sp>
      <p:sp>
        <p:nvSpPr>
          <p:cNvPr id="17" name="Abrir corchete 16"/>
          <p:cNvSpPr/>
          <p:nvPr/>
        </p:nvSpPr>
        <p:spPr>
          <a:xfrm>
            <a:off x="1999488" y="1947672"/>
            <a:ext cx="304800" cy="1854200"/>
          </a:xfrm>
          <a:prstGeom prst="leftBracke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 rot="16200000">
            <a:off x="1068865" y="2558796"/>
            <a:ext cx="1121664" cy="631952"/>
          </a:xfrm>
          <a:prstGeom prst="ellipse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</a:t>
            </a:r>
          </a:p>
        </p:txBody>
      </p:sp>
      <p:sp>
        <p:nvSpPr>
          <p:cNvPr id="18" name="Flecha abajo 17"/>
          <p:cNvSpPr/>
          <p:nvPr/>
        </p:nvSpPr>
        <p:spPr>
          <a:xfrm>
            <a:off x="7522464" y="4603668"/>
            <a:ext cx="670560" cy="4803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2316606" y="1947672"/>
            <a:ext cx="1962785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268224" y="4862051"/>
            <a:ext cx="516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93.5%  Electronics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82.6%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Category_id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/>
              <a:t>2053013555631882655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83.0%  Smartphones</a:t>
            </a:r>
            <a:endParaRPr lang="en-U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46675" y="4370441"/>
            <a:ext cx="1579661" cy="366267"/>
          </a:xfrm>
          <a:prstGeom prst="roundRect">
            <a:avLst/>
          </a:prstGeom>
          <a:noFill/>
          <a:ln>
            <a:solidFill>
              <a:srgbClr val="F95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SAMSUNG</a:t>
            </a:r>
          </a:p>
        </p:txBody>
      </p:sp>
      <p:sp>
        <p:nvSpPr>
          <p:cNvPr id="24" name="Flecha curvada hacia la izquierda 23"/>
          <p:cNvSpPr/>
          <p:nvPr/>
        </p:nvSpPr>
        <p:spPr>
          <a:xfrm rot="798877" flipH="1">
            <a:off x="638785" y="3004910"/>
            <a:ext cx="511978" cy="1241275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82" y="904106"/>
            <a:ext cx="4471419" cy="3328158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6096" y="134112"/>
            <a:ext cx="1822704" cy="289286"/>
          </a:xfrm>
          <a:prstGeom prst="roundRect">
            <a:avLst/>
          </a:prstGeom>
          <a:solidFill>
            <a:srgbClr val="F95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October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52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752</TotalTime>
  <Words>956</Words>
  <Application>Microsoft Office PowerPoint</Application>
  <PresentationFormat>Panorámica</PresentationFormat>
  <Paragraphs>303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MS UI Gothic</vt:lpstr>
      <vt:lpstr>Arial</vt:lpstr>
      <vt:lpstr>Bahnschrift</vt:lpstr>
      <vt:lpstr>Helvetica Neue</vt:lpstr>
      <vt:lpstr>Trebuchet MS</vt:lpstr>
      <vt:lpstr>Wingdings</vt:lpstr>
      <vt:lpstr>Wingdings 3</vt:lpstr>
      <vt:lpstr>Faceta</vt:lpstr>
      <vt:lpstr>Diplomatura en Ciencias de Datos</vt:lpstr>
      <vt:lpstr>Objective</vt:lpstr>
      <vt:lpstr>Dataset</vt:lpstr>
      <vt:lpstr>Dataset cleaning</vt:lpstr>
      <vt:lpstr>Category_code split</vt:lpstr>
      <vt:lpstr>Duplicates cleaning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 Gamboa</dc:creator>
  <cp:lastModifiedBy>Juli Gamboa</cp:lastModifiedBy>
  <cp:revision>169</cp:revision>
  <dcterms:created xsi:type="dcterms:W3CDTF">2021-06-05T19:52:55Z</dcterms:created>
  <dcterms:modified xsi:type="dcterms:W3CDTF">2021-06-07T20:33:07Z</dcterms:modified>
</cp:coreProperties>
</file>