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19"/>
  </p:notesMasterIdLst>
  <p:sldIdLst>
    <p:sldId id="281" r:id="rId2"/>
    <p:sldId id="257" r:id="rId3"/>
    <p:sldId id="259" r:id="rId4"/>
    <p:sldId id="276" r:id="rId5"/>
    <p:sldId id="277" r:id="rId6"/>
    <p:sldId id="282" r:id="rId7"/>
    <p:sldId id="284" r:id="rId8"/>
    <p:sldId id="278" r:id="rId9"/>
    <p:sldId id="280" r:id="rId10"/>
    <p:sldId id="288" r:id="rId11"/>
    <p:sldId id="285" r:id="rId12"/>
    <p:sldId id="290" r:id="rId13"/>
    <p:sldId id="291" r:id="rId14"/>
    <p:sldId id="289" r:id="rId15"/>
    <p:sldId id="287" r:id="rId16"/>
    <p:sldId id="292" r:id="rId17"/>
    <p:sldId id="29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63046" autoAdjust="0"/>
  </p:normalViewPr>
  <p:slideViewPr>
    <p:cSldViewPr snapToGrid="0">
      <p:cViewPr varScale="1">
        <p:scale>
          <a:sx n="54" d="100"/>
          <a:sy n="54" d="100"/>
        </p:scale>
        <p:origin x="174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EBE38-3C63-49DC-A2B9-B58FE9F8B840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60FDF-F837-4C66-8BE6-6BB10ADE27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13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2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5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54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1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80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7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83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7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5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6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36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9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17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Stencil" panose="040409050D0802020404" pitchFamily="82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3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7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7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5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2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D4E46AA-1EC0-4433-9956-E798E94A6FB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4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2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5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6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8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3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5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3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7CA820C-2287-4967-ADB4-024B2F2E7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66" y="1392648"/>
            <a:ext cx="9314737" cy="5038471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F77ACD6-33D3-4B5C-8A4B-1E341680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04" y="0"/>
            <a:ext cx="10058400" cy="1609344"/>
          </a:xfrm>
        </p:spPr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C1BE76-EC7B-4726-9FA5-63F39035F670}"/>
              </a:ext>
            </a:extLst>
          </p:cNvPr>
          <p:cNvSpPr txBox="1"/>
          <p:nvPr/>
        </p:nvSpPr>
        <p:spPr>
          <a:xfrm>
            <a:off x="9270274" y="5934670"/>
            <a:ext cx="19774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</a:rPr>
              <a:t>Gamboa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</a:rPr>
              <a:t>, Juliana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</a:rPr>
              <a:t>Mancini, Andrés</a:t>
            </a:r>
          </a:p>
          <a:p>
            <a:endParaRPr lang="es-AR" dirty="0">
              <a:solidFill>
                <a:schemeClr val="bg1">
                  <a:lumMod val="6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0" name="Picture 2" descr="Convenio Marco con la UTN - Facultad Regional Córdoba | E-Fundaap">
            <a:extLst>
              <a:ext uri="{FF2B5EF4-FFF2-40B4-BE49-F238E27FC236}">
                <a16:creationId xmlns:a16="http://schemas.microsoft.com/office/drawing/2014/main" id="{E8862820-0356-41B9-9971-99FF5A479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3529"/>
            <a:ext cx="1415152" cy="56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41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7DB7E-56D5-4A63-9458-BBF38EBA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3689"/>
            <a:ext cx="10363200" cy="1314443"/>
          </a:xfrm>
        </p:spPr>
        <p:txBody>
          <a:bodyPr>
            <a:normAutofit/>
          </a:bodyPr>
          <a:lstStyle/>
          <a:p>
            <a:r>
              <a:rPr lang="en-US" dirty="0"/>
              <a:t>Cluster</a:t>
            </a:r>
            <a:r>
              <a:rPr lang="es-ES" dirty="0"/>
              <a:t> </a:t>
            </a:r>
            <a:r>
              <a:rPr lang="en-US" dirty="0" err="1"/>
              <a:t>explainability</a:t>
            </a:r>
            <a:r>
              <a:rPr lang="es-ES" dirty="0"/>
              <a:t> (</a:t>
            </a:r>
            <a:r>
              <a:rPr lang="es-ES" dirty="0" err="1"/>
              <a:t>Kmeans</a:t>
            </a:r>
            <a:r>
              <a:rPr lang="es-ES" dirty="0"/>
              <a:t>)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4D5F6D-2776-449F-8052-4B4C73C29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779" y="1219131"/>
            <a:ext cx="5452441" cy="53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0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7DB7E-56D5-4A63-9458-BBF38EBA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3689"/>
            <a:ext cx="10363200" cy="1314443"/>
          </a:xfrm>
        </p:spPr>
        <p:txBody>
          <a:bodyPr/>
          <a:lstStyle/>
          <a:p>
            <a:r>
              <a:rPr lang="es-ES" dirty="0" err="1"/>
              <a:t>Customer</a:t>
            </a:r>
            <a:r>
              <a:rPr lang="es-ES" dirty="0"/>
              <a:t> </a:t>
            </a:r>
            <a:r>
              <a:rPr lang="es-ES" dirty="0" err="1"/>
              <a:t>profile</a:t>
            </a:r>
            <a:endParaRPr lang="es-AR" dirty="0"/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C606A309-8600-4124-B4B1-C8BF8D439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76273"/>
              </p:ext>
            </p:extLst>
          </p:nvPr>
        </p:nvGraphicFramePr>
        <p:xfrm>
          <a:off x="1693331" y="1172591"/>
          <a:ext cx="10182580" cy="5518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158">
                  <a:extLst>
                    <a:ext uri="{9D8B030D-6E8A-4147-A177-3AD203B41FA5}">
                      <a16:colId xmlns:a16="http://schemas.microsoft.com/office/drawing/2014/main" val="690942467"/>
                    </a:ext>
                  </a:extLst>
                </a:gridCol>
                <a:gridCol w="2935111">
                  <a:extLst>
                    <a:ext uri="{9D8B030D-6E8A-4147-A177-3AD203B41FA5}">
                      <a16:colId xmlns:a16="http://schemas.microsoft.com/office/drawing/2014/main" val="1366478635"/>
                    </a:ext>
                  </a:extLst>
                </a:gridCol>
                <a:gridCol w="2833511">
                  <a:extLst>
                    <a:ext uri="{9D8B030D-6E8A-4147-A177-3AD203B41FA5}">
                      <a16:colId xmlns:a16="http://schemas.microsoft.com/office/drawing/2014/main" val="2852928986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61022207"/>
                    </a:ext>
                  </a:extLst>
                </a:gridCol>
              </a:tblGrid>
              <a:tr h="400258">
                <a:tc>
                  <a:txBody>
                    <a:bodyPr/>
                    <a:lstStyle/>
                    <a:p>
                      <a:r>
                        <a:rPr lang="en-US" sz="900" dirty="0"/>
                        <a:t>Customer 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General characteristics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Business suggestion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104063"/>
                  </a:ext>
                </a:extLst>
              </a:tr>
              <a:tr h="7746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Inactive Customers</a:t>
                      </a:r>
                    </a:p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900" dirty="0"/>
                        <a:t>Low annual income, low spending score.</a:t>
                      </a:r>
                    </a:p>
                    <a:p>
                      <a:r>
                        <a:rPr lang="en-US" sz="900" dirty="0"/>
                        <a:t>The average age is 45 years; predominantly male; Average Annual Income is 26k in dollars; Average Spending Score is 20.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This segment consists of the older population who earn and spend less. They might be saving up for retirement.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Healthcare-related products can be promoted amongst this cluster. Usage of adequate discount coupons, promo codes, </a:t>
                      </a:r>
                      <a:r>
                        <a:rPr lang="en-US" sz="900" dirty="0" err="1"/>
                        <a:t>etc</a:t>
                      </a:r>
                      <a:r>
                        <a:rPr lang="en-US" sz="900" dirty="0"/>
                        <a:t> might also help.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83474"/>
                  </a:ext>
                </a:extLst>
              </a:tr>
              <a:tr h="1152369">
                <a:tc>
                  <a:txBody>
                    <a:bodyPr/>
                    <a:lstStyle/>
                    <a:p>
                      <a:r>
                        <a:rPr lang="en-US" sz="900" dirty="0"/>
                        <a:t>Impetuous buyers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900" dirty="0"/>
                        <a:t>Low annual income, high spending score.</a:t>
                      </a:r>
                    </a:p>
                    <a:p>
                      <a:r>
                        <a:rPr lang="en-US" sz="900" dirty="0"/>
                        <a:t>The average age is 25 years; predominantly female; Average Annual Income is 26k in dollars; Average Spending Score is 80.</a:t>
                      </a:r>
                    </a:p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This segment consists of youngsters who are careless with their spending habits.</a:t>
                      </a:r>
                    </a:p>
                    <a:p>
                      <a:r>
                        <a:rPr lang="en-US" sz="900" dirty="0"/>
                        <a:t>This group is likely to be comprised of first jobbers who tend to spend above their means in the pursuit of a good lifestyle.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Since a lot of youngsters love the idea of vacationing, providing this segment with adequate hotel coupons, flight offers might be a good idea. This group is also deemed to spend the maximum on clothing and related accessories when compared to other clusters. Providing adequate discounts for such goods might also be a useful strategy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862751"/>
                  </a:ext>
                </a:extLst>
              </a:tr>
              <a:tr h="1152369">
                <a:tc>
                  <a:txBody>
                    <a:bodyPr/>
                    <a:lstStyle/>
                    <a:p>
                      <a:r>
                        <a:rPr lang="en-US" sz="900" dirty="0"/>
                        <a:t>Middle-class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900" dirty="0"/>
                        <a:t>Intermediate annual income, intermediate spending score.</a:t>
                      </a:r>
                    </a:p>
                    <a:p>
                      <a:r>
                        <a:rPr lang="en-US" sz="900" dirty="0"/>
                        <a:t>The average age is 43 years; predominantly female; Average Annual Income is 55k in dollars; Average Spending Score is 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This cluster consists of middle-aged customers who spent and earn money on an intermediate level.</a:t>
                      </a:r>
                    </a:p>
                    <a:p>
                      <a:r>
                        <a:rPr lang="en-US" sz="900" dirty="0"/>
                        <a:t>They are careful with their spending scale as their income levels are not excessive.</a:t>
                      </a:r>
                    </a:p>
                    <a:p>
                      <a:r>
                        <a:rPr lang="en-US" sz="900" dirty="0"/>
                        <a:t>These people might also be the ones with higher financial responsibilities. For instance, higher education of their children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Discounts offers, Promo codes, loyalty cards, </a:t>
                      </a:r>
                      <a:r>
                        <a:rPr lang="en-US" sz="900" dirty="0" err="1"/>
                        <a:t>etc</a:t>
                      </a:r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731311"/>
                  </a:ext>
                </a:extLst>
              </a:tr>
              <a:tr h="1019403">
                <a:tc>
                  <a:txBody>
                    <a:bodyPr/>
                    <a:lstStyle/>
                    <a:p>
                      <a:r>
                        <a:rPr lang="en-US" sz="900" dirty="0"/>
                        <a:t>Top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900" dirty="0"/>
                        <a:t>High annual income, high spending score.</a:t>
                      </a:r>
                    </a:p>
                    <a:p>
                      <a:r>
                        <a:rPr lang="en-US" sz="900" dirty="0"/>
                        <a:t>The average age is 32 years; predominantly female; Average Annual Income is 85k in dollars; Average Spending Score is 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This segment consists of middle-aged individuals who worked up a significant amount of wealth in their initial years.</a:t>
                      </a:r>
                    </a:p>
                    <a:p>
                      <a:r>
                        <a:rPr lang="en-US" sz="900" dirty="0"/>
                        <a:t>They also have a large spending scale and hence lead a very affluent lifestyle.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The majority of the people in this age group might be in their initial phase of building up a family. Hence, promoting real estate, properties, car deals, </a:t>
                      </a:r>
                      <a:r>
                        <a:rPr lang="en-US" sz="900" dirty="0" err="1"/>
                        <a:t>etc</a:t>
                      </a:r>
                      <a:r>
                        <a:rPr lang="en-US" sz="900" dirty="0"/>
                        <a:t> is most likely to catch their attention. These people are presumed to make serious financial commitments out of all clusters due to their high spending capacity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407342"/>
                  </a:ext>
                </a:extLst>
              </a:tr>
              <a:tr h="886438">
                <a:tc>
                  <a:txBody>
                    <a:bodyPr/>
                    <a:lstStyle/>
                    <a:p>
                      <a:r>
                        <a:rPr lang="en-US" sz="900" dirty="0"/>
                        <a:t>Caution spenders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900" dirty="0"/>
                        <a:t>High annual income, low spending score</a:t>
                      </a:r>
                    </a:p>
                    <a:p>
                      <a:r>
                        <a:rPr lang="en-US" sz="900" dirty="0"/>
                        <a:t>The average age is 41 years; predominantly male; Average Annual Income is 86k in dollars; Average Spending Score is 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This cluster consists of middle-aged people who are frugal about their spending habits.</a:t>
                      </a:r>
                    </a:p>
                    <a:p>
                      <a:r>
                        <a:rPr lang="en-US" sz="900" dirty="0"/>
                        <a:t>Although the income levels are high, they spend very little. This might be an indicator of their financial responsibilities.</a:t>
                      </a:r>
                    </a:p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Membership cards, discount coupons, offers, </a:t>
                      </a:r>
                      <a:r>
                        <a:rPr lang="en-US" sz="900" dirty="0" err="1"/>
                        <a:t>etc</a:t>
                      </a:r>
                      <a:r>
                        <a:rPr lang="en-US" sz="900" dirty="0"/>
                        <a:t> could have a drastic impact on this cluster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88092"/>
                  </a:ext>
                </a:extLst>
              </a:tr>
            </a:tbl>
          </a:graphicData>
        </a:graphic>
      </p:graphicFrame>
      <p:pic>
        <p:nvPicPr>
          <p:cNvPr id="1026" name="Picture 2" descr="Comprador compulsivo? Haces mal negocio">
            <a:extLst>
              <a:ext uri="{FF2B5EF4-FFF2-40B4-BE49-F238E27FC236}">
                <a16:creationId xmlns:a16="http://schemas.microsoft.com/office/drawing/2014/main" id="{34F0A1E3-B656-4E15-8774-60A92CBDC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8" y="2490979"/>
            <a:ext cx="1563368" cy="93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 perfil del consumidor según su comportamiento de compra y preferencias">
            <a:extLst>
              <a:ext uri="{FF2B5EF4-FFF2-40B4-BE49-F238E27FC236}">
                <a16:creationId xmlns:a16="http://schemas.microsoft.com/office/drawing/2014/main" id="{6A3B08BE-5EB1-4AEA-B4B3-8FB6290F9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32" y="5783737"/>
            <a:ext cx="991854" cy="99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é tipo de ahorrador eres?">
            <a:extLst>
              <a:ext uri="{FF2B5EF4-FFF2-40B4-BE49-F238E27FC236}">
                <a16:creationId xmlns:a16="http://schemas.microsoft.com/office/drawing/2014/main" id="{C0780F66-2F6F-4EF3-B78A-1D32A9EA8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91"/>
          <a:stretch/>
        </p:blipFill>
        <p:spPr bwMode="auto">
          <a:xfrm>
            <a:off x="154193" y="1557189"/>
            <a:ext cx="1380877" cy="85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ase media, el target que las marcas deben retomar | Alto Nivel">
            <a:extLst>
              <a:ext uri="{FF2B5EF4-FFF2-40B4-BE49-F238E27FC236}">
                <a16:creationId xmlns:a16="http://schemas.microsoft.com/office/drawing/2014/main" id="{7BCF42C5-977A-42AC-AA46-8494E8B9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7" y="3531072"/>
            <a:ext cx="1596708" cy="107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DA1AC03-7798-4E42-AF78-6719DB61642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11" b="14424"/>
          <a:stretch/>
        </p:blipFill>
        <p:spPr>
          <a:xfrm>
            <a:off x="83268" y="4750216"/>
            <a:ext cx="1528762" cy="9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9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7DB7E-56D5-4A63-9458-BBF38EBA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3689"/>
            <a:ext cx="10363200" cy="10700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Cluster</a:t>
            </a:r>
            <a:r>
              <a:rPr lang="es-ES" dirty="0"/>
              <a:t> COMPARISON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1BDC97-7218-42A4-932E-056A75109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6" y="2090059"/>
            <a:ext cx="3960000" cy="40284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A187DC6-6ABA-42C2-B56A-2FB4A3A38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66" y="2090059"/>
            <a:ext cx="3960000" cy="402848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40ADA60-924B-4E00-814E-3CDFE20C4A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736" y="2090059"/>
            <a:ext cx="3960000" cy="4099379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DB10F38-259A-4166-8B4D-8F9F4477ABDA}"/>
              </a:ext>
            </a:extLst>
          </p:cNvPr>
          <p:cNvSpPr txBox="1">
            <a:spLocks/>
          </p:cNvSpPr>
          <p:nvPr/>
        </p:nvSpPr>
        <p:spPr>
          <a:xfrm>
            <a:off x="806733" y="1148532"/>
            <a:ext cx="2431143" cy="10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KMEANS</a:t>
            </a:r>
            <a:endParaRPr lang="es-A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E571B5-17C2-463B-9381-3C02B6AE1AF5}"/>
              </a:ext>
            </a:extLst>
          </p:cNvPr>
          <p:cNvSpPr txBox="1">
            <a:spLocks/>
          </p:cNvSpPr>
          <p:nvPr/>
        </p:nvSpPr>
        <p:spPr>
          <a:xfrm>
            <a:off x="4766203" y="1148532"/>
            <a:ext cx="2431143" cy="10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DBSCAN</a:t>
            </a:r>
            <a:endParaRPr lang="es-AR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7A14D7E8-59A8-41CA-B6DC-8A2C498CF44F}"/>
              </a:ext>
            </a:extLst>
          </p:cNvPr>
          <p:cNvSpPr txBox="1">
            <a:spLocks/>
          </p:cNvSpPr>
          <p:nvPr/>
        </p:nvSpPr>
        <p:spPr>
          <a:xfrm>
            <a:off x="8725673" y="1148532"/>
            <a:ext cx="2431143" cy="10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AGGLOM</a:t>
            </a:r>
            <a:endParaRPr lang="es-AR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BDB665D-2A91-460C-B606-093E70D97272}"/>
              </a:ext>
            </a:extLst>
          </p:cNvPr>
          <p:cNvSpPr/>
          <p:nvPr/>
        </p:nvSpPr>
        <p:spPr>
          <a:xfrm>
            <a:off x="3877053" y="6139410"/>
            <a:ext cx="3960000" cy="5166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Annual Income (k$)</a:t>
            </a:r>
          </a:p>
        </p:txBody>
      </p:sp>
    </p:spTree>
    <p:extLst>
      <p:ext uri="{BB962C8B-B14F-4D97-AF65-F5344CB8AC3E}">
        <p14:creationId xmlns:p14="http://schemas.microsoft.com/office/powerpoint/2010/main" val="2204651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7DB7E-56D5-4A63-9458-BBF38EBA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372" y="47577"/>
            <a:ext cx="10363200" cy="10700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Cluster</a:t>
            </a:r>
            <a:r>
              <a:rPr lang="es-ES" dirty="0"/>
              <a:t> COMPARISON</a:t>
            </a:r>
            <a:endParaRPr lang="es-A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DB10F38-259A-4166-8B4D-8F9F4477ABDA}"/>
              </a:ext>
            </a:extLst>
          </p:cNvPr>
          <p:cNvSpPr txBox="1">
            <a:spLocks/>
          </p:cNvSpPr>
          <p:nvPr/>
        </p:nvSpPr>
        <p:spPr>
          <a:xfrm>
            <a:off x="806733" y="1090476"/>
            <a:ext cx="2431143" cy="10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KMEANS</a:t>
            </a:r>
            <a:endParaRPr lang="es-A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E571B5-17C2-463B-9381-3C02B6AE1AF5}"/>
              </a:ext>
            </a:extLst>
          </p:cNvPr>
          <p:cNvSpPr txBox="1">
            <a:spLocks/>
          </p:cNvSpPr>
          <p:nvPr/>
        </p:nvSpPr>
        <p:spPr>
          <a:xfrm>
            <a:off x="4766203" y="1090476"/>
            <a:ext cx="2431143" cy="10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DBSCAN</a:t>
            </a:r>
            <a:endParaRPr lang="es-AR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7A14D7E8-59A8-41CA-B6DC-8A2C498CF44F}"/>
              </a:ext>
            </a:extLst>
          </p:cNvPr>
          <p:cNvSpPr txBox="1">
            <a:spLocks/>
          </p:cNvSpPr>
          <p:nvPr/>
        </p:nvSpPr>
        <p:spPr>
          <a:xfrm>
            <a:off x="8725673" y="1090476"/>
            <a:ext cx="2431143" cy="10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AGGLOM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DC3D3F-632D-41F8-948A-F56B5FC97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3" y="2116959"/>
            <a:ext cx="3960000" cy="402848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7D003BB-4320-45B1-AD0A-EBFC35E4AB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244" y="2116959"/>
            <a:ext cx="3960000" cy="409937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AC754C-A652-4530-9ACD-81708C441B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93" y="2116959"/>
            <a:ext cx="3960000" cy="4099379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F9DC7469-F6FB-49D1-A7F0-09B4E151E419}"/>
              </a:ext>
            </a:extLst>
          </p:cNvPr>
          <p:cNvSpPr/>
          <p:nvPr/>
        </p:nvSpPr>
        <p:spPr>
          <a:xfrm>
            <a:off x="4007681" y="6145443"/>
            <a:ext cx="3960000" cy="5166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Spending Score (1-100)</a:t>
            </a:r>
          </a:p>
        </p:txBody>
      </p:sp>
    </p:spTree>
    <p:extLst>
      <p:ext uri="{BB962C8B-B14F-4D97-AF65-F5344CB8AC3E}">
        <p14:creationId xmlns:p14="http://schemas.microsoft.com/office/powerpoint/2010/main" val="380296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7DB7E-56D5-4A63-9458-BBF38EBA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628" y="-29030"/>
            <a:ext cx="3831771" cy="1314443"/>
          </a:xfrm>
        </p:spPr>
        <p:txBody>
          <a:bodyPr>
            <a:normAutofit/>
          </a:bodyPr>
          <a:lstStyle/>
          <a:p>
            <a:pPr algn="ctr"/>
            <a:r>
              <a:rPr lang="es-ES" dirty="0" err="1"/>
              <a:t>Kmeans+PCA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95828C-8B26-42EA-98B1-BDA9B8BB8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08" y="1227359"/>
            <a:ext cx="3600000" cy="24283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93A021-9010-4FDA-B5E2-4C41669D8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626" y="1198032"/>
            <a:ext cx="3600000" cy="2486956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AA99E322-F560-4703-A196-129D4D91AB9D}"/>
              </a:ext>
            </a:extLst>
          </p:cNvPr>
          <p:cNvSpPr txBox="1">
            <a:spLocks/>
          </p:cNvSpPr>
          <p:nvPr/>
        </p:nvSpPr>
        <p:spPr>
          <a:xfrm>
            <a:off x="297881" y="3"/>
            <a:ext cx="3831771" cy="131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err="1"/>
              <a:t>Kmeans</a:t>
            </a:r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9623F93-ED9D-4CFA-8A30-2025C1374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2" y="4008758"/>
            <a:ext cx="4320000" cy="230722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1BEA7C5-4717-4652-A48D-B7D68AF066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170" y="3979729"/>
            <a:ext cx="4320000" cy="2307223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3B54596-C864-4AB3-B98B-20D763C99E90}"/>
              </a:ext>
            </a:extLst>
          </p:cNvPr>
          <p:cNvSpPr/>
          <p:nvPr/>
        </p:nvSpPr>
        <p:spPr>
          <a:xfrm rot="16200000">
            <a:off x="-1517740" y="2248508"/>
            <a:ext cx="3960000" cy="2408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Spending Score (1-100)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9F42D10-5DCA-40EF-B1A2-F3C06D0FF38E}"/>
              </a:ext>
            </a:extLst>
          </p:cNvPr>
          <p:cNvSpPr/>
          <p:nvPr/>
        </p:nvSpPr>
        <p:spPr>
          <a:xfrm>
            <a:off x="459461" y="3732552"/>
            <a:ext cx="3960000" cy="2694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Annual Income (k$)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3925BA4-A2D8-483F-A5EC-1A562984E0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247" y="1239567"/>
            <a:ext cx="3960000" cy="2420475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4AC64FB-1F5A-404C-8F28-2131EA85C0AB}"/>
              </a:ext>
            </a:extLst>
          </p:cNvPr>
          <p:cNvSpPr txBox="1"/>
          <p:nvPr/>
        </p:nvSpPr>
        <p:spPr>
          <a:xfrm>
            <a:off x="8361216" y="5295267"/>
            <a:ext cx="3719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No differences in </a:t>
            </a:r>
            <a:r>
              <a:rPr lang="en-US" dirty="0" err="1"/>
              <a:t>kmeans</a:t>
            </a:r>
            <a:r>
              <a:rPr lang="en-US" dirty="0"/>
              <a:t> cluster </a:t>
            </a:r>
          </a:p>
          <a:p>
            <a:pPr algn="just"/>
            <a:r>
              <a:rPr lang="en-US" dirty="0"/>
              <a:t>assignment after applying PCA.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97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7DB7E-56D5-4A63-9458-BBF38EBA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43769"/>
            <a:ext cx="10363200" cy="131444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1B7678-017C-4EED-B0CE-221A6A80F271}"/>
              </a:ext>
            </a:extLst>
          </p:cNvPr>
          <p:cNvSpPr txBox="1"/>
          <p:nvPr/>
        </p:nvSpPr>
        <p:spPr>
          <a:xfrm>
            <a:off x="794477" y="1332543"/>
            <a:ext cx="1047812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We performed exploratory data analysis on the dataset, and after pre-processing stages we built 3 models (K means, DBSCAN, Agglomerative clustering).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DBSCAN clustering method was discarded since it did not improve the K means clustering results.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Since Agglomerative clustering method led to identical results compared to K means method, we selected K means due to it simplicity and feasibility to identify spherical clusters.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have efficiently created a K means clustering algorithm to segment customers based on their annual income and spending habits.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Independently of the clustering method applied, Principal Component Analyses (PCA) did not improve the clustering results.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After analyzing the developed clusters, some customers insights were obtained, those were used for improving businesses strategy.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think that  </a:t>
            </a:r>
            <a:r>
              <a:rPr lang="en-US" i="1" dirty="0"/>
              <a:t>“Cautious spenders” </a:t>
            </a:r>
            <a:r>
              <a:rPr lang="en-US" dirty="0"/>
              <a:t>is the customer segment with greater potential to increase sales due to their low spending score and high annual income.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0380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7DB7E-56D5-4A63-9458-BBF38EBA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841" y="2771778"/>
            <a:ext cx="4060318" cy="1314443"/>
          </a:xfrm>
        </p:spPr>
        <p:txBody>
          <a:bodyPr/>
          <a:lstStyle/>
          <a:p>
            <a:r>
              <a:rPr lang="en-US" dirty="0"/>
              <a:t>back-up slides</a:t>
            </a:r>
          </a:p>
        </p:txBody>
      </p:sp>
    </p:spTree>
    <p:extLst>
      <p:ext uri="{BB962C8B-B14F-4D97-AF65-F5344CB8AC3E}">
        <p14:creationId xmlns:p14="http://schemas.microsoft.com/office/powerpoint/2010/main" val="2848047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7DB7E-56D5-4A63-9458-BBF38EBA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43769"/>
            <a:ext cx="10363200" cy="1314443"/>
          </a:xfrm>
        </p:spPr>
        <p:txBody>
          <a:bodyPr/>
          <a:lstStyle/>
          <a:p>
            <a:r>
              <a:rPr lang="en-US" dirty="0"/>
              <a:t>Outliers cluster </a:t>
            </a:r>
            <a:r>
              <a:rPr lang="en-US" dirty="0" err="1"/>
              <a:t>assigment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3C39E2-25CB-41C0-A316-1E20FE7DF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725" y="3556346"/>
            <a:ext cx="4648200" cy="7715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779445F-335D-4056-AB97-7B4B863E74FC}"/>
              </a:ext>
            </a:extLst>
          </p:cNvPr>
          <p:cNvSpPr txBox="1"/>
          <p:nvPr/>
        </p:nvSpPr>
        <p:spPr>
          <a:xfrm>
            <a:off x="943564" y="1428237"/>
            <a:ext cx="10478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identified outliers were assigned to the following clusters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95D3D99-19E1-4648-BA47-72ED854AD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454" y="2354989"/>
            <a:ext cx="36671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5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BF5C8-6348-4035-A2EB-F0198E6C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74978"/>
            <a:ext cx="10363200" cy="1314443"/>
          </a:xfrm>
        </p:spPr>
        <p:txBody>
          <a:bodyPr/>
          <a:lstStyle/>
          <a:p>
            <a:r>
              <a:rPr lang="es-ES" dirty="0"/>
              <a:t>Objetive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F578FB-F508-4692-B273-65971B2C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492634"/>
            <a:ext cx="10363200" cy="1544077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Classify</a:t>
            </a:r>
            <a:r>
              <a:rPr lang="es-A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customers</a:t>
            </a:r>
            <a:r>
              <a:rPr lang="es-A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into segments with similar characteristics to generate specific actions for </a:t>
            </a:r>
            <a:r>
              <a:rPr lang="es-A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marketing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campaigns</a:t>
            </a:r>
            <a:r>
              <a:rPr lang="es-A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r>
              <a:rPr lang="es-ES" sz="1800" dirty="0" err="1">
                <a:latin typeface="Arial" panose="020B0604020202020204" pitchFamily="34" charset="0"/>
              </a:rPr>
              <a:t>Identify</a:t>
            </a:r>
            <a:r>
              <a:rPr lang="es-ES" sz="1800" dirty="0">
                <a:latin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</a:rPr>
              <a:t>customer</a:t>
            </a:r>
            <a:r>
              <a:rPr lang="es-ES" sz="1800" dirty="0">
                <a:latin typeface="Arial" panose="020B0604020202020204" pitchFamily="34" charset="0"/>
              </a:rPr>
              <a:t> base </a:t>
            </a:r>
            <a:r>
              <a:rPr lang="es-ES" sz="1800" dirty="0" err="1">
                <a:latin typeface="Arial" panose="020B0604020202020204" pitchFamily="34" charset="0"/>
              </a:rPr>
              <a:t>with</a:t>
            </a:r>
            <a:r>
              <a:rPr lang="es-ES" sz="1800" dirty="0">
                <a:latin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</a:rPr>
              <a:t>the</a:t>
            </a:r>
            <a:r>
              <a:rPr lang="es-ES" sz="1800" dirty="0">
                <a:latin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</a:rPr>
              <a:t>greatest</a:t>
            </a:r>
            <a:r>
              <a:rPr lang="es-ES" sz="1800" dirty="0">
                <a:latin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</a:rPr>
              <a:t>potential</a:t>
            </a:r>
            <a:r>
              <a:rPr lang="es-ES" sz="1800" dirty="0">
                <a:latin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</a:rPr>
              <a:t>for</a:t>
            </a:r>
            <a:r>
              <a:rPr lang="es-ES" sz="1800" dirty="0">
                <a:latin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</a:rPr>
              <a:t>product’s</a:t>
            </a:r>
            <a:r>
              <a:rPr lang="es-ES" sz="1800" dirty="0">
                <a:latin typeface="Arial" panose="020B0604020202020204" pitchFamily="34" charset="0"/>
              </a:rPr>
              <a:t> sale.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3B5EC5-9C31-4F74-9A41-44EAF9B64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613" y="3429000"/>
            <a:ext cx="4572000" cy="2286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9AF006E-F360-45F3-9148-3077EC477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87" y="3307399"/>
            <a:ext cx="3130200" cy="25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9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ABF19-E8CA-47F0-9B9A-215BEC5A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25986"/>
            <a:ext cx="10363200" cy="1314443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1260F54-5BDB-43FC-9F64-95F4E5616D46}"/>
              </a:ext>
            </a:extLst>
          </p:cNvPr>
          <p:cNvSpPr/>
          <p:nvPr/>
        </p:nvSpPr>
        <p:spPr>
          <a:xfrm>
            <a:off x="4044230" y="1067622"/>
            <a:ext cx="4103539" cy="821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Exploratory Data Analysis</a:t>
            </a:r>
            <a:endParaRPr lang="en-U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53C613D-B903-4CCA-85DB-A5B23D1CCE85}"/>
              </a:ext>
            </a:extLst>
          </p:cNvPr>
          <p:cNvSpPr/>
          <p:nvPr/>
        </p:nvSpPr>
        <p:spPr>
          <a:xfrm>
            <a:off x="4044230" y="2125593"/>
            <a:ext cx="4103539" cy="821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Variable selection</a:t>
            </a:r>
            <a:endParaRPr lang="en-U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89CF606-4E7D-4BD6-93C9-1824BB9A2CAC}"/>
              </a:ext>
            </a:extLst>
          </p:cNvPr>
          <p:cNvSpPr/>
          <p:nvPr/>
        </p:nvSpPr>
        <p:spPr>
          <a:xfrm>
            <a:off x="4044230" y="3207440"/>
            <a:ext cx="4103539" cy="821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Model Selection, Evaluation &amp; Tuning</a:t>
            </a:r>
          </a:p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KMeans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DBSCAN, Agglomerative)</a:t>
            </a:r>
            <a:endParaRPr lang="en-U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D64B394-A797-4D75-8B27-00D099A8A969}"/>
              </a:ext>
            </a:extLst>
          </p:cNvPr>
          <p:cNvSpPr/>
          <p:nvPr/>
        </p:nvSpPr>
        <p:spPr>
          <a:xfrm>
            <a:off x="4044231" y="5486400"/>
            <a:ext cx="4103538" cy="821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0" i="0" dirty="0">
                <a:solidFill>
                  <a:srgbClr val="000000"/>
                </a:solidFill>
                <a:effectLst/>
                <a:latin typeface="Helvetica Neue"/>
              </a:rPr>
              <a:t>Business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recommendations</a:t>
            </a:r>
            <a:endParaRPr lang="en-U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BC3B3C5-E6D2-480B-927B-0E1AE4998DDC}"/>
              </a:ext>
            </a:extLst>
          </p:cNvPr>
          <p:cNvSpPr/>
          <p:nvPr/>
        </p:nvSpPr>
        <p:spPr>
          <a:xfrm>
            <a:off x="4044231" y="4313120"/>
            <a:ext cx="4103538" cy="821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Cluster description</a:t>
            </a:r>
          </a:p>
        </p:txBody>
      </p:sp>
    </p:spTree>
    <p:extLst>
      <p:ext uri="{BB962C8B-B14F-4D97-AF65-F5344CB8AC3E}">
        <p14:creationId xmlns:p14="http://schemas.microsoft.com/office/powerpoint/2010/main" val="252001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C56334A3-845C-456D-82B9-8EA6DE7B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38" b="3167"/>
          <a:stretch/>
        </p:blipFill>
        <p:spPr>
          <a:xfrm>
            <a:off x="5792700" y="3111153"/>
            <a:ext cx="6273521" cy="25574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EABF19-E8CA-47F0-9B9A-215BEC5A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04" y="194935"/>
            <a:ext cx="10363200" cy="1314443"/>
          </a:xfrm>
        </p:spPr>
        <p:txBody>
          <a:bodyPr>
            <a:normAutofit fontScale="90000"/>
          </a:bodyPr>
          <a:lstStyle/>
          <a:p>
            <a:r>
              <a:rPr lang="es-AR" b="0" i="0" dirty="0" err="1">
                <a:solidFill>
                  <a:srgbClr val="000000"/>
                </a:solidFill>
                <a:effectLst/>
              </a:rPr>
              <a:t>Exploratory</a:t>
            </a:r>
            <a:r>
              <a:rPr lang="es-AR" b="0" i="0" dirty="0">
                <a:solidFill>
                  <a:srgbClr val="000000"/>
                </a:solidFill>
                <a:effectLst/>
              </a:rPr>
              <a:t> Data </a:t>
            </a:r>
            <a:r>
              <a:rPr lang="es-AR" b="0" i="0" dirty="0" err="1">
                <a:solidFill>
                  <a:srgbClr val="000000"/>
                </a:solidFill>
                <a:effectLst/>
              </a:rPr>
              <a:t>Analysis</a:t>
            </a:r>
            <a:br>
              <a:rPr lang="es-AR" dirty="0"/>
            </a:br>
            <a:endParaRPr lang="en-US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9C31B64-8EB3-410A-97C0-07079FF3D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692361"/>
              </p:ext>
            </p:extLst>
          </p:nvPr>
        </p:nvGraphicFramePr>
        <p:xfrm>
          <a:off x="419398" y="2274864"/>
          <a:ext cx="2725008" cy="1225480"/>
        </p:xfrm>
        <a:graphic>
          <a:graphicData uri="http://schemas.openxmlformats.org/drawingml/2006/table">
            <a:tbl>
              <a:tblPr/>
              <a:tblGrid>
                <a:gridCol w="2081144">
                  <a:extLst>
                    <a:ext uri="{9D8B030D-6E8A-4147-A177-3AD203B41FA5}">
                      <a16:colId xmlns:a16="http://schemas.microsoft.com/office/drawing/2014/main" val="112931885"/>
                    </a:ext>
                  </a:extLst>
                </a:gridCol>
                <a:gridCol w="643864">
                  <a:extLst>
                    <a:ext uri="{9D8B030D-6E8A-4147-A177-3AD203B41FA5}">
                      <a16:colId xmlns:a16="http://schemas.microsoft.com/office/drawing/2014/main" val="4016534706"/>
                    </a:ext>
                  </a:extLst>
                </a:gridCol>
              </a:tblGrid>
              <a:tr h="200967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  <a:endParaRPr lang="es-E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</a:t>
                      </a:r>
                      <a:r>
                        <a:rPr lang="es-E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s-E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934116"/>
                  </a:ext>
                </a:extLst>
              </a:tr>
              <a:tr h="1808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r>
                        <a:rPr lang="es-E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E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55301"/>
                  </a:ext>
                </a:extLst>
              </a:tr>
              <a:tr h="19133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Gender </a:t>
                      </a:r>
                      <a:endParaRPr lang="es-E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E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es-E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43718"/>
                  </a:ext>
                </a:extLst>
              </a:tr>
              <a:tr h="22106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 </a:t>
                      </a:r>
                      <a:endParaRPr lang="es-E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E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630481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Annual Income (k$)</a:t>
                      </a:r>
                      <a:endParaRPr lang="es-E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9521"/>
                  </a:ext>
                </a:extLst>
              </a:tr>
              <a:tr h="1808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Spending Score (1-100)</a:t>
                      </a:r>
                      <a:endParaRPr lang="es-E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443625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439BCC2C-B414-4E3E-A93B-345434FDFE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04" b="2956"/>
          <a:stretch/>
        </p:blipFill>
        <p:spPr>
          <a:xfrm>
            <a:off x="3548935" y="2887604"/>
            <a:ext cx="2035693" cy="19595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32F747-D976-4AEF-B336-CE52E1DD96E8}"/>
              </a:ext>
            </a:extLst>
          </p:cNvPr>
          <p:cNvSpPr txBox="1"/>
          <p:nvPr/>
        </p:nvSpPr>
        <p:spPr>
          <a:xfrm>
            <a:off x="105757" y="1724427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Original </a:t>
            </a:r>
            <a:r>
              <a:rPr lang="es-ES" sz="1800" dirty="0" err="1"/>
              <a:t>dataset</a:t>
            </a:r>
            <a:r>
              <a:rPr lang="es-ES" sz="1800" dirty="0"/>
              <a:t> : </a:t>
            </a:r>
            <a:r>
              <a:rPr lang="es-AR" altLang="es-AR" sz="1800" dirty="0"/>
              <a:t>200 </a:t>
            </a:r>
            <a:r>
              <a:rPr lang="es-AR" altLang="es-AR" sz="1800" dirty="0" err="1"/>
              <a:t>entries</a:t>
            </a:r>
            <a:r>
              <a:rPr lang="es-AR" altLang="es-AR" sz="1800" dirty="0"/>
              <a:t> and 5 </a:t>
            </a:r>
            <a:r>
              <a:rPr lang="es-AR" altLang="es-AR" sz="1800" dirty="0" err="1"/>
              <a:t>columns</a:t>
            </a:r>
            <a:endParaRPr lang="es-AR" altLang="es-AR" sz="18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C3567FF0-DDCF-4AEF-99C4-6DB9225A335E}"/>
              </a:ext>
            </a:extLst>
          </p:cNvPr>
          <p:cNvSpPr/>
          <p:nvPr/>
        </p:nvSpPr>
        <p:spPr>
          <a:xfrm>
            <a:off x="7624468" y="3154140"/>
            <a:ext cx="287080" cy="2947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C7FD162-BCFF-449A-B0EA-9EBCAF5A6E14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4729741" y="3405744"/>
            <a:ext cx="2936769" cy="178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BEEFA3C-6772-4CEA-8D2D-3E279F5338A7}"/>
              </a:ext>
            </a:extLst>
          </p:cNvPr>
          <p:cNvSpPr txBox="1"/>
          <p:nvPr/>
        </p:nvSpPr>
        <p:spPr>
          <a:xfrm>
            <a:off x="100914" y="5029368"/>
            <a:ext cx="47533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Dataset size after outlier treatment: (198, 5)</a:t>
            </a:r>
          </a:p>
          <a:p>
            <a:r>
              <a:rPr lang="en-US" dirty="0"/>
              <a:t>Not nulls detected.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B0471723-39E6-481A-883E-C7D595FF52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74" b="6911"/>
          <a:stretch/>
        </p:blipFill>
        <p:spPr>
          <a:xfrm>
            <a:off x="7638647" y="858449"/>
            <a:ext cx="3509823" cy="1959550"/>
          </a:xfrm>
          <a:prstGeom prst="rect">
            <a:avLst/>
          </a:prstGeom>
          <a:effectLst/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EB60B8F-C57A-4652-9029-1ACD5B80542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448878" y="1838224"/>
            <a:ext cx="4189769" cy="92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EE3B539E-007D-4B82-BE30-F964452C19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391" b="18610"/>
          <a:stretch/>
        </p:blipFill>
        <p:spPr>
          <a:xfrm>
            <a:off x="6178827" y="6011861"/>
            <a:ext cx="3680791" cy="651204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AB2F597-BA3F-4AE0-BA79-3C28A1F1CAC4}"/>
              </a:ext>
            </a:extLst>
          </p:cNvPr>
          <p:cNvCxnSpPr>
            <a:cxnSpLocks/>
          </p:cNvCxnSpPr>
          <p:nvPr/>
        </p:nvCxnSpPr>
        <p:spPr>
          <a:xfrm>
            <a:off x="4729741" y="5434899"/>
            <a:ext cx="1283433" cy="94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7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ABF19-E8CA-47F0-9B9A-215BEC5A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04670"/>
            <a:ext cx="10363200" cy="1314443"/>
          </a:xfrm>
        </p:spPr>
        <p:txBody>
          <a:bodyPr>
            <a:normAutofit fontScale="90000"/>
          </a:bodyPr>
          <a:lstStyle/>
          <a:p>
            <a:r>
              <a:rPr lang="es-AR" b="0" i="0" dirty="0" err="1">
                <a:solidFill>
                  <a:srgbClr val="000000"/>
                </a:solidFill>
                <a:effectLst/>
              </a:rPr>
              <a:t>Exploratory</a:t>
            </a:r>
            <a:r>
              <a:rPr lang="es-AR" b="0" i="0" dirty="0">
                <a:solidFill>
                  <a:srgbClr val="000000"/>
                </a:solidFill>
                <a:effectLst/>
              </a:rPr>
              <a:t> Data </a:t>
            </a:r>
            <a:r>
              <a:rPr lang="es-AR" b="0" i="0" dirty="0" err="1">
                <a:solidFill>
                  <a:srgbClr val="000000"/>
                </a:solidFill>
                <a:effectLst/>
              </a:rPr>
              <a:t>Analysis</a:t>
            </a:r>
            <a:br>
              <a:rPr lang="es-AR" dirty="0"/>
            </a:b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2F68FB-D3B4-4424-8D4C-FA1D567FE6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1" b="2669"/>
          <a:stretch/>
        </p:blipFill>
        <p:spPr>
          <a:xfrm>
            <a:off x="141959" y="1884532"/>
            <a:ext cx="6460136" cy="3624322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0713BD16-3672-445D-B898-738B58843110}"/>
              </a:ext>
            </a:extLst>
          </p:cNvPr>
          <p:cNvSpPr/>
          <p:nvPr/>
        </p:nvSpPr>
        <p:spPr>
          <a:xfrm>
            <a:off x="4965036" y="2977732"/>
            <a:ext cx="472273" cy="4177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92A5983-CB66-4549-8040-2CA927EC530C}"/>
              </a:ext>
            </a:extLst>
          </p:cNvPr>
          <p:cNvSpPr/>
          <p:nvPr/>
        </p:nvSpPr>
        <p:spPr>
          <a:xfrm>
            <a:off x="3857775" y="2990102"/>
            <a:ext cx="472273" cy="4177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02C0F23-4958-4EA5-8E2F-5A30D79261DE}"/>
              </a:ext>
            </a:extLst>
          </p:cNvPr>
          <p:cNvSpPr/>
          <p:nvPr/>
        </p:nvSpPr>
        <p:spPr>
          <a:xfrm>
            <a:off x="4950069" y="3775715"/>
            <a:ext cx="472273" cy="4177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506BB24-3ACA-4FA2-80B8-5B00A9271F8D}"/>
              </a:ext>
            </a:extLst>
          </p:cNvPr>
          <p:cNvSpPr/>
          <p:nvPr/>
        </p:nvSpPr>
        <p:spPr>
          <a:xfrm rot="5400000">
            <a:off x="4330366" y="1441466"/>
            <a:ext cx="517127" cy="18175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EE5C2A-F0ED-49DE-A654-6649085DBB02}"/>
              </a:ext>
            </a:extLst>
          </p:cNvPr>
          <p:cNvSpPr txBox="1"/>
          <p:nvPr/>
        </p:nvSpPr>
        <p:spPr>
          <a:xfrm>
            <a:off x="6602096" y="2278290"/>
            <a:ext cx="54431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Age</a:t>
            </a:r>
            <a:r>
              <a:rPr lang="en-US" sz="1600" dirty="0"/>
              <a:t> is negatively correlated with </a:t>
            </a:r>
            <a:r>
              <a:rPr lang="en-US" sz="1600" b="1" i="1" dirty="0"/>
              <a:t>Spending Score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Annual</a:t>
            </a:r>
            <a:r>
              <a:rPr lang="en-US" sz="1600" dirty="0"/>
              <a:t> </a:t>
            </a:r>
            <a:r>
              <a:rPr lang="en-US" sz="1600" b="1" i="1" dirty="0"/>
              <a:t>Income</a:t>
            </a:r>
            <a:r>
              <a:rPr lang="en-US" sz="1600" dirty="0"/>
              <a:t> is very less correlated with </a:t>
            </a:r>
            <a:r>
              <a:rPr lang="en-US" sz="1600" b="1" i="1" dirty="0"/>
              <a:t>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Annual Income</a:t>
            </a:r>
            <a:r>
              <a:rPr lang="en-US" sz="1600" dirty="0"/>
              <a:t> and </a:t>
            </a:r>
            <a:r>
              <a:rPr lang="en-US" sz="1600" b="1" i="1" dirty="0"/>
              <a:t>Spending Score</a:t>
            </a:r>
            <a:r>
              <a:rPr lang="en-US" sz="1600" dirty="0"/>
              <a:t> is also very less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Gender</a:t>
            </a:r>
            <a:r>
              <a:rPr lang="en-US" sz="1600" dirty="0"/>
              <a:t> is very less correlated with </a:t>
            </a:r>
            <a:r>
              <a:rPr lang="en-US" sz="1600" b="1" i="1" dirty="0"/>
              <a:t>Spending</a:t>
            </a:r>
            <a:r>
              <a:rPr lang="en-US" sz="1600" dirty="0"/>
              <a:t> </a:t>
            </a:r>
            <a:r>
              <a:rPr lang="en-US" sz="1600" b="1" i="1" dirty="0"/>
              <a:t>Score</a:t>
            </a:r>
            <a:r>
              <a:rPr lang="en-US" sz="1600" dirty="0"/>
              <a:t> but more correlated, when compared to </a:t>
            </a:r>
            <a:r>
              <a:rPr lang="en-US" sz="1600" b="1" i="1" dirty="0"/>
              <a:t>Annual Income</a:t>
            </a:r>
            <a:r>
              <a:rPr lang="en-US" sz="1600" dirty="0"/>
              <a:t>.</a:t>
            </a:r>
          </a:p>
          <a:p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55797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7DB7E-56D5-4A63-9458-BBF38EBA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1111"/>
            <a:ext cx="10363200" cy="1314443"/>
          </a:xfrm>
        </p:spPr>
        <p:txBody>
          <a:bodyPr/>
          <a:lstStyle/>
          <a:p>
            <a:r>
              <a:rPr lang="es-ES" dirty="0"/>
              <a:t>Variable </a:t>
            </a:r>
            <a:r>
              <a:rPr lang="es-ES" dirty="0" err="1"/>
              <a:t>Selection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00662B-66D5-4D0D-9704-10175929D033}"/>
              </a:ext>
            </a:extLst>
          </p:cNvPr>
          <p:cNvSpPr txBox="1"/>
          <p:nvPr/>
        </p:nvSpPr>
        <p:spPr>
          <a:xfrm>
            <a:off x="479582" y="1376531"/>
            <a:ext cx="95788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For clustering:</a:t>
            </a:r>
          </a:p>
          <a:p>
            <a:pPr marL="285750" indent="-285750">
              <a:buFontTx/>
              <a:buChar char="-"/>
            </a:pPr>
            <a:r>
              <a:rPr lang="en-US" b="1" i="1" dirty="0"/>
              <a:t>Gender</a:t>
            </a:r>
            <a:r>
              <a:rPr lang="en-US" dirty="0"/>
              <a:t> and </a:t>
            </a:r>
            <a:r>
              <a:rPr lang="en-US" b="1" i="1" dirty="0"/>
              <a:t>Age</a:t>
            </a:r>
            <a:r>
              <a:rPr lang="en-US" dirty="0"/>
              <a:t> are not used to avoid bias. </a:t>
            </a:r>
          </a:p>
          <a:p>
            <a:pPr marL="285750" indent="-285750">
              <a:buFontTx/>
              <a:buChar char="-"/>
            </a:pPr>
            <a:r>
              <a:rPr lang="en-US" b="1" i="1" dirty="0" err="1"/>
              <a:t>CustomerID</a:t>
            </a:r>
            <a:r>
              <a:rPr lang="en-US" dirty="0"/>
              <a:t> was removed cause it’s an unique identifier.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use </a:t>
            </a:r>
            <a:r>
              <a:rPr lang="en-US" b="1" i="1" dirty="0"/>
              <a:t>Annual Income</a:t>
            </a:r>
            <a:r>
              <a:rPr lang="en-US" dirty="0"/>
              <a:t> and </a:t>
            </a:r>
            <a:r>
              <a:rPr lang="en-US" b="1" i="1" dirty="0"/>
              <a:t>Spending Score </a:t>
            </a:r>
            <a:r>
              <a:rPr lang="en-US" dirty="0"/>
              <a:t>to segmentate customer profiles.</a:t>
            </a:r>
          </a:p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E95F35-E7D5-477B-B0A2-E5BB42F3D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491" y="2591589"/>
            <a:ext cx="8005309" cy="427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9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7DB7E-56D5-4A63-9458-BBF38EBA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1111"/>
            <a:ext cx="10363200" cy="1314443"/>
          </a:xfrm>
        </p:spPr>
        <p:txBody>
          <a:bodyPr>
            <a:normAutofit/>
          </a:bodyPr>
          <a:lstStyle/>
          <a:p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Selection</a:t>
            </a:r>
            <a:r>
              <a:rPr lang="es-ES" dirty="0"/>
              <a:t>, </a:t>
            </a:r>
            <a:r>
              <a:rPr lang="es-ES" dirty="0" err="1"/>
              <a:t>Evaluation</a:t>
            </a:r>
            <a:r>
              <a:rPr lang="es-ES" dirty="0"/>
              <a:t> &amp; </a:t>
            </a:r>
            <a:r>
              <a:rPr lang="es-ES" dirty="0" err="1"/>
              <a:t>Tuning</a:t>
            </a:r>
            <a:r>
              <a:rPr lang="es-ES" dirty="0"/>
              <a:t> 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00662B-66D5-4D0D-9704-10175929D033}"/>
              </a:ext>
            </a:extLst>
          </p:cNvPr>
          <p:cNvSpPr txBox="1"/>
          <p:nvPr/>
        </p:nvSpPr>
        <p:spPr>
          <a:xfrm>
            <a:off x="479582" y="1376531"/>
            <a:ext cx="95788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unsupervised clustering algorithms were evaluated and tuning: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KMeans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DBSCAN.</a:t>
            </a:r>
          </a:p>
          <a:p>
            <a:pPr marL="285750" indent="-285750">
              <a:buFontTx/>
              <a:buChar char="-"/>
            </a:pPr>
            <a:r>
              <a:rPr lang="en-US" dirty="0"/>
              <a:t>Hierarchical clustering.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2FFB5D-0222-4B74-8F57-F229E4F68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0" r="2640"/>
          <a:stretch/>
        </p:blipFill>
        <p:spPr>
          <a:xfrm>
            <a:off x="4967110" y="3119212"/>
            <a:ext cx="2641601" cy="278510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AEB1FD5-334F-4EAF-8A79-A89716737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99" y="3067693"/>
            <a:ext cx="4182180" cy="32730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D0825AC-9B80-42B5-A0E0-2B13692AE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830" y="1136021"/>
            <a:ext cx="4221038" cy="244173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7B1A8E4-6092-40AD-81EA-156A388F5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9239" y="3492845"/>
            <a:ext cx="3070049" cy="308172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7DF0103-D033-48C6-AB5B-F68116EDEC29}"/>
              </a:ext>
            </a:extLst>
          </p:cNvPr>
          <p:cNvSpPr txBox="1"/>
          <p:nvPr/>
        </p:nvSpPr>
        <p:spPr>
          <a:xfrm>
            <a:off x="479582" y="2749880"/>
            <a:ext cx="1462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 Black" panose="020B0A04020102020204" pitchFamily="34" charset="0"/>
              </a:rPr>
              <a:t>KMeans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D7B6439-EE08-48EA-B1D7-66072A0258B7}"/>
              </a:ext>
            </a:extLst>
          </p:cNvPr>
          <p:cNvSpPr txBox="1"/>
          <p:nvPr/>
        </p:nvSpPr>
        <p:spPr>
          <a:xfrm>
            <a:off x="5272916" y="2804020"/>
            <a:ext cx="1462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b="1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DBSCAN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51F3AA0-CF6C-4C3A-90E2-2F6B0A59A93C}"/>
              </a:ext>
            </a:extLst>
          </p:cNvPr>
          <p:cNvSpPr txBox="1"/>
          <p:nvPr/>
        </p:nvSpPr>
        <p:spPr>
          <a:xfrm>
            <a:off x="8144928" y="6477770"/>
            <a:ext cx="3386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b="1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Hierarchical clustering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E64029F-2888-4D87-9A1B-796F0C665A81}"/>
              </a:ext>
            </a:extLst>
          </p:cNvPr>
          <p:cNvSpPr txBox="1"/>
          <p:nvPr/>
        </p:nvSpPr>
        <p:spPr>
          <a:xfrm>
            <a:off x="242707" y="6405290"/>
            <a:ext cx="79022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+mj-lt"/>
              </a:rPr>
              <a:t>KMeans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 had the best performance in order to segmentate customer so we focus on it.  </a:t>
            </a:r>
          </a:p>
        </p:txBody>
      </p:sp>
    </p:spTree>
    <p:extLst>
      <p:ext uri="{BB962C8B-B14F-4D97-AF65-F5344CB8AC3E}">
        <p14:creationId xmlns:p14="http://schemas.microsoft.com/office/powerpoint/2010/main" val="294044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7DB7E-56D5-4A63-9458-BBF38EBA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6689"/>
            <a:ext cx="10363200" cy="1314443"/>
          </a:xfrm>
        </p:spPr>
        <p:txBody>
          <a:bodyPr/>
          <a:lstStyle/>
          <a:p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(</a:t>
            </a:r>
            <a:r>
              <a:rPr lang="es-ES" dirty="0" err="1"/>
              <a:t>Kmeans</a:t>
            </a:r>
            <a:r>
              <a:rPr lang="es-ES" dirty="0"/>
              <a:t>)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D1FBA39-21DA-4F9C-B4EB-4C0DA2ACA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5" b="3798"/>
          <a:stretch/>
        </p:blipFill>
        <p:spPr>
          <a:xfrm>
            <a:off x="442782" y="1194799"/>
            <a:ext cx="3395380" cy="2381772"/>
          </a:xfrm>
          <a:prstGeom prst="rect">
            <a:avLst/>
          </a:prstGeom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211599A-F241-4A4E-BE16-1704BC50A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770" y="3901186"/>
            <a:ext cx="6109829" cy="28701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9F98BCB-C878-4874-9D26-46106899C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770" y="1074713"/>
            <a:ext cx="6109829" cy="282647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5F7EC4D-8303-4677-A46D-7D92FF355628}"/>
              </a:ext>
            </a:extLst>
          </p:cNvPr>
          <p:cNvSpPr txBox="1"/>
          <p:nvPr/>
        </p:nvSpPr>
        <p:spPr>
          <a:xfrm>
            <a:off x="280812" y="5865732"/>
            <a:ext cx="46862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/>
              <a:t>It’s possible to combine the two central clusters and get a better customer segmentation for marketing campaigns.</a:t>
            </a:r>
            <a:endParaRPr lang="en-US" sz="160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4755C05-8D52-4B0B-AE59-D721CF9A6908}"/>
              </a:ext>
            </a:extLst>
          </p:cNvPr>
          <p:cNvSpPr/>
          <p:nvPr/>
        </p:nvSpPr>
        <p:spPr>
          <a:xfrm>
            <a:off x="9801697" y="2450212"/>
            <a:ext cx="778813" cy="719186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E0B6D41-821D-4351-BF36-440FCD8B47B0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10191104" y="3169398"/>
            <a:ext cx="0" cy="215797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EBC45A73-641A-47BC-95EA-B8BCF371F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50" y="3611384"/>
            <a:ext cx="3167536" cy="203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0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7DB7E-56D5-4A63-9458-BBF38EBA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3689"/>
            <a:ext cx="10363200" cy="1314443"/>
          </a:xfrm>
        </p:spPr>
        <p:txBody>
          <a:bodyPr/>
          <a:lstStyle/>
          <a:p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(</a:t>
            </a:r>
            <a:r>
              <a:rPr lang="es-ES" dirty="0" err="1"/>
              <a:t>Kmeans</a:t>
            </a:r>
            <a:r>
              <a:rPr lang="es-ES" dirty="0"/>
              <a:t>)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392DEA-CB7C-4DAC-A39C-1F1ED0F74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60" y="1067827"/>
            <a:ext cx="3929540" cy="313884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08CB749-902C-4E94-9963-E38ABD7F1D50}"/>
              </a:ext>
            </a:extLst>
          </p:cNvPr>
          <p:cNvSpPr txBox="1"/>
          <p:nvPr/>
        </p:nvSpPr>
        <p:spPr>
          <a:xfrm>
            <a:off x="4674274" y="2516838"/>
            <a:ext cx="689116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Red (4)</a:t>
            </a:r>
            <a:r>
              <a:rPr lang="en-US" sz="1400" dirty="0"/>
              <a:t>: low annual income, low spending score</a:t>
            </a:r>
          </a:p>
          <a:p>
            <a:r>
              <a:rPr lang="en-US" sz="1400" dirty="0"/>
              <a:t>The average age is 45 years; predominantly male; Average Annual Income is 26k in dollars; Average Spending Score is 20.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C000"/>
                </a:solidFill>
              </a:rPr>
              <a:t>Orange (3)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/>
              <a:t>: low annual income, high spending score</a:t>
            </a:r>
          </a:p>
          <a:p>
            <a:r>
              <a:rPr lang="en-US" sz="1400" dirty="0"/>
              <a:t>The average age is 25 years; predominantly female; Average Annual Income is 26k in dollars; Average Spending Score is 80.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Blue(1)</a:t>
            </a:r>
            <a:r>
              <a:rPr lang="en-US" sz="1400" dirty="0"/>
              <a:t>: intermediate annual income, intermediate spending score.</a:t>
            </a:r>
          </a:p>
          <a:p>
            <a:r>
              <a:rPr lang="en-US" sz="1400" dirty="0"/>
              <a:t>The average age is 43 years; predominantly female; Average Annual Income is 55k in dollars; Average Spending Score is 49.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92D050"/>
                </a:solidFill>
              </a:rPr>
              <a:t>Green(2)</a:t>
            </a:r>
            <a:r>
              <a:rPr lang="en-US" sz="1400" dirty="0"/>
              <a:t>: high annual income, high spending score</a:t>
            </a:r>
          </a:p>
          <a:p>
            <a:r>
              <a:rPr lang="en-US" sz="1400" dirty="0"/>
              <a:t>The average age is 32 years; predominantly female; Average Annual Income is 85k in dollars; Average Spending Score is 82.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Violet (0)</a:t>
            </a:r>
            <a:r>
              <a:rPr lang="en-US" sz="1400" dirty="0"/>
              <a:t>: high annual income, low spending score</a:t>
            </a:r>
          </a:p>
          <a:p>
            <a:r>
              <a:rPr lang="en-US" sz="1400" dirty="0"/>
              <a:t>The average age is 41 years; predominantly male; Average Annual Income is 86k in dollars; Average Spending Score is 17.</a:t>
            </a:r>
          </a:p>
          <a:p>
            <a:endParaRPr lang="en-US" sz="1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E8A21FC-DC7A-48DA-96EA-A7391804E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525" y="1011894"/>
            <a:ext cx="4105275" cy="13716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D3C4277-985E-4A8E-8374-1724110DF657}"/>
              </a:ext>
            </a:extLst>
          </p:cNvPr>
          <p:cNvSpPr txBox="1"/>
          <p:nvPr/>
        </p:nvSpPr>
        <p:spPr>
          <a:xfrm>
            <a:off x="9137266" y="2488577"/>
            <a:ext cx="2852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tencil" panose="040409050D0802020404" pitchFamily="82" charset="0"/>
              </a:rPr>
              <a:t>Inactive Customers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40C8DBA-7617-47BF-8C81-C8082F64382C}"/>
              </a:ext>
            </a:extLst>
          </p:cNvPr>
          <p:cNvSpPr txBox="1"/>
          <p:nvPr/>
        </p:nvSpPr>
        <p:spPr>
          <a:xfrm>
            <a:off x="9137266" y="3311169"/>
            <a:ext cx="256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Stencil" panose="040409050D0802020404" pitchFamily="82" charset="0"/>
              </a:rPr>
              <a:t>Impetuous</a:t>
            </a:r>
            <a:r>
              <a:rPr lang="en-US" b="1" dirty="0">
                <a:solidFill>
                  <a:srgbClr val="FFC000"/>
                </a:solidFill>
                <a:latin typeface="Stencil" panose="040409050D0802020404" pitchFamily="82" charset="0"/>
              </a:rPr>
              <a:t> buyers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E6464AF-0721-4D1C-AD7F-D6C48CFB947A}"/>
              </a:ext>
            </a:extLst>
          </p:cNvPr>
          <p:cNvSpPr txBox="1"/>
          <p:nvPr/>
        </p:nvSpPr>
        <p:spPr>
          <a:xfrm>
            <a:off x="9137266" y="3973244"/>
            <a:ext cx="1951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Stencil" panose="040409050D0802020404" pitchFamily="82" charset="0"/>
              </a:rPr>
              <a:t>Middle-class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AC4E50E-7B87-4239-868F-B90CA7842FB5}"/>
              </a:ext>
            </a:extLst>
          </p:cNvPr>
          <p:cNvSpPr txBox="1"/>
          <p:nvPr/>
        </p:nvSpPr>
        <p:spPr>
          <a:xfrm>
            <a:off x="9137266" y="5046595"/>
            <a:ext cx="2177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Stencil" panose="040409050D0802020404" pitchFamily="82" charset="0"/>
              </a:rPr>
              <a:t>Top customers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3A3CD6E-94AD-48D7-B565-39225BA4AA33}"/>
              </a:ext>
            </a:extLst>
          </p:cNvPr>
          <p:cNvSpPr txBox="1"/>
          <p:nvPr/>
        </p:nvSpPr>
        <p:spPr>
          <a:xfrm>
            <a:off x="9137266" y="5911172"/>
            <a:ext cx="2821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Stencil" panose="040409050D0802020404" pitchFamily="82" charset="0"/>
              </a:rPr>
              <a:t>cautious spenders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0874C47-9EED-4381-87C9-3F0E0EDC15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256" r="73903"/>
          <a:stretch/>
        </p:blipFill>
        <p:spPr>
          <a:xfrm>
            <a:off x="1258784" y="4342576"/>
            <a:ext cx="1952652" cy="222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4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Letras en madera</Template>
  <TotalTime>2959</TotalTime>
  <Words>1211</Words>
  <Application>Microsoft Office PowerPoint</Application>
  <PresentationFormat>Panorámica</PresentationFormat>
  <Paragraphs>159</Paragraphs>
  <Slides>17</Slides>
  <Notes>17</Notes>
  <HiddenSlides>1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Bahnschrift SemiBold</vt:lpstr>
      <vt:lpstr>Calibri</vt:lpstr>
      <vt:lpstr>Helvetica Neue</vt:lpstr>
      <vt:lpstr>Rockwell</vt:lpstr>
      <vt:lpstr>Rockwell Condensed</vt:lpstr>
      <vt:lpstr>Stencil</vt:lpstr>
      <vt:lpstr>Wingdings</vt:lpstr>
      <vt:lpstr>Letras en madera</vt:lpstr>
      <vt:lpstr>Unsupervised Learning</vt:lpstr>
      <vt:lpstr>Objetive</vt:lpstr>
      <vt:lpstr>Steps</vt:lpstr>
      <vt:lpstr>Exploratory Data Analysis </vt:lpstr>
      <vt:lpstr>Exploratory Data Analysis </vt:lpstr>
      <vt:lpstr>Variable Selection</vt:lpstr>
      <vt:lpstr>Model Selection, Evaluation &amp; Tuning </vt:lpstr>
      <vt:lpstr>Cluster Number (Kmeans)</vt:lpstr>
      <vt:lpstr>Cluster Description (Kmeans)</vt:lpstr>
      <vt:lpstr>Cluster explainability (Kmeans)</vt:lpstr>
      <vt:lpstr>Customer profile</vt:lpstr>
      <vt:lpstr>Cluster COMPARISON</vt:lpstr>
      <vt:lpstr>Cluster COMPARISON</vt:lpstr>
      <vt:lpstr>Kmeans+PCA</vt:lpstr>
      <vt:lpstr>Conclusions</vt:lpstr>
      <vt:lpstr>back-up slides</vt:lpstr>
      <vt:lpstr>Outliers cluster assigment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Diplomatura en Ciencias de Datos</dc:title>
  <dc:creator>Israel Pavelek</dc:creator>
  <cp:lastModifiedBy>Usuario</cp:lastModifiedBy>
  <cp:revision>55</cp:revision>
  <dcterms:created xsi:type="dcterms:W3CDTF">2021-07-08T12:26:35Z</dcterms:created>
  <dcterms:modified xsi:type="dcterms:W3CDTF">2021-08-27T23:04:38Z</dcterms:modified>
</cp:coreProperties>
</file>