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4" r:id="rId4"/>
    <p:sldId id="265" r:id="rId5"/>
    <p:sldId id="266" r:id="rId6"/>
    <p:sldId id="267" r:id="rId7"/>
    <p:sldId id="268" r:id="rId8"/>
    <p:sldId id="269" r:id="rId9"/>
    <p:sldId id="271" r:id="rId10"/>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2" d="100"/>
          <a:sy n="62" d="100"/>
        </p:scale>
        <p:origin x="738" y="39"/>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477000" y="2450744"/>
            <a:ext cx="5410200" cy="989177"/>
          </a:xfrm>
          <a:prstGeom prst="rect">
            <a:avLst/>
          </a:prstGeom>
        </p:spPr>
        <p:txBody>
          <a:bodyPr wrap="square" lIns="0" tIns="15875" rIns="0" bIns="0" rtlCol="0">
            <a:noAutofit/>
          </a:bodyPr>
          <a:lstStyle/>
          <a:p>
            <a:pPr marL="82273" marR="104847" algn="ctr">
              <a:lnSpc>
                <a:spcPts val="2500"/>
              </a:lnSpc>
            </a:pPr>
            <a:r>
              <a:rPr sz="2400" b="1" spc="-5" dirty="0" smtClean="0">
                <a:latin typeface="Calibri"/>
                <a:cs typeface="Calibri"/>
              </a:rPr>
              <a:t>Recommend </a:t>
            </a:r>
            <a:r>
              <a:rPr lang="en-US" sz="2400" b="1" spc="-5" dirty="0" smtClean="0">
                <a:latin typeface="Calibri"/>
                <a:cs typeface="Calibri"/>
              </a:rPr>
              <a:t>a </a:t>
            </a:r>
            <a:r>
              <a:rPr sz="2400" b="1" spc="-5" dirty="0" smtClean="0">
                <a:latin typeface="Calibri"/>
                <a:cs typeface="Calibri"/>
              </a:rPr>
              <a:t>Neighborhood to</a:t>
            </a:r>
            <a:r>
              <a:rPr lang="en-US" sz="2400" b="1" spc="-5" dirty="0" smtClean="0">
                <a:latin typeface="Calibri"/>
                <a:cs typeface="Calibri"/>
              </a:rPr>
              <a:t> </a:t>
            </a:r>
            <a:r>
              <a:rPr sz="2400" b="1" spc="-5" dirty="0" smtClean="0">
                <a:latin typeface="Calibri"/>
                <a:cs typeface="Calibri"/>
              </a:rPr>
              <a:t>Open </a:t>
            </a:r>
            <a:r>
              <a:rPr sz="2400" b="1" spc="-5" dirty="0" smtClean="0">
                <a:latin typeface="Calibri"/>
                <a:cs typeface="Calibri"/>
              </a:rPr>
              <a:t>an Indian </a:t>
            </a:r>
            <a:r>
              <a:rPr sz="2400" b="1" spc="-5" dirty="0" smtClean="0">
                <a:latin typeface="Calibri"/>
                <a:cs typeface="Calibri"/>
              </a:rPr>
              <a:t>Restaurant</a:t>
            </a:r>
            <a:r>
              <a:rPr lang="en-US" sz="2400" b="1" spc="-5" dirty="0" smtClean="0">
                <a:latin typeface="Calibri"/>
                <a:cs typeface="Calibri"/>
              </a:rPr>
              <a:t> @ San Jose, CA</a:t>
            </a:r>
            <a:endParaRPr sz="2400" dirty="0">
              <a:latin typeface="Calibri"/>
              <a:cs typeface="Calibri"/>
            </a:endParaRPr>
          </a:p>
        </p:txBody>
      </p:sp>
      <p:pic>
        <p:nvPicPr>
          <p:cNvPr id="1030" name="Picture 6" descr="http://www.postcardsnpuchkas.com/wp-content/uploads/2018/08/20180812_144450_Fotor.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513841"/>
            <a:ext cx="5945058" cy="585216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bject 8"/>
          <p:cNvSpPr txBox="1"/>
          <p:nvPr/>
        </p:nvSpPr>
        <p:spPr>
          <a:xfrm>
            <a:off x="205841" y="182624"/>
            <a:ext cx="10309759" cy="731776"/>
          </a:xfrm>
          <a:prstGeom prst="rect">
            <a:avLst/>
          </a:prstGeom>
        </p:spPr>
        <p:txBody>
          <a:bodyPr wrap="square" lIns="0" tIns="16795" rIns="0" bIns="0" rtlCol="0">
            <a:noAutofit/>
          </a:bodyPr>
          <a:lstStyle/>
          <a:p>
            <a:r>
              <a:rPr lang="en-US" sz="3600" dirty="0" smtClean="0"/>
              <a:t> </a:t>
            </a:r>
            <a:r>
              <a:rPr lang="en-US" sz="3600" b="1" dirty="0"/>
              <a:t>Business Context and The Problem </a:t>
            </a:r>
            <a:endParaRPr sz="4400" dirty="0">
              <a:latin typeface="Calibri"/>
              <a:cs typeface="Calibri"/>
            </a:endParaRPr>
          </a:p>
        </p:txBody>
      </p:sp>
      <p:sp>
        <p:nvSpPr>
          <p:cNvPr id="10" name="TextBox 9"/>
          <p:cNvSpPr txBox="1"/>
          <p:nvPr/>
        </p:nvSpPr>
        <p:spPr>
          <a:xfrm>
            <a:off x="331520" y="1143000"/>
            <a:ext cx="10058400" cy="2308324"/>
          </a:xfrm>
          <a:prstGeom prst="rect">
            <a:avLst/>
          </a:prstGeom>
          <a:noFill/>
        </p:spPr>
        <p:txBody>
          <a:bodyPr wrap="square" rtlCol="0">
            <a:spAutoFit/>
          </a:bodyPr>
          <a:lstStyle/>
          <a:p>
            <a:pPr marL="285750" indent="-285750">
              <a:buFont typeface="Wingdings" panose="05000000000000000000" pitchFamily="2" charset="2"/>
              <a:buChar char="Ø"/>
            </a:pPr>
            <a:r>
              <a:rPr lang="en-US" dirty="0" smtClean="0"/>
              <a:t>San </a:t>
            </a:r>
            <a:r>
              <a:rPr lang="en-US" dirty="0"/>
              <a:t>Jose is a large city surrounded by rolling hills and the largest city in Northern </a:t>
            </a:r>
            <a:r>
              <a:rPr lang="en-US" dirty="0" smtClean="0"/>
              <a:t>California</a:t>
            </a:r>
          </a:p>
          <a:p>
            <a:endParaRPr lang="en-US" dirty="0" smtClean="0"/>
          </a:p>
          <a:p>
            <a:pPr marL="285750" indent="-285750">
              <a:buFont typeface="Wingdings" panose="05000000000000000000" pitchFamily="2" charset="2"/>
              <a:buChar char="Ø"/>
            </a:pPr>
            <a:r>
              <a:rPr lang="en-US" dirty="0" smtClean="0"/>
              <a:t> </a:t>
            </a:r>
            <a:r>
              <a:rPr lang="en-US" dirty="0"/>
              <a:t>It is a multicultural and very diverse due to a large population of migrants from various parts of </a:t>
            </a:r>
            <a:r>
              <a:rPr lang="en-US" dirty="0" smtClean="0"/>
              <a:t>world</a:t>
            </a:r>
          </a:p>
          <a:p>
            <a:endParaRPr lang="en-US" dirty="0" smtClean="0"/>
          </a:p>
          <a:p>
            <a:pPr marL="285750" indent="-285750">
              <a:buFont typeface="Wingdings" panose="05000000000000000000" pitchFamily="2" charset="2"/>
              <a:buChar char="Ø"/>
            </a:pPr>
            <a:r>
              <a:rPr lang="en-US" dirty="0" smtClean="0"/>
              <a:t>This </a:t>
            </a:r>
            <a:r>
              <a:rPr lang="en-US" dirty="0"/>
              <a:t>has resulted in the establishment of various authentic ethnic restaurants in the city, ranging from Indian, Korean, Mexican, and Chinese, to </a:t>
            </a:r>
            <a:r>
              <a:rPr lang="en-US" dirty="0" smtClean="0"/>
              <a:t>Ethiopian</a:t>
            </a:r>
          </a:p>
          <a:p>
            <a:pPr marL="285750" indent="-285750">
              <a:buFont typeface="Wingdings" panose="05000000000000000000" pitchFamily="2" charset="2"/>
              <a:buChar char="Ø"/>
            </a:pPr>
            <a:endParaRPr lang="en-US" dirty="0"/>
          </a:p>
          <a:p>
            <a:endParaRPr lang="en-US" dirty="0"/>
          </a:p>
        </p:txBody>
      </p:sp>
      <p:sp>
        <p:nvSpPr>
          <p:cNvPr id="11" name="Rectangle 10"/>
          <p:cNvSpPr/>
          <p:nvPr/>
        </p:nvSpPr>
        <p:spPr>
          <a:xfrm>
            <a:off x="331520" y="3048000"/>
            <a:ext cx="9982200" cy="2862322"/>
          </a:xfrm>
          <a:prstGeom prst="rect">
            <a:avLst/>
          </a:prstGeom>
          <a:noFill/>
        </p:spPr>
        <p:txBody>
          <a:bodyPr wrap="square" rtlCol="0">
            <a:spAutoFit/>
          </a:bodyPr>
          <a:lstStyle/>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 In this project we will try to find an optimal neighborhood to open a restaurant in San </a:t>
            </a:r>
            <a:r>
              <a:rPr lang="en-US" dirty="0" smtClean="0"/>
              <a:t>Jose</a:t>
            </a:r>
          </a:p>
          <a:p>
            <a:pPr marL="285750" indent="-285750">
              <a:buFont typeface="Wingdings" panose="05000000000000000000" pitchFamily="2" charset="2"/>
              <a:buChar char="Ø"/>
            </a:pPr>
            <a:endParaRPr lang="en-US" dirty="0" smtClean="0"/>
          </a:p>
          <a:p>
            <a:pPr marL="285750" indent="-285750">
              <a:buFont typeface="Wingdings" panose="05000000000000000000" pitchFamily="2" charset="2"/>
              <a:buChar char="Ø"/>
            </a:pPr>
            <a:r>
              <a:rPr lang="en-US" dirty="0" smtClean="0"/>
              <a:t>Specifically</a:t>
            </a:r>
            <a:r>
              <a:rPr lang="en-US" dirty="0"/>
              <a:t>, this report will be targeted to stakeholders interested in opening an Indian restaurant in San Jose, </a:t>
            </a:r>
            <a:r>
              <a:rPr lang="en-US" dirty="0" smtClean="0"/>
              <a:t>CA</a:t>
            </a:r>
          </a:p>
          <a:p>
            <a:pPr marL="285750" indent="-285750">
              <a:buFont typeface="Wingdings" panose="05000000000000000000" pitchFamily="2" charset="2"/>
              <a:buChar char="Ø"/>
            </a:pPr>
            <a:endParaRPr lang="en-US" dirty="0" smtClean="0"/>
          </a:p>
          <a:p>
            <a:pPr marL="285750" indent="-285750">
              <a:buFont typeface="Wingdings" panose="05000000000000000000" pitchFamily="2" charset="2"/>
              <a:buChar char="Ø"/>
            </a:pPr>
            <a:r>
              <a:rPr lang="en-US" dirty="0" smtClean="0"/>
              <a:t>Since </a:t>
            </a:r>
            <a:r>
              <a:rPr lang="en-US" dirty="0"/>
              <a:t>there are lots of restaurants in San Jose, we will try to find locations with less Indian </a:t>
            </a:r>
            <a:r>
              <a:rPr lang="en-US" dirty="0" smtClean="0"/>
              <a:t>cuisines</a:t>
            </a:r>
          </a:p>
          <a:p>
            <a:pPr marL="285750" indent="-285750">
              <a:buFont typeface="Wingdings" panose="05000000000000000000" pitchFamily="2" charset="2"/>
              <a:buChar char="Ø"/>
            </a:pPr>
            <a:endParaRPr lang="en-US" dirty="0" smtClean="0"/>
          </a:p>
          <a:p>
            <a:pPr marL="285750" indent="-285750">
              <a:buFont typeface="Wingdings" panose="05000000000000000000" pitchFamily="2" charset="2"/>
              <a:buChar char="Ø"/>
            </a:pPr>
            <a:r>
              <a:rPr lang="en-US" dirty="0" smtClean="0"/>
              <a:t>We </a:t>
            </a:r>
            <a:r>
              <a:rPr lang="en-US" dirty="0"/>
              <a:t>are also particularly interested in neighborhoods known for restaurants but not with many Indian cuisines in </a:t>
            </a:r>
            <a:r>
              <a:rPr lang="en-US" dirty="0" smtClean="0"/>
              <a:t>vicinity</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bject 8"/>
          <p:cNvSpPr txBox="1"/>
          <p:nvPr/>
        </p:nvSpPr>
        <p:spPr>
          <a:xfrm>
            <a:off x="205841" y="182624"/>
            <a:ext cx="10309759" cy="731776"/>
          </a:xfrm>
          <a:prstGeom prst="rect">
            <a:avLst/>
          </a:prstGeom>
        </p:spPr>
        <p:txBody>
          <a:bodyPr wrap="square" lIns="0" tIns="16795" rIns="0" bIns="0" rtlCol="0">
            <a:noAutofit/>
          </a:bodyPr>
          <a:lstStyle/>
          <a:p>
            <a:r>
              <a:rPr lang="en-US" sz="3600" dirty="0" smtClean="0"/>
              <a:t>DATA</a:t>
            </a:r>
            <a:endParaRPr sz="4400" dirty="0">
              <a:latin typeface="Calibri"/>
              <a:cs typeface="Calibri"/>
            </a:endParaRPr>
          </a:p>
        </p:txBody>
      </p:sp>
      <p:sp>
        <p:nvSpPr>
          <p:cNvPr id="10" name="TextBox 9"/>
          <p:cNvSpPr txBox="1"/>
          <p:nvPr/>
        </p:nvSpPr>
        <p:spPr>
          <a:xfrm>
            <a:off x="457200" y="881743"/>
            <a:ext cx="10058400" cy="1015663"/>
          </a:xfrm>
          <a:prstGeom prst="rect">
            <a:avLst/>
          </a:prstGeom>
          <a:noFill/>
        </p:spPr>
        <p:txBody>
          <a:bodyPr wrap="square" rtlCol="0">
            <a:spAutoFit/>
          </a:bodyPr>
          <a:lstStyle/>
          <a:p>
            <a:endParaRPr lang="en-US" sz="2000" dirty="0"/>
          </a:p>
          <a:p>
            <a:r>
              <a:rPr lang="en-US" sz="2000" dirty="0"/>
              <a:t> The following data sources will be used in this project to do the relevant analysis: </a:t>
            </a:r>
          </a:p>
          <a:p>
            <a:endParaRPr lang="en-US" sz="2000" dirty="0"/>
          </a:p>
        </p:txBody>
      </p:sp>
      <p:sp>
        <p:nvSpPr>
          <p:cNvPr id="11" name="Rectangle 10"/>
          <p:cNvSpPr/>
          <p:nvPr/>
        </p:nvSpPr>
        <p:spPr>
          <a:xfrm>
            <a:off x="685800" y="1828800"/>
            <a:ext cx="9982200" cy="3170099"/>
          </a:xfrm>
          <a:prstGeom prst="rect">
            <a:avLst/>
          </a:prstGeom>
          <a:noFill/>
        </p:spPr>
        <p:txBody>
          <a:bodyPr wrap="square" rtlCol="0">
            <a:spAutoFit/>
          </a:bodyPr>
          <a:lstStyle/>
          <a:p>
            <a:endParaRPr lang="en-US" sz="2000" dirty="0"/>
          </a:p>
          <a:p>
            <a:r>
              <a:rPr lang="en-US" sz="2000" dirty="0"/>
              <a:t> </a:t>
            </a:r>
          </a:p>
          <a:p>
            <a:pPr marL="342900" indent="-342900">
              <a:buFont typeface="+mj-lt"/>
              <a:buAutoNum type="arabicPeriod"/>
            </a:pPr>
            <a:r>
              <a:rPr lang="en-US" sz="2000" dirty="0" smtClean="0"/>
              <a:t>Neighborhoods </a:t>
            </a:r>
            <a:r>
              <a:rPr lang="en-US" sz="2000" dirty="0"/>
              <a:t>in San Jose Wikipedia: 	</a:t>
            </a:r>
            <a:r>
              <a:rPr lang="en-US" sz="2000" dirty="0" smtClean="0"/>
              <a:t>https</a:t>
            </a:r>
            <a:r>
              <a:rPr lang="en-US" sz="2000" dirty="0"/>
              <a:t>://en.wikipedia.org/wiki/Category:Neighborhoods_in_San_Jose,_California </a:t>
            </a:r>
          </a:p>
          <a:p>
            <a:pPr marL="342900" indent="-342900">
              <a:buFont typeface="+mj-lt"/>
              <a:buAutoNum type="arabicPeriod"/>
            </a:pPr>
            <a:endParaRPr lang="en-US" sz="2000" dirty="0" smtClean="0"/>
          </a:p>
          <a:p>
            <a:pPr marL="342900" indent="-342900">
              <a:buFont typeface="+mj-lt"/>
              <a:buAutoNum type="arabicPeriod"/>
            </a:pPr>
            <a:r>
              <a:rPr lang="en-US" sz="2000" dirty="0" smtClean="0"/>
              <a:t>Geocoder </a:t>
            </a:r>
            <a:r>
              <a:rPr lang="en-US" sz="2000" dirty="0"/>
              <a:t>– Geocoder library and </a:t>
            </a:r>
            <a:r>
              <a:rPr lang="en-US" sz="2000" dirty="0" err="1"/>
              <a:t>Nominatim</a:t>
            </a:r>
            <a:r>
              <a:rPr lang="en-US" sz="2000" dirty="0"/>
              <a:t> API to determine the latitude and longitude for each of the neighborhoods </a:t>
            </a:r>
            <a:endParaRPr lang="en-US" sz="2000" dirty="0" smtClean="0"/>
          </a:p>
          <a:p>
            <a:pPr marL="342900" indent="-342900">
              <a:buFont typeface="+mj-lt"/>
              <a:buAutoNum type="arabicPeriod"/>
            </a:pPr>
            <a:endParaRPr lang="en-US" sz="2000" dirty="0"/>
          </a:p>
          <a:p>
            <a:pPr marL="342900" indent="-342900">
              <a:buFont typeface="+mj-lt"/>
              <a:buAutoNum type="arabicPeriod"/>
            </a:pPr>
            <a:r>
              <a:rPr lang="en-US" sz="2000" dirty="0" smtClean="0"/>
              <a:t>Location </a:t>
            </a:r>
            <a:r>
              <a:rPr lang="en-US" sz="2000" dirty="0"/>
              <a:t>Data - Foursquare API will be leveraged to get the list of current restaurants and other most popular venues for each of those neighborhoods </a:t>
            </a:r>
          </a:p>
        </p:txBody>
      </p:sp>
    </p:spTree>
    <p:extLst>
      <p:ext uri="{BB962C8B-B14F-4D97-AF65-F5344CB8AC3E}">
        <p14:creationId xmlns:p14="http://schemas.microsoft.com/office/powerpoint/2010/main" val="303549616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bject 8"/>
          <p:cNvSpPr txBox="1"/>
          <p:nvPr/>
        </p:nvSpPr>
        <p:spPr>
          <a:xfrm>
            <a:off x="205841" y="182624"/>
            <a:ext cx="10309759" cy="731776"/>
          </a:xfrm>
          <a:prstGeom prst="rect">
            <a:avLst/>
          </a:prstGeom>
        </p:spPr>
        <p:txBody>
          <a:bodyPr wrap="square" lIns="0" tIns="16795" rIns="0" bIns="0" rtlCol="0">
            <a:noAutofit/>
          </a:bodyPr>
          <a:lstStyle/>
          <a:p>
            <a:r>
              <a:rPr lang="en-US" sz="3600" dirty="0" smtClean="0"/>
              <a:t>Methodology</a:t>
            </a:r>
            <a:endParaRPr sz="4400" dirty="0">
              <a:latin typeface="Calibri"/>
              <a:cs typeface="Calibri"/>
            </a:endParaRPr>
          </a:p>
        </p:txBody>
      </p:sp>
      <p:sp>
        <p:nvSpPr>
          <p:cNvPr id="10" name="TextBox 9"/>
          <p:cNvSpPr txBox="1"/>
          <p:nvPr/>
        </p:nvSpPr>
        <p:spPr>
          <a:xfrm>
            <a:off x="457200" y="881743"/>
            <a:ext cx="10058400" cy="1200329"/>
          </a:xfrm>
          <a:prstGeom prst="rect">
            <a:avLst/>
          </a:prstGeom>
          <a:noFill/>
        </p:spPr>
        <p:txBody>
          <a:bodyPr wrap="square" rtlCol="0">
            <a:spAutoFit/>
          </a:bodyPr>
          <a:lstStyle/>
          <a:p>
            <a:endParaRPr lang="en-US" sz="2400" dirty="0"/>
          </a:p>
          <a:p>
            <a:r>
              <a:rPr lang="en-US" sz="2400" dirty="0" smtClean="0"/>
              <a:t> The following analysis will be used to find a best neighborhood: </a:t>
            </a:r>
          </a:p>
          <a:p>
            <a:endParaRPr lang="en-US" sz="2400" dirty="0"/>
          </a:p>
        </p:txBody>
      </p:sp>
      <p:sp>
        <p:nvSpPr>
          <p:cNvPr id="11" name="Rectangle 10"/>
          <p:cNvSpPr/>
          <p:nvPr/>
        </p:nvSpPr>
        <p:spPr>
          <a:xfrm>
            <a:off x="685800" y="1897406"/>
            <a:ext cx="10439400" cy="3847207"/>
          </a:xfrm>
          <a:prstGeom prst="rect">
            <a:avLst/>
          </a:prstGeom>
          <a:noFill/>
        </p:spPr>
        <p:txBody>
          <a:bodyPr wrap="square" rtlCol="0">
            <a:spAutoFit/>
          </a:bodyPr>
          <a:lstStyle/>
          <a:p>
            <a:endParaRPr lang="en-US" sz="2000" dirty="0"/>
          </a:p>
          <a:p>
            <a:pPr marL="342900" indent="-342900">
              <a:buFont typeface="Wingdings" panose="05000000000000000000" pitchFamily="2" charset="2"/>
              <a:buChar char="Ø"/>
            </a:pPr>
            <a:r>
              <a:rPr lang="en-US" sz="2000" dirty="0" smtClean="0"/>
              <a:t>Perform </a:t>
            </a:r>
            <a:r>
              <a:rPr lang="en-US" sz="2000" dirty="0"/>
              <a:t>Data Wrangling to cleanup and reformat the data </a:t>
            </a:r>
            <a:endParaRPr lang="en-US" sz="2000" dirty="0" smtClean="0"/>
          </a:p>
          <a:p>
            <a:pPr marL="342900" indent="-342900">
              <a:buFont typeface="Wingdings" panose="05000000000000000000" pitchFamily="2" charset="2"/>
              <a:buChar char="Ø"/>
            </a:pPr>
            <a:endParaRPr lang="en-US" sz="2000" dirty="0"/>
          </a:p>
          <a:p>
            <a:pPr marL="342900" indent="-342900">
              <a:buFont typeface="Wingdings" panose="05000000000000000000" pitchFamily="2" charset="2"/>
              <a:buChar char="Ø"/>
            </a:pPr>
            <a:r>
              <a:rPr lang="en-US" sz="2000" dirty="0" smtClean="0"/>
              <a:t>Retrieve </a:t>
            </a:r>
            <a:r>
              <a:rPr lang="en-US" sz="2000" dirty="0" err="1"/>
              <a:t>Retaurant</a:t>
            </a:r>
            <a:r>
              <a:rPr lang="en-US" sz="2000" dirty="0"/>
              <a:t> and related categories from Venue category </a:t>
            </a:r>
            <a:endParaRPr lang="en-US" sz="2000" dirty="0" smtClean="0"/>
          </a:p>
          <a:p>
            <a:pPr marL="342900" indent="-342900">
              <a:buFont typeface="Wingdings" panose="05000000000000000000" pitchFamily="2" charset="2"/>
              <a:buChar char="Ø"/>
            </a:pPr>
            <a:endParaRPr lang="en-US" sz="2000" dirty="0"/>
          </a:p>
          <a:p>
            <a:pPr marL="342900" indent="-342900">
              <a:buFont typeface="Wingdings" panose="05000000000000000000" pitchFamily="2" charset="2"/>
              <a:buChar char="Ø"/>
            </a:pPr>
            <a:r>
              <a:rPr lang="en-US" sz="2000" dirty="0" smtClean="0"/>
              <a:t>See </a:t>
            </a:r>
            <a:r>
              <a:rPr lang="en-US" sz="2000" dirty="0"/>
              <a:t>the distribution of Restaurants by Cuisine type </a:t>
            </a:r>
            <a:endParaRPr lang="en-US" sz="2000" dirty="0" smtClean="0"/>
          </a:p>
          <a:p>
            <a:pPr marL="342900" indent="-342900">
              <a:buFont typeface="Wingdings" panose="05000000000000000000" pitchFamily="2" charset="2"/>
              <a:buChar char="Ø"/>
            </a:pPr>
            <a:endParaRPr lang="en-US" sz="2000" dirty="0"/>
          </a:p>
          <a:p>
            <a:pPr marL="342900" indent="-342900">
              <a:buFont typeface="Wingdings" panose="05000000000000000000" pitchFamily="2" charset="2"/>
              <a:buChar char="Ø"/>
            </a:pPr>
            <a:r>
              <a:rPr lang="en-US" sz="2000" dirty="0" smtClean="0"/>
              <a:t>Identify </a:t>
            </a:r>
            <a:r>
              <a:rPr lang="en-US" sz="2000" dirty="0"/>
              <a:t>neighborhoods with Indian restaurants </a:t>
            </a:r>
            <a:endParaRPr lang="en-US" sz="2000" dirty="0" smtClean="0"/>
          </a:p>
          <a:p>
            <a:pPr marL="342900" indent="-342900">
              <a:buFont typeface="Wingdings" panose="05000000000000000000" pitchFamily="2" charset="2"/>
              <a:buChar char="Ø"/>
            </a:pPr>
            <a:endParaRPr lang="en-US" sz="2000" dirty="0"/>
          </a:p>
          <a:p>
            <a:pPr marL="342900" indent="-342900">
              <a:buFont typeface="Wingdings" panose="05000000000000000000" pitchFamily="2" charset="2"/>
              <a:buChar char="Ø"/>
            </a:pPr>
            <a:r>
              <a:rPr lang="en-US" sz="2000" dirty="0" smtClean="0"/>
              <a:t>Find </a:t>
            </a:r>
            <a:r>
              <a:rPr lang="en-US" sz="2000" dirty="0"/>
              <a:t>neighborhoods known for Restaurants </a:t>
            </a:r>
            <a:endParaRPr lang="en-US" sz="2000" dirty="0" smtClean="0"/>
          </a:p>
          <a:p>
            <a:pPr marL="342900" indent="-342900">
              <a:buFont typeface="Wingdings" panose="05000000000000000000" pitchFamily="2" charset="2"/>
              <a:buChar char="Ø"/>
            </a:pPr>
            <a:endParaRPr lang="en-US" sz="2000" dirty="0"/>
          </a:p>
          <a:p>
            <a:pPr marL="342900" indent="-342900">
              <a:buFont typeface="Wingdings" panose="05000000000000000000" pitchFamily="2" charset="2"/>
              <a:buChar char="Ø"/>
            </a:pPr>
            <a:r>
              <a:rPr lang="en-US" sz="2000" dirty="0" smtClean="0"/>
              <a:t>Pick </a:t>
            </a:r>
            <a:r>
              <a:rPr lang="en-US" sz="2000" dirty="0"/>
              <a:t>a neighborhood that has the least ratio of Indian restaurants to overall restaurants </a:t>
            </a:r>
          </a:p>
        </p:txBody>
      </p:sp>
    </p:spTree>
    <p:extLst>
      <p:ext uri="{BB962C8B-B14F-4D97-AF65-F5344CB8AC3E}">
        <p14:creationId xmlns:p14="http://schemas.microsoft.com/office/powerpoint/2010/main" val="373764717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bject 8"/>
          <p:cNvSpPr txBox="1"/>
          <p:nvPr/>
        </p:nvSpPr>
        <p:spPr>
          <a:xfrm>
            <a:off x="205841" y="182624"/>
            <a:ext cx="10309759" cy="731776"/>
          </a:xfrm>
          <a:prstGeom prst="rect">
            <a:avLst/>
          </a:prstGeom>
        </p:spPr>
        <p:txBody>
          <a:bodyPr wrap="square" lIns="0" tIns="16795" rIns="0" bIns="0" rtlCol="0">
            <a:noAutofit/>
          </a:bodyPr>
          <a:lstStyle/>
          <a:p>
            <a:r>
              <a:rPr lang="en-US" sz="3600" dirty="0" smtClean="0"/>
              <a:t>Distribution of Restaurants by Cuisine type:</a:t>
            </a:r>
            <a:endParaRPr sz="4400" dirty="0">
              <a:latin typeface="Calibri"/>
              <a:cs typeface="Calibri"/>
            </a:endParaRPr>
          </a:p>
        </p:txBody>
      </p:sp>
      <p:pic>
        <p:nvPicPr>
          <p:cNvPr id="4" name="Picture 3"/>
          <p:cNvPicPr>
            <a:picLocks noChangeAspect="1"/>
          </p:cNvPicPr>
          <p:nvPr/>
        </p:nvPicPr>
        <p:blipFill>
          <a:blip r:embed="rId2"/>
          <a:stretch>
            <a:fillRect/>
          </a:stretch>
        </p:blipFill>
        <p:spPr>
          <a:xfrm>
            <a:off x="76202" y="838200"/>
            <a:ext cx="11963397" cy="5852160"/>
          </a:xfrm>
          <a:prstGeom prst="rect">
            <a:avLst/>
          </a:prstGeom>
        </p:spPr>
      </p:pic>
    </p:spTree>
    <p:extLst>
      <p:ext uri="{BB962C8B-B14F-4D97-AF65-F5344CB8AC3E}">
        <p14:creationId xmlns:p14="http://schemas.microsoft.com/office/powerpoint/2010/main" val="232684002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bject 8"/>
          <p:cNvSpPr txBox="1"/>
          <p:nvPr/>
        </p:nvSpPr>
        <p:spPr>
          <a:xfrm>
            <a:off x="205841" y="182624"/>
            <a:ext cx="10309759" cy="731776"/>
          </a:xfrm>
          <a:prstGeom prst="rect">
            <a:avLst/>
          </a:prstGeom>
        </p:spPr>
        <p:txBody>
          <a:bodyPr wrap="square" lIns="0" tIns="16795" rIns="0" bIns="0" rtlCol="0">
            <a:noAutofit/>
          </a:bodyPr>
          <a:lstStyle/>
          <a:p>
            <a:r>
              <a:rPr lang="en-US" sz="3600" dirty="0" smtClean="0"/>
              <a:t>Neighborhoods that have more # of Restaurants:</a:t>
            </a:r>
            <a:endParaRPr sz="4400" dirty="0">
              <a:latin typeface="Calibri"/>
              <a:cs typeface="Calibri"/>
            </a:endParaRPr>
          </a:p>
        </p:txBody>
      </p:sp>
      <p:pic>
        <p:nvPicPr>
          <p:cNvPr id="2" name="Picture 1"/>
          <p:cNvPicPr>
            <a:picLocks noChangeAspect="1"/>
          </p:cNvPicPr>
          <p:nvPr/>
        </p:nvPicPr>
        <p:blipFill>
          <a:blip r:embed="rId2"/>
          <a:stretch>
            <a:fillRect/>
          </a:stretch>
        </p:blipFill>
        <p:spPr>
          <a:xfrm>
            <a:off x="205841" y="914400"/>
            <a:ext cx="11498501" cy="5852160"/>
          </a:xfrm>
          <a:prstGeom prst="rect">
            <a:avLst/>
          </a:prstGeom>
        </p:spPr>
      </p:pic>
    </p:spTree>
    <p:extLst>
      <p:ext uri="{BB962C8B-B14F-4D97-AF65-F5344CB8AC3E}">
        <p14:creationId xmlns:p14="http://schemas.microsoft.com/office/powerpoint/2010/main" val="265886514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bject 8"/>
          <p:cNvSpPr txBox="1"/>
          <p:nvPr/>
        </p:nvSpPr>
        <p:spPr>
          <a:xfrm>
            <a:off x="205841" y="182624"/>
            <a:ext cx="10309759" cy="731776"/>
          </a:xfrm>
          <a:prstGeom prst="rect">
            <a:avLst/>
          </a:prstGeom>
        </p:spPr>
        <p:txBody>
          <a:bodyPr wrap="square" lIns="0" tIns="16795" rIns="0" bIns="0" rtlCol="0">
            <a:noAutofit/>
          </a:bodyPr>
          <a:lstStyle/>
          <a:p>
            <a:r>
              <a:rPr lang="en-US" sz="3600" dirty="0"/>
              <a:t>N</a:t>
            </a:r>
            <a:r>
              <a:rPr lang="en-US" sz="3600" dirty="0" smtClean="0"/>
              <a:t>eighborhoods with Indian restaurants:</a:t>
            </a:r>
            <a:endParaRPr sz="4400" dirty="0">
              <a:latin typeface="Calibri"/>
              <a:cs typeface="Calibri"/>
            </a:endParaRPr>
          </a:p>
        </p:txBody>
      </p:sp>
      <p:pic>
        <p:nvPicPr>
          <p:cNvPr id="5" name="Picture 4"/>
          <p:cNvPicPr>
            <a:picLocks noChangeAspect="1"/>
          </p:cNvPicPr>
          <p:nvPr/>
        </p:nvPicPr>
        <p:blipFill>
          <a:blip r:embed="rId2"/>
          <a:stretch>
            <a:fillRect/>
          </a:stretch>
        </p:blipFill>
        <p:spPr>
          <a:xfrm>
            <a:off x="223731" y="990600"/>
            <a:ext cx="11725437" cy="5212080"/>
          </a:xfrm>
          <a:prstGeom prst="rect">
            <a:avLst/>
          </a:prstGeom>
        </p:spPr>
      </p:pic>
    </p:spTree>
    <p:extLst>
      <p:ext uri="{BB962C8B-B14F-4D97-AF65-F5344CB8AC3E}">
        <p14:creationId xmlns:p14="http://schemas.microsoft.com/office/powerpoint/2010/main" val="256548789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bject 8"/>
          <p:cNvSpPr txBox="1"/>
          <p:nvPr/>
        </p:nvSpPr>
        <p:spPr>
          <a:xfrm>
            <a:off x="205841" y="182624"/>
            <a:ext cx="10309759" cy="731776"/>
          </a:xfrm>
          <a:prstGeom prst="rect">
            <a:avLst/>
          </a:prstGeom>
        </p:spPr>
        <p:txBody>
          <a:bodyPr wrap="square" lIns="0" tIns="16795" rIns="0" bIns="0" rtlCol="0">
            <a:noAutofit/>
          </a:bodyPr>
          <a:lstStyle/>
          <a:p>
            <a:r>
              <a:rPr lang="en-US" sz="3600" dirty="0" smtClean="0"/>
              <a:t>Results and Discussion</a:t>
            </a:r>
            <a:endParaRPr sz="4400" dirty="0">
              <a:latin typeface="Calibri"/>
              <a:cs typeface="Calibri"/>
            </a:endParaRPr>
          </a:p>
        </p:txBody>
      </p:sp>
      <p:sp>
        <p:nvSpPr>
          <p:cNvPr id="11" name="Rectangle 10"/>
          <p:cNvSpPr/>
          <p:nvPr/>
        </p:nvSpPr>
        <p:spPr>
          <a:xfrm>
            <a:off x="762000" y="914400"/>
            <a:ext cx="10439400" cy="5324535"/>
          </a:xfrm>
          <a:prstGeom prst="rect">
            <a:avLst/>
          </a:prstGeom>
          <a:noFill/>
        </p:spPr>
        <p:txBody>
          <a:bodyPr wrap="square" rtlCol="0">
            <a:spAutoFit/>
          </a:bodyPr>
          <a:lstStyle/>
          <a:p>
            <a:endParaRPr lang="en-US" sz="2000" dirty="0"/>
          </a:p>
          <a:p>
            <a:pPr marL="342900" indent="-342900">
              <a:buFont typeface="Wingdings" panose="05000000000000000000" pitchFamily="2" charset="2"/>
              <a:buChar char="Ø"/>
            </a:pPr>
            <a:r>
              <a:rPr lang="en-US" sz="2000" dirty="0" smtClean="0"/>
              <a:t>Our analysis shows that there are great number of restaurants in San Jose</a:t>
            </a:r>
          </a:p>
          <a:p>
            <a:pPr marL="342900" indent="-342900">
              <a:buFont typeface="Wingdings" panose="05000000000000000000" pitchFamily="2" charset="2"/>
              <a:buChar char="Ø"/>
            </a:pPr>
            <a:endParaRPr lang="en-US" sz="2000" dirty="0" smtClean="0"/>
          </a:p>
          <a:p>
            <a:pPr marL="342900" indent="-342900">
              <a:buFont typeface="Wingdings" panose="05000000000000000000" pitchFamily="2" charset="2"/>
              <a:buChar char="Ø"/>
            </a:pPr>
            <a:r>
              <a:rPr lang="en-US" sz="2000" dirty="0" smtClean="0"/>
              <a:t>There are pockets of low restaurant density as well</a:t>
            </a:r>
          </a:p>
          <a:p>
            <a:pPr marL="342900" indent="-342900">
              <a:buFont typeface="Wingdings" panose="05000000000000000000" pitchFamily="2" charset="2"/>
              <a:buChar char="Ø"/>
            </a:pPr>
            <a:endParaRPr lang="en-US" sz="2000" dirty="0" smtClean="0"/>
          </a:p>
          <a:p>
            <a:pPr marL="342900" indent="-342900">
              <a:buFont typeface="Wingdings" panose="05000000000000000000" pitchFamily="2" charset="2"/>
              <a:buChar char="Ø"/>
            </a:pPr>
            <a:r>
              <a:rPr lang="en-US" sz="2000" dirty="0" smtClean="0"/>
              <a:t>Highest concentration of restaurants was detected on 3 neighborhoods: 1) </a:t>
            </a:r>
            <a:r>
              <a:rPr lang="en-US" sz="2000" dirty="0" err="1" smtClean="0"/>
              <a:t>Naglee</a:t>
            </a:r>
            <a:r>
              <a:rPr lang="en-US" sz="2000" dirty="0" smtClean="0"/>
              <a:t> Park 2) </a:t>
            </a:r>
            <a:r>
              <a:rPr lang="en-US" sz="2000" dirty="0" err="1" smtClean="0"/>
              <a:t>Japantown</a:t>
            </a:r>
            <a:r>
              <a:rPr lang="en-US" sz="2000" dirty="0" smtClean="0"/>
              <a:t> 3) Palm Haven</a:t>
            </a:r>
          </a:p>
          <a:p>
            <a:pPr marL="342900" indent="-342900">
              <a:buFont typeface="Wingdings" panose="05000000000000000000" pitchFamily="2" charset="2"/>
              <a:buChar char="Ø"/>
            </a:pPr>
            <a:endParaRPr lang="en-US" sz="2000" dirty="0" smtClean="0"/>
          </a:p>
          <a:p>
            <a:pPr marL="342900" indent="-342900">
              <a:buFont typeface="Wingdings" panose="05000000000000000000" pitchFamily="2" charset="2"/>
              <a:buChar char="Ø"/>
            </a:pPr>
            <a:r>
              <a:rPr lang="en-US" sz="2000" dirty="0" smtClean="0"/>
              <a:t>Surprisingly, there aren't many Indian restaurants in these neighborhoods</a:t>
            </a:r>
          </a:p>
          <a:p>
            <a:pPr marL="342900" indent="-342900">
              <a:buFont typeface="Wingdings" panose="05000000000000000000" pitchFamily="2" charset="2"/>
              <a:buChar char="Ø"/>
            </a:pPr>
            <a:endParaRPr lang="en-US" sz="2000" dirty="0" smtClean="0"/>
          </a:p>
          <a:p>
            <a:pPr marL="342900" indent="-342900">
              <a:buFont typeface="Wingdings" panose="05000000000000000000" pitchFamily="2" charset="2"/>
              <a:buChar char="Ø"/>
            </a:pPr>
            <a:r>
              <a:rPr lang="en-US" sz="2000" dirty="0" smtClean="0"/>
              <a:t>It is entirely possible that there is a very good reason for small number of Indian restaurants in any of those areas, reasons which would make them unsuitable for a new restaurant regardless of lack of competition in the area</a:t>
            </a:r>
          </a:p>
          <a:p>
            <a:pPr marL="342900" indent="-342900">
              <a:buFont typeface="Wingdings" panose="05000000000000000000" pitchFamily="2" charset="2"/>
              <a:buChar char="Ø"/>
            </a:pPr>
            <a:endParaRPr lang="en-US" sz="2000" dirty="0" smtClean="0"/>
          </a:p>
          <a:p>
            <a:pPr marL="342900" indent="-342900">
              <a:buFont typeface="Wingdings" panose="05000000000000000000" pitchFamily="2" charset="2"/>
              <a:buChar char="Ø"/>
            </a:pPr>
            <a:r>
              <a:rPr lang="en-US" sz="2000" dirty="0" smtClean="0"/>
              <a:t>Recommended zones should therefore be considered only as a starting point for more detailed analysis which could eventually result in location which has not only nearby competition but also other factors taken into account and all other relevant conditions met.</a:t>
            </a:r>
            <a:endParaRPr lang="en-US" sz="2000" dirty="0"/>
          </a:p>
        </p:txBody>
      </p:sp>
    </p:spTree>
    <p:extLst>
      <p:ext uri="{BB962C8B-B14F-4D97-AF65-F5344CB8AC3E}">
        <p14:creationId xmlns:p14="http://schemas.microsoft.com/office/powerpoint/2010/main" val="274393118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bject 8"/>
          <p:cNvSpPr txBox="1"/>
          <p:nvPr/>
        </p:nvSpPr>
        <p:spPr>
          <a:xfrm>
            <a:off x="205841" y="182624"/>
            <a:ext cx="10309759" cy="731776"/>
          </a:xfrm>
          <a:prstGeom prst="rect">
            <a:avLst/>
          </a:prstGeom>
        </p:spPr>
        <p:txBody>
          <a:bodyPr wrap="square" lIns="0" tIns="16795" rIns="0" bIns="0" rtlCol="0">
            <a:noAutofit/>
          </a:bodyPr>
          <a:lstStyle/>
          <a:p>
            <a:r>
              <a:rPr lang="en-US" sz="3600" dirty="0" smtClean="0"/>
              <a:t>Conclusion</a:t>
            </a:r>
            <a:endParaRPr sz="4400" dirty="0">
              <a:latin typeface="Calibri"/>
              <a:cs typeface="Calibri"/>
            </a:endParaRPr>
          </a:p>
        </p:txBody>
      </p:sp>
      <p:sp>
        <p:nvSpPr>
          <p:cNvPr id="11" name="Rectangle 10"/>
          <p:cNvSpPr/>
          <p:nvPr/>
        </p:nvSpPr>
        <p:spPr>
          <a:xfrm>
            <a:off x="762000" y="1143000"/>
            <a:ext cx="10439400" cy="4093428"/>
          </a:xfrm>
          <a:prstGeom prst="rect">
            <a:avLst/>
          </a:prstGeom>
          <a:noFill/>
        </p:spPr>
        <p:txBody>
          <a:bodyPr wrap="square" rtlCol="0">
            <a:spAutoFit/>
          </a:bodyPr>
          <a:lstStyle/>
          <a:p>
            <a:pPr marL="342900" indent="-342900">
              <a:buFont typeface="Wingdings" panose="05000000000000000000" pitchFamily="2" charset="2"/>
              <a:buChar char="Ø"/>
            </a:pPr>
            <a:r>
              <a:rPr lang="en-US" sz="2000" dirty="0" smtClean="0"/>
              <a:t>Purpose of this project was to identify San Jose neighborhoods with low ratio of Indian restaurants in order to aid stakeholders in narrowing down the search for optimal neighborhood for an Indian restaurant</a:t>
            </a:r>
          </a:p>
          <a:p>
            <a:pPr marL="342900" indent="-342900">
              <a:buFont typeface="Wingdings" panose="05000000000000000000" pitchFamily="2" charset="2"/>
              <a:buChar char="Ø"/>
            </a:pPr>
            <a:endParaRPr lang="en-US" sz="2000" dirty="0" smtClean="0"/>
          </a:p>
          <a:p>
            <a:pPr marL="342900" indent="-342900">
              <a:buFont typeface="Wingdings" panose="05000000000000000000" pitchFamily="2" charset="2"/>
              <a:buChar char="Ø"/>
            </a:pPr>
            <a:r>
              <a:rPr lang="en-US" sz="2000" dirty="0" smtClean="0"/>
              <a:t>By calculating #restaurants distribution from Foursquare data we have identified 3 neighborhoods that justify further analysis and can be used as starting points for final exploration by stakeholders</a:t>
            </a:r>
          </a:p>
          <a:p>
            <a:pPr marL="342900" indent="-342900">
              <a:buFont typeface="Wingdings" panose="05000000000000000000" pitchFamily="2" charset="2"/>
              <a:buChar char="Ø"/>
            </a:pPr>
            <a:endParaRPr lang="en-US" sz="2000" dirty="0"/>
          </a:p>
          <a:p>
            <a:pPr marL="342900" indent="-342900">
              <a:buFont typeface="Wingdings" panose="05000000000000000000" pitchFamily="2" charset="2"/>
              <a:buChar char="Ø"/>
            </a:pPr>
            <a:r>
              <a:rPr lang="en-US" sz="2000" dirty="0" smtClean="0"/>
              <a:t>Final decision on optimal restaurant location will be made by stakeholders based on specific characteristics of neighborhoods and locations in every recommended zone, taking into consideration additional factors like attractiveness of each location (proximity to park or water), levels of noise / proximity to major roads, real estate availability, prices, social and economic dynamics of every neighborhood including parking etc.</a:t>
            </a:r>
            <a:endParaRPr lang="en-US" sz="2000" dirty="0"/>
          </a:p>
        </p:txBody>
      </p:sp>
    </p:spTree>
    <p:extLst>
      <p:ext uri="{BB962C8B-B14F-4D97-AF65-F5344CB8AC3E}">
        <p14:creationId xmlns:p14="http://schemas.microsoft.com/office/powerpoint/2010/main" val="285074215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78</TotalTime>
  <Words>586</Words>
  <Application>Microsoft Office PowerPoint</Application>
  <PresentationFormat>Widescreen</PresentationFormat>
  <Paragraphs>62</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Pratti, Ramaiah(AWF)</dc:creator>
  <cp:lastModifiedBy>Pratti, Ramaiah(AWF)</cp:lastModifiedBy>
  <cp:revision>9</cp:revision>
  <dcterms:modified xsi:type="dcterms:W3CDTF">2020-02-18T05:42:35Z</dcterms:modified>
</cp:coreProperties>
</file>