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0" r:id="rId3"/>
    <p:sldId id="265" r:id="rId4"/>
    <p:sldId id="266" r:id="rId5"/>
    <p:sldId id="267" r:id="rId6"/>
    <p:sldId id="271" r:id="rId7"/>
    <p:sldId id="268" r:id="rId8"/>
    <p:sldId id="269" r:id="rId9"/>
    <p:sldId id="274" r:id="rId10"/>
    <p:sldId id="273" r:id="rId11"/>
    <p:sldId id="27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2" autoAdjust="0"/>
    <p:restoredTop sz="94660"/>
  </p:normalViewPr>
  <p:slideViewPr>
    <p:cSldViewPr>
      <p:cViewPr varScale="1">
        <p:scale>
          <a:sx n="80" d="100"/>
          <a:sy n="80" d="100"/>
        </p:scale>
        <p:origin x="-168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8734-7BC5-48FD-B212-9F607007FF90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510B2-B776-4D95-9DA0-AECE39B86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510B2-B776-4D95-9DA0-AECE39B867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1295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eRemedy</a:t>
            </a:r>
            <a:r>
              <a:rPr lang="en-US" dirty="0" smtClean="0"/>
              <a:t> is an </a:t>
            </a:r>
            <a:r>
              <a:rPr lang="en-US" dirty="0" err="1" smtClean="0"/>
              <a:t>eDetailing</a:t>
            </a:r>
            <a:r>
              <a:rPr lang="en-US" dirty="0" smtClean="0"/>
              <a:t> platform that helps pharmaceutical companies to engage and market to, healthcare providers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2362201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“Detailing” process involves  sales reps visiting doctor’s offices to educate and inform them about drugs and medical device offerings of their company.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1219200"/>
            <a:ext cx="7391400" cy="838200"/>
          </a:xfrm>
          <a:prstGeom prst="roundRect">
            <a:avLst/>
          </a:prstGeom>
          <a:solidFill>
            <a:schemeClr val="accent3">
              <a:alpha val="33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2362200"/>
            <a:ext cx="7391400" cy="990600"/>
          </a:xfrm>
          <a:prstGeom prst="round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3810000"/>
            <a:ext cx="7391400" cy="8382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3886200"/>
            <a:ext cx="73152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eDetailing</a:t>
            </a:r>
            <a:r>
              <a:rPr lang="en-US" dirty="0" smtClean="0"/>
              <a:t>  is using </a:t>
            </a:r>
            <a:r>
              <a:rPr lang="en-US" u="sng" dirty="0" smtClean="0"/>
              <a:t>internet</a:t>
            </a:r>
            <a:r>
              <a:rPr lang="en-US" dirty="0" smtClean="0"/>
              <a:t> and </a:t>
            </a:r>
            <a:r>
              <a:rPr lang="en-US" u="sng" dirty="0" smtClean="0"/>
              <a:t>wireless</a:t>
            </a:r>
            <a:r>
              <a:rPr lang="en-US" dirty="0" smtClean="0"/>
              <a:t> technologies to replace or in most cases augment the traditional detailing process.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Marketing/Promotions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Strategy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6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Engage “Specialty” Providers to get product feedback and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20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Strategy #2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590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Engage </a:t>
            </a:r>
            <a:r>
              <a:rPr lang="en-US" dirty="0" err="1" smtClean="0"/>
              <a:t>Pharma</a:t>
            </a:r>
            <a:r>
              <a:rPr lang="en-US" dirty="0" smtClean="0"/>
              <a:t> Marketing &amp; Sales Executives and generate buzz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3124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Strategy #3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3505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Develop scenario based demo’s on </a:t>
            </a:r>
            <a:r>
              <a:rPr lang="en-US" dirty="0" err="1" smtClean="0"/>
              <a:t>Youtube</a:t>
            </a:r>
            <a:endParaRPr lang="en-US" dirty="0" smtClean="0"/>
          </a:p>
          <a:p>
            <a:pPr marL="857250" lvl="1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Videos feature Doc’s and </a:t>
            </a:r>
            <a:r>
              <a:rPr lang="en-US" dirty="0" err="1" smtClean="0"/>
              <a:t>Pharma</a:t>
            </a:r>
            <a:r>
              <a:rPr lang="en-US" dirty="0" smtClean="0"/>
              <a:t> Executives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14400" y="4583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Strategy #X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4964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……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Maketing</a:t>
            </a:r>
            <a:r>
              <a:rPr lang="en-US" sz="2800" dirty="0" smtClean="0">
                <a:solidFill>
                  <a:srgbClr val="C00000"/>
                </a:solidFill>
              </a:rPr>
              <a:t>/Promotions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Core Positioning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64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Sell </a:t>
            </a:r>
            <a:r>
              <a:rPr lang="en-US" dirty="0" err="1" smtClean="0"/>
              <a:t>eRemedy</a:t>
            </a:r>
            <a:r>
              <a:rPr lang="en-US" dirty="0" smtClean="0"/>
              <a:t> to Pharmaceuticals while engaging and obtaining provider community support for the platform.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Target solution to Marketing &amp; Sales functions at </a:t>
            </a:r>
            <a:r>
              <a:rPr lang="en-US" dirty="0" err="1" smtClean="0"/>
              <a:t>Pharmas</a:t>
            </a:r>
            <a:endParaRPr lang="en-US" dirty="0" smtClean="0"/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Pharmas</a:t>
            </a:r>
            <a:r>
              <a:rPr lang="en-US" dirty="0" smtClean="0"/>
              <a:t> will pay for the solution, procure and host it on their technology infrastructure.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Pharmas</a:t>
            </a:r>
            <a:r>
              <a:rPr lang="en-US" dirty="0" smtClean="0"/>
              <a:t> will be responsible for content creation, dissemination.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Providers will use the platform made available to them by the </a:t>
            </a:r>
            <a:r>
              <a:rPr lang="en-US" dirty="0" err="1" smtClean="0"/>
              <a:t>Pharmas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14400" y="43434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Electronic brochure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2 minute product videos on the </a:t>
            </a:r>
            <a:r>
              <a:rPr lang="en-US" dirty="0" err="1" smtClean="0"/>
              <a:t>Allacciare</a:t>
            </a:r>
            <a:r>
              <a:rPr lang="en-US" dirty="0" smtClean="0"/>
              <a:t> website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Youtube</a:t>
            </a:r>
            <a:r>
              <a:rPr lang="en-US" dirty="0" smtClean="0"/>
              <a:t> Video on </a:t>
            </a:r>
            <a:r>
              <a:rPr lang="en-US" dirty="0" err="1" smtClean="0"/>
              <a:t>Allacciare</a:t>
            </a:r>
            <a:r>
              <a:rPr lang="en-US" dirty="0" smtClean="0"/>
              <a:t> </a:t>
            </a:r>
            <a:r>
              <a:rPr lang="en-US" dirty="0" err="1" smtClean="0"/>
              <a:t>eRemedy</a:t>
            </a:r>
            <a:endParaRPr lang="en-US" dirty="0" smtClean="0"/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Advertising in </a:t>
            </a:r>
            <a:r>
              <a:rPr lang="en-US" dirty="0" err="1" smtClean="0"/>
              <a:t>Pharma</a:t>
            </a:r>
            <a:r>
              <a:rPr lang="en-US" dirty="0" smtClean="0"/>
              <a:t>-marketing magazines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3962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Marketing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Pricing/Licensing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371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Year1 –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Client funds Product Completion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Year 2+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Per-user/per-use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err="1" smtClean="0"/>
              <a:t>Tiering</a:t>
            </a:r>
            <a:r>
              <a:rPr lang="en-US" dirty="0" smtClean="0"/>
              <a:t> for Provider &amp; Reps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Why is </a:t>
            </a:r>
            <a:r>
              <a:rPr lang="en-US" sz="2800" dirty="0" err="1" smtClean="0">
                <a:solidFill>
                  <a:srgbClr val="C00000"/>
                </a:solidFill>
              </a:rPr>
              <a:t>eDetailing</a:t>
            </a:r>
            <a:r>
              <a:rPr lang="en-US" sz="2800" dirty="0" smtClean="0">
                <a:solidFill>
                  <a:srgbClr val="C00000"/>
                </a:solidFill>
              </a:rPr>
              <a:t> effective for providers ? 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1447800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Doctor’s are getting increasing busier and have to see more and more patients.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Not enough time in the day to see reps and have a meaningful meeting or discussion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Number of doctor’s using the internet, using </a:t>
            </a:r>
            <a:r>
              <a:rPr lang="en-US" dirty="0" err="1" smtClean="0"/>
              <a:t>smartphones</a:t>
            </a:r>
            <a:r>
              <a:rPr lang="en-US" dirty="0" smtClean="0"/>
              <a:t>, tablet pc’s is increasing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Doctor’s do want to get informed and educated as much as possible about drugs and devices they are prescribing to their patients – need for information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Doctor’s do want information that sales rep’s may not readily have an answer for 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Doctor’s like getting information from their peers and not just from a sales/marketing person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Information can be accessed at a time that’s most convenient to them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Why is </a:t>
            </a:r>
            <a:r>
              <a:rPr lang="en-US" sz="2800" dirty="0" err="1" smtClean="0">
                <a:solidFill>
                  <a:srgbClr val="C00000"/>
                </a:solidFill>
              </a:rPr>
              <a:t>eDetailing</a:t>
            </a:r>
            <a:r>
              <a:rPr lang="en-US" sz="2800" dirty="0" smtClean="0">
                <a:solidFill>
                  <a:srgbClr val="C00000"/>
                </a:solidFill>
              </a:rPr>
              <a:t> effective for </a:t>
            </a:r>
            <a:r>
              <a:rPr lang="en-US" sz="2800" dirty="0" err="1" smtClean="0">
                <a:solidFill>
                  <a:srgbClr val="C00000"/>
                </a:solidFill>
              </a:rPr>
              <a:t>Pharma’s</a:t>
            </a:r>
            <a:r>
              <a:rPr lang="en-US" sz="2800" dirty="0" smtClean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14478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Doctor’s are getting increasingly busier and are being less accessible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Need to leverage the increasing adoption of internet and wireless technologies by providers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Cost of in-person detailing is approximately 2x online 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Ability to tailor content to providers based on variety of attributes (online behavior, clinical behavior, demographics) – targeted marketing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In-person detailing becomes more effective and reps can have more informed discussions based on data/metrics made available to them via the platform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Can leverage platform to not just market, but collaborate with providers, by sharing information and expertise available throughout the company and channel it through this platform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Can build an online community for information exchange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Features 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1447800"/>
            <a:ext cx="3429000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 access drug, therapeutic area related content (videos, documents, articles</a:t>
            </a:r>
          </a:p>
          <a:p>
            <a:pPr marL="228600" indent="-22860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 ability to follow certain drugs</a:t>
            </a:r>
          </a:p>
          <a:p>
            <a:pPr marL="28575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Order samples</a:t>
            </a:r>
          </a:p>
          <a:p>
            <a:pPr marL="28575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Ask a question privately to the </a:t>
            </a:r>
            <a:r>
              <a:rPr lang="en-US" dirty="0" err="1" smtClean="0"/>
              <a:t>pharma</a:t>
            </a:r>
            <a:r>
              <a:rPr lang="en-US" dirty="0" smtClean="0"/>
              <a:t> and have experts answer it</a:t>
            </a:r>
          </a:p>
          <a:p>
            <a:pPr marL="28575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Attend video chats/presentations with the </a:t>
            </a:r>
            <a:r>
              <a:rPr lang="en-US" dirty="0" err="1" smtClean="0"/>
              <a:t>pharam</a:t>
            </a:r>
            <a:r>
              <a:rPr lang="en-US" dirty="0" smtClean="0"/>
              <a:t> (live or archived)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47800"/>
            <a:ext cx="3429000" cy="365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 ability to add content to products and therapeutic areas</a:t>
            </a:r>
          </a:p>
          <a:p>
            <a:pPr marL="34290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Assign content to certain profiles of providers–so content available to providers is based on their profile</a:t>
            </a:r>
          </a:p>
          <a:p>
            <a:pPr marL="34290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Conduct live demos and meetings (video streaming)</a:t>
            </a:r>
          </a:p>
          <a:p>
            <a:pPr marL="342900" indent="-285750"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dirty="0" smtClean="0"/>
              <a:t>Provider based dashboards and reports that can inform a visit or an interaction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143000"/>
            <a:ext cx="3429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For Providers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429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Sales Reps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562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 and Reps can access </a:t>
            </a:r>
            <a:r>
              <a:rPr lang="en-US" dirty="0" err="1" smtClean="0"/>
              <a:t>eRemedy</a:t>
            </a:r>
            <a:r>
              <a:rPr lang="en-US" dirty="0" smtClean="0"/>
              <a:t> either on the web or through </a:t>
            </a:r>
            <a:r>
              <a:rPr lang="en-US" dirty="0" err="1" smtClean="0"/>
              <a:t>iPhone</a:t>
            </a:r>
            <a:r>
              <a:rPr lang="en-US" dirty="0" smtClean="0"/>
              <a:t>/</a:t>
            </a:r>
            <a:r>
              <a:rPr lang="en-US" dirty="0" err="1" smtClean="0"/>
              <a:t>iPad</a:t>
            </a:r>
            <a:r>
              <a:rPr lang="en-US" dirty="0" smtClean="0"/>
              <a:t> apps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Differentiators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137160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Providers are segmented based on a combination of “online behavior”, “Clinical behavior”, “demographics”, “attitudes and psychographics”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Data Driven segmentation of Providers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Content delivery is based on provider </a:t>
            </a:r>
            <a:r>
              <a:rPr lang="en-US" dirty="0" err="1" smtClean="0"/>
              <a:t>segementation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Factors in both Provider perspective as well as Sales-Rep perspective while integrating the two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 Leverages Mobile/wireless platforms to make the Provider-Rep interactions productive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 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029200"/>
            <a:ext cx="7467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to do a more systematic competitor profiles – DD can you research this 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Solutions Strategy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13716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Specific “Modules” 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Video Chat Only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Ask Question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Provider Profiler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Complete Platform sell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Mobile </a:t>
            </a:r>
            <a:r>
              <a:rPr lang="en-US" dirty="0" smtClean="0"/>
              <a:t>apps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Visit Scheduler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Ask a question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Order samples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Analytics platform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Technology accelerator for Custom-build</a:t>
            </a:r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 Non-</a:t>
            </a:r>
            <a:r>
              <a:rPr lang="en-US" dirty="0" err="1" smtClean="0"/>
              <a:t>Pharma</a:t>
            </a:r>
            <a:r>
              <a:rPr lang="en-US" dirty="0" smtClean="0"/>
              <a:t> </a:t>
            </a:r>
            <a:r>
              <a:rPr lang="en-US" dirty="0" smtClean="0"/>
              <a:t>solutions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Disease/Condition specific patient portal for a Hospital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Sales Strategy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371600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Industry/Markets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Pharmaceuticals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Medical Devices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Hospitals/Clinics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Small-Medium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Large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U.S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India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Channels &amp; Partners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Technology Vendors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err="1" smtClean="0"/>
              <a:t>Pharma</a:t>
            </a:r>
            <a:r>
              <a:rPr lang="en-US" dirty="0" smtClean="0"/>
              <a:t> Consulting firms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err="1" smtClean="0"/>
              <a:t>Pharma</a:t>
            </a:r>
            <a:r>
              <a:rPr lang="en-US" dirty="0" smtClean="0"/>
              <a:t> Marketing Firms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r>
              <a:rPr lang="en-US" dirty="0" smtClean="0"/>
              <a:t>Provider groups ?</a:t>
            </a:r>
          </a:p>
          <a:p>
            <a:pPr marL="800100" lvl="1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>
                <a:tab pos="342900" algn="l"/>
              </a:tabLst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791200"/>
            <a:ext cx="7467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Lets look into </a:t>
            </a:r>
            <a:r>
              <a:rPr lang="en-US" dirty="0" err="1" smtClean="0">
                <a:solidFill>
                  <a:srgbClr val="FF0000"/>
                </a:solidFill>
              </a:rPr>
              <a:t>pharma</a:t>
            </a:r>
            <a:r>
              <a:rPr lang="en-US" dirty="0" smtClean="0">
                <a:solidFill>
                  <a:srgbClr val="FF0000"/>
                </a:solidFill>
              </a:rPr>
              <a:t> marketing firms in Boston area – DD can you research this 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Marketing/Promotions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Core Positioning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64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Sell </a:t>
            </a:r>
            <a:r>
              <a:rPr lang="en-US" dirty="0" err="1" smtClean="0"/>
              <a:t>eRemedy</a:t>
            </a:r>
            <a:r>
              <a:rPr lang="en-US" dirty="0" smtClean="0"/>
              <a:t> to Pharmaceuticals while engaging and obtaining provider community support for the platform.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Target solution to Marketing &amp; Sales functions at </a:t>
            </a:r>
            <a:r>
              <a:rPr lang="en-US" dirty="0" err="1" smtClean="0"/>
              <a:t>Pharmas</a:t>
            </a:r>
            <a:endParaRPr lang="en-US" dirty="0" smtClean="0"/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Pharmas</a:t>
            </a:r>
            <a:r>
              <a:rPr lang="en-US" dirty="0" smtClean="0"/>
              <a:t> will pay for the solution, procure and host it on their technology infrastructure.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Pharmas</a:t>
            </a:r>
            <a:r>
              <a:rPr lang="en-US" dirty="0" smtClean="0"/>
              <a:t> will be responsible for content creation, dissemination.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Providers will use the platform made available to them by the </a:t>
            </a:r>
            <a:r>
              <a:rPr lang="en-US" dirty="0" err="1" smtClean="0"/>
              <a:t>Pharmas</a:t>
            </a:r>
            <a:endParaRPr lang="en-US" dirty="0" smtClean="0"/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Pharma’s</a:t>
            </a:r>
            <a:r>
              <a:rPr lang="en-US" dirty="0" smtClean="0"/>
              <a:t> will inform providers about their “</a:t>
            </a:r>
            <a:r>
              <a:rPr lang="en-US" dirty="0" err="1" smtClean="0"/>
              <a:t>eRemedy</a:t>
            </a:r>
            <a:r>
              <a:rPr lang="en-US" dirty="0" smtClean="0"/>
              <a:t>” portal (rebranded )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5410200"/>
            <a:ext cx="7010400" cy="7620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sell the product to </a:t>
            </a:r>
            <a:r>
              <a:rPr lang="en-US" dirty="0" err="1" smtClean="0"/>
              <a:t>Pharma</a:t>
            </a:r>
            <a:r>
              <a:rPr lang="en-US" dirty="0" smtClean="0"/>
              <a:t> </a:t>
            </a:r>
            <a:r>
              <a:rPr lang="en-US" dirty="0" err="1" smtClean="0"/>
              <a:t>Exectuvies</a:t>
            </a:r>
            <a:r>
              <a:rPr lang="en-US" dirty="0" smtClean="0"/>
              <a:t> but we need to sell the concept to both </a:t>
            </a:r>
            <a:r>
              <a:rPr lang="en-US" dirty="0" err="1" smtClean="0"/>
              <a:t>Pharma</a:t>
            </a:r>
            <a:r>
              <a:rPr lang="en-US" dirty="0" smtClean="0"/>
              <a:t>-Execs and Providers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pal Kalapanda\Documents\Kary\Kary\Logos\Allacciar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1"/>
            <a:ext cx="1752600" cy="457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622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eRemedy</a:t>
            </a:r>
            <a:r>
              <a:rPr lang="en-US" sz="2800" dirty="0" smtClean="0">
                <a:solidFill>
                  <a:srgbClr val="C00000"/>
                </a:solidFill>
              </a:rPr>
              <a:t> Marketing/Promotions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1619071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Electronic brochure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2 minute product videos on the </a:t>
            </a:r>
            <a:r>
              <a:rPr lang="en-US" dirty="0" err="1" smtClean="0"/>
              <a:t>Allacciare</a:t>
            </a:r>
            <a:r>
              <a:rPr lang="en-US" dirty="0" smtClean="0"/>
              <a:t> website</a:t>
            </a:r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err="1" smtClean="0"/>
              <a:t>Youtube</a:t>
            </a:r>
            <a:r>
              <a:rPr lang="en-US" dirty="0" smtClean="0"/>
              <a:t> Video on </a:t>
            </a:r>
            <a:r>
              <a:rPr lang="en-US" dirty="0" err="1" smtClean="0"/>
              <a:t>Allacciare</a:t>
            </a:r>
            <a:r>
              <a:rPr lang="en-US" dirty="0" smtClean="0"/>
              <a:t> </a:t>
            </a:r>
            <a:r>
              <a:rPr lang="en-US" dirty="0" err="1" smtClean="0"/>
              <a:t>eRemedy</a:t>
            </a:r>
            <a:endParaRPr lang="en-US" dirty="0" smtClean="0"/>
          </a:p>
          <a:p>
            <a:pPr marL="400050" indent="-400050">
              <a:buFont typeface="Wingdings" pitchFamily="2" charset="2"/>
              <a:buChar char="q"/>
              <a:tabLst>
                <a:tab pos="400050" algn="l"/>
              </a:tabLst>
            </a:pPr>
            <a:r>
              <a:rPr lang="en-US" dirty="0" smtClean="0"/>
              <a:t>Advertising in </a:t>
            </a:r>
            <a:r>
              <a:rPr lang="en-US" dirty="0" err="1" smtClean="0"/>
              <a:t>Pharma</a:t>
            </a:r>
            <a:r>
              <a:rPr lang="en-US" dirty="0" smtClean="0"/>
              <a:t>-marketing magazines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23807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dirty="0" smtClean="0"/>
              <a:t>Marketing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860</Words>
  <Application>Microsoft Office PowerPoint</Application>
  <PresentationFormat>On-screen Show (4:3)</PresentationFormat>
  <Paragraphs>137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Kary Kalapanda</dc:creator>
  <cp:lastModifiedBy>Kary Kalapanda</cp:lastModifiedBy>
  <cp:revision>33</cp:revision>
  <dcterms:created xsi:type="dcterms:W3CDTF">2006-08-16T00:00:00Z</dcterms:created>
  <dcterms:modified xsi:type="dcterms:W3CDTF">2011-09-17T12:30:22Z</dcterms:modified>
</cp:coreProperties>
</file>