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86" r:id="rId5"/>
    <p:sldId id="287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7" autoAdjust="0"/>
    <p:restoredTop sz="86418" autoAdjust="0"/>
  </p:normalViewPr>
  <p:slideViewPr>
    <p:cSldViewPr>
      <p:cViewPr varScale="1">
        <p:scale>
          <a:sx n="105" d="100"/>
          <a:sy n="105" d="100"/>
        </p:scale>
        <p:origin x="-6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0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15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1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032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88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40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7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12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93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8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4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github.com/estatio/estatio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github.com/apache/isis" TargetMode="External"/><Relationship Id="rId7" Type="http://schemas.openxmlformats.org/officeDocument/2006/relationships/hyperlink" Target="http://estatio.org/" TargetMode="External"/><Relationship Id="rId12" Type="http://schemas.openxmlformats.org/officeDocument/2006/relationships/hyperlink" Target="http://github.com/danhaywood" TargetMode="External"/><Relationship Id="rId2" Type="http://schemas.openxmlformats.org/officeDocument/2006/relationships/hyperlink" Target="http://isis.apache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catalog.incode.org/" TargetMode="External"/><Relationship Id="rId11" Type="http://schemas.openxmlformats.org/officeDocument/2006/relationships/hyperlink" Target="http://danhaywood.com/" TargetMode="External"/><Relationship Id="rId5" Type="http://schemas.openxmlformats.org/officeDocument/2006/relationships/hyperlink" Target="http://www.isisaddons.org/" TargetMode="External"/><Relationship Id="rId10" Type="http://schemas.openxmlformats.org/officeDocument/2006/relationships/hyperlink" Target="mailto:dan@haywood-associates.co.uk" TargetMode="External"/><Relationship Id="rId4" Type="http://schemas.openxmlformats.org/officeDocument/2006/relationships/hyperlink" Target="http://restfulobjects.org/" TargetMode="External"/><Relationship Id="rId9" Type="http://schemas.openxmlformats.org/officeDocument/2006/relationships/hyperlink" Target="mailto:dhaywood@incode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me…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Dan </a:t>
            </a:r>
            <a:r>
              <a:rPr lang="en-GB" dirty="0" smtClean="0"/>
              <a:t>Haywood</a:t>
            </a:r>
          </a:p>
          <a:p>
            <a:pPr lvl="1"/>
            <a:r>
              <a:rPr lang="en-GB" dirty="0" smtClean="0"/>
              <a:t>blah blah </a:t>
            </a:r>
            <a:r>
              <a:rPr lang="en-GB" dirty="0" err="1" smtClean="0"/>
              <a:t>blah</a:t>
            </a:r>
            <a:r>
              <a:rPr lang="en-GB" dirty="0" smtClean="0"/>
              <a:t>…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3268563"/>
            <a:ext cx="7002463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66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you…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Frameworks, tools?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Patterns?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39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Apache Isis…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470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amo.githubusercontent.com/264343a2491378ecb2f7278dfb5945ad84710948/68747470733a2f2f7261772e6769746875622e636f6d2f6573746174696f2f6573746174696f2f6d61737465722f646f63732f73637265656e73686f74732f4c65617365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436988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Estatio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3600" dirty="0" smtClean="0"/>
              <a:t>an open source estate management</a:t>
            </a:r>
            <a:br>
              <a:rPr lang="en-GB" sz="3600" dirty="0" smtClean="0"/>
            </a:br>
            <a:r>
              <a:rPr lang="en-GB" sz="3600" dirty="0" smtClean="0"/>
              <a:t>invoicing app, built with Apache Isis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32772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There’s much more to Apache Isis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392" y="1567333"/>
            <a:ext cx="4038600" cy="4813995"/>
          </a:xfrm>
        </p:spPr>
        <p:txBody>
          <a:bodyPr>
            <a:normAutofit fontScale="55000" lnSpcReduction="20000"/>
          </a:bodyPr>
          <a:lstStyle/>
          <a:p>
            <a:r>
              <a:rPr lang="en-GB" b="1" dirty="0" smtClean="0"/>
              <a:t>Other features</a:t>
            </a:r>
          </a:p>
          <a:p>
            <a:pPr lvl="1"/>
            <a:r>
              <a:rPr lang="en-GB" b="1" dirty="0" smtClean="0"/>
              <a:t>Home page</a:t>
            </a:r>
          </a:p>
          <a:p>
            <a:pPr lvl="1"/>
            <a:r>
              <a:rPr lang="en-GB" b="1" dirty="0" smtClean="0"/>
              <a:t>Extensible </a:t>
            </a:r>
            <a:r>
              <a:rPr lang="en-GB" b="1" dirty="0" err="1" smtClean="0"/>
              <a:t>metamodel</a:t>
            </a:r>
            <a:endParaRPr lang="en-GB" b="1" dirty="0" smtClean="0"/>
          </a:p>
          <a:p>
            <a:pPr lvl="1"/>
            <a:r>
              <a:rPr lang="en-GB" b="1" dirty="0" smtClean="0"/>
              <a:t>Extensible viewer</a:t>
            </a:r>
          </a:p>
          <a:p>
            <a:pPr lvl="1"/>
            <a:r>
              <a:rPr lang="en-GB" b="1" dirty="0" smtClean="0"/>
              <a:t>API services, </a:t>
            </a:r>
            <a:r>
              <a:rPr lang="en-GB" b="1" dirty="0" err="1" smtClean="0"/>
              <a:t>eg</a:t>
            </a:r>
            <a:r>
              <a:rPr lang="en-GB" b="1" dirty="0" smtClean="0"/>
              <a:t> XML snapshots</a:t>
            </a:r>
          </a:p>
          <a:p>
            <a:pPr lvl="1"/>
            <a:r>
              <a:rPr lang="en-GB" b="1" dirty="0" smtClean="0"/>
              <a:t>SPI services, </a:t>
            </a:r>
            <a:r>
              <a:rPr lang="en-GB" b="1" dirty="0" err="1" smtClean="0"/>
              <a:t>eg</a:t>
            </a:r>
            <a:r>
              <a:rPr lang="en-GB" b="1" dirty="0" smtClean="0"/>
              <a:t> custom error reporting</a:t>
            </a:r>
          </a:p>
          <a:p>
            <a:pPr lvl="1"/>
            <a:r>
              <a:rPr lang="en-GB" b="1" dirty="0" smtClean="0"/>
              <a:t>Hierarchical Multi-tenancy</a:t>
            </a:r>
          </a:p>
          <a:p>
            <a:pPr lvl="1"/>
            <a:r>
              <a:rPr lang="en-GB" b="1" dirty="0" smtClean="0"/>
              <a:t>I18n support</a:t>
            </a:r>
            <a:endParaRPr lang="en-GB" b="1" dirty="0"/>
          </a:p>
          <a:p>
            <a:pPr lvl="1"/>
            <a:r>
              <a:rPr lang="en-GB" b="1" dirty="0" smtClean="0"/>
              <a:t>User self-registration</a:t>
            </a:r>
          </a:p>
          <a:p>
            <a:pPr lvl="1"/>
            <a:endParaRPr lang="en-GB" b="1" dirty="0" smtClean="0"/>
          </a:p>
          <a:p>
            <a:pPr lvl="0"/>
            <a:r>
              <a:rPr lang="en-GB" b="1" dirty="0" smtClean="0"/>
              <a:t>Testing</a:t>
            </a:r>
          </a:p>
          <a:p>
            <a:pPr lvl="1"/>
            <a:r>
              <a:rPr lang="en-GB" sz="2300" b="1" dirty="0" smtClean="0"/>
              <a:t>Unit </a:t>
            </a:r>
            <a:r>
              <a:rPr lang="en-GB" sz="2300" b="1" dirty="0"/>
              <a:t>Testing</a:t>
            </a:r>
          </a:p>
          <a:p>
            <a:pPr lvl="2"/>
            <a:r>
              <a:rPr lang="en-GB" dirty="0" smtClean="0"/>
              <a:t>dependency injection</a:t>
            </a:r>
          </a:p>
          <a:p>
            <a:pPr lvl="1"/>
            <a:r>
              <a:rPr lang="en-GB" sz="2300" b="1" dirty="0"/>
              <a:t>Integration Testing</a:t>
            </a:r>
          </a:p>
          <a:p>
            <a:pPr lvl="1"/>
            <a:r>
              <a:rPr lang="en-GB" sz="2300" b="1" dirty="0"/>
              <a:t>BDD/Cucumber</a:t>
            </a:r>
          </a:p>
          <a:p>
            <a:pPr lvl="1"/>
            <a:r>
              <a:rPr lang="en-GB" sz="2300" b="1" dirty="0"/>
              <a:t>Wrapper factory (subcutaneous testing)</a:t>
            </a:r>
          </a:p>
          <a:p>
            <a:pPr lvl="1"/>
            <a:r>
              <a:rPr lang="en-GB" b="1" dirty="0"/>
              <a:t>Fixture scripts</a:t>
            </a:r>
          </a:p>
          <a:p>
            <a:pPr lvl="2"/>
            <a:r>
              <a:rPr lang="en-GB" dirty="0"/>
              <a:t>Excel fixtures</a:t>
            </a:r>
          </a:p>
          <a:p>
            <a:pPr lvl="1"/>
            <a:endParaRPr lang="en-GB" b="1" dirty="0" smtClean="0"/>
          </a:p>
          <a:p>
            <a:pPr lvl="0"/>
            <a:r>
              <a:rPr lang="en-GB" b="1" dirty="0" smtClean="0"/>
              <a:t>REST</a:t>
            </a:r>
          </a:p>
          <a:p>
            <a:pPr lvl="1"/>
            <a:r>
              <a:rPr lang="en-GB" b="1" dirty="0" smtClean="0"/>
              <a:t>REST customizations (</a:t>
            </a:r>
            <a:r>
              <a:rPr lang="en-GB" b="1" dirty="0" err="1" smtClean="0"/>
              <a:t>ContentMappingService</a:t>
            </a:r>
            <a:r>
              <a:rPr lang="en-GB" b="1" dirty="0" smtClean="0"/>
              <a:t>)</a:t>
            </a:r>
          </a:p>
          <a:p>
            <a:pPr lvl="1"/>
            <a:r>
              <a:rPr lang="en-GB" b="1" dirty="0" smtClean="0"/>
              <a:t>Future viewers (Naked Objects.NET)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67333"/>
            <a:ext cx="4038600" cy="4525963"/>
          </a:xfrm>
        </p:spPr>
        <p:txBody>
          <a:bodyPr>
            <a:normAutofit fontScale="55000" lnSpcReduction="20000"/>
          </a:bodyPr>
          <a:lstStyle/>
          <a:p>
            <a:r>
              <a:rPr lang="en-GB" b="1" dirty="0"/>
              <a:t>Isis </a:t>
            </a:r>
            <a:r>
              <a:rPr lang="en-GB" b="1" dirty="0" err="1"/>
              <a:t>Addons</a:t>
            </a:r>
            <a:r>
              <a:rPr lang="en-GB" b="1" dirty="0"/>
              <a:t> </a:t>
            </a:r>
            <a:r>
              <a:rPr lang="en-GB" b="1" dirty="0" smtClean="0"/>
              <a:t>(cross-cutting </a:t>
            </a:r>
            <a:r>
              <a:rPr lang="en-GB" b="1" dirty="0"/>
              <a:t>concerns)</a:t>
            </a:r>
          </a:p>
          <a:p>
            <a:pPr lvl="1"/>
            <a:r>
              <a:rPr lang="en-GB" b="1" dirty="0"/>
              <a:t>Command</a:t>
            </a:r>
          </a:p>
          <a:p>
            <a:pPr lvl="1"/>
            <a:r>
              <a:rPr lang="en-GB" b="1" dirty="0" smtClean="0"/>
              <a:t>Auditing</a:t>
            </a:r>
          </a:p>
          <a:p>
            <a:pPr lvl="1"/>
            <a:r>
              <a:rPr lang="en-GB" b="1" dirty="0"/>
              <a:t>Publishing / </a:t>
            </a:r>
            <a:r>
              <a:rPr lang="en-GB" b="1" dirty="0" err="1"/>
              <a:t>PublishMQ</a:t>
            </a:r>
            <a:endParaRPr lang="en-GB" b="1" dirty="0"/>
          </a:p>
          <a:p>
            <a:pPr lvl="1"/>
            <a:r>
              <a:rPr lang="en-GB" b="1" dirty="0" smtClean="0"/>
              <a:t>Excel</a:t>
            </a:r>
          </a:p>
          <a:p>
            <a:pPr lvl="1"/>
            <a:r>
              <a:rPr lang="en-GB" b="1" dirty="0" err="1" smtClean="0"/>
              <a:t>Docx</a:t>
            </a:r>
            <a:endParaRPr lang="en-GB" b="1" dirty="0" smtClean="0"/>
          </a:p>
          <a:p>
            <a:pPr lvl="1"/>
            <a:r>
              <a:rPr lang="en-GB" b="1" dirty="0" err="1" smtClean="0"/>
              <a:t>xdocreport</a:t>
            </a:r>
            <a:r>
              <a:rPr lang="en-GB" b="1" dirty="0" smtClean="0"/>
              <a:t> (in development)</a:t>
            </a:r>
          </a:p>
          <a:p>
            <a:pPr lvl="1"/>
            <a:r>
              <a:rPr lang="en-GB" b="1" dirty="0" err="1" smtClean="0"/>
              <a:t>StringInterpolator</a:t>
            </a:r>
            <a:endParaRPr lang="en-GB" b="1" dirty="0" smtClean="0"/>
          </a:p>
          <a:p>
            <a:pPr lvl="1"/>
            <a:r>
              <a:rPr lang="en-GB" b="1" dirty="0" smtClean="0"/>
              <a:t>Polymorphic links</a:t>
            </a:r>
          </a:p>
          <a:p>
            <a:pPr lvl="1"/>
            <a:r>
              <a:rPr lang="en-GB" b="1" dirty="0" smtClean="0"/>
              <a:t>(Feature) </a:t>
            </a:r>
            <a:r>
              <a:rPr lang="en-GB" b="1" dirty="0" err="1" smtClean="0"/>
              <a:t>Togglz</a:t>
            </a:r>
            <a:endParaRPr lang="en-GB" b="1" dirty="0" smtClean="0"/>
          </a:p>
          <a:p>
            <a:endParaRPr lang="en-GB" b="1" dirty="0"/>
          </a:p>
          <a:p>
            <a:r>
              <a:rPr lang="en-GB" b="1" dirty="0" err="1"/>
              <a:t>Incode</a:t>
            </a:r>
            <a:r>
              <a:rPr lang="en-GB" b="1" dirty="0"/>
              <a:t> </a:t>
            </a:r>
            <a:r>
              <a:rPr lang="en-GB" b="1" dirty="0" err="1"/>
              <a:t>Catalog</a:t>
            </a:r>
            <a:r>
              <a:rPr lang="en-GB" b="1" dirty="0"/>
              <a:t> </a:t>
            </a:r>
            <a:r>
              <a:rPr lang="en-GB" b="1" dirty="0" smtClean="0"/>
              <a:t>(business </a:t>
            </a:r>
            <a:r>
              <a:rPr lang="en-GB" b="1" dirty="0"/>
              <a:t>functionality)</a:t>
            </a:r>
          </a:p>
          <a:p>
            <a:pPr lvl="1"/>
            <a:r>
              <a:rPr lang="en-GB" b="1" dirty="0" smtClean="0"/>
              <a:t>Note</a:t>
            </a:r>
          </a:p>
          <a:p>
            <a:pPr lvl="1"/>
            <a:r>
              <a:rPr lang="en-GB" b="1" dirty="0" smtClean="0"/>
              <a:t>Command</a:t>
            </a:r>
          </a:p>
          <a:p>
            <a:pPr lvl="1"/>
            <a:r>
              <a:rPr lang="en-GB" b="1" dirty="0" smtClean="0"/>
              <a:t>… more to follow (from </a:t>
            </a:r>
            <a:r>
              <a:rPr lang="en-GB" b="1" dirty="0" err="1" smtClean="0"/>
              <a:t>Estatio</a:t>
            </a:r>
            <a:r>
              <a:rPr lang="en-GB" b="1" dirty="0" smtClean="0"/>
              <a:t>)</a:t>
            </a:r>
          </a:p>
          <a:p>
            <a:pPr lvl="1"/>
            <a:endParaRPr lang="en-GB" b="1" dirty="0"/>
          </a:p>
          <a:p>
            <a:pPr lvl="0"/>
            <a:r>
              <a:rPr lang="en-GB" b="1" dirty="0"/>
              <a:t>Build </a:t>
            </a:r>
            <a:r>
              <a:rPr lang="en-GB" b="1" dirty="0" smtClean="0"/>
              <a:t>and Dev Tools</a:t>
            </a:r>
            <a:endParaRPr lang="en-GB" b="1" dirty="0"/>
          </a:p>
          <a:p>
            <a:pPr lvl="1"/>
            <a:r>
              <a:rPr lang="en-GB" b="1" dirty="0" err="1"/>
              <a:t>isis</a:t>
            </a:r>
            <a:r>
              <a:rPr lang="en-GB" b="1" dirty="0"/>
              <a:t>-maven-plugin</a:t>
            </a:r>
          </a:p>
          <a:p>
            <a:pPr lvl="1"/>
            <a:r>
              <a:rPr lang="en-GB" b="1" dirty="0" smtClean="0"/>
              <a:t>Isis CLI </a:t>
            </a:r>
            <a:r>
              <a:rPr lang="en-GB" b="1" dirty="0"/>
              <a:t>(in development)</a:t>
            </a:r>
          </a:p>
          <a:p>
            <a:pPr lvl="1"/>
            <a:endParaRPr lang="en-GB" b="1" dirty="0"/>
          </a:p>
          <a:p>
            <a:pPr lvl="0"/>
            <a:r>
              <a:rPr lang="en-GB" b="1" dirty="0" err="1"/>
              <a:t>Asciidoc</a:t>
            </a:r>
            <a:r>
              <a:rPr lang="en-GB" b="1" dirty="0"/>
              <a:t> manuals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3851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sz="half" idx="1"/>
          </p:nvPr>
        </p:nvSpPr>
        <p:spPr>
          <a:xfrm>
            <a:off x="457200" y="2780928"/>
            <a:ext cx="6563072" cy="3489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hlinkClick r:id="rId2"/>
              </a:rPr>
              <a:t>http://isis.apache.org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>
                <a:hlinkClick r:id="rId3"/>
              </a:rPr>
              <a:t>http://github.com/apache/isis</a:t>
            </a:r>
            <a:endParaRPr lang="en-GB" sz="2400" dirty="0" smtClean="0"/>
          </a:p>
          <a:p>
            <a:pPr lvl="3"/>
            <a:endParaRPr lang="en-GB" sz="1400" dirty="0" smtClean="0"/>
          </a:p>
          <a:p>
            <a:pPr marL="0" indent="0">
              <a:buNone/>
            </a:pPr>
            <a:r>
              <a:rPr lang="en-GB" sz="2400" dirty="0" smtClean="0">
                <a:hlinkClick r:id="rId4"/>
              </a:rPr>
              <a:t>http://restfulobjects.org</a:t>
            </a:r>
            <a:r>
              <a:rPr lang="en-GB" sz="2400" dirty="0" smtClean="0"/>
              <a:t> </a:t>
            </a:r>
          </a:p>
          <a:p>
            <a:pPr marL="1257300" lvl="3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400" dirty="0" smtClean="0">
                <a:hlinkClick r:id="rId5"/>
              </a:rPr>
              <a:t>http://www.isisaddons.org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>
                <a:hlinkClick r:id="rId6"/>
              </a:rPr>
              <a:t>http://catalog.incode.org</a:t>
            </a:r>
            <a:endParaRPr lang="en-GB" sz="2400" dirty="0" smtClean="0"/>
          </a:p>
          <a:p>
            <a:pPr lvl="3"/>
            <a:endParaRPr lang="en-GB" sz="1400" dirty="0" smtClean="0"/>
          </a:p>
          <a:p>
            <a:pPr marL="0" indent="0">
              <a:buNone/>
            </a:pPr>
            <a:r>
              <a:rPr lang="en-GB" sz="2400" dirty="0" smtClean="0">
                <a:hlinkClick r:id="rId7"/>
              </a:rPr>
              <a:t>http://estatio.org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>
                <a:hlinkClick r:id="rId8"/>
              </a:rPr>
              <a:t>http://github.com/estatio/estatio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16016" y="3789040"/>
            <a:ext cx="4176464" cy="230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@</a:t>
            </a:r>
            <a:r>
              <a:rPr lang="en-GB" sz="2400" dirty="0" err="1"/>
              <a:t>dkhaywood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hlinkClick r:id="rId9"/>
              </a:rPr>
              <a:t>dhaywood@incode.org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>
                <a:hlinkClick r:id="rId10"/>
              </a:rPr>
              <a:t>dan@haywood-associates.co.uk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>
                <a:hlinkClick r:id="rId11"/>
              </a:rPr>
              <a:t>http://danhaywood.com</a:t>
            </a:r>
            <a:r>
              <a:rPr lang="en-GB" sz="2400" dirty="0"/>
              <a:t>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>
                <a:hlinkClick r:id="rId12"/>
              </a:rPr>
              <a:t>http://github.com/danhaywood</a:t>
            </a:r>
            <a:r>
              <a:rPr lang="en-GB" sz="2400" dirty="0" smtClean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3" name="Picture 2" descr="Apache Isi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6777"/>
            <a:ext cx="54102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241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171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About me…</vt:lpstr>
      <vt:lpstr>About you…</vt:lpstr>
      <vt:lpstr>About Apache Isis…</vt:lpstr>
      <vt:lpstr>Estatio  an open source estate management invoicing app, built with Apache Isis</vt:lpstr>
      <vt:lpstr>There’s much more to Apache Isis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14</cp:revision>
  <dcterms:created xsi:type="dcterms:W3CDTF">2015-11-04T16:56:38Z</dcterms:created>
  <dcterms:modified xsi:type="dcterms:W3CDTF">2015-11-05T07:13:25Z</dcterms:modified>
</cp:coreProperties>
</file>