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4" r:id="rId5"/>
    <p:sldId id="275" r:id="rId6"/>
    <p:sldId id="276" r:id="rId7"/>
    <p:sldId id="277" r:id="rId8"/>
    <p:sldId id="278" r:id="rId9"/>
    <p:sldId id="279" r:id="rId10"/>
    <p:sldId id="271" r:id="rId11"/>
    <p:sldId id="280" r:id="rId12"/>
    <p:sldId id="281" r:id="rId13"/>
    <p:sldId id="282" r:id="rId14"/>
    <p:sldId id="28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07" autoAdjust="0"/>
    <p:restoredTop sz="86418" autoAdjust="0"/>
  </p:normalViewPr>
  <p:slideViewPr>
    <p:cSldViewPr>
      <p:cViewPr varScale="1">
        <p:scale>
          <a:sx n="105" d="100"/>
          <a:sy n="105" d="100"/>
        </p:scale>
        <p:origin x="-462" y="-90"/>
      </p:cViewPr>
      <p:guideLst>
        <p:guide orient="horz" pos="2160"/>
        <p:guide pos="2880"/>
      </p:guideLst>
    </p:cSldViewPr>
  </p:slideViewPr>
  <p:outlineViewPr>
    <p:cViewPr>
      <p:scale>
        <a:sx n="33" d="100"/>
        <a:sy n="33" d="100"/>
      </p:scale>
      <p:origin x="48"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82C167B-A5E6-4711-8934-9251F0684C8B}" type="datetimeFigureOut">
              <a:rPr lang="en-GB" smtClean="0"/>
              <a:t>04/11/2015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DFAF4C-2F57-4706-9D7B-DDD3D0CA4565}" type="slidenum">
              <a:rPr lang="en-GB" smtClean="0"/>
              <a:t>‹#›</a:t>
            </a:fld>
            <a:endParaRPr lang="en-GB"/>
          </a:p>
        </p:txBody>
      </p:sp>
    </p:spTree>
    <p:extLst>
      <p:ext uri="{BB962C8B-B14F-4D97-AF65-F5344CB8AC3E}">
        <p14:creationId xmlns:p14="http://schemas.microsoft.com/office/powerpoint/2010/main" val="2036603351"/>
      </p:ext>
    </p:extLst>
  </p:cSld>
  <p:clrMapOvr>
    <a:masterClrMapping/>
  </p:clrMapOvr>
  <mc:AlternateContent xmlns:mc="http://schemas.openxmlformats.org/markup-compatibility/2006" xmlns:p14="http://schemas.microsoft.com/office/powerpoint/2010/main">
    <mc:Choice Requires="p14">
      <p:transition spd="med" advClick="0" advTm="5000">
        <p14:prism/>
      </p:transition>
    </mc:Choice>
    <mc:Fallback xmlns="">
      <p:transition spd="med"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82C167B-A5E6-4711-8934-9251F0684C8B}" type="datetimeFigureOut">
              <a:rPr lang="en-GB" smtClean="0"/>
              <a:t>04/11/2015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DFAF4C-2F57-4706-9D7B-DDD3D0CA4565}" type="slidenum">
              <a:rPr lang="en-GB" smtClean="0"/>
              <a:t>‹#›</a:t>
            </a:fld>
            <a:endParaRPr lang="en-GB"/>
          </a:p>
        </p:txBody>
      </p:sp>
    </p:spTree>
    <p:extLst>
      <p:ext uri="{BB962C8B-B14F-4D97-AF65-F5344CB8AC3E}">
        <p14:creationId xmlns:p14="http://schemas.microsoft.com/office/powerpoint/2010/main" val="2687150557"/>
      </p:ext>
    </p:extLst>
  </p:cSld>
  <p:clrMapOvr>
    <a:masterClrMapping/>
  </p:clrMapOvr>
  <mc:AlternateContent xmlns:mc="http://schemas.openxmlformats.org/markup-compatibility/2006" xmlns:p14="http://schemas.microsoft.com/office/powerpoint/2010/main">
    <mc:Choice Requires="p14">
      <p:transition spd="med" advClick="0" advTm="5000">
        <p14:prism/>
      </p:transition>
    </mc:Choice>
    <mc:Fallback xmlns="">
      <p:transition spd="med" advClick="0"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82C167B-A5E6-4711-8934-9251F0684C8B}" type="datetimeFigureOut">
              <a:rPr lang="en-GB" smtClean="0"/>
              <a:t>04/11/2015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DFAF4C-2F57-4706-9D7B-DDD3D0CA4565}" type="slidenum">
              <a:rPr lang="en-GB" smtClean="0"/>
              <a:t>‹#›</a:t>
            </a:fld>
            <a:endParaRPr lang="en-GB"/>
          </a:p>
        </p:txBody>
      </p:sp>
    </p:spTree>
    <p:extLst>
      <p:ext uri="{BB962C8B-B14F-4D97-AF65-F5344CB8AC3E}">
        <p14:creationId xmlns:p14="http://schemas.microsoft.com/office/powerpoint/2010/main" val="1545415746"/>
      </p:ext>
    </p:extLst>
  </p:cSld>
  <p:clrMapOvr>
    <a:masterClrMapping/>
  </p:clrMapOvr>
  <mc:AlternateContent xmlns:mc="http://schemas.openxmlformats.org/markup-compatibility/2006" xmlns:p14="http://schemas.microsoft.com/office/powerpoint/2010/main">
    <mc:Choice Requires="p14">
      <p:transition spd="med" advClick="0" advTm="5000">
        <p14:prism/>
      </p:transition>
    </mc:Choice>
    <mc:Fallback xmlns="">
      <p:transition spd="med"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82C167B-A5E6-4711-8934-9251F0684C8B}" type="datetimeFigureOut">
              <a:rPr lang="en-GB" smtClean="0"/>
              <a:t>04/11/2015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DFAF4C-2F57-4706-9D7B-DDD3D0CA4565}" type="slidenum">
              <a:rPr lang="en-GB" smtClean="0"/>
              <a:t>‹#›</a:t>
            </a:fld>
            <a:endParaRPr lang="en-GB"/>
          </a:p>
        </p:txBody>
      </p:sp>
    </p:spTree>
    <p:extLst>
      <p:ext uri="{BB962C8B-B14F-4D97-AF65-F5344CB8AC3E}">
        <p14:creationId xmlns:p14="http://schemas.microsoft.com/office/powerpoint/2010/main" val="4255032167"/>
      </p:ext>
    </p:extLst>
  </p:cSld>
  <p:clrMapOvr>
    <a:masterClrMapping/>
  </p:clrMapOvr>
  <mc:AlternateContent xmlns:mc="http://schemas.openxmlformats.org/markup-compatibility/2006" xmlns:p14="http://schemas.microsoft.com/office/powerpoint/2010/main">
    <mc:Choice Requires="p14">
      <p:transition spd="med" advClick="0" advTm="5000">
        <p14:prism/>
      </p:transition>
    </mc:Choice>
    <mc:Fallback xmlns="">
      <p:transition spd="med"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2C167B-A5E6-4711-8934-9251F0684C8B}" type="datetimeFigureOut">
              <a:rPr lang="en-GB" smtClean="0"/>
              <a:t>04/11/2015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DFAF4C-2F57-4706-9D7B-DDD3D0CA4565}" type="slidenum">
              <a:rPr lang="en-GB" smtClean="0"/>
              <a:t>‹#›</a:t>
            </a:fld>
            <a:endParaRPr lang="en-GB"/>
          </a:p>
        </p:txBody>
      </p:sp>
    </p:spTree>
    <p:extLst>
      <p:ext uri="{BB962C8B-B14F-4D97-AF65-F5344CB8AC3E}">
        <p14:creationId xmlns:p14="http://schemas.microsoft.com/office/powerpoint/2010/main" val="1743883511"/>
      </p:ext>
    </p:extLst>
  </p:cSld>
  <p:clrMapOvr>
    <a:masterClrMapping/>
  </p:clrMapOvr>
  <mc:AlternateContent xmlns:mc="http://schemas.openxmlformats.org/markup-compatibility/2006" xmlns:p14="http://schemas.microsoft.com/office/powerpoint/2010/main">
    <mc:Choice Requires="p14">
      <p:transition spd="med" advClick="0" advTm="5000">
        <p14:prism/>
      </p:transition>
    </mc:Choice>
    <mc:Fallback xmlns="">
      <p:transition spd="med"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82C167B-A5E6-4711-8934-9251F0684C8B}" type="datetimeFigureOut">
              <a:rPr lang="en-GB" smtClean="0"/>
              <a:t>04/11/2015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DFAF4C-2F57-4706-9D7B-DDD3D0CA4565}" type="slidenum">
              <a:rPr lang="en-GB" smtClean="0"/>
              <a:t>‹#›</a:t>
            </a:fld>
            <a:endParaRPr lang="en-GB"/>
          </a:p>
        </p:txBody>
      </p:sp>
    </p:spTree>
    <p:extLst>
      <p:ext uri="{BB962C8B-B14F-4D97-AF65-F5344CB8AC3E}">
        <p14:creationId xmlns:p14="http://schemas.microsoft.com/office/powerpoint/2010/main" val="2411540397"/>
      </p:ext>
    </p:extLst>
  </p:cSld>
  <p:clrMapOvr>
    <a:masterClrMapping/>
  </p:clrMapOvr>
  <mc:AlternateContent xmlns:mc="http://schemas.openxmlformats.org/markup-compatibility/2006" xmlns:p14="http://schemas.microsoft.com/office/powerpoint/2010/main">
    <mc:Choice Requires="p14">
      <p:transition spd="med" advClick="0" advTm="5000">
        <p14:prism/>
      </p:transition>
    </mc:Choice>
    <mc:Fallback xmlns="">
      <p:transition spd="med"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82C167B-A5E6-4711-8934-9251F0684C8B}" type="datetimeFigureOut">
              <a:rPr lang="en-GB" smtClean="0"/>
              <a:t>04/11/2015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EDFAF4C-2F57-4706-9D7B-DDD3D0CA4565}" type="slidenum">
              <a:rPr lang="en-GB" smtClean="0"/>
              <a:t>‹#›</a:t>
            </a:fld>
            <a:endParaRPr lang="en-GB"/>
          </a:p>
        </p:txBody>
      </p:sp>
    </p:spTree>
    <p:extLst>
      <p:ext uri="{BB962C8B-B14F-4D97-AF65-F5344CB8AC3E}">
        <p14:creationId xmlns:p14="http://schemas.microsoft.com/office/powerpoint/2010/main" val="483472051"/>
      </p:ext>
    </p:extLst>
  </p:cSld>
  <p:clrMapOvr>
    <a:masterClrMapping/>
  </p:clrMapOvr>
  <mc:AlternateContent xmlns:mc="http://schemas.openxmlformats.org/markup-compatibility/2006" xmlns:p14="http://schemas.microsoft.com/office/powerpoint/2010/main">
    <mc:Choice Requires="p14">
      <p:transition spd="med" advClick="0" advTm="5000">
        <p14:prism/>
      </p:transition>
    </mc:Choice>
    <mc:Fallback xmlns="">
      <p:transition spd="med"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82C167B-A5E6-4711-8934-9251F0684C8B}" type="datetimeFigureOut">
              <a:rPr lang="en-GB" smtClean="0"/>
              <a:t>04/11/2015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EDFAF4C-2F57-4706-9D7B-DDD3D0CA4565}" type="slidenum">
              <a:rPr lang="en-GB" smtClean="0"/>
              <a:t>‹#›</a:t>
            </a:fld>
            <a:endParaRPr lang="en-GB"/>
          </a:p>
        </p:txBody>
      </p:sp>
    </p:spTree>
    <p:extLst>
      <p:ext uri="{BB962C8B-B14F-4D97-AF65-F5344CB8AC3E}">
        <p14:creationId xmlns:p14="http://schemas.microsoft.com/office/powerpoint/2010/main" val="934122482"/>
      </p:ext>
    </p:extLst>
  </p:cSld>
  <p:clrMapOvr>
    <a:masterClrMapping/>
  </p:clrMapOvr>
  <mc:AlternateContent xmlns:mc="http://schemas.openxmlformats.org/markup-compatibility/2006" xmlns:p14="http://schemas.microsoft.com/office/powerpoint/2010/main">
    <mc:Choice Requires="p14">
      <p:transition spd="med" advClick="0" advTm="5000">
        <p14:prism/>
      </p:transition>
    </mc:Choice>
    <mc:Fallback xmlns="">
      <p:transition spd="med"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2C167B-A5E6-4711-8934-9251F0684C8B}" type="datetimeFigureOut">
              <a:rPr lang="en-GB" smtClean="0"/>
              <a:t>04/11/2015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EDFAF4C-2F57-4706-9D7B-DDD3D0CA4565}" type="slidenum">
              <a:rPr lang="en-GB" smtClean="0"/>
              <a:t>‹#›</a:t>
            </a:fld>
            <a:endParaRPr lang="en-GB"/>
          </a:p>
        </p:txBody>
      </p:sp>
    </p:spTree>
    <p:extLst>
      <p:ext uri="{BB962C8B-B14F-4D97-AF65-F5344CB8AC3E}">
        <p14:creationId xmlns:p14="http://schemas.microsoft.com/office/powerpoint/2010/main" val="3959936787"/>
      </p:ext>
    </p:extLst>
  </p:cSld>
  <p:clrMapOvr>
    <a:masterClrMapping/>
  </p:clrMapOvr>
  <mc:AlternateContent xmlns:mc="http://schemas.openxmlformats.org/markup-compatibility/2006" xmlns:p14="http://schemas.microsoft.com/office/powerpoint/2010/main">
    <mc:Choice Requires="p14">
      <p:transition spd="med" advClick="0" advTm="5000">
        <p14:prism/>
      </p:transition>
    </mc:Choice>
    <mc:Fallback xmlns="">
      <p:transition spd="med"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2C167B-A5E6-4711-8934-9251F0684C8B}" type="datetimeFigureOut">
              <a:rPr lang="en-GB" smtClean="0"/>
              <a:t>04/11/2015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DFAF4C-2F57-4706-9D7B-DDD3D0CA4565}" type="slidenum">
              <a:rPr lang="en-GB" smtClean="0"/>
              <a:t>‹#›</a:t>
            </a:fld>
            <a:endParaRPr lang="en-GB"/>
          </a:p>
        </p:txBody>
      </p:sp>
    </p:spTree>
    <p:extLst>
      <p:ext uri="{BB962C8B-B14F-4D97-AF65-F5344CB8AC3E}">
        <p14:creationId xmlns:p14="http://schemas.microsoft.com/office/powerpoint/2010/main" val="2280881443"/>
      </p:ext>
    </p:extLst>
  </p:cSld>
  <p:clrMapOvr>
    <a:masterClrMapping/>
  </p:clrMapOvr>
  <mc:AlternateContent xmlns:mc="http://schemas.openxmlformats.org/markup-compatibility/2006" xmlns:p14="http://schemas.microsoft.com/office/powerpoint/2010/main">
    <mc:Choice Requires="p14">
      <p:transition spd="med" advClick="0" advTm="5000">
        <p14:prism/>
      </p:transition>
    </mc:Choice>
    <mc:Fallback xmlns="">
      <p:transition spd="med"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2C167B-A5E6-4711-8934-9251F0684C8B}" type="datetimeFigureOut">
              <a:rPr lang="en-GB" smtClean="0"/>
              <a:t>04/11/2015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DFAF4C-2F57-4706-9D7B-DDD3D0CA4565}" type="slidenum">
              <a:rPr lang="en-GB" smtClean="0"/>
              <a:t>‹#›</a:t>
            </a:fld>
            <a:endParaRPr lang="en-GB"/>
          </a:p>
        </p:txBody>
      </p:sp>
    </p:spTree>
    <p:extLst>
      <p:ext uri="{BB962C8B-B14F-4D97-AF65-F5344CB8AC3E}">
        <p14:creationId xmlns:p14="http://schemas.microsoft.com/office/powerpoint/2010/main" val="2149640813"/>
      </p:ext>
    </p:extLst>
  </p:cSld>
  <p:clrMapOvr>
    <a:masterClrMapping/>
  </p:clrMapOvr>
  <mc:AlternateContent xmlns:mc="http://schemas.openxmlformats.org/markup-compatibility/2006" xmlns:p14="http://schemas.microsoft.com/office/powerpoint/2010/main">
    <mc:Choice Requires="p14">
      <p:transition spd="med" advClick="0" advTm="5000">
        <p14:prism/>
      </p:transition>
    </mc:Choice>
    <mc:Fallback xmlns="">
      <p:transition spd="med" advClick="0"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2C167B-A5E6-4711-8934-9251F0684C8B}" type="datetimeFigureOut">
              <a:rPr lang="en-GB" smtClean="0"/>
              <a:t>04/11/2015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DFAF4C-2F57-4706-9D7B-DDD3D0CA4565}" type="slidenum">
              <a:rPr lang="en-GB" smtClean="0"/>
              <a:t>‹#›</a:t>
            </a:fld>
            <a:endParaRPr lang="en-GB"/>
          </a:p>
        </p:txBody>
      </p:sp>
    </p:spTree>
    <p:extLst>
      <p:ext uri="{BB962C8B-B14F-4D97-AF65-F5344CB8AC3E}">
        <p14:creationId xmlns:p14="http://schemas.microsoft.com/office/powerpoint/2010/main" val="132318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advClick="0" advTm="5000">
        <p14:prism/>
      </p:transition>
    </mc:Choice>
    <mc:Fallback xmlns="">
      <p:transition spd="med" advClick="0" advTm="5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44961"/>
            <a:ext cx="7772400" cy="1470025"/>
          </a:xfrm>
        </p:spPr>
        <p:txBody>
          <a:bodyPr/>
          <a:lstStyle/>
          <a:p>
            <a:r>
              <a:rPr lang="en-GB" dirty="0" smtClean="0"/>
              <a:t>Domain Driven Development</a:t>
            </a:r>
            <a:br>
              <a:rPr lang="en-GB" dirty="0" smtClean="0"/>
            </a:br>
            <a:r>
              <a:rPr lang="en-GB" dirty="0" smtClean="0"/>
              <a:t>using Apache Isis</a:t>
            </a:r>
            <a:endParaRPr lang="en-GB" dirty="0"/>
          </a:p>
        </p:txBody>
      </p:sp>
      <p:sp>
        <p:nvSpPr>
          <p:cNvPr id="3" name="Subtitle 2"/>
          <p:cNvSpPr>
            <a:spLocks noGrp="1"/>
          </p:cNvSpPr>
          <p:nvPr>
            <p:ph type="subTitle" idx="1"/>
          </p:nvPr>
        </p:nvSpPr>
        <p:spPr>
          <a:xfrm>
            <a:off x="1371600" y="4700736"/>
            <a:ext cx="6400800" cy="1752600"/>
          </a:xfrm>
        </p:spPr>
        <p:txBody>
          <a:bodyPr>
            <a:normAutofit fontScale="92500" lnSpcReduction="20000"/>
          </a:bodyPr>
          <a:lstStyle/>
          <a:p>
            <a:r>
              <a:rPr lang="en-GB" dirty="0" smtClean="0"/>
              <a:t>Dan Haywood</a:t>
            </a:r>
          </a:p>
          <a:p>
            <a:r>
              <a:rPr lang="en-GB" dirty="0" smtClean="0"/>
              <a:t/>
            </a:r>
            <a:br>
              <a:rPr lang="en-GB" dirty="0" smtClean="0"/>
            </a:br>
            <a:r>
              <a:rPr lang="en-GB" dirty="0" smtClean="0"/>
              <a:t>Dublin Java 8 Meetup</a:t>
            </a:r>
          </a:p>
          <a:p>
            <a:r>
              <a:rPr lang="en-GB" dirty="0" smtClean="0"/>
              <a:t>5 Nov 2015</a:t>
            </a:r>
            <a:endParaRPr lang="en-GB" dirty="0"/>
          </a:p>
        </p:txBody>
      </p:sp>
      <p:pic>
        <p:nvPicPr>
          <p:cNvPr id="1026" name="Picture 2" descr="Apache I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28785"/>
            <a:ext cx="5410200" cy="27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843242"/>
      </p:ext>
    </p:extLst>
  </p:cSld>
  <p:clrMapOvr>
    <a:masterClrMapping/>
  </p:clrMapOvr>
  <mc:AlternateContent xmlns:mc="http://schemas.openxmlformats.org/markup-compatibility/2006" xmlns:p14="http://schemas.microsoft.com/office/powerpoint/2010/main">
    <mc:Choice Requires="p14">
      <p:transition spd="med" advClick="0" advTm="5000">
        <p14:prism/>
      </p:transition>
    </mc:Choice>
    <mc:Fallback xmlns="">
      <p:transition spd="med" advClick="0" advTm="5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18864" y="1600200"/>
            <a:ext cx="8229600" cy="4525963"/>
          </a:xfrm>
        </p:spPr>
        <p:txBody>
          <a:bodyPr vert="horz" lIns="91440" tIns="45720" rIns="91440" bIns="45720" rtlCol="0">
            <a:normAutofit/>
          </a:bodyPr>
          <a:lstStyle/>
          <a:p>
            <a:pPr marL="0" indent="0">
              <a:buNone/>
            </a:pPr>
            <a:r>
              <a:rPr lang="en-GB" dirty="0" smtClean="0"/>
              <a:t>“With its automatic UI and REST web services generation, Apache Isis has kept our developers amazed and happy.  After tedious experiences with architecture and infrastructure concerns on previous projects, this framework puts the fun back in software development”</a:t>
            </a:r>
            <a:br>
              <a:rPr lang="en-GB" dirty="0" smtClean="0"/>
            </a:br>
            <a:endParaRPr lang="en-GB" dirty="0" smtClean="0"/>
          </a:p>
          <a:p>
            <a:pPr marL="0" indent="0">
              <a:buNone/>
            </a:pPr>
            <a:r>
              <a:rPr lang="en-GB" dirty="0" smtClean="0"/>
              <a:t>				-- Willie </a:t>
            </a:r>
            <a:r>
              <a:rPr lang="en-GB" dirty="0" err="1" smtClean="0"/>
              <a:t>Loyd</a:t>
            </a:r>
            <a:r>
              <a:rPr lang="en-GB" dirty="0" smtClean="0"/>
              <a:t> </a:t>
            </a:r>
            <a:r>
              <a:rPr lang="en-GB" dirty="0" err="1" smtClean="0"/>
              <a:t>Tandingan</a:t>
            </a:r>
            <a:endParaRPr lang="en-GB" dirty="0" smtClean="0"/>
          </a:p>
          <a:p>
            <a:pPr marL="0" indent="0">
              <a:buNone/>
            </a:pPr>
            <a:endParaRPr lang="en-GB" dirty="0"/>
          </a:p>
        </p:txBody>
      </p:sp>
    </p:spTree>
    <p:extLst>
      <p:ext uri="{BB962C8B-B14F-4D97-AF65-F5344CB8AC3E}">
        <p14:creationId xmlns:p14="http://schemas.microsoft.com/office/powerpoint/2010/main" val="3224421759"/>
      </p:ext>
    </p:extLst>
  </p:cSld>
  <p:clrMapOvr>
    <a:masterClrMapping/>
  </p:clrMapOvr>
  <mc:AlternateContent xmlns:mc="http://schemas.openxmlformats.org/markup-compatibility/2006" xmlns:p14="http://schemas.microsoft.com/office/powerpoint/2010/main">
    <mc:Choice Requires="p14">
      <p:transition spd="med" advClick="0" advTm="7000">
        <p14:prism/>
      </p:transition>
    </mc:Choice>
    <mc:Fallback xmlns="">
      <p:transition spd="med" advClick="0" advTm="7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4294967295"/>
          </p:nvPr>
        </p:nvSpPr>
        <p:spPr/>
        <p:txBody>
          <a:bodyPr/>
          <a:lstStyle/>
          <a:p>
            <a:pPr marL="0" lvl="0" indent="0">
              <a:buNone/>
            </a:pPr>
            <a:r>
              <a:rPr lang="en-GB" dirty="0" smtClean="0"/>
              <a:t>From a Sprint retrospective, having switched to using Apache Isis:</a:t>
            </a:r>
          </a:p>
          <a:p>
            <a:pPr marL="0" lvl="0" indent="0">
              <a:buNone/>
            </a:pPr>
            <a:endParaRPr lang="en-GB" dirty="0" smtClean="0"/>
          </a:p>
          <a:p>
            <a:pPr marL="0" lvl="0" indent="0">
              <a:buNone/>
            </a:pPr>
            <a:r>
              <a:rPr lang="en-GB" dirty="0" smtClean="0"/>
              <a:t>“This is already looking better than anything we saw after six months of work in the first phase”</a:t>
            </a:r>
          </a:p>
          <a:p>
            <a:pPr marL="0" lvl="0" indent="0">
              <a:buNone/>
            </a:pPr>
            <a:endParaRPr lang="en-GB" dirty="0" smtClean="0"/>
          </a:p>
          <a:p>
            <a:pPr marL="0" lvl="0" indent="0">
              <a:buNone/>
            </a:pPr>
            <a:r>
              <a:rPr lang="en-GB" dirty="0" smtClean="0"/>
              <a:t>				-- Project test manager</a:t>
            </a:r>
          </a:p>
          <a:p>
            <a:pPr lvl="0"/>
            <a:endParaRPr lang="en-GB" dirty="0" smtClean="0"/>
          </a:p>
          <a:p>
            <a:endParaRPr lang="en-GB" dirty="0"/>
          </a:p>
        </p:txBody>
      </p:sp>
    </p:spTree>
    <p:extLst>
      <p:ext uri="{BB962C8B-B14F-4D97-AF65-F5344CB8AC3E}">
        <p14:creationId xmlns:p14="http://schemas.microsoft.com/office/powerpoint/2010/main" val="1329796982"/>
      </p:ext>
    </p:extLst>
  </p:cSld>
  <p:clrMapOvr>
    <a:masterClrMapping/>
  </p:clrMapOvr>
  <mc:AlternateContent xmlns:mc="http://schemas.openxmlformats.org/markup-compatibility/2006" xmlns:p14="http://schemas.microsoft.com/office/powerpoint/2010/main">
    <mc:Choice Requires="p14">
      <p:transition spd="med" advClick="0" advTm="5000">
        <p14:prism/>
      </p:transition>
    </mc:Choice>
    <mc:Fallback xmlns="">
      <p:transition spd="med" advClick="0" advTm="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4294967295"/>
          </p:nvPr>
        </p:nvSpPr>
        <p:spPr/>
        <p:txBody>
          <a:bodyPr/>
          <a:lstStyle/>
          <a:p>
            <a:pPr marL="0" lvl="0" indent="0">
              <a:buNone/>
            </a:pPr>
            <a:r>
              <a:rPr lang="en-GB" dirty="0" smtClean="0"/>
              <a:t>“We use Apache Isis because of its simple and fast user interface generation.”</a:t>
            </a:r>
          </a:p>
          <a:p>
            <a:pPr marL="0" lvl="0" indent="0">
              <a:buNone/>
            </a:pPr>
            <a:endParaRPr lang="en-GB" dirty="0" smtClean="0"/>
          </a:p>
          <a:p>
            <a:pPr marL="0" lvl="0" indent="0">
              <a:buNone/>
            </a:pPr>
            <a:r>
              <a:rPr lang="en-GB" dirty="0" smtClean="0"/>
              <a:t>					-- Andreas </a:t>
            </a:r>
            <a:r>
              <a:rPr lang="en-GB" dirty="0" err="1" smtClean="0"/>
              <a:t>Lechner</a:t>
            </a:r>
            <a:endParaRPr lang="en-GB" dirty="0" smtClean="0"/>
          </a:p>
          <a:p>
            <a:pPr lvl="0"/>
            <a:endParaRPr lang="en-GB" dirty="0" smtClean="0"/>
          </a:p>
          <a:p>
            <a:endParaRPr lang="en-GB" dirty="0"/>
          </a:p>
        </p:txBody>
      </p:sp>
    </p:spTree>
    <p:extLst>
      <p:ext uri="{BB962C8B-B14F-4D97-AF65-F5344CB8AC3E}">
        <p14:creationId xmlns:p14="http://schemas.microsoft.com/office/powerpoint/2010/main" val="1925277998"/>
      </p:ext>
    </p:extLst>
  </p:cSld>
  <p:clrMapOvr>
    <a:masterClrMapping/>
  </p:clrMapOvr>
  <mc:AlternateContent xmlns:mc="http://schemas.openxmlformats.org/markup-compatibility/2006" xmlns:p14="http://schemas.microsoft.com/office/powerpoint/2010/main">
    <mc:Choice Requires="p14">
      <p:transition spd="med" advClick="0" advTm="5000">
        <p14:prism/>
      </p:transition>
    </mc:Choice>
    <mc:Fallback xmlns="">
      <p:transition spd="med" advClick="0" advTm="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4294967295"/>
          </p:nvPr>
        </p:nvSpPr>
        <p:spPr/>
        <p:txBody>
          <a:bodyPr/>
          <a:lstStyle/>
          <a:p>
            <a:pPr marL="0" lvl="0" indent="0">
              <a:buNone/>
            </a:pPr>
            <a:r>
              <a:rPr lang="en-GB" dirty="0" smtClean="0"/>
              <a:t>“Apache Isis is one of the best tools for hackathons.  Given a 2 day hackathon challenge I have the perfect framework to create my prototype helping me to focus on business logic.”</a:t>
            </a:r>
          </a:p>
          <a:p>
            <a:pPr lvl="0"/>
            <a:endParaRPr lang="en-GB" dirty="0" smtClean="0"/>
          </a:p>
          <a:p>
            <a:pPr marL="0" lvl="0" indent="0">
              <a:buNone/>
            </a:pPr>
            <a:r>
              <a:rPr lang="en-GB" dirty="0" smtClean="0"/>
              <a:t>			</a:t>
            </a:r>
            <a:r>
              <a:rPr lang="en-GB" dirty="0"/>
              <a:t>	</a:t>
            </a:r>
            <a:r>
              <a:rPr lang="en-GB" dirty="0" smtClean="0"/>
              <a:t>-- </a:t>
            </a:r>
            <a:r>
              <a:rPr lang="en-GB" dirty="0" err="1" smtClean="0"/>
              <a:t>Sunand</a:t>
            </a:r>
            <a:r>
              <a:rPr lang="en-GB" dirty="0" smtClean="0"/>
              <a:t> </a:t>
            </a:r>
            <a:r>
              <a:rPr lang="en-GB" dirty="0" err="1" smtClean="0"/>
              <a:t>Padmanabhan</a:t>
            </a:r>
            <a:endParaRPr lang="en-GB" dirty="0" smtClean="0"/>
          </a:p>
          <a:p>
            <a:endParaRPr lang="en-GB" dirty="0"/>
          </a:p>
        </p:txBody>
      </p:sp>
    </p:spTree>
    <p:extLst>
      <p:ext uri="{BB962C8B-B14F-4D97-AF65-F5344CB8AC3E}">
        <p14:creationId xmlns:p14="http://schemas.microsoft.com/office/powerpoint/2010/main" val="4240789975"/>
      </p:ext>
    </p:extLst>
  </p:cSld>
  <p:clrMapOvr>
    <a:masterClrMapping/>
  </p:clrMapOvr>
  <mc:AlternateContent xmlns:mc="http://schemas.openxmlformats.org/markup-compatibility/2006" xmlns:p14="http://schemas.microsoft.com/office/powerpoint/2010/main">
    <mc:Choice Requires="p14">
      <p:transition spd="med" advClick="0" advTm="5000">
        <p14:prism/>
      </p:transition>
    </mc:Choice>
    <mc:Fallback xmlns="">
      <p:transition spd="med" advClick="0" advTm="5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4294967295"/>
          </p:nvPr>
        </p:nvSpPr>
        <p:spPr/>
        <p:txBody>
          <a:bodyPr/>
          <a:lstStyle/>
          <a:p>
            <a:pPr marL="0" lvl="0" indent="0">
              <a:buNone/>
            </a:pPr>
            <a:r>
              <a:rPr lang="en-GB" dirty="0" smtClean="0"/>
              <a:t>From a Sprint retrospective, the criticism of one lead developer sounded more like praise:</a:t>
            </a:r>
          </a:p>
          <a:p>
            <a:pPr marL="0" lvl="0" indent="0">
              <a:buNone/>
            </a:pPr>
            <a:endParaRPr lang="en-GB" dirty="0" smtClean="0"/>
          </a:p>
          <a:p>
            <a:pPr marL="0" lvl="0" indent="0">
              <a:buNone/>
            </a:pPr>
            <a:r>
              <a:rPr lang="en-GB" dirty="0" smtClean="0"/>
              <a:t>“The problem is that if we show this to the customer they will think that all the work is done.”</a:t>
            </a:r>
          </a:p>
          <a:p>
            <a:pPr marL="0" lvl="0" indent="0">
              <a:buNone/>
            </a:pPr>
            <a:endParaRPr lang="en-GB" dirty="0" smtClean="0"/>
          </a:p>
          <a:p>
            <a:pPr marL="0" lvl="0" indent="0">
              <a:buNone/>
            </a:pPr>
            <a:r>
              <a:rPr lang="en-GB" dirty="0" smtClean="0"/>
              <a:t>				-- provided by Ged Byrne</a:t>
            </a:r>
          </a:p>
          <a:p>
            <a:endParaRPr lang="en-GB" dirty="0"/>
          </a:p>
        </p:txBody>
      </p:sp>
    </p:spTree>
    <p:extLst>
      <p:ext uri="{BB962C8B-B14F-4D97-AF65-F5344CB8AC3E}">
        <p14:creationId xmlns:p14="http://schemas.microsoft.com/office/powerpoint/2010/main" val="2960529437"/>
      </p:ext>
    </p:extLst>
  </p:cSld>
  <p:clrMapOvr>
    <a:masterClrMapping/>
  </p:clrMapOvr>
  <mc:AlternateContent xmlns:mc="http://schemas.openxmlformats.org/markup-compatibility/2006" xmlns:p14="http://schemas.microsoft.com/office/powerpoint/2010/main">
    <mc:Choice Requires="p14">
      <p:transition spd="med" advClick="0" advTm="5000">
        <p14:prism/>
      </p:transition>
    </mc:Choice>
    <mc:Fallback xmlns="">
      <p:transition spd="med" advClick="0" advTm="5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46856" y="1600200"/>
            <a:ext cx="8229600" cy="4525963"/>
          </a:xfrm>
        </p:spPr>
        <p:txBody>
          <a:bodyPr/>
          <a:lstStyle/>
          <a:p>
            <a:pPr marL="0" lvl="0" indent="0">
              <a:buNone/>
            </a:pPr>
            <a:r>
              <a:rPr lang="en-GB" dirty="0" smtClean="0"/>
              <a:t>“Apache Isis' focus on the business domain improves communication between our end-users, architects and developers.  Having a better application in a fraction of the time and cost is something we highly appreciate.”</a:t>
            </a:r>
          </a:p>
          <a:p>
            <a:pPr lvl="0"/>
            <a:endParaRPr lang="en-GB" dirty="0" smtClean="0"/>
          </a:p>
          <a:p>
            <a:pPr marL="0" lvl="0" indent="0" algn="r">
              <a:buNone/>
            </a:pPr>
            <a:r>
              <a:rPr lang="en-GB" dirty="0" smtClean="0"/>
              <a:t>-- Cesar Lugo</a:t>
            </a:r>
          </a:p>
          <a:p>
            <a:endParaRPr lang="en-GB" dirty="0"/>
          </a:p>
        </p:txBody>
      </p:sp>
    </p:spTree>
    <p:extLst>
      <p:ext uri="{BB962C8B-B14F-4D97-AF65-F5344CB8AC3E}">
        <p14:creationId xmlns:p14="http://schemas.microsoft.com/office/powerpoint/2010/main" val="2520528651"/>
      </p:ext>
    </p:extLst>
  </p:cSld>
  <p:clrMapOvr>
    <a:masterClrMapping/>
  </p:clrMapOvr>
  <mc:AlternateContent xmlns:mc="http://schemas.openxmlformats.org/markup-compatibility/2006" xmlns:p14="http://schemas.microsoft.com/office/powerpoint/2010/main">
    <mc:Choice Requires="p14">
      <p:transition spd="med" advClick="0" advTm="5000">
        <p14:prism/>
      </p:transition>
    </mc:Choice>
    <mc:Fallback xmlns="">
      <p:transition spd="med" advClick="0" advTm="500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4294967295"/>
          </p:nvPr>
        </p:nvSpPr>
        <p:spPr/>
        <p:txBody>
          <a:bodyPr/>
          <a:lstStyle/>
          <a:p>
            <a:pPr marL="0" lvl="0" indent="0">
              <a:buNone/>
            </a:pPr>
            <a:r>
              <a:rPr lang="en-GB" dirty="0" smtClean="0"/>
              <a:t>“I like the guidance Apache Isis gives me for structuring code along the lines of Domain Driven Design. My first web application in plain Java without writing a single line of DDL or HTML/*Script.”</a:t>
            </a:r>
          </a:p>
          <a:p>
            <a:pPr marL="0" lvl="0" indent="0">
              <a:buNone/>
            </a:pPr>
            <a:endParaRPr lang="en-GB" dirty="0" smtClean="0"/>
          </a:p>
          <a:p>
            <a:pPr marL="0" lvl="0" indent="0">
              <a:buNone/>
            </a:pPr>
            <a:r>
              <a:rPr lang="en-GB" dirty="0"/>
              <a:t>	</a:t>
            </a:r>
            <a:r>
              <a:rPr lang="en-GB" dirty="0" smtClean="0"/>
              <a:t>					-- </a:t>
            </a:r>
            <a:r>
              <a:rPr lang="en-GB" dirty="0" err="1" smtClean="0"/>
              <a:t>Joerg</a:t>
            </a:r>
            <a:r>
              <a:rPr lang="en-GB" dirty="0" smtClean="0"/>
              <a:t> </a:t>
            </a:r>
            <a:r>
              <a:rPr lang="en-GB" dirty="0" err="1" smtClean="0"/>
              <a:t>Rade</a:t>
            </a:r>
            <a:endParaRPr lang="en-GB" dirty="0" smtClean="0"/>
          </a:p>
          <a:p>
            <a:endParaRPr lang="en-GB" dirty="0"/>
          </a:p>
        </p:txBody>
      </p:sp>
    </p:spTree>
    <p:extLst>
      <p:ext uri="{BB962C8B-B14F-4D97-AF65-F5344CB8AC3E}">
        <p14:creationId xmlns:p14="http://schemas.microsoft.com/office/powerpoint/2010/main" val="1163927681"/>
      </p:ext>
    </p:extLst>
  </p:cSld>
  <p:clrMapOvr>
    <a:masterClrMapping/>
  </p:clrMapOvr>
  <mc:AlternateContent xmlns:mc="http://schemas.openxmlformats.org/markup-compatibility/2006" xmlns:p14="http://schemas.microsoft.com/office/powerpoint/2010/main">
    <mc:Choice Requires="p14">
      <p:transition spd="med" advClick="0" advTm="5000">
        <p14:prism/>
      </p:transition>
    </mc:Choice>
    <mc:Fallback xmlns="">
      <p:transition spd="med" advClick="0" advTm="5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4294967295"/>
          </p:nvPr>
        </p:nvSpPr>
        <p:spPr/>
        <p:txBody>
          <a:bodyPr/>
          <a:lstStyle/>
          <a:p>
            <a:pPr marL="0" lvl="0" indent="0">
              <a:buNone/>
            </a:pPr>
            <a:r>
              <a:rPr lang="en-GB" dirty="0" smtClean="0"/>
              <a:t>“A fantastic framework! With Apache Isis we can prototype a deployable application in minutes rather than days.”</a:t>
            </a:r>
          </a:p>
          <a:p>
            <a:pPr marL="0" lvl="0" indent="0">
              <a:buNone/>
            </a:pPr>
            <a:endParaRPr lang="en-GB" dirty="0" smtClean="0"/>
          </a:p>
          <a:p>
            <a:pPr marL="0" lvl="0" indent="0">
              <a:buNone/>
            </a:pPr>
            <a:endParaRPr lang="en-GB" dirty="0" smtClean="0"/>
          </a:p>
          <a:p>
            <a:pPr marL="0" lvl="0" indent="0">
              <a:buNone/>
            </a:pPr>
            <a:r>
              <a:rPr lang="en-GB" dirty="0" smtClean="0"/>
              <a:t>					-- Jeremy Branham</a:t>
            </a:r>
            <a:endParaRPr lang="en-GB" dirty="0"/>
          </a:p>
        </p:txBody>
      </p:sp>
    </p:spTree>
    <p:extLst>
      <p:ext uri="{BB962C8B-B14F-4D97-AF65-F5344CB8AC3E}">
        <p14:creationId xmlns:p14="http://schemas.microsoft.com/office/powerpoint/2010/main" val="908259095"/>
      </p:ext>
    </p:extLst>
  </p:cSld>
  <p:clrMapOvr>
    <a:masterClrMapping/>
  </p:clrMapOvr>
  <mc:AlternateContent xmlns:mc="http://schemas.openxmlformats.org/markup-compatibility/2006" xmlns:p14="http://schemas.microsoft.com/office/powerpoint/2010/main">
    <mc:Choice Requires="p14">
      <p:transition spd="med" advClick="0" advTm="5000">
        <p14:prism/>
      </p:transition>
    </mc:Choice>
    <mc:Fallback xmlns="">
      <p:transition spd="med" advClick="0" advTm="5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4294967295"/>
          </p:nvPr>
        </p:nvSpPr>
        <p:spPr>
          <a:xfrm>
            <a:off x="457200" y="1124744"/>
            <a:ext cx="8229600" cy="5001419"/>
          </a:xfrm>
        </p:spPr>
        <p:txBody>
          <a:bodyPr>
            <a:normAutofit/>
          </a:bodyPr>
          <a:lstStyle/>
          <a:p>
            <a:pPr marL="0" lvl="0" indent="0">
              <a:buNone/>
            </a:pPr>
            <a:r>
              <a:rPr lang="en-GB" dirty="0" smtClean="0"/>
              <a:t>“What interests me most about Apache Isis is its goal of making both developers and users co-owners of their domain models.  Apache Isis will be of interest to businesses who see their custom software as a strategic investment. It's not trying to be all things to all people, but it has depth and also, I predict, a bright future.”</a:t>
            </a:r>
          </a:p>
          <a:p>
            <a:pPr marL="0" lvl="0" indent="0">
              <a:buNone/>
            </a:pPr>
            <a:endParaRPr lang="en-GB" dirty="0" smtClean="0"/>
          </a:p>
          <a:p>
            <a:pPr marL="0" lvl="0" indent="0">
              <a:buNone/>
            </a:pPr>
            <a:r>
              <a:rPr lang="en-GB" dirty="0"/>
              <a:t>	</a:t>
            </a:r>
            <a:r>
              <a:rPr lang="en-GB" dirty="0" smtClean="0"/>
              <a:t>				-- Steve Cameron</a:t>
            </a:r>
          </a:p>
          <a:p>
            <a:endParaRPr lang="en-GB" dirty="0"/>
          </a:p>
        </p:txBody>
      </p:sp>
    </p:spTree>
    <p:extLst>
      <p:ext uri="{BB962C8B-B14F-4D97-AF65-F5344CB8AC3E}">
        <p14:creationId xmlns:p14="http://schemas.microsoft.com/office/powerpoint/2010/main" val="1074898839"/>
      </p:ext>
    </p:extLst>
  </p:cSld>
  <p:clrMapOvr>
    <a:masterClrMapping/>
  </p:clrMapOvr>
  <mc:AlternateContent xmlns:mc="http://schemas.openxmlformats.org/markup-compatibility/2006" xmlns:p14="http://schemas.microsoft.com/office/powerpoint/2010/main">
    <mc:Choice Requires="p14">
      <p:transition spd="med" advClick="0" advTm="7000">
        <p14:prism/>
      </p:transition>
    </mc:Choice>
    <mc:Fallback xmlns="">
      <p:transition spd="med" advClick="0" advTm="7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4294967295"/>
          </p:nvPr>
        </p:nvSpPr>
        <p:spPr/>
        <p:txBody>
          <a:bodyPr/>
          <a:lstStyle/>
          <a:p>
            <a:pPr marL="0" lvl="0" indent="0">
              <a:buNone/>
            </a:pPr>
            <a:r>
              <a:rPr lang="en-GB" dirty="0" smtClean="0"/>
              <a:t>From a Sprint retrospective:</a:t>
            </a:r>
          </a:p>
          <a:p>
            <a:pPr marL="0" lvl="0" indent="0">
              <a:buNone/>
            </a:pPr>
            <a:endParaRPr lang="en-GB" dirty="0" smtClean="0"/>
          </a:p>
          <a:p>
            <a:pPr marL="0" lvl="0" indent="0">
              <a:buNone/>
            </a:pPr>
            <a:r>
              <a:rPr lang="en-GB" dirty="0" smtClean="0"/>
              <a:t>“We normally don't see anything at all for the first three months, and now you're showing me working screens after two weeks”</a:t>
            </a:r>
          </a:p>
          <a:p>
            <a:pPr marL="0" lvl="0" indent="0">
              <a:buNone/>
            </a:pPr>
            <a:endParaRPr lang="en-GB" dirty="0" smtClean="0"/>
          </a:p>
          <a:p>
            <a:pPr marL="0" lvl="0" indent="0">
              <a:buNone/>
            </a:pPr>
            <a:r>
              <a:rPr lang="en-GB" dirty="0" smtClean="0"/>
              <a:t>			-- Project programme manager</a:t>
            </a:r>
          </a:p>
          <a:p>
            <a:endParaRPr lang="en-GB" dirty="0"/>
          </a:p>
        </p:txBody>
      </p:sp>
    </p:spTree>
    <p:extLst>
      <p:ext uri="{BB962C8B-B14F-4D97-AF65-F5344CB8AC3E}">
        <p14:creationId xmlns:p14="http://schemas.microsoft.com/office/powerpoint/2010/main" val="1316186589"/>
      </p:ext>
    </p:extLst>
  </p:cSld>
  <p:clrMapOvr>
    <a:masterClrMapping/>
  </p:clrMapOvr>
  <mc:AlternateContent xmlns:mc="http://schemas.openxmlformats.org/markup-compatibility/2006" xmlns:p14="http://schemas.microsoft.com/office/powerpoint/2010/main">
    <mc:Choice Requires="p14">
      <p:transition spd="med" advClick="0" advTm="5000">
        <p14:prism/>
      </p:transition>
    </mc:Choice>
    <mc:Fallback xmlns="">
      <p:transition spd="med" advClick="0" advTm="5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4294967295"/>
          </p:nvPr>
        </p:nvSpPr>
        <p:spPr/>
        <p:txBody>
          <a:bodyPr/>
          <a:lstStyle/>
          <a:p>
            <a:pPr marL="0" lvl="0" indent="0">
              <a:buNone/>
            </a:pPr>
            <a:r>
              <a:rPr lang="en-GB" dirty="0" smtClean="0"/>
              <a:t>“Apache Isis enabled us to focus on the problem domain and data quality and - because the UI was generated for us by the framework - not get distracted by UI concerns. Identified security issues were quickly addressed by the Apache Isis committers.”</a:t>
            </a:r>
          </a:p>
          <a:p>
            <a:pPr marL="0" lvl="0" indent="0">
              <a:buNone/>
            </a:pPr>
            <a:endParaRPr lang="en-GB" dirty="0" smtClean="0"/>
          </a:p>
          <a:p>
            <a:pPr marL="0" lvl="0" indent="0">
              <a:buNone/>
            </a:pPr>
            <a:r>
              <a:rPr lang="en-GB" dirty="0" smtClean="0"/>
              <a:t>						-- Architect</a:t>
            </a:r>
          </a:p>
          <a:p>
            <a:endParaRPr lang="en-GB" dirty="0"/>
          </a:p>
        </p:txBody>
      </p:sp>
    </p:spTree>
    <p:extLst>
      <p:ext uri="{BB962C8B-B14F-4D97-AF65-F5344CB8AC3E}">
        <p14:creationId xmlns:p14="http://schemas.microsoft.com/office/powerpoint/2010/main" val="500262936"/>
      </p:ext>
    </p:extLst>
  </p:cSld>
  <p:clrMapOvr>
    <a:masterClrMapping/>
  </p:clrMapOvr>
  <mc:AlternateContent xmlns:mc="http://schemas.openxmlformats.org/markup-compatibility/2006" xmlns:p14="http://schemas.microsoft.com/office/powerpoint/2010/main">
    <mc:Choice Requires="p14">
      <p:transition spd="med" advClick="0" advTm="7000">
        <p14:prism/>
      </p:transition>
    </mc:Choice>
    <mc:Fallback xmlns="">
      <p:transition spd="med" advClick="0" advTm="7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4294967295"/>
          </p:nvPr>
        </p:nvSpPr>
        <p:spPr/>
        <p:txBody>
          <a:bodyPr/>
          <a:lstStyle/>
          <a:p>
            <a:pPr marL="0" lvl="0" indent="0">
              <a:buNone/>
            </a:pPr>
            <a:r>
              <a:rPr lang="en-GB" dirty="0" smtClean="0"/>
              <a:t>“Support from the Apache Isis community is excellent. I sense a love and dedication that is inspiring.”</a:t>
            </a:r>
          </a:p>
          <a:p>
            <a:pPr marL="0" lvl="0" indent="0">
              <a:buNone/>
            </a:pPr>
            <a:endParaRPr lang="en-GB" dirty="0"/>
          </a:p>
          <a:p>
            <a:pPr marL="0" lvl="0" indent="0">
              <a:buNone/>
            </a:pPr>
            <a:r>
              <a:rPr lang="en-GB" dirty="0" smtClean="0"/>
              <a:t>					-- Johan </a:t>
            </a:r>
            <a:r>
              <a:rPr lang="en-GB" dirty="0" err="1" smtClean="0"/>
              <a:t>Doornenbal</a:t>
            </a:r>
            <a:endParaRPr lang="en-GB" dirty="0" smtClean="0"/>
          </a:p>
          <a:p>
            <a:pPr lvl="0"/>
            <a:endParaRPr lang="en-GB" dirty="0" smtClean="0"/>
          </a:p>
          <a:p>
            <a:endParaRPr lang="en-GB" dirty="0"/>
          </a:p>
        </p:txBody>
      </p:sp>
    </p:spTree>
    <p:extLst>
      <p:ext uri="{BB962C8B-B14F-4D97-AF65-F5344CB8AC3E}">
        <p14:creationId xmlns:p14="http://schemas.microsoft.com/office/powerpoint/2010/main" val="1100366222"/>
      </p:ext>
    </p:extLst>
  </p:cSld>
  <p:clrMapOvr>
    <a:masterClrMapping/>
  </p:clrMapOvr>
  <mc:AlternateContent xmlns:mc="http://schemas.openxmlformats.org/markup-compatibility/2006" xmlns:p14="http://schemas.microsoft.com/office/powerpoint/2010/main">
    <mc:Choice Requires="p14">
      <p:transition spd="med" advClick="0" advTm="5000">
        <p14:prism/>
      </p:transition>
    </mc:Choice>
    <mc:Fallback xmlns="">
      <p:transition spd="med" advClick="0" advTm="5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4294967295"/>
          </p:nvPr>
        </p:nvSpPr>
        <p:spPr/>
        <p:txBody>
          <a:bodyPr/>
          <a:lstStyle/>
          <a:p>
            <a:pPr marL="0" lvl="0" indent="0">
              <a:buNone/>
            </a:pPr>
            <a:r>
              <a:rPr lang="en-GB" dirty="0" smtClean="0"/>
              <a:t>“Apache Isis provided us with a great starting point for our app; we simply took the </a:t>
            </a:r>
            <a:r>
              <a:rPr lang="en-GB" dirty="0" err="1" smtClean="0"/>
              <a:t>todoapp</a:t>
            </a:r>
            <a:r>
              <a:rPr lang="en-GB" dirty="0" smtClean="0"/>
              <a:t> archetype and used it as a template to help set up our integration tests and BDD specs.  We were productive almost immediately”</a:t>
            </a:r>
          </a:p>
          <a:p>
            <a:pPr marL="0" lvl="0" indent="0">
              <a:buNone/>
            </a:pPr>
            <a:endParaRPr lang="en-GB" dirty="0" smtClean="0"/>
          </a:p>
          <a:p>
            <a:pPr marL="0" lvl="0" indent="0">
              <a:buNone/>
            </a:pPr>
            <a:r>
              <a:rPr lang="en-GB" dirty="0" smtClean="0"/>
              <a:t>	-- Vladimir </a:t>
            </a:r>
            <a:r>
              <a:rPr lang="en-GB" dirty="0" err="1" smtClean="0"/>
              <a:t>Nisevic</a:t>
            </a:r>
            <a:r>
              <a:rPr lang="en-GB" dirty="0" smtClean="0"/>
              <a:t>, A1 Telekom Austria</a:t>
            </a:r>
          </a:p>
          <a:p>
            <a:pPr lvl="0"/>
            <a:endParaRPr lang="en-GB" dirty="0" smtClean="0"/>
          </a:p>
          <a:p>
            <a:endParaRPr lang="en-GB" dirty="0"/>
          </a:p>
        </p:txBody>
      </p:sp>
    </p:spTree>
    <p:extLst>
      <p:ext uri="{BB962C8B-B14F-4D97-AF65-F5344CB8AC3E}">
        <p14:creationId xmlns:p14="http://schemas.microsoft.com/office/powerpoint/2010/main" val="2961704406"/>
      </p:ext>
    </p:extLst>
  </p:cSld>
  <p:clrMapOvr>
    <a:masterClrMapping/>
  </p:clrMapOvr>
  <mc:AlternateContent xmlns:mc="http://schemas.openxmlformats.org/markup-compatibility/2006" xmlns:p14="http://schemas.microsoft.com/office/powerpoint/2010/main">
    <mc:Choice Requires="p14">
      <p:transition spd="med" advClick="0" advTm="5000">
        <p14:prism/>
      </p:transition>
    </mc:Choice>
    <mc:Fallback xmlns="">
      <p:transition spd="med" advClick="0" advTm="5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472</Words>
  <Application>Microsoft Office PowerPoint</Application>
  <PresentationFormat>On-screen Show (4:3)</PresentationFormat>
  <Paragraphs>49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Domain Driven Development using Apache Isis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Haywood</dc:creator>
  <cp:lastModifiedBy>Dan Haywood</cp:lastModifiedBy>
  <cp:revision>5</cp:revision>
  <dcterms:created xsi:type="dcterms:W3CDTF">2015-11-04T16:56:38Z</dcterms:created>
  <dcterms:modified xsi:type="dcterms:W3CDTF">2015-11-04T17:59:02Z</dcterms:modified>
</cp:coreProperties>
</file>