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06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3A5F4E-C8CA-41C5-8A48-DF6E0848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0F90858-7A11-4546-9DFD-CA65887B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3C9FF01-3318-427A-A356-517C57E3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BA67C1D-8BCD-42F9-86D0-4D44CF00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0159918-CEAA-42A6-9FEA-5223A6A2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F9B19F0-7986-4C17-A897-1C3338258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1E6B8972-50CF-403D-86DE-B585504497C8}"/>
              </a:ext>
            </a:extLst>
          </p:cNvPr>
          <p:cNvSpPr/>
          <p:nvPr userDrawn="1"/>
        </p:nvSpPr>
        <p:spPr>
          <a:xfrm rot="20721465">
            <a:off x="2909455" y="0"/>
            <a:ext cx="6862618" cy="686261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овина рамки 9">
            <a:extLst>
              <a:ext uri="{FF2B5EF4-FFF2-40B4-BE49-F238E27FC236}">
                <a16:creationId xmlns:a16="http://schemas.microsoft.com/office/drawing/2014/main" xmlns="" id="{21BE18AF-33A7-423B-8553-A4A98573A258}"/>
              </a:ext>
            </a:extLst>
          </p:cNvPr>
          <p:cNvSpPr/>
          <p:nvPr userDrawn="1"/>
        </p:nvSpPr>
        <p:spPr>
          <a:xfrm>
            <a:off x="3193472" y="1358178"/>
            <a:ext cx="2078182" cy="2951885"/>
          </a:xfrm>
          <a:prstGeom prst="halfFrame">
            <a:avLst>
              <a:gd name="adj1" fmla="val 5333"/>
              <a:gd name="adj2" fmla="val 3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оловина рамки 10">
            <a:extLst>
              <a:ext uri="{FF2B5EF4-FFF2-40B4-BE49-F238E27FC236}">
                <a16:creationId xmlns:a16="http://schemas.microsoft.com/office/drawing/2014/main" xmlns="" id="{EA20C4BB-A933-45D2-A8D4-004A9BD5C1DA}"/>
              </a:ext>
            </a:extLst>
          </p:cNvPr>
          <p:cNvSpPr/>
          <p:nvPr userDrawn="1"/>
        </p:nvSpPr>
        <p:spPr>
          <a:xfrm rot="10821465">
            <a:off x="6804849" y="2637449"/>
            <a:ext cx="2078182" cy="2951885"/>
          </a:xfrm>
          <a:prstGeom prst="halfFrame">
            <a:avLst>
              <a:gd name="adj1" fmla="val 5333"/>
              <a:gd name="adj2" fmla="val 3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C02896-535E-460D-A3B8-42EB4D4E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9D9A242-B685-4039-BE26-4BEDD0BBF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FAD260A-AA11-4865-A341-9CF18175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B2626C-8BDD-456A-8351-D3DE39A2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08CC26F-72BB-44A1-9CD9-D515E1D0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5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C1ECDDF-5039-4117-B4D3-51D2C9B2D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FACAA61-DEF6-4B9F-B666-A5E03ECA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4166080-B39F-432F-B30A-28084299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B4B3B5-1837-418A-B3F9-1966CCD9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1CEAE1-E2FA-492B-9A87-92E75D37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D6C270-C0D6-4E63-8BA9-EA8A59C2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60BFDF-FF1F-45A7-AF16-E168F506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68AD6A9-5794-4612-AF8F-D823CFAD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E805BDC-2338-4A04-B534-47A8C3B5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285294-6461-4B7A-B019-362698DD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FC76AE-F629-48A4-8F43-648EE918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69FE37F-2E97-4D6F-A30B-E521B9CA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4B221FF-9A48-49D8-ADE2-60663342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56827EE-AFF1-4C07-BC30-720492F1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47589EF-B36D-4043-BE9A-B4B488B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3F9932-09EF-449E-9C9C-E7F9DC2A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214222-6C89-442D-A38B-3824DA20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7830350-CD43-47DC-B1CA-5B030ECF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A78055D-A40F-4C9A-B35E-C6057423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428ACA5-E052-47F7-9167-4F25BEC9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71FAF9B-F318-48BC-A421-13DEA24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5AA4C5-7470-4091-AB2F-CB7B411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D233EE-CDCF-45BA-99E9-476A5381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C854DBC-7DE6-4E33-A1AA-051C70C6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D99706F-A27F-4712-846C-07545349E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FBA8B75-A0C2-4CD0-B0EC-78817E120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1962841-6163-4D7B-B313-3C9792F8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56019BC-F9FD-49DC-88BE-B9207788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A0EFD00-B0D0-43BB-BC53-07C7C5D8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75BE4F-DFA0-4585-BBD5-EA2394EE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0C2A5F2-4411-4462-B64F-B0A3BDCA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DA73240-8A17-4EA9-89FB-E8DF4F81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09962D2-A97E-46D0-A7C1-11A7050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994D743-25A5-4FC1-8346-4CBDB980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9C945C5-C290-4138-930C-8DE80F8A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55F625B-32FD-4F27-9E18-4D29D91A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4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C0D317-6A1B-4687-B90B-ED5CE3E8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65549BB-B200-454D-854F-60F81DD5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1303CE8-7AFF-4481-B459-46C8D747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28B46D2-2BBB-46B9-968F-A8087DB7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42DC058-0998-4A73-8852-7D3B70D9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E87A8B-FA52-4051-8600-EF1DCEF2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2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7219CC-91AF-4234-8AD9-A9C04E74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C4EB067-068F-41EC-A2EF-B4729B8F3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F201C77-1D00-43E1-B6B8-9DB05B8C8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4C04739-A9F8-40B8-9AE0-FF64331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6ACB65-1679-4CE5-B934-32715FB5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EE822A7-86BC-4362-B3FD-E9701D39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3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29493F-E916-41A3-82F6-9CFC0DD3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9A1CF19-AAB1-45E0-BED4-444D7C63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BD6994-9236-4AB3-9D7B-DAB1007E7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6694-0E7E-49B0-8A0E-37EAA986DD38}" type="datetimeFigureOut">
              <a:rPr lang="ru-RU" smtClean="0"/>
              <a:t>05.08.2022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D05C23A-5150-4B4B-8A4A-B09E8951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7708B90-DCFD-42FB-9EB1-9B376B3A1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C50F4C6-15E0-4A04-ABDF-818FE0D1CF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25"/>
          <a:stretch/>
        </p:blipFill>
        <p:spPr>
          <a:xfrm>
            <a:off x="0" y="0"/>
            <a:ext cx="8382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A892CE2-9627-4270-AF7C-D231C4CA5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25"/>
          <a:stretch/>
        </p:blipFill>
        <p:spPr>
          <a:xfrm flipH="1">
            <a:off x="11353800" y="0"/>
            <a:ext cx="8382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EFF6ACA-F731-4944-92C6-489972B2BAE8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1A07C3D9-CAB8-4EAE-BE1E-91F04FDFF3FF}"/>
              </a:ext>
            </a:extLst>
          </p:cNvPr>
          <p:cNvSpPr/>
          <p:nvPr userDrawn="1"/>
        </p:nvSpPr>
        <p:spPr>
          <a:xfrm rot="10800000">
            <a:off x="11353800" y="0"/>
            <a:ext cx="838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sigal777" TargetMode="External"/><Relationship Id="rId7" Type="http://schemas.openxmlformats.org/officeDocument/2006/relationships/hyperlink" Target="https://github.com/isitnik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mailto:goodday23@yandex.ru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E84460-7181-4EC6-B6BE-ABA2C1503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251" y="741257"/>
            <a:ext cx="9144000" cy="2387600"/>
          </a:xfrm>
        </p:spPr>
        <p:txBody>
          <a:bodyPr/>
          <a:lstStyle/>
          <a:p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Нетология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583DA5E-3AA2-4649-8145-E8BFC3391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251" y="3275160"/>
            <a:ext cx="9144000" cy="1655762"/>
          </a:xfrm>
        </p:spPr>
        <p:txBody>
          <a:bodyPr/>
          <a:lstStyle/>
          <a:p>
            <a:r>
              <a:rPr lang="ru-RU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Модель прогнозирования </a:t>
            </a:r>
            <a:endParaRPr lang="ru-RU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ru-RU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выбора </a:t>
            </a:r>
            <a:r>
              <a:rPr lang="ru-RU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образовательных </a:t>
            </a:r>
            <a:endParaRPr lang="ru-RU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ru-RU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курсов </a:t>
            </a:r>
            <a:r>
              <a:rPr lang="ru-RU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пользователями</a:t>
            </a:r>
            <a:endParaRPr lang="ru-RU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344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Выбор и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обучение </a:t>
            </a:r>
            <a:r>
              <a:rPr lang="ru-RU" dirty="0">
                <a:solidFill>
                  <a:srgbClr val="000000"/>
                </a:solidFill>
              </a:rPr>
              <a:t>модели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556206"/>
            <a:ext cx="9862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Обучение </a:t>
            </a:r>
            <a:r>
              <a:rPr lang="en-US" sz="2800" b="1" dirty="0" err="1" smtClean="0"/>
              <a:t>CatBoostClassifier</a:t>
            </a:r>
            <a:r>
              <a:rPr lang="ru-RU" sz="2800" dirty="0" smtClean="0"/>
              <a:t>,</a:t>
            </a:r>
            <a:r>
              <a:rPr lang="ru-RU" sz="2800" b="1" dirty="0" smtClean="0"/>
              <a:t> </a:t>
            </a:r>
            <a:r>
              <a:rPr lang="ru-RU" sz="2800" dirty="0" smtClean="0"/>
              <a:t>на заданных параметрах,</a:t>
            </a:r>
            <a:r>
              <a:rPr lang="ru-RU" sz="2800" b="1" dirty="0" smtClean="0"/>
              <a:t> </a:t>
            </a:r>
            <a:r>
              <a:rPr lang="ru-RU" sz="2800" dirty="0"/>
              <a:t>, на полном наборе тренировочных </a:t>
            </a:r>
            <a:r>
              <a:rPr lang="ru-RU" sz="2800" dirty="0" smtClean="0"/>
              <a:t>данных, длилось примерно 4 часа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967" y="3232668"/>
            <a:ext cx="83248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3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Оценка качества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556206"/>
            <a:ext cx="9862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После обучения модель показала хорошую точность на тренировочной (</a:t>
            </a:r>
            <a:r>
              <a:rPr lang="ru-RU" sz="2800" b="1" dirty="0" smtClean="0"/>
              <a:t>0.99</a:t>
            </a:r>
            <a:r>
              <a:rPr lang="ru-RU" sz="2800" dirty="0" smtClean="0"/>
              <a:t>) и тестовой выборке (</a:t>
            </a:r>
            <a:r>
              <a:rPr lang="ru-RU" sz="2800" b="1" dirty="0" smtClean="0"/>
              <a:t>0.94</a:t>
            </a:r>
            <a:r>
              <a:rPr lang="ru-RU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На 659 итерации модель зафиксировала лучшие показатели, т.к. далее началось переобучение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17" y="4227745"/>
            <a:ext cx="95916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9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Оценка качества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556206"/>
            <a:ext cx="9862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Метрика качества по условиям задания составила </a:t>
            </a:r>
            <a:r>
              <a:rPr lang="ru-RU" sz="2800" b="1" dirty="0" smtClean="0"/>
              <a:t>0.94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65" y="2396025"/>
            <a:ext cx="9699379" cy="285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59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4"/>
          <p:cNvSpPr/>
          <p:nvPr/>
        </p:nvSpPr>
        <p:spPr>
          <a:xfrm>
            <a:off x="923767" y="98139"/>
            <a:ext cx="41190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>
                <a:latin typeface="+mj-lt"/>
              </a:rPr>
              <a:t>Контакты</a:t>
            </a:r>
            <a:endParaRPr lang="ru-RU" sz="2800" dirty="0">
              <a:latin typeface="+mj-lt"/>
            </a:endParaRPr>
          </a:p>
        </p:txBody>
      </p:sp>
      <p:sp>
        <p:nvSpPr>
          <p:cNvPr id="15" name="Прямоугольник 7"/>
          <p:cNvSpPr/>
          <p:nvPr/>
        </p:nvSpPr>
        <p:spPr>
          <a:xfrm>
            <a:off x="4749411" y="2653022"/>
            <a:ext cx="298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Игорь Ситник</a:t>
            </a:r>
            <a:endParaRPr lang="ru-RU" sz="3200" b="1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xmlns="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0203" y="341265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xmlns="" id="{2A1A9CE7-E210-4085-B797-E46729EB1331}"/>
              </a:ext>
            </a:extLst>
          </p:cNvPr>
          <p:cNvSpPr/>
          <p:nvPr/>
        </p:nvSpPr>
        <p:spPr>
          <a:xfrm>
            <a:off x="4703394" y="3386436"/>
            <a:ext cx="2189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t.me/</a:t>
            </a:r>
            <a:r>
              <a:rPr lang="en-US" dirty="0" smtClean="0">
                <a:hlinkClick r:id="rId3"/>
              </a:rPr>
              <a:t>sigal777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96" y="3856888"/>
            <a:ext cx="351758" cy="35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xmlns="" id="{2A1A9CE7-E210-4085-B797-E46729EB1331}"/>
              </a:ext>
            </a:extLst>
          </p:cNvPr>
          <p:cNvSpPr/>
          <p:nvPr/>
        </p:nvSpPr>
        <p:spPr>
          <a:xfrm>
            <a:off x="4703393" y="3809263"/>
            <a:ext cx="235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goodday23@yandex.ru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39" y="4263854"/>
            <a:ext cx="412872" cy="40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8">
            <a:extLst>
              <a:ext uri="{FF2B5EF4-FFF2-40B4-BE49-F238E27FC236}">
                <a16:creationId xmlns:a16="http://schemas.microsoft.com/office/drawing/2014/main" xmlns="" id="{2A1A9CE7-E210-4085-B797-E46729EB1331}"/>
              </a:ext>
            </a:extLst>
          </p:cNvPr>
          <p:cNvSpPr/>
          <p:nvPr/>
        </p:nvSpPr>
        <p:spPr>
          <a:xfrm>
            <a:off x="4703393" y="4246899"/>
            <a:ext cx="2842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github.com/isitnik02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6" y="115747"/>
            <a:ext cx="10291618" cy="770944"/>
          </a:xfrm>
        </p:spPr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4125616E-0720-438E-BAA8-86764F3D8CB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542"/>
            <a:ext cx="5267327" cy="555625"/>
            <a:chOff x="1248" y="1440"/>
            <a:chExt cx="3318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xmlns="" id="{D4CF99EA-E6D5-4440-9AA1-B384C1E150B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FCB1298F-5782-47D5-A033-54666FB5479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9F40133A-C7AF-4E6B-9896-8831658B59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2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Выбор и обучение модели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5D52D268-B498-4A54-9907-A5004B518E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92810E15-46B5-4775-9B55-0E1A9B84499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942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71A3F3DC-E6C3-4B19-8E6A-1A74CDD117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2FD53698-81C5-494E-9667-E5645E8F1A6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0E542446-7559-4862-B598-92A79A4080E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Описание задачи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D872A2A1-E27C-459A-BA8A-25337C0283E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64DC70A8-B5C9-4E66-B9C9-2F72609BA45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5142"/>
            <a:ext cx="6273803" cy="555625"/>
            <a:chOff x="1248" y="2640"/>
            <a:chExt cx="3952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9A0A3544-DA2C-4C76-BB4F-9BDDCEE03F4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xmlns="" id="{0DF5F4E4-2D89-40C9-BEBF-7A3D52F2EA8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5D8B0747-EC02-4CAD-A8B6-0C5BC86659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29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Анализ и преобразование данных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FCA43DD3-7BFF-4FEF-B5F7-E9A1E223C7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C10618D2-F08E-40EE-83E2-9A6350AD25D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342"/>
            <a:ext cx="5832477" cy="555625"/>
            <a:chOff x="1248" y="3230"/>
            <a:chExt cx="3674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316B2596-2062-46B8-BF2E-6F05F1ACD97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xmlns="" id="{66763471-0ECD-4D97-AFAC-B1E7693747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xmlns="" id="{F5B4DED4-50FC-474B-AFD9-ADF73508FF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26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Поиск взаимосвязей, гипотеза 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xmlns="" id="{8C8D3C44-9014-4754-B63A-8750F40DABC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12764046-53ED-4B55-B2DC-7FB1B794B55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967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04173284-8A12-403D-BDA9-917AB94F2FA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xmlns="" id="{2135A5AD-32E4-47CB-87BE-1788FEC756C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xmlns="" id="{C3E8EEA6-10A4-42A5-A983-95A2BD29475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Оценка качества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xmlns="" id="{695682F3-8A4D-4557-B55B-0FEFFF119A0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1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115747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267310" y="1413718"/>
            <a:ext cx="98628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Задача: </a:t>
            </a:r>
            <a:r>
              <a:rPr lang="ru-RU" sz="2800" dirty="0" smtClean="0"/>
              <a:t>участникам </a:t>
            </a:r>
            <a:r>
              <a:rPr lang="ru-RU" sz="2800" dirty="0"/>
              <a:t>чемпионата предлагается разработать модель предсказания наиболее актуального для пользователя предложения образовательного курса на данных </a:t>
            </a:r>
            <a:r>
              <a:rPr lang="ru-RU" sz="2800" dirty="0" err="1"/>
              <a:t>Нетологии</a:t>
            </a:r>
            <a:r>
              <a:rPr lang="ru-RU" sz="2800" dirty="0"/>
              <a:t>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b="1" dirty="0" smtClean="0"/>
              <a:t>Предпосылка: </a:t>
            </a:r>
            <a:r>
              <a:rPr lang="ru-RU" sz="2800" dirty="0" smtClean="0"/>
              <a:t>в </a:t>
            </a:r>
            <a:r>
              <a:rPr lang="ru-RU" sz="2800" dirty="0"/>
              <a:t>данный момент продвижение онлайн-курсов </a:t>
            </a:r>
            <a:r>
              <a:rPr lang="ru-RU" sz="2800" dirty="0" err="1"/>
              <a:t>Нетологии</a:t>
            </a:r>
            <a:r>
              <a:rPr lang="ru-RU" sz="2800" dirty="0"/>
              <a:t> осуществляется без применения моделей машинного обучения.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b="1" dirty="0" smtClean="0"/>
              <a:t>Следующий </a:t>
            </a:r>
            <a:r>
              <a:rPr lang="ru-RU" sz="2800" b="1" dirty="0"/>
              <a:t>этап развития продвижения курсов </a:t>
            </a:r>
            <a:r>
              <a:rPr lang="ru-RU" sz="2800" dirty="0"/>
              <a:t>— попытка предсказать индивидуальные пожелания клиентов, тем самым улучшив пользовательский опыт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87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Анализ и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преобразование данных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569848"/>
            <a:ext cx="9862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 базовом </a:t>
            </a:r>
            <a:r>
              <a:rPr lang="ru-RU" sz="2800" dirty="0" err="1" smtClean="0"/>
              <a:t>датасете</a:t>
            </a:r>
            <a:r>
              <a:rPr lang="ru-RU" sz="2800" dirty="0" smtClean="0"/>
              <a:t> </a:t>
            </a:r>
            <a:r>
              <a:rPr lang="ru-RU" sz="2800" b="1" dirty="0" smtClean="0"/>
              <a:t>43 </a:t>
            </a:r>
            <a:r>
              <a:rPr lang="ru-RU" sz="2800" b="1" dirty="0" err="1" smtClean="0"/>
              <a:t>фичи</a:t>
            </a:r>
            <a:r>
              <a:rPr lang="ru-RU" sz="2800" b="1" dirty="0" smtClean="0"/>
              <a:t> содержат пропущенные значения</a:t>
            </a:r>
            <a:r>
              <a:rPr lang="en-US" sz="2800" b="1" dirty="0" smtClean="0"/>
              <a:t>: </a:t>
            </a:r>
            <a:endParaRPr lang="ru-RU" sz="2800" b="1" dirty="0" smtClean="0"/>
          </a:p>
          <a:p>
            <a:r>
              <a:rPr lang="ru-RU" sz="2800" dirty="0"/>
              <a:t>	</a:t>
            </a:r>
            <a:r>
              <a:rPr lang="ru-RU" sz="2800" dirty="0" smtClean="0"/>
              <a:t>		- гендерные признаки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	- успеваемость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	- география проживания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	- применяемое ПО* и платформы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	- взаимодействие с </a:t>
            </a:r>
            <a:r>
              <a:rPr lang="ru-RU" sz="2800" dirty="0" err="1" smtClean="0"/>
              <a:t>телемаркетингом</a:t>
            </a:r>
            <a:endParaRPr lang="ru-RU" sz="2800" dirty="0" smtClean="0"/>
          </a:p>
          <a:p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Доля неизвестных значений </a:t>
            </a:r>
            <a:r>
              <a:rPr lang="ru-RU" sz="2800" b="1" dirty="0" smtClean="0"/>
              <a:t>(</a:t>
            </a:r>
            <a:r>
              <a:rPr lang="en-US" sz="2800" b="1" dirty="0" err="1" smtClean="0"/>
              <a:t>NaN</a:t>
            </a:r>
            <a:r>
              <a:rPr lang="ru-RU" sz="2800" b="1" dirty="0" smtClean="0"/>
              <a:t>) составила от 50 –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Некоторые </a:t>
            </a:r>
            <a:r>
              <a:rPr lang="ru-RU" sz="2800" dirty="0" err="1" smtClean="0"/>
              <a:t>фичи</a:t>
            </a:r>
            <a:r>
              <a:rPr lang="ru-RU" sz="2800" dirty="0" smtClean="0"/>
              <a:t> содержат выбросы, целевые классы не сбалансированы.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179094" y="6414451"/>
            <a:ext cx="6165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*ПО – программное обеспечение (операционная система, браузер)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6234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Анализ и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преобразование данных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924696"/>
            <a:ext cx="9862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Были приняты решения:</a:t>
            </a:r>
          </a:p>
          <a:p>
            <a:pPr marL="3657600" lvl="7" indent="-457200">
              <a:buFont typeface="Wingdings" panose="05000000000000000000" pitchFamily="2" charset="2"/>
              <a:buChar char="§"/>
            </a:pPr>
            <a:r>
              <a:rPr lang="ru-RU" sz="2800" dirty="0" smtClean="0"/>
              <a:t>сохранить объем данных без удаления пустых значений</a:t>
            </a:r>
          </a:p>
          <a:p>
            <a:pPr marL="3657600" lvl="7" indent="-457200">
              <a:buFont typeface="Wingdings" panose="05000000000000000000" pitchFamily="2" charset="2"/>
              <a:buChar char="§"/>
            </a:pPr>
            <a:r>
              <a:rPr lang="ru-RU" sz="2800" dirty="0" smtClean="0"/>
              <a:t>часть данных (где обоснованно применимо) заполнить медианой</a:t>
            </a:r>
          </a:p>
          <a:p>
            <a:pPr marL="3657600" lvl="7" indent="-457200">
              <a:buFont typeface="Wingdings" panose="05000000000000000000" pitchFamily="2" charset="2"/>
              <a:buChar char="§"/>
            </a:pPr>
            <a:r>
              <a:rPr lang="ru-RU" sz="2800" dirty="0" smtClean="0"/>
              <a:t>другую часть заполнить нолями</a:t>
            </a:r>
          </a:p>
          <a:p>
            <a:pPr marL="3657600" lvl="7" indent="-457200">
              <a:buFont typeface="Wingdings" panose="05000000000000000000" pitchFamily="2" charset="2"/>
              <a:buChar char="§"/>
            </a:pPr>
            <a:r>
              <a:rPr lang="ru-RU" sz="2800" dirty="0" smtClean="0"/>
              <a:t>пропуски в категориальных признаках заполнить самыми часто встречающимися значениями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94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Поиск взаимосвязей,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гипотеза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924696"/>
            <a:ext cx="98628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Анализ корреляции признаков позволил выявить следующие особенности: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ru-RU" sz="2800" dirty="0" smtClean="0"/>
              <a:t>слабые взаимосвязи </a:t>
            </a:r>
            <a:r>
              <a:rPr lang="ru-RU" sz="2800" dirty="0" err="1" smtClean="0"/>
              <a:t>фичей</a:t>
            </a:r>
            <a:r>
              <a:rPr lang="ru-RU" sz="2800" dirty="0" smtClean="0"/>
              <a:t> с целевой переменной; наиболее выделялись взаимосвязи связанные опытом прошлых покупок, воздействием </a:t>
            </a:r>
            <a:r>
              <a:rPr lang="ru-RU" sz="2800" dirty="0" err="1" smtClean="0"/>
              <a:t>телемаркетинга</a:t>
            </a:r>
            <a:endParaRPr lang="ru-RU" sz="2800" dirty="0" smtClean="0"/>
          </a:p>
          <a:p>
            <a:pPr marL="2286000" lvl="4" indent="-457200">
              <a:buFont typeface="Wingdings" panose="05000000000000000000" pitchFamily="2" charset="2"/>
              <a:buChar char="§"/>
            </a:pPr>
            <a:endParaRPr lang="ru-RU" sz="2800" dirty="0" smtClean="0"/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ru-RU" sz="2800" dirty="0" smtClean="0"/>
              <a:t>сильные взаимосвязи сконцентрированы в блоках связанных с обучением, а </a:t>
            </a:r>
            <a:r>
              <a:rPr lang="ru-RU" sz="2800" dirty="0" err="1" smtClean="0"/>
              <a:t>т.ж</a:t>
            </a:r>
            <a:r>
              <a:rPr lang="ru-RU" sz="2800" dirty="0" smtClean="0"/>
              <a:t>. с опытом общения с </a:t>
            </a:r>
            <a:r>
              <a:rPr lang="ru-RU" sz="2800" dirty="0" err="1" smtClean="0"/>
              <a:t>телемаркетингом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619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Поиск взаимосвязей,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гипотеза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556206"/>
            <a:ext cx="9862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Выявив 2 крупных блока с сильными взаимосвязями (обучение, продажа) решил сохранить все данные для дальнейшего обучения модели;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 клиента оказывают влияние факторы: курс, длительность занятий, опыт прошлых покупок, воздействие </a:t>
            </a:r>
            <a:r>
              <a:rPr lang="ru-RU" sz="2400" dirty="0" err="1" smtClean="0"/>
              <a:t>телемаркетинга</a:t>
            </a:r>
            <a:endParaRPr lang="ru-RU" sz="24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 тоже время, прочие факторы, возраст, география, платформы, успеваемость могут помочь модели лучше предсказывать целевой класс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Для решения задачи потребуется модель, которая может предсказывать несколько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2004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Выбор и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обучение </a:t>
            </a:r>
            <a:r>
              <a:rPr lang="ru-RU" dirty="0">
                <a:solidFill>
                  <a:srgbClr val="000000"/>
                </a:solidFill>
              </a:rPr>
              <a:t>модели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556206"/>
            <a:ext cx="98628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Для решения поставленной задачи была выбрана модель </a:t>
            </a:r>
            <a:r>
              <a:rPr lang="en-US" sz="2800" b="1" dirty="0" err="1" smtClean="0"/>
              <a:t>CatBoostClassifier</a:t>
            </a:r>
            <a:r>
              <a:rPr lang="ru-RU" sz="2800" dirty="0" smtClean="0"/>
              <a:t> (создана командой Яндекс)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Модель может работать с исходным </a:t>
            </a:r>
            <a:r>
              <a:rPr lang="ru-RU" sz="2800" dirty="0" err="1" smtClean="0"/>
              <a:t>датасетом</a:t>
            </a:r>
            <a:r>
              <a:rPr lang="ru-RU" sz="2800" dirty="0" smtClean="0"/>
              <a:t>, в </a:t>
            </a:r>
            <a:r>
              <a:rPr lang="ru-RU" sz="2800" dirty="0" err="1" smtClean="0"/>
              <a:t>т.ч</a:t>
            </a:r>
            <a:r>
              <a:rPr lang="ru-RU" sz="2800" dirty="0" smtClean="0"/>
              <a:t>. С </a:t>
            </a:r>
            <a:r>
              <a:rPr lang="en-US" sz="2800" dirty="0" err="1" smtClean="0"/>
              <a:t>NaN</a:t>
            </a:r>
            <a:r>
              <a:rPr lang="ru-RU" sz="2800" dirty="0" smtClean="0"/>
              <a:t>, категориальными признаками (не трансформ. в числовой формат), обрабатывать выбросы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 сравнению с </a:t>
            </a:r>
            <a:r>
              <a:rPr lang="en-US" sz="2800" dirty="0" smtClean="0"/>
              <a:t>XGB, </a:t>
            </a:r>
            <a:r>
              <a:rPr lang="en-US" sz="2800" dirty="0" err="1" smtClean="0"/>
              <a:t>LightGBM</a:t>
            </a:r>
            <a:r>
              <a:rPr lang="en-US" sz="2800" dirty="0" smtClean="0"/>
              <a:t>, </a:t>
            </a:r>
            <a:r>
              <a:rPr lang="en-US" sz="2800" dirty="0" err="1" smtClean="0"/>
              <a:t>GradientBoostingClassifier</a:t>
            </a:r>
            <a:r>
              <a:rPr lang="en-US" sz="2800" dirty="0" smtClean="0"/>
              <a:t>, </a:t>
            </a:r>
            <a:r>
              <a:rPr lang="en-US" sz="2800" dirty="0" err="1" smtClean="0"/>
              <a:t>RandomForestClassifier</a:t>
            </a:r>
            <a:r>
              <a:rPr lang="en-US" sz="2800" dirty="0" smtClean="0"/>
              <a:t> </a:t>
            </a:r>
            <a:r>
              <a:rPr lang="ru-RU" sz="2800" dirty="0" smtClean="0"/>
              <a:t>работает быстрее и показывает более лучшие 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3434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 txBox="1">
            <a:spLocks/>
          </p:cNvSpPr>
          <p:nvPr/>
        </p:nvSpPr>
        <p:spPr>
          <a:xfrm>
            <a:off x="1052946" y="315772"/>
            <a:ext cx="10291618" cy="77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Выбор и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обучение </a:t>
            </a:r>
            <a:r>
              <a:rPr lang="ru-RU" dirty="0">
                <a:solidFill>
                  <a:srgbClr val="000000"/>
                </a:solidFill>
              </a:rPr>
              <a:t>модели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79" y="178958"/>
            <a:ext cx="1641932" cy="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61" y="178957"/>
            <a:ext cx="1590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52947" y="1556206"/>
            <a:ext cx="9862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CatBoostClassifier</a:t>
            </a:r>
            <a:r>
              <a:rPr lang="ru-RU" sz="2800" dirty="0" smtClean="0"/>
              <a:t> имеет множество параметров для настроек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Важным параметром было распределение весов по классам, т.к. в ходе анализа было выявлено, что классы не сбалансированы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Дополнительной «фишкой» модели является способность выявлять момент переобучения и отсекать итерации, после которых качество модели не улучшается.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78212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447</Words>
  <Application>Microsoft Office PowerPoint</Application>
  <PresentationFormat>Произвольный</PresentationFormat>
  <Paragraphs>81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Нетология</vt:lpstr>
      <vt:lpstr>Оглавление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13</cp:lastModifiedBy>
  <cp:revision>21</cp:revision>
  <dcterms:created xsi:type="dcterms:W3CDTF">2021-07-28T13:36:14Z</dcterms:created>
  <dcterms:modified xsi:type="dcterms:W3CDTF">2022-08-05T10:35:41Z</dcterms:modified>
</cp:coreProperties>
</file>