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7"/>
  </p:notesMasterIdLst>
  <p:sldIdLst>
    <p:sldId id="257" r:id="rId2"/>
    <p:sldId id="258" r:id="rId3"/>
    <p:sldId id="259" r:id="rId4"/>
    <p:sldId id="260" r:id="rId5"/>
    <p:sldId id="261" r:id="rId6"/>
  </p:sldIdLst>
  <p:sldSz cx="9144000" cy="5143500" type="screen16x9"/>
  <p:notesSz cx="6858000" cy="9144000"/>
  <p:embeddedFontLst>
    <p:embeddedFont>
      <p:font typeface="Cambria" panose="02040503050406030204" pitchFamily="18" charset="0"/>
      <p:regular r:id="rId8"/>
      <p:bold r:id="rId9"/>
      <p:italic r:id="rId10"/>
      <p:boldItalic r:id="rId11"/>
    </p:embeddedFont>
    <p:embeddedFont>
      <p:font typeface="Open Sans" panose="020B0606030504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E69884-2A00-4C6D-98CB-298E58299215}">
  <a:tblStyle styleId="{FBE69884-2A00-4C6D-98CB-298E582992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17"/>
  </p:normalViewPr>
  <p:slideViewPr>
    <p:cSldViewPr snapToGrid="0">
      <p:cViewPr varScale="1">
        <p:scale>
          <a:sx n="133" d="100"/>
          <a:sy n="133" d="100"/>
        </p:scale>
        <p:origin x="37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f18ce3f467_0_10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1f18ce3f467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f18ce3f467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f18ce3f467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f18ce3f467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f18ce3f467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f18ce3f467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f18ce3f467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f18ce3f46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f18ce3f46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2" name="Google Shape;52;p13"/>
          <p:cNvSpPr txBox="1">
            <a:spLocks noGrp="1"/>
          </p:cNvSpPr>
          <p:nvPr>
            <p:ph type="title"/>
          </p:nvPr>
        </p:nvSpPr>
        <p:spPr>
          <a:xfrm>
            <a:off x="457200" y="834727"/>
            <a:ext cx="8229600" cy="1389300"/>
          </a:xfrm>
          <a:prstGeom prst="rect">
            <a:avLst/>
          </a:prstGeom>
          <a:noFill/>
          <a:ln>
            <a:noFill/>
          </a:ln>
        </p:spPr>
        <p:txBody>
          <a:bodyPr spcFirstLastPara="1" wrap="square" lIns="91425" tIns="91425" rIns="91425" bIns="91425" anchor="b" anchorCtr="0">
            <a:normAutofit/>
          </a:bodyPr>
          <a:lstStyle>
            <a:lvl1pPr marL="0" marR="0" lvl="0" indent="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3" name="Google Shape;53;p13"/>
          <p:cNvSpPr txBox="1">
            <a:spLocks noGrp="1"/>
          </p:cNvSpPr>
          <p:nvPr>
            <p:ph type="body" idx="1"/>
          </p:nvPr>
        </p:nvSpPr>
        <p:spPr>
          <a:xfrm>
            <a:off x="457200" y="2195513"/>
            <a:ext cx="5038800" cy="1003500"/>
          </a:xfrm>
          <a:prstGeom prst="rect">
            <a:avLst/>
          </a:prstGeom>
          <a:noFill/>
          <a:ln>
            <a:noFill/>
          </a:ln>
        </p:spPr>
        <p:txBody>
          <a:bodyPr spcFirstLastPara="1" wrap="square" lIns="91425" tIns="91425" rIns="91425" bIns="91425" anchor="t" anchorCtr="0">
            <a:normAutofit/>
          </a:bodyPr>
          <a:lstStyle>
            <a:lvl1pPr marL="457200" marR="0" lvl="0" indent="-228600" algn="l" rtl="0">
              <a:lnSpc>
                <a:spcPct val="131250"/>
              </a:lnSpc>
              <a:spcBef>
                <a:spcPts val="0"/>
              </a:spcBef>
              <a:spcAft>
                <a:spcPts val="0"/>
              </a:spcAft>
              <a:buClr>
                <a:srgbClr val="9CBDD8"/>
              </a:buClr>
              <a:buSzPts val="18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4" name="Google Shape;54;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rmAutofit lnSpcReduction="20000"/>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1">
  <p:cSld name="TITLE_2">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7" name="Google Shape;57;p14"/>
          <p:cNvSpPr txBox="1">
            <a:spLocks noGrp="1"/>
          </p:cNvSpPr>
          <p:nvPr>
            <p:ph type="title"/>
          </p:nvPr>
        </p:nvSpPr>
        <p:spPr>
          <a:xfrm>
            <a:off x="457200" y="834727"/>
            <a:ext cx="8229600" cy="1389300"/>
          </a:xfrm>
          <a:prstGeom prst="rect">
            <a:avLst/>
          </a:prstGeom>
          <a:noFill/>
          <a:ln>
            <a:noFill/>
          </a:ln>
        </p:spPr>
        <p:txBody>
          <a:bodyPr spcFirstLastPara="1" wrap="square" lIns="91425" tIns="91425" rIns="91425" bIns="91425" anchor="b" anchorCtr="0">
            <a:normAutofit/>
          </a:bodyPr>
          <a:lstStyle>
            <a:lvl1pPr marL="0" marR="0" lvl="0" indent="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28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8" name="Google Shape;58;p14"/>
          <p:cNvSpPr txBox="1">
            <a:spLocks noGrp="1"/>
          </p:cNvSpPr>
          <p:nvPr>
            <p:ph type="body" idx="1"/>
          </p:nvPr>
        </p:nvSpPr>
        <p:spPr>
          <a:xfrm>
            <a:off x="457200" y="2195513"/>
            <a:ext cx="5038800" cy="1003500"/>
          </a:xfrm>
          <a:prstGeom prst="rect">
            <a:avLst/>
          </a:prstGeom>
          <a:noFill/>
          <a:ln>
            <a:noFill/>
          </a:ln>
        </p:spPr>
        <p:txBody>
          <a:bodyPr spcFirstLastPara="1" wrap="square" lIns="91425" tIns="91425" rIns="91425" bIns="91425" anchor="t" anchorCtr="0">
            <a:normAutofit/>
          </a:bodyPr>
          <a:lstStyle>
            <a:lvl1pPr marL="457200" marR="0" lvl="0" indent="-228600" algn="l" rtl="0">
              <a:lnSpc>
                <a:spcPct val="131250"/>
              </a:lnSpc>
              <a:spcBef>
                <a:spcPts val="0"/>
              </a:spcBef>
              <a:spcAft>
                <a:spcPts val="0"/>
              </a:spcAft>
              <a:buClr>
                <a:srgbClr val="9CBDD8"/>
              </a:buClr>
              <a:buSzPts val="18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14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14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9" name="Google Shape;59;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rmAutofit lnSpcReduction="20000"/>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rmAutofit/>
          </a:bodyPr>
          <a:lstStyle/>
          <a:p>
            <a:pPr marL="0" marR="0" lvl="0" indent="0" algn="l" rtl="0">
              <a:lnSpc>
                <a:spcPct val="120000"/>
              </a:lnSpc>
              <a:spcBef>
                <a:spcPts val="0"/>
              </a:spcBef>
              <a:spcAft>
                <a:spcPts val="0"/>
              </a:spcAft>
              <a:buClr>
                <a:srgbClr val="FFFFFF"/>
              </a:buClr>
              <a:buFont typeface="Open Sans"/>
              <a:buNone/>
            </a:pPr>
            <a:r>
              <a:rPr lang="en"/>
              <a:t>Instructor Kick-off</a:t>
            </a:r>
            <a:endParaRPr sz="500"/>
          </a:p>
        </p:txBody>
      </p:sp>
      <p:sp>
        <p:nvSpPr>
          <p:cNvPr id="70" name="Google Shape;70;p16"/>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sz="700"/>
              <a:t>9</a:t>
            </a:r>
            <a:r>
              <a:rPr lang="en" sz="700" b="0" i="0" u="none" strike="noStrike" cap="none">
                <a:solidFill>
                  <a:srgbClr val="7D97AD"/>
                </a:solidFill>
                <a:latin typeface="Open Sans"/>
                <a:ea typeface="Open Sans"/>
                <a:cs typeface="Open Sans"/>
                <a:sym typeface="Open Sans"/>
              </a:rPr>
              <a:t> Udacity.  All rights reserved.</a:t>
            </a:r>
            <a:endParaRPr sz="500"/>
          </a:p>
        </p:txBody>
      </p:sp>
      <p:pic>
        <p:nvPicPr>
          <p:cNvPr id="71" name="Google Shape;71;p16"/>
          <p:cNvPicPr preferRelativeResize="0"/>
          <p:nvPr/>
        </p:nvPicPr>
        <p:blipFill>
          <a:blip r:embed="rId3">
            <a:alphaModFix/>
          </a:blip>
          <a:stretch>
            <a:fillRect/>
          </a:stretch>
        </p:blipFill>
        <p:spPr>
          <a:xfrm>
            <a:off x="0" y="0"/>
            <a:ext cx="9161999" cy="5143501"/>
          </a:xfrm>
          <a:prstGeom prst="rect">
            <a:avLst/>
          </a:prstGeom>
          <a:noFill/>
          <a:ln>
            <a:noFill/>
          </a:ln>
        </p:spPr>
      </p:pic>
      <p:sp>
        <p:nvSpPr>
          <p:cNvPr id="72" name="Google Shape;72;p16"/>
          <p:cNvSpPr txBox="1"/>
          <p:nvPr/>
        </p:nvSpPr>
        <p:spPr>
          <a:xfrm>
            <a:off x="457200" y="834727"/>
            <a:ext cx="8229600" cy="1389300"/>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None/>
            </a:pPr>
            <a:r>
              <a:rPr lang="en" sz="4500">
                <a:solidFill>
                  <a:srgbClr val="FFFFFF"/>
                </a:solidFill>
                <a:latin typeface="Open Sans"/>
                <a:ea typeface="Open Sans"/>
                <a:cs typeface="Open Sans"/>
                <a:sym typeface="Open Sans"/>
              </a:rPr>
              <a:t>Analyze A/B Test Results</a:t>
            </a:r>
            <a:endParaRPr sz="500">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118100" y="1020700"/>
            <a:ext cx="9076500" cy="1600408"/>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chemeClr val="tx1"/>
                </a:solidFill>
                <a:highlight>
                  <a:schemeClr val="lt1"/>
                </a:highlight>
                <a:latin typeface="Cambria"/>
                <a:ea typeface="Cambria"/>
                <a:cs typeface="Cambria"/>
                <a:sym typeface="Cambria"/>
              </a:rPr>
              <a:t>Total Variant Visitors: 35211</a:t>
            </a:r>
            <a:endParaRPr lang="en-US" sz="2000" dirty="0">
              <a:solidFill>
                <a:schemeClr val="tx1"/>
              </a:solidFill>
              <a:highlight>
                <a:schemeClr val="lt1"/>
              </a:highlight>
              <a:latin typeface="Cambria"/>
              <a:ea typeface="Cambria"/>
              <a:cs typeface="Cambria"/>
              <a:sym typeface="Cambria"/>
            </a:endParaRPr>
          </a:p>
          <a:p>
            <a:pPr marL="0" lvl="0" indent="0" algn="l" rtl="0">
              <a:lnSpc>
                <a:spcPct val="115000"/>
              </a:lnSpc>
              <a:spcBef>
                <a:spcPts val="0"/>
              </a:spcBef>
              <a:spcAft>
                <a:spcPts val="0"/>
              </a:spcAft>
              <a:buNone/>
            </a:pPr>
            <a:r>
              <a:rPr lang="en-US" sz="2000" b="1" dirty="0">
                <a:solidFill>
                  <a:schemeClr val="tx1"/>
                </a:solidFill>
                <a:highlight>
                  <a:schemeClr val="lt1"/>
                </a:highlight>
                <a:latin typeface="Cambria"/>
                <a:ea typeface="Cambria"/>
                <a:cs typeface="Cambria"/>
                <a:sym typeface="Cambria"/>
              </a:rPr>
              <a:t>Total Control Participants:</a:t>
            </a:r>
            <a:r>
              <a:rPr lang="en-US" sz="2000" dirty="0">
                <a:solidFill>
                  <a:schemeClr val="tx1"/>
                </a:solidFill>
                <a:highlight>
                  <a:schemeClr val="lt1"/>
                </a:highlight>
                <a:latin typeface="Cambria"/>
                <a:ea typeface="Cambria"/>
                <a:cs typeface="Cambria"/>
                <a:sym typeface="Cambria"/>
              </a:rPr>
              <a:t>​ </a:t>
            </a:r>
            <a:r>
              <a:rPr lang="en-US" sz="2000" b="1" dirty="0">
                <a:solidFill>
                  <a:schemeClr val="tx1"/>
                </a:solidFill>
                <a:highlight>
                  <a:schemeClr val="lt1"/>
                </a:highlight>
                <a:latin typeface="Cambria"/>
                <a:ea typeface="Cambria"/>
                <a:cs typeface="Cambria"/>
                <a:sym typeface="Cambria"/>
              </a:rPr>
              <a:t>34678</a:t>
            </a:r>
            <a:r>
              <a:rPr lang="en" sz="2000" dirty="0">
                <a:solidFill>
                  <a:schemeClr val="dk1"/>
                </a:solidFill>
                <a:highlight>
                  <a:schemeClr val="lt1"/>
                </a:highlight>
                <a:latin typeface="Cambria"/>
                <a:ea typeface="Cambria"/>
                <a:cs typeface="Cambria"/>
                <a:sym typeface="Cambria"/>
              </a:rPr>
              <a:t>​</a:t>
            </a:r>
          </a:p>
          <a:p>
            <a:pPr marL="0" lvl="0" indent="0" algn="l" rtl="0">
              <a:lnSpc>
                <a:spcPct val="115000"/>
              </a:lnSpc>
              <a:spcBef>
                <a:spcPts val="0"/>
              </a:spcBef>
              <a:spcAft>
                <a:spcPts val="0"/>
              </a:spcAft>
              <a:buNone/>
            </a:pPr>
            <a:endParaRPr sz="2000" dirty="0">
              <a:solidFill>
                <a:schemeClr val="dk1"/>
              </a:solidFill>
              <a:highlight>
                <a:schemeClr val="lt1"/>
              </a:highlight>
              <a:latin typeface="Cambria"/>
              <a:ea typeface="Cambria"/>
              <a:cs typeface="Cambria"/>
              <a:sym typeface="Cambria"/>
            </a:endParaRPr>
          </a:p>
          <a:p>
            <a:pPr marL="0" lvl="0" indent="0" algn="l" rtl="0">
              <a:lnSpc>
                <a:spcPct val="115000"/>
              </a:lnSpc>
              <a:spcBef>
                <a:spcPts val="0"/>
              </a:spcBef>
              <a:spcAft>
                <a:spcPts val="0"/>
              </a:spcAft>
              <a:buNone/>
            </a:pPr>
            <a:r>
              <a:rPr lang="en" sz="2000" b="1" dirty="0">
                <a:solidFill>
                  <a:schemeClr val="tx1"/>
                </a:solidFill>
                <a:highlight>
                  <a:schemeClr val="lt1"/>
                </a:highlight>
                <a:latin typeface="Cambria"/>
                <a:ea typeface="Cambria"/>
                <a:cs typeface="Cambria"/>
                <a:sym typeface="Cambria"/>
              </a:rPr>
              <a:t>Chart of Where Users Are From</a:t>
            </a:r>
            <a:endParaRPr sz="2000" dirty="0">
              <a:solidFill>
                <a:schemeClr val="tx1"/>
              </a:solidFill>
              <a:highlight>
                <a:schemeClr val="lt1"/>
              </a:highlight>
              <a:latin typeface="Cambria"/>
              <a:ea typeface="Cambria"/>
              <a:cs typeface="Cambria"/>
              <a:sym typeface="Cambria"/>
            </a:endParaRPr>
          </a:p>
        </p:txBody>
      </p:sp>
      <p:sp>
        <p:nvSpPr>
          <p:cNvPr id="78" name="Google Shape;78;p17"/>
          <p:cNvSpPr txBox="1"/>
          <p:nvPr/>
        </p:nvSpPr>
        <p:spPr>
          <a:xfrm>
            <a:off x="84350" y="194000"/>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a:solidFill>
                  <a:srgbClr val="073763"/>
                </a:solidFill>
                <a:highlight>
                  <a:schemeClr val="lt1"/>
                </a:highlight>
              </a:rPr>
              <a:t>How Was The Experiment Implemented?​</a:t>
            </a:r>
            <a:endParaRPr sz="100" b="1">
              <a:solidFill>
                <a:srgbClr val="073763"/>
              </a:solidFill>
              <a:highlight>
                <a:schemeClr val="lt1"/>
              </a:highlight>
            </a:endParaRPr>
          </a:p>
        </p:txBody>
      </p:sp>
      <p:pic>
        <p:nvPicPr>
          <p:cNvPr id="1026" name="Picture 2">
            <a:extLst>
              <a:ext uri="{FF2B5EF4-FFF2-40B4-BE49-F238E27FC236}">
                <a16:creationId xmlns:a16="http://schemas.microsoft.com/office/drawing/2014/main" id="{353422D3-0DD9-B270-FF3C-5CA2ED612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3599" y="1706400"/>
            <a:ext cx="4395307" cy="32834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p:nvPr/>
        </p:nvSpPr>
        <p:spPr>
          <a:xfrm>
            <a:off x="84350" y="194000"/>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a:solidFill>
                  <a:srgbClr val="073763"/>
                </a:solidFill>
                <a:highlight>
                  <a:schemeClr val="lt1"/>
                </a:highlight>
              </a:rPr>
              <a:t>Conversion Rates</a:t>
            </a:r>
            <a:endParaRPr sz="100" b="1">
              <a:solidFill>
                <a:srgbClr val="073763"/>
              </a:solidFill>
              <a:highlight>
                <a:schemeClr val="lt1"/>
              </a:highlight>
            </a:endParaRPr>
          </a:p>
        </p:txBody>
      </p:sp>
      <p:graphicFrame>
        <p:nvGraphicFramePr>
          <p:cNvPr id="85" name="Google Shape;85;p18"/>
          <p:cNvGraphicFramePr/>
          <p:nvPr>
            <p:extLst>
              <p:ext uri="{D42A27DB-BD31-4B8C-83A1-F6EECF244321}">
                <p14:modId xmlns:p14="http://schemas.microsoft.com/office/powerpoint/2010/main" val="1548579433"/>
              </p:ext>
            </p:extLst>
          </p:nvPr>
        </p:nvGraphicFramePr>
        <p:xfrm>
          <a:off x="825950" y="1122975"/>
          <a:ext cx="7239000" cy="1234350"/>
        </p:xfrm>
        <a:graphic>
          <a:graphicData uri="http://schemas.openxmlformats.org/drawingml/2006/table">
            <a:tbl>
              <a:tblPr>
                <a:noFill/>
                <a:tableStyleId>{FBE69884-2A00-4C6D-98CB-298E58299215}</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sz="1500" b="1"/>
                    </a:p>
                  </a:txBody>
                  <a:tcPr marL="91425" marR="91425" marT="91425" marB="91425">
                    <a:solidFill>
                      <a:srgbClr val="CFE2F3"/>
                    </a:solidFill>
                  </a:tcPr>
                </a:tc>
                <a:tc>
                  <a:txBody>
                    <a:bodyPr/>
                    <a:lstStyle/>
                    <a:p>
                      <a:pPr marL="0" lvl="0" indent="0" algn="l" rtl="0">
                        <a:spcBef>
                          <a:spcPts val="0"/>
                        </a:spcBef>
                        <a:spcAft>
                          <a:spcPts val="0"/>
                        </a:spcAft>
                        <a:buNone/>
                      </a:pPr>
                      <a:r>
                        <a:rPr lang="en" sz="1500" b="1"/>
                        <a:t>U.S.</a:t>
                      </a:r>
                      <a:endParaRPr sz="1500" b="1"/>
                    </a:p>
                  </a:txBody>
                  <a:tcPr marL="91425" marR="91425" marT="91425" marB="91425">
                    <a:solidFill>
                      <a:srgbClr val="CFE2F3"/>
                    </a:solidFill>
                  </a:tcPr>
                </a:tc>
                <a:tc>
                  <a:txBody>
                    <a:bodyPr/>
                    <a:lstStyle/>
                    <a:p>
                      <a:pPr marL="0" lvl="0" indent="0" algn="l" rtl="0">
                        <a:spcBef>
                          <a:spcPts val="0"/>
                        </a:spcBef>
                        <a:spcAft>
                          <a:spcPts val="0"/>
                        </a:spcAft>
                        <a:buNone/>
                      </a:pPr>
                      <a:r>
                        <a:rPr lang="en" sz="1500" b="1"/>
                        <a:t>U.K.</a:t>
                      </a:r>
                      <a:endParaRPr sz="1500" b="1"/>
                    </a:p>
                  </a:txBody>
                  <a:tcPr marL="91425" marR="91425" marT="91425" marB="91425">
                    <a:solidFill>
                      <a:srgbClr val="CFE2F3"/>
                    </a:solidFill>
                  </a:tcPr>
                </a:tc>
                <a:tc>
                  <a:txBody>
                    <a:bodyPr/>
                    <a:lstStyle/>
                    <a:p>
                      <a:pPr marL="0" lvl="0" indent="0" algn="l" rtl="0">
                        <a:spcBef>
                          <a:spcPts val="0"/>
                        </a:spcBef>
                        <a:spcAft>
                          <a:spcPts val="0"/>
                        </a:spcAft>
                        <a:buNone/>
                      </a:pPr>
                      <a:r>
                        <a:rPr lang="en" sz="1500" b="1"/>
                        <a:t>CA</a:t>
                      </a:r>
                      <a:endParaRPr sz="1500" b="1"/>
                    </a:p>
                  </a:txBody>
                  <a:tcPr marL="91425" marR="91425" marT="91425" marB="91425">
                    <a:solidFill>
                      <a:srgbClr val="CFE2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b="1" dirty="0"/>
                        <a:t>Control</a:t>
                      </a:r>
                      <a:endParaRPr sz="1500" b="1" dirty="0"/>
                    </a:p>
                  </a:txBody>
                  <a:tcPr marL="91425" marR="91425" marT="91425" marB="91425">
                    <a:solidFill>
                      <a:srgbClr val="CFE2F3"/>
                    </a:solidFill>
                  </a:tcPr>
                </a:tc>
                <a:tc>
                  <a:txBody>
                    <a:bodyPr/>
                    <a:lstStyle/>
                    <a:p>
                      <a:pPr marL="0" lvl="0" indent="0" algn="l" rtl="0">
                        <a:spcBef>
                          <a:spcPts val="0"/>
                        </a:spcBef>
                        <a:spcAft>
                          <a:spcPts val="0"/>
                        </a:spcAft>
                        <a:buNone/>
                      </a:pPr>
                      <a:r>
                        <a:rPr lang="en" sz="1500" b="1" dirty="0">
                          <a:solidFill>
                            <a:schemeClr val="tx1"/>
                          </a:solidFill>
                        </a:rPr>
                        <a:t>10.7%</a:t>
                      </a:r>
                      <a:endParaRPr sz="1500" b="1" dirty="0">
                        <a:solidFill>
                          <a:schemeClr val="tx1"/>
                        </a:solidFill>
                      </a:endParaRPr>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chemeClr val="tx1"/>
                          </a:solidFill>
                        </a:rPr>
                        <a:t>10.2%</a:t>
                      </a:r>
                      <a:endParaRPr sz="1500" b="1" dirty="0">
                        <a:solidFill>
                          <a:schemeClr val="tx1"/>
                        </a:solidFill>
                      </a:endParaRPr>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chemeClr val="tx1"/>
                          </a:solidFill>
                        </a:rPr>
                        <a:t>9.4%</a:t>
                      </a:r>
                      <a:endParaRPr sz="1500" b="1" dirty="0">
                        <a:solidFill>
                          <a:schemeClr val="tx1"/>
                        </a:solidFill>
                      </a:endParaRPr>
                    </a:p>
                  </a:txBody>
                  <a:tcPr marL="91425" marR="91425" marT="91425" marB="91425">
                    <a:solidFill>
                      <a:srgbClr val="FFFFFF"/>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b="1" dirty="0"/>
                        <a:t>Treatment</a:t>
                      </a:r>
                      <a:endParaRPr sz="1500" b="1" dirty="0"/>
                    </a:p>
                  </a:txBody>
                  <a:tcPr marL="91425" marR="91425" marT="91425" marB="91425">
                    <a:solidFill>
                      <a:srgbClr val="CFE2F3"/>
                    </a:solidFill>
                  </a:tcPr>
                </a:tc>
                <a:tc>
                  <a:txBody>
                    <a:bodyPr/>
                    <a:lstStyle/>
                    <a:p>
                      <a:pPr marL="0" lvl="0" indent="0" algn="l" rtl="0">
                        <a:spcBef>
                          <a:spcPts val="0"/>
                        </a:spcBef>
                        <a:spcAft>
                          <a:spcPts val="0"/>
                        </a:spcAft>
                        <a:buClr>
                          <a:schemeClr val="dk1"/>
                        </a:buClr>
                        <a:buSzPts val="1100"/>
                        <a:buFont typeface="Arial"/>
                        <a:buNone/>
                      </a:pPr>
                      <a:r>
                        <a:rPr lang="en" sz="1500" b="1" dirty="0">
                          <a:solidFill>
                            <a:schemeClr val="tx1"/>
                          </a:solidFill>
                        </a:rPr>
                        <a:t>15.8%</a:t>
                      </a:r>
                      <a:endParaRPr sz="1500" b="1" dirty="0">
                        <a:solidFill>
                          <a:schemeClr val="tx1"/>
                        </a:solidFill>
                      </a:endParaRPr>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US" sz="1500" b="1" dirty="0">
                          <a:solidFill>
                            <a:schemeClr val="tx1"/>
                          </a:solidFill>
                        </a:rPr>
                        <a:t>14.9%</a:t>
                      </a:r>
                      <a:endParaRPr sz="1500" b="1" dirty="0">
                        <a:solidFill>
                          <a:schemeClr val="tx1"/>
                        </a:solidFill>
                      </a:endParaRPr>
                    </a:p>
                  </a:txBody>
                  <a:tcPr marL="91425" marR="91425" marT="91425" marB="91425">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500" b="1" dirty="0">
                          <a:solidFill>
                            <a:schemeClr val="tx1"/>
                          </a:solidFill>
                        </a:rPr>
                        <a:t>15.4%</a:t>
                      </a:r>
                      <a:endParaRPr sz="1500" b="1" dirty="0">
                        <a:solidFill>
                          <a:schemeClr val="tx1"/>
                        </a:solidFill>
                      </a:endParaRPr>
                    </a:p>
                  </a:txBody>
                  <a:tcPr marL="91425" marR="91425" marT="91425" marB="91425">
                    <a:solidFill>
                      <a:srgbClr val="FFFFFF"/>
                    </a:solidFill>
                  </a:tcPr>
                </a:tc>
                <a:extLst>
                  <a:ext uri="{0D108BD9-81ED-4DB2-BD59-A6C34878D82A}">
                    <a16:rowId xmlns:a16="http://schemas.microsoft.com/office/drawing/2014/main" val="10002"/>
                  </a:ext>
                </a:extLst>
              </a:tr>
            </a:tbl>
          </a:graphicData>
        </a:graphic>
      </p:graphicFrame>
      <p:sp>
        <p:nvSpPr>
          <p:cNvPr id="86" name="Google Shape;86;p18"/>
          <p:cNvSpPr txBox="1"/>
          <p:nvPr/>
        </p:nvSpPr>
        <p:spPr>
          <a:xfrm>
            <a:off x="481400" y="2817975"/>
            <a:ext cx="8207100" cy="195435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chemeClr val="tx1"/>
                </a:solidFill>
                <a:highlight>
                  <a:schemeClr val="lt1"/>
                </a:highlight>
                <a:latin typeface="Cambria"/>
                <a:ea typeface="Cambria"/>
                <a:cs typeface="Cambria"/>
                <a:sym typeface="Cambria"/>
              </a:rPr>
              <a:t>Executive Summary: </a:t>
            </a:r>
            <a:r>
              <a:rPr lang="en" sz="2000" dirty="0">
                <a:solidFill>
                  <a:schemeClr val="tx1"/>
                </a:solidFill>
                <a:highlight>
                  <a:schemeClr val="lt1"/>
                </a:highlight>
                <a:latin typeface="Cambria"/>
                <a:ea typeface="Cambria"/>
                <a:cs typeface="Cambria"/>
                <a:sym typeface="Cambria"/>
              </a:rPr>
              <a:t>When comparing the control and treatment groups, we can see that the treatment group shows higher conversion rate compared to control group. Also, the conversion rates vary across the countries. However, there is no significant association between country of origin and conversion rates.</a:t>
            </a:r>
            <a:endParaRP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84350" y="194000"/>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a:solidFill>
                  <a:srgbClr val="073763"/>
                </a:solidFill>
                <a:highlight>
                  <a:schemeClr val="lt1"/>
                </a:highlight>
              </a:rPr>
              <a:t>Experiment Results</a:t>
            </a:r>
            <a:endParaRPr sz="100" b="1">
              <a:solidFill>
                <a:srgbClr val="073763"/>
              </a:solidFill>
              <a:highlight>
                <a:schemeClr val="lt1"/>
              </a:highlight>
            </a:endParaRPr>
          </a:p>
        </p:txBody>
      </p:sp>
      <p:sp>
        <p:nvSpPr>
          <p:cNvPr id="92" name="Google Shape;92;p19"/>
          <p:cNvSpPr txBox="1"/>
          <p:nvPr/>
        </p:nvSpPr>
        <p:spPr>
          <a:xfrm>
            <a:off x="118100" y="1020700"/>
            <a:ext cx="9076500" cy="290538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chemeClr val="tx1"/>
                </a:solidFill>
                <a:highlight>
                  <a:schemeClr val="lt1"/>
                </a:highlight>
                <a:latin typeface="Cambria"/>
                <a:ea typeface="Cambria"/>
                <a:cs typeface="Cambria"/>
                <a:sym typeface="Cambria"/>
              </a:rPr>
              <a:t>Treatment Conversion Rate: </a:t>
            </a:r>
            <a:r>
              <a:rPr lang="en-US" sz="2000" b="1" dirty="0">
                <a:solidFill>
                  <a:schemeClr val="tx1"/>
                </a:solidFill>
                <a:highlight>
                  <a:schemeClr val="lt1"/>
                </a:highlight>
                <a:latin typeface="Cambria"/>
                <a:ea typeface="Cambria"/>
                <a:cs typeface="Cambria"/>
                <a:sym typeface="Cambria"/>
              </a:rPr>
              <a:t>15.53%</a:t>
            </a:r>
            <a:endParaRPr sz="2000" dirty="0">
              <a:solidFill>
                <a:schemeClr val="tx1"/>
              </a:solidFill>
              <a:highlight>
                <a:schemeClr val="lt1"/>
              </a:highlight>
              <a:latin typeface="Cambria"/>
              <a:ea typeface="Cambria"/>
              <a:cs typeface="Cambria"/>
              <a:sym typeface="Cambria"/>
            </a:endParaRPr>
          </a:p>
          <a:p>
            <a:pPr marL="0" lvl="0" indent="0" algn="l" rtl="0">
              <a:lnSpc>
                <a:spcPct val="115000"/>
              </a:lnSpc>
              <a:spcBef>
                <a:spcPts val="0"/>
              </a:spcBef>
              <a:spcAft>
                <a:spcPts val="0"/>
              </a:spcAft>
              <a:buNone/>
            </a:pPr>
            <a:r>
              <a:rPr lang="en" sz="2000" b="1" dirty="0">
                <a:solidFill>
                  <a:schemeClr val="tx1"/>
                </a:solidFill>
                <a:highlight>
                  <a:schemeClr val="lt1"/>
                </a:highlight>
                <a:latin typeface="Cambria"/>
                <a:ea typeface="Cambria"/>
                <a:cs typeface="Cambria"/>
                <a:sym typeface="Cambria"/>
              </a:rPr>
              <a:t>Control Conversion Rate:</a:t>
            </a:r>
            <a:r>
              <a:rPr lang="en" sz="2000" dirty="0">
                <a:solidFill>
                  <a:schemeClr val="tx1"/>
                </a:solidFill>
                <a:highlight>
                  <a:schemeClr val="lt1"/>
                </a:highlight>
                <a:latin typeface="Cambria"/>
                <a:ea typeface="Cambria"/>
                <a:cs typeface="Cambria"/>
                <a:sym typeface="Cambria"/>
              </a:rPr>
              <a:t>​ </a:t>
            </a:r>
            <a:r>
              <a:rPr lang="en" sz="2000" b="1" dirty="0">
                <a:solidFill>
                  <a:schemeClr val="tx1"/>
                </a:solidFill>
                <a:highlight>
                  <a:schemeClr val="lt1"/>
                </a:highlight>
                <a:latin typeface="Cambria"/>
                <a:ea typeface="Cambria"/>
                <a:cs typeface="Cambria"/>
                <a:sym typeface="Cambria"/>
              </a:rPr>
              <a:t>10.53%</a:t>
            </a:r>
            <a:endParaRPr lang="en-US" sz="2000" dirty="0">
              <a:solidFill>
                <a:schemeClr val="tx1"/>
              </a:solidFill>
              <a:highlight>
                <a:schemeClr val="lt1"/>
              </a:highlight>
              <a:latin typeface="Cambria"/>
              <a:ea typeface="Cambria"/>
              <a:cs typeface="Cambria"/>
              <a:sym typeface="Cambria"/>
            </a:endParaRPr>
          </a:p>
          <a:p>
            <a:pPr marL="0" lvl="0" indent="0" algn="l" rtl="0">
              <a:lnSpc>
                <a:spcPct val="108750"/>
              </a:lnSpc>
              <a:spcBef>
                <a:spcPts val="0"/>
              </a:spcBef>
              <a:spcAft>
                <a:spcPts val="0"/>
              </a:spcAft>
              <a:buNone/>
            </a:pPr>
            <a:r>
              <a:rPr lang="en-US" sz="2000" b="1" dirty="0">
                <a:solidFill>
                  <a:schemeClr val="tx1"/>
                </a:solidFill>
                <a:highlight>
                  <a:schemeClr val="lt1"/>
                </a:highlight>
                <a:latin typeface="Cambria"/>
                <a:ea typeface="Cambria"/>
                <a:cs typeface="Cambria"/>
                <a:sym typeface="Cambria"/>
              </a:rPr>
              <a:t>Delta in Treatment vs. Control Conversion Rate:</a:t>
            </a:r>
            <a:r>
              <a:rPr lang="en-US" sz="2000" dirty="0">
                <a:solidFill>
                  <a:schemeClr val="tx1"/>
                </a:solidFill>
                <a:highlight>
                  <a:schemeClr val="lt1"/>
                </a:highlight>
                <a:latin typeface="Cambria"/>
                <a:ea typeface="Cambria"/>
                <a:cs typeface="Cambria"/>
                <a:sym typeface="Cambria"/>
              </a:rPr>
              <a:t>​ 0.05 (</a:t>
            </a:r>
            <a:r>
              <a:rPr lang="en-US" sz="2000" b="1" dirty="0">
                <a:solidFill>
                  <a:schemeClr val="tx1"/>
                </a:solidFill>
                <a:highlight>
                  <a:schemeClr val="lt1"/>
                </a:highlight>
                <a:latin typeface="Cambria"/>
                <a:ea typeface="Cambria"/>
                <a:cs typeface="Cambria"/>
                <a:sym typeface="Cambria"/>
              </a:rPr>
              <a:t>5%)</a:t>
            </a:r>
          </a:p>
          <a:p>
            <a:pPr marL="0" lvl="0" indent="0" algn="l" rtl="0">
              <a:lnSpc>
                <a:spcPct val="108750"/>
              </a:lnSpc>
              <a:spcBef>
                <a:spcPts val="0"/>
              </a:spcBef>
              <a:spcAft>
                <a:spcPts val="0"/>
              </a:spcAft>
              <a:buNone/>
            </a:pPr>
            <a:r>
              <a:rPr lang="en" sz="2000" b="1" dirty="0">
                <a:solidFill>
                  <a:schemeClr val="tx1"/>
                </a:solidFill>
                <a:highlight>
                  <a:schemeClr val="lt1"/>
                </a:highlight>
                <a:latin typeface="Cambria"/>
                <a:ea typeface="Cambria"/>
                <a:cs typeface="Cambria"/>
                <a:sym typeface="Cambria"/>
              </a:rPr>
              <a:t>p-value:</a:t>
            </a:r>
            <a:r>
              <a:rPr lang="en" sz="2000" dirty="0">
                <a:solidFill>
                  <a:schemeClr val="tx1"/>
                </a:solidFill>
                <a:highlight>
                  <a:schemeClr val="lt1"/>
                </a:highlight>
                <a:latin typeface="Cambria"/>
                <a:ea typeface="Cambria"/>
                <a:cs typeface="Cambria"/>
                <a:sym typeface="Cambria"/>
              </a:rPr>
              <a:t>​ 0.0</a:t>
            </a:r>
            <a:endParaRPr lang="en" sz="2000" b="1" dirty="0">
              <a:solidFill>
                <a:schemeClr val="tx1"/>
              </a:solidFill>
              <a:highlight>
                <a:schemeClr val="lt1"/>
              </a:highlight>
              <a:latin typeface="Cambria"/>
              <a:ea typeface="Cambria"/>
              <a:cs typeface="Cambria"/>
              <a:sym typeface="Cambria"/>
            </a:endParaRPr>
          </a:p>
          <a:p>
            <a:pPr marL="0" lvl="0" indent="0" algn="l" rtl="0">
              <a:lnSpc>
                <a:spcPct val="108750"/>
              </a:lnSpc>
              <a:spcBef>
                <a:spcPts val="0"/>
              </a:spcBef>
              <a:spcAft>
                <a:spcPts val="0"/>
              </a:spcAft>
              <a:buNone/>
            </a:pPr>
            <a:r>
              <a:rPr lang="en" sz="2000" b="1" dirty="0">
                <a:solidFill>
                  <a:schemeClr val="tx1"/>
                </a:solidFill>
                <a:highlight>
                  <a:schemeClr val="lt1"/>
                </a:highlight>
                <a:latin typeface="Cambria"/>
                <a:ea typeface="Cambria"/>
                <a:cs typeface="Cambria"/>
                <a:sym typeface="Cambria"/>
              </a:rPr>
              <a:t>Conclusion:</a:t>
            </a:r>
            <a:r>
              <a:rPr lang="en" sz="2000" dirty="0">
                <a:solidFill>
                  <a:schemeClr val="tx1"/>
                </a:solidFill>
                <a:highlight>
                  <a:schemeClr val="lt1"/>
                </a:highlight>
                <a:latin typeface="Cambria"/>
                <a:ea typeface="Cambria"/>
                <a:cs typeface="Cambria"/>
                <a:sym typeface="Cambria"/>
              </a:rPr>
              <a:t>​ The treatment group has 15.53% conversion rate compared to 10.53% for that of control group. T</a:t>
            </a:r>
            <a:r>
              <a:rPr lang="en-US" sz="2000" dirty="0">
                <a:solidFill>
                  <a:schemeClr val="tx1"/>
                </a:solidFill>
                <a:highlight>
                  <a:schemeClr val="lt1"/>
                </a:highlight>
                <a:latin typeface="Cambria"/>
                <a:ea typeface="Cambria"/>
                <a:cs typeface="Cambria"/>
                <a:sym typeface="Cambria"/>
              </a:rPr>
              <a:t>h</a:t>
            </a:r>
            <a:r>
              <a:rPr lang="en" sz="2000" dirty="0">
                <a:solidFill>
                  <a:schemeClr val="tx1"/>
                </a:solidFill>
                <a:highlight>
                  <a:schemeClr val="lt1"/>
                </a:highlight>
                <a:latin typeface="Cambria"/>
                <a:ea typeface="Cambria"/>
                <a:cs typeface="Cambria"/>
                <a:sym typeface="Cambria"/>
              </a:rPr>
              <a:t>e difference is 0.05 or 5% and the p-value is 0.0. From the results, we can see that there is statistically significant evidence that treatment has a positive effect on the conversion rates compared to the control.</a:t>
            </a:r>
            <a:endParaRPr sz="2000" dirty="0">
              <a:solidFill>
                <a:schemeClr val="tx1"/>
              </a:solidFill>
              <a:highlight>
                <a:schemeClr val="lt1"/>
              </a:highlight>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84350" y="194000"/>
            <a:ext cx="9144000" cy="6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50" b="1" dirty="0">
                <a:solidFill>
                  <a:srgbClr val="073763"/>
                </a:solidFill>
                <a:highlight>
                  <a:schemeClr val="lt1"/>
                </a:highlight>
              </a:rPr>
              <a:t>Country Results</a:t>
            </a:r>
            <a:endParaRPr sz="100" b="1" dirty="0">
              <a:solidFill>
                <a:srgbClr val="073763"/>
              </a:solidFill>
              <a:highlight>
                <a:schemeClr val="lt1"/>
              </a:highlight>
            </a:endParaRPr>
          </a:p>
        </p:txBody>
      </p:sp>
      <p:sp>
        <p:nvSpPr>
          <p:cNvPr id="98" name="Google Shape;98;p20"/>
          <p:cNvSpPr txBox="1"/>
          <p:nvPr/>
        </p:nvSpPr>
        <p:spPr>
          <a:xfrm>
            <a:off x="118100" y="1020700"/>
            <a:ext cx="9076500" cy="1862018"/>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08750"/>
              </a:lnSpc>
              <a:spcBef>
                <a:spcPts val="0"/>
              </a:spcBef>
              <a:spcAft>
                <a:spcPts val="0"/>
              </a:spcAft>
              <a:buNone/>
            </a:pPr>
            <a:r>
              <a:rPr lang="en" sz="2000" b="1" dirty="0">
                <a:solidFill>
                  <a:schemeClr val="tx1"/>
                </a:solidFill>
                <a:highlight>
                  <a:schemeClr val="lt1"/>
                </a:highlight>
                <a:latin typeface="Cambria"/>
                <a:ea typeface="Cambria"/>
                <a:cs typeface="Cambria"/>
                <a:sym typeface="Cambria"/>
              </a:rPr>
              <a:t>Conclusion:</a:t>
            </a:r>
            <a:r>
              <a:rPr lang="en" sz="2000" dirty="0">
                <a:solidFill>
                  <a:schemeClr val="tx1"/>
                </a:solidFill>
                <a:highlight>
                  <a:schemeClr val="lt1"/>
                </a:highlight>
                <a:latin typeface="Cambria"/>
                <a:ea typeface="Cambria"/>
                <a:cs typeface="Cambria"/>
                <a:sym typeface="Cambria"/>
              </a:rPr>
              <a:t>​ The p-values associated with U.S and U.K are 0.17 and 0.90 respectively. Both the p-values for U.S and U.K are greater than 0.05 and indicates that the difference in their respective conversion rates and base rates are not significant. Hence, it suggests that there is not enough evidence that being from U.S or U.K will statistically effect the conversion rates.</a:t>
            </a:r>
            <a:endParaRPr sz="2000" dirty="0">
              <a:solidFill>
                <a:schemeClr val="tx1"/>
              </a:solidFill>
              <a:highlight>
                <a:schemeClr val="lt1"/>
              </a:highlight>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296</Words>
  <Application>Microsoft Office PowerPoint</Application>
  <PresentationFormat>On-screen Show (16:9)</PresentationFormat>
  <Paragraphs>29</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Cambria</vt:lpstr>
      <vt:lpstr>Open Sans</vt:lpstr>
      <vt:lpstr>Arial</vt:lpstr>
      <vt:lpstr>Simple Light</vt:lpstr>
      <vt:lpstr>Instructor Kick-off</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Iqbal Jassal</cp:lastModifiedBy>
  <cp:revision>15</cp:revision>
  <dcterms:modified xsi:type="dcterms:W3CDTF">2024-08-26T23:28:38Z</dcterms:modified>
</cp:coreProperties>
</file>