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9"/>
  </p:notesMasterIdLst>
  <p:handoutMasterIdLst>
    <p:handoutMasterId r:id="rId80"/>
  </p:handoutMasterIdLst>
  <p:sldIdLst>
    <p:sldId id="256" r:id="rId2"/>
    <p:sldId id="296" r:id="rId3"/>
    <p:sldId id="297" r:id="rId4"/>
    <p:sldId id="298" r:id="rId5"/>
    <p:sldId id="263" r:id="rId6"/>
    <p:sldId id="258" r:id="rId7"/>
    <p:sldId id="259" r:id="rId8"/>
    <p:sldId id="262" r:id="rId9"/>
    <p:sldId id="264" r:id="rId10"/>
    <p:sldId id="265" r:id="rId11"/>
    <p:sldId id="270" r:id="rId12"/>
    <p:sldId id="269" r:id="rId13"/>
    <p:sldId id="334" r:id="rId14"/>
    <p:sldId id="333" r:id="rId15"/>
    <p:sldId id="272" r:id="rId16"/>
    <p:sldId id="271" r:id="rId17"/>
    <p:sldId id="260" r:id="rId18"/>
    <p:sldId id="267" r:id="rId19"/>
    <p:sldId id="273" r:id="rId20"/>
    <p:sldId id="274" r:id="rId21"/>
    <p:sldId id="279" r:id="rId22"/>
    <p:sldId id="278" r:id="rId23"/>
    <p:sldId id="281" r:id="rId24"/>
    <p:sldId id="280" r:id="rId25"/>
    <p:sldId id="277" r:id="rId26"/>
    <p:sldId id="283" r:id="rId27"/>
    <p:sldId id="286" r:id="rId28"/>
    <p:sldId id="282" r:id="rId29"/>
    <p:sldId id="285" r:id="rId30"/>
    <p:sldId id="284" r:id="rId31"/>
    <p:sldId id="288" r:id="rId32"/>
    <p:sldId id="287" r:id="rId33"/>
    <p:sldId id="275" r:id="rId34"/>
    <p:sldId id="261" r:id="rId35"/>
    <p:sldId id="292" r:id="rId36"/>
    <p:sldId id="299" r:id="rId37"/>
    <p:sldId id="300" r:id="rId38"/>
    <p:sldId id="295" r:id="rId39"/>
    <p:sldId id="294" r:id="rId40"/>
    <p:sldId id="293" r:id="rId41"/>
    <p:sldId id="301" r:id="rId42"/>
    <p:sldId id="302" r:id="rId43"/>
    <p:sldId id="306" r:id="rId44"/>
    <p:sldId id="305" r:id="rId45"/>
    <p:sldId id="304" r:id="rId46"/>
    <p:sldId id="308" r:id="rId47"/>
    <p:sldId id="307" r:id="rId48"/>
    <p:sldId id="303" r:id="rId49"/>
    <p:sldId id="315" r:id="rId50"/>
    <p:sldId id="309" r:id="rId51"/>
    <p:sldId id="311" r:id="rId52"/>
    <p:sldId id="314" r:id="rId53"/>
    <p:sldId id="313" r:id="rId54"/>
    <p:sldId id="312" r:id="rId55"/>
    <p:sldId id="310" r:id="rId56"/>
    <p:sldId id="320" r:id="rId57"/>
    <p:sldId id="319" r:id="rId58"/>
    <p:sldId id="318" r:id="rId59"/>
    <p:sldId id="322" r:id="rId60"/>
    <p:sldId id="317" r:id="rId61"/>
    <p:sldId id="323" r:id="rId62"/>
    <p:sldId id="321" r:id="rId63"/>
    <p:sldId id="325" r:id="rId64"/>
    <p:sldId id="324" r:id="rId65"/>
    <p:sldId id="326" r:id="rId66"/>
    <p:sldId id="327" r:id="rId67"/>
    <p:sldId id="328" r:id="rId68"/>
    <p:sldId id="329" r:id="rId69"/>
    <p:sldId id="316" r:id="rId70"/>
    <p:sldId id="330" r:id="rId71"/>
    <p:sldId id="291" r:id="rId72"/>
    <p:sldId id="331" r:id="rId73"/>
    <p:sldId id="332" r:id="rId74"/>
    <p:sldId id="268" r:id="rId75"/>
    <p:sldId id="276" r:id="rId76"/>
    <p:sldId id="289" r:id="rId77"/>
    <p:sldId id="290" r:id="rId78"/>
  </p:sldIdLst>
  <p:sldSz cx="9144000" cy="6858000" type="screen4x3"/>
  <p:notesSz cx="9926638" cy="67976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646"/>
    <a:srgbClr val="FBFBFB"/>
    <a:srgbClr val="FCFCFC"/>
    <a:srgbClr val="FDFDFD"/>
    <a:srgbClr val="5F5F5F"/>
    <a:srgbClr val="696969"/>
    <a:srgbClr val="4B4B4B"/>
    <a:srgbClr val="4E4E4E"/>
    <a:srgbClr val="4F4F4F"/>
    <a:srgbClr val="4E4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54" autoAdjust="0"/>
    <p:restoredTop sz="82969" autoAdjust="0"/>
  </p:normalViewPr>
  <p:slideViewPr>
    <p:cSldViewPr>
      <p:cViewPr varScale="1">
        <p:scale>
          <a:sx n="85" d="100"/>
          <a:sy n="85" d="100"/>
        </p:scale>
        <p:origin x="370" y="53"/>
      </p:cViewPr>
      <p:guideLst>
        <p:guide orient="horz" pos="2160"/>
        <p:guide pos="2880"/>
      </p:guideLst>
    </p:cSldViewPr>
  </p:slideViewPr>
  <p:notesTextViewPr>
    <p:cViewPr>
      <p:scale>
        <a:sx n="1" d="1"/>
        <a:sy n="1" d="1"/>
      </p:scale>
      <p:origin x="0" y="0"/>
    </p:cViewPr>
  </p:notesTextViewPr>
  <p:notesViewPr>
    <p:cSldViewPr>
      <p:cViewPr varScale="1">
        <p:scale>
          <a:sx n="76" d="100"/>
          <a:sy n="76" d="100"/>
        </p:scale>
        <p:origin x="14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4301244" cy="3394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1747" name="Rectangle 3"/>
          <p:cNvSpPr>
            <a:spLocks noGrp="1" noChangeArrowheads="1"/>
          </p:cNvSpPr>
          <p:nvPr>
            <p:ph type="dt" sz="quarter" idx="1"/>
          </p:nvPr>
        </p:nvSpPr>
        <p:spPr bwMode="auto">
          <a:xfrm>
            <a:off x="5623144" y="1"/>
            <a:ext cx="4301244" cy="3394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cs typeface="+mn-cs"/>
              </a:defRPr>
            </a:lvl1pPr>
          </a:lstStyle>
          <a:p>
            <a:pPr>
              <a:defRPr/>
            </a:pPr>
            <a:endParaRPr lang="en-US"/>
          </a:p>
        </p:txBody>
      </p:sp>
      <p:sp>
        <p:nvSpPr>
          <p:cNvPr id="31748" name="Rectangle 4"/>
          <p:cNvSpPr>
            <a:spLocks noGrp="1" noChangeArrowheads="1"/>
          </p:cNvSpPr>
          <p:nvPr>
            <p:ph type="ftr" sz="quarter" idx="2"/>
          </p:nvPr>
        </p:nvSpPr>
        <p:spPr bwMode="auto">
          <a:xfrm>
            <a:off x="0" y="6457095"/>
            <a:ext cx="4301244" cy="33941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1749" name="Rectangle 5"/>
          <p:cNvSpPr>
            <a:spLocks noGrp="1" noChangeArrowheads="1"/>
          </p:cNvSpPr>
          <p:nvPr>
            <p:ph type="sldNum" sz="quarter" idx="3"/>
          </p:nvPr>
        </p:nvSpPr>
        <p:spPr bwMode="auto">
          <a:xfrm>
            <a:off x="5623144" y="6457095"/>
            <a:ext cx="4301244" cy="33941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cs typeface="+mn-cs"/>
              </a:defRPr>
            </a:lvl1pPr>
          </a:lstStyle>
          <a:p>
            <a:pPr>
              <a:defRPr/>
            </a:pPr>
            <a:fld id="{1C9BDD50-2BFE-479D-9A5E-CF1C909520B9}" type="slidenum">
              <a:rPr lang="en-US"/>
              <a:pPr>
                <a:defRPr/>
              </a:pPr>
              <a:t>‹Nr.›</a:t>
            </a:fld>
            <a:endParaRPr lang="en-US"/>
          </a:p>
        </p:txBody>
      </p:sp>
    </p:spTree>
    <p:extLst>
      <p:ext uri="{BB962C8B-B14F-4D97-AF65-F5344CB8AC3E}">
        <p14:creationId xmlns:p14="http://schemas.microsoft.com/office/powerpoint/2010/main" val="4057231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1"/>
            <a:ext cx="4301244" cy="3394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3795" name="Rectangle 3"/>
          <p:cNvSpPr>
            <a:spLocks noGrp="1" noChangeArrowheads="1"/>
          </p:cNvSpPr>
          <p:nvPr>
            <p:ph type="dt" idx="1"/>
          </p:nvPr>
        </p:nvSpPr>
        <p:spPr bwMode="auto">
          <a:xfrm>
            <a:off x="5623144" y="1"/>
            <a:ext cx="4301244" cy="3394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993118" y="3229129"/>
            <a:ext cx="7940409" cy="30582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6457095"/>
            <a:ext cx="4301244" cy="33941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3799" name="Rectangle 7"/>
          <p:cNvSpPr>
            <a:spLocks noGrp="1" noChangeArrowheads="1"/>
          </p:cNvSpPr>
          <p:nvPr>
            <p:ph type="sldNum" sz="quarter" idx="5"/>
          </p:nvPr>
        </p:nvSpPr>
        <p:spPr bwMode="auto">
          <a:xfrm>
            <a:off x="5623144" y="6457095"/>
            <a:ext cx="4301244" cy="33941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cs typeface="+mn-cs"/>
              </a:defRPr>
            </a:lvl1pPr>
          </a:lstStyle>
          <a:p>
            <a:pPr>
              <a:defRPr/>
            </a:pPr>
            <a:fld id="{205D3B91-DAFF-49CD-ABFE-30CF02FDE2E8}" type="slidenum">
              <a:rPr lang="en-US"/>
              <a:pPr>
                <a:defRPr/>
              </a:pPr>
              <a:t>‹Nr.›</a:t>
            </a:fld>
            <a:endParaRPr lang="en-US"/>
          </a:p>
        </p:txBody>
      </p:sp>
    </p:spTree>
    <p:extLst>
      <p:ext uri="{BB962C8B-B14F-4D97-AF65-F5344CB8AC3E}">
        <p14:creationId xmlns:p14="http://schemas.microsoft.com/office/powerpoint/2010/main" val="28927928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https://www.sqlpass.de/Regionen/Deutschland/Berlin.aspx</a:t>
            </a:r>
          </a:p>
          <a:p>
            <a:endParaRPr lang="de-DE" dirty="0" smtClean="0"/>
          </a:p>
          <a:p>
            <a:r>
              <a:rPr lang="de-DE" dirty="0" smtClean="0"/>
              <a:t>http://www.dofactory.com/topic/1077/when-to-use-linq-to-sql-versus-entity-framework.aspx</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a:t>
            </a:fld>
            <a:endParaRPr lang="en-US"/>
          </a:p>
        </p:txBody>
      </p:sp>
    </p:spTree>
    <p:extLst>
      <p:ext uri="{BB962C8B-B14F-4D97-AF65-F5344CB8AC3E}">
        <p14:creationId xmlns:p14="http://schemas.microsoft.com/office/powerpoint/2010/main" val="382473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Keine Probleme mit Datentypen</a:t>
            </a:r>
          </a:p>
          <a:p>
            <a:r>
              <a:rPr lang="de-DE" dirty="0" smtClean="0"/>
              <a:t>Keine Probleme mit</a:t>
            </a:r>
            <a:r>
              <a:rPr lang="de-DE" baseline="0" dirty="0" smtClean="0"/>
              <a:t> Nulldatentypen</a:t>
            </a:r>
          </a:p>
          <a:p>
            <a:r>
              <a:rPr lang="de-DE" baseline="0" dirty="0" smtClean="0"/>
              <a:t>Datenbank ist austauschbar</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10</a:t>
            </a:fld>
            <a:endParaRPr lang="en-US"/>
          </a:p>
        </p:txBody>
      </p:sp>
    </p:spTree>
    <p:extLst>
      <p:ext uri="{BB962C8B-B14F-4D97-AF65-F5344CB8AC3E}">
        <p14:creationId xmlns:p14="http://schemas.microsoft.com/office/powerpoint/2010/main" val="202908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EF über </a:t>
            </a:r>
            <a:r>
              <a:rPr lang="de-DE" dirty="0" err="1" smtClean="0"/>
              <a:t>NuGet</a:t>
            </a:r>
            <a:r>
              <a:rPr lang="de-DE" dirty="0" smtClean="0"/>
              <a:t> installieren </a:t>
            </a:r>
            <a:r>
              <a:rPr lang="de-DE" dirty="0" smtClean="0">
                <a:sym typeface="Wingdings" panose="05000000000000000000" pitchFamily="2" charset="2"/>
              </a:rPr>
              <a:t> Blick in den Ordner Verweise</a:t>
            </a:r>
          </a:p>
          <a:p>
            <a:r>
              <a:rPr lang="de-DE" dirty="0" smtClean="0">
                <a:sym typeface="Wingdings" panose="05000000000000000000" pitchFamily="2" charset="2"/>
              </a:rPr>
              <a:t>Neuen Ordner [Model] in Projekt</a:t>
            </a:r>
            <a:r>
              <a:rPr lang="de-DE" baseline="0" dirty="0" smtClean="0">
                <a:sym typeface="Wingdings" panose="05000000000000000000" pitchFamily="2" charset="2"/>
              </a:rPr>
              <a:t> erstellen</a:t>
            </a:r>
          </a:p>
          <a:p>
            <a:r>
              <a:rPr lang="de-DE" baseline="0" dirty="0" smtClean="0">
                <a:sym typeface="Wingdings" panose="05000000000000000000" pitchFamily="2" charset="2"/>
              </a:rPr>
              <a:t>Neue Klasse [</a:t>
            </a:r>
            <a:r>
              <a:rPr lang="de-DE" baseline="0" dirty="0" err="1" smtClean="0">
                <a:sym typeface="Wingdings" panose="05000000000000000000" pitchFamily="2" charset="2"/>
              </a:rPr>
              <a:t>Author</a:t>
            </a:r>
            <a:r>
              <a:rPr lang="de-DE" baseline="0" dirty="0" smtClean="0">
                <a:sym typeface="Wingdings" panose="05000000000000000000" pitchFamily="2" charset="2"/>
              </a:rPr>
              <a:t>] im Ordner [Model] erstellen</a:t>
            </a:r>
          </a:p>
          <a:p>
            <a:endParaRPr lang="de-DE"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11</a:t>
            </a:fld>
            <a:endParaRPr lang="en-US"/>
          </a:p>
        </p:txBody>
      </p:sp>
    </p:spTree>
    <p:extLst>
      <p:ext uri="{BB962C8B-B14F-4D97-AF65-F5344CB8AC3E}">
        <p14:creationId xmlns:p14="http://schemas.microsoft.com/office/powerpoint/2010/main" val="3951910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Autho</a:t>
            </a:r>
            <a:r>
              <a:rPr lang="de-DE" b="1" baseline="0" dirty="0" err="1" smtClean="0"/>
              <a:t>r</a:t>
            </a:r>
            <a:r>
              <a:rPr lang="de-DE" b="1" baseline="0" dirty="0" smtClean="0"/>
              <a:t> Klasse </a:t>
            </a:r>
            <a:r>
              <a:rPr lang="de-DE" baseline="0" dirty="0" smtClean="0"/>
              <a:t>in Model anlegen</a:t>
            </a:r>
          </a:p>
          <a:p>
            <a:r>
              <a:rPr lang="de-DE" b="1" baseline="0" dirty="0" smtClean="0"/>
              <a:t>Book Klasse </a:t>
            </a:r>
            <a:r>
              <a:rPr lang="de-DE" baseline="0" dirty="0" smtClean="0"/>
              <a:t>in Model anlegen</a:t>
            </a:r>
          </a:p>
          <a:p>
            <a:pPr marL="171450" indent="-171450">
              <a:buFont typeface="Arial" panose="020B0604020202020204" pitchFamily="34" charset="0"/>
              <a:buChar char="•"/>
            </a:pPr>
            <a:r>
              <a:rPr lang="de-DE" baseline="0" dirty="0" smtClean="0"/>
              <a:t>Beachte die vierte Eigenschaft [Autor]. Sie dient zur Navigation (ohne erst die ID zu bestimmen und dann auf die Daten in der Tabelle abzurufen</a:t>
            </a:r>
          </a:p>
          <a:p>
            <a:pPr marL="171450" indent="-171450">
              <a:buFont typeface="Arial" panose="020B0604020202020204" pitchFamily="34" charset="0"/>
              <a:buChar char="•"/>
            </a:pPr>
            <a:r>
              <a:rPr lang="de-DE" baseline="0" dirty="0" smtClean="0"/>
              <a:t>Beachte Attribut auf </a:t>
            </a:r>
            <a:r>
              <a:rPr lang="de-DE" baseline="0" dirty="0" err="1" smtClean="0"/>
              <a:t>DataClasses</a:t>
            </a:r>
            <a:endParaRPr lang="de-DE" baseline="0" dirty="0" smtClean="0"/>
          </a:p>
          <a:p>
            <a:pPr marL="171450" indent="-171450">
              <a:buFont typeface="Arial" panose="020B0604020202020204" pitchFamily="34" charset="0"/>
              <a:buChar char="•"/>
            </a:pPr>
            <a:r>
              <a:rPr lang="de-DE" baseline="0" dirty="0" err="1" smtClean="0"/>
              <a:t>Using</a:t>
            </a:r>
            <a:r>
              <a:rPr lang="de-DE" baseline="0" dirty="0" smtClean="0"/>
              <a:t> </a:t>
            </a:r>
            <a:r>
              <a:rPr lang="de-DE" baseline="0" dirty="0" err="1" smtClean="0"/>
              <a:t>Directive</a:t>
            </a:r>
            <a:r>
              <a:rPr lang="de-DE" baseline="0" dirty="0" smtClean="0"/>
              <a:t> </a:t>
            </a:r>
            <a:r>
              <a:rPr lang="de-DE" sz="1200" kern="1200" dirty="0" err="1" smtClean="0">
                <a:solidFill>
                  <a:schemeClr val="tx1"/>
                </a:solidFill>
                <a:latin typeface="Tahoma" pitchFamily="34" charset="0"/>
                <a:ea typeface="+mn-ea"/>
                <a:cs typeface="+mn-cs"/>
              </a:rPr>
              <a:t>System.ComponentModel.DataAnnotations</a:t>
            </a:r>
            <a:r>
              <a:rPr lang="de-DE" sz="1200" kern="1200" baseline="0" dirty="0" smtClean="0">
                <a:solidFill>
                  <a:schemeClr val="tx1"/>
                </a:solidFill>
                <a:latin typeface="Tahoma" pitchFamily="34" charset="0"/>
                <a:ea typeface="+mn-ea"/>
                <a:cs typeface="+mn-cs"/>
              </a:rPr>
              <a:t> für die Attribute</a:t>
            </a:r>
            <a:endParaRPr lang="de-DE" baseline="0" dirty="0" smtClean="0"/>
          </a:p>
          <a:p>
            <a:r>
              <a:rPr lang="de-DE" b="1" dirty="0" err="1" smtClean="0"/>
              <a:t>LibraryContext</a:t>
            </a:r>
            <a:r>
              <a:rPr lang="de-DE" b="1" baseline="0" dirty="0" smtClean="0"/>
              <a:t> Klasse </a:t>
            </a:r>
            <a:r>
              <a:rPr lang="de-DE" baseline="0" dirty="0" smtClean="0"/>
              <a:t>in Model anlegen. Erbt von </a:t>
            </a:r>
            <a:r>
              <a:rPr lang="de-DE" sz="1200" kern="1200" dirty="0" err="1" smtClean="0">
                <a:solidFill>
                  <a:schemeClr val="tx1"/>
                </a:solidFill>
                <a:latin typeface="Tahoma" pitchFamily="34" charset="0"/>
                <a:ea typeface="+mn-ea"/>
                <a:cs typeface="+mn-cs"/>
              </a:rPr>
              <a:t>DbContext</a:t>
            </a:r>
            <a:r>
              <a:rPr lang="de-DE" sz="1200" kern="1200" dirty="0" smtClean="0">
                <a:solidFill>
                  <a:schemeClr val="tx1"/>
                </a:solidFill>
                <a:latin typeface="Tahoma" pitchFamily="34" charset="0"/>
                <a:ea typeface="+mn-ea"/>
                <a:cs typeface="+mn-cs"/>
              </a:rPr>
              <a:t>;</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Using</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Directive</a:t>
            </a:r>
            <a:r>
              <a:rPr lang="de-DE" sz="1200" kern="1200" baseline="0" dirty="0" smtClean="0">
                <a:solidFill>
                  <a:schemeClr val="tx1"/>
                </a:solidFill>
                <a:latin typeface="Tahoma" pitchFamily="34" charset="0"/>
                <a:ea typeface="+mn-ea"/>
                <a:cs typeface="+mn-cs"/>
              </a:rPr>
              <a:t> einbinden</a:t>
            </a:r>
          </a:p>
          <a:p>
            <a:pPr marL="171450" indent="-171450">
              <a:buFont typeface="Arial" panose="020B0604020202020204" pitchFamily="34" charset="0"/>
              <a:buChar char="•"/>
            </a:pPr>
            <a:r>
              <a:rPr lang="de-DE" sz="1200" kern="1200" baseline="0" dirty="0" smtClean="0">
                <a:solidFill>
                  <a:schemeClr val="tx1"/>
                </a:solidFill>
                <a:latin typeface="Tahoma" pitchFamily="34" charset="0"/>
                <a:ea typeface="+mn-ea"/>
                <a:cs typeface="+mn-cs"/>
              </a:rPr>
              <a:t>Beachte </a:t>
            </a:r>
            <a:r>
              <a:rPr lang="de-DE" sz="1200" kern="1200" baseline="0" dirty="0" err="1" smtClean="0">
                <a:solidFill>
                  <a:schemeClr val="tx1"/>
                </a:solidFill>
                <a:latin typeface="Tahoma" pitchFamily="34" charset="0"/>
                <a:ea typeface="+mn-ea"/>
                <a:cs typeface="+mn-cs"/>
              </a:rPr>
              <a:t>Using</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Directive</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System.Data.Entity</a:t>
            </a:r>
            <a:r>
              <a:rPr lang="de-DE" sz="1200" kern="1200" baseline="0" dirty="0" smtClean="0">
                <a:solidFill>
                  <a:schemeClr val="tx1"/>
                </a:solidFill>
                <a:latin typeface="Tahoma" pitchFamily="34"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12</a:t>
            </a:fld>
            <a:endParaRPr lang="en-US"/>
          </a:p>
        </p:txBody>
      </p:sp>
    </p:spTree>
    <p:extLst>
      <p:ext uri="{BB962C8B-B14F-4D97-AF65-F5344CB8AC3E}">
        <p14:creationId xmlns:p14="http://schemas.microsoft.com/office/powerpoint/2010/main" val="934471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Neues Konsolen-Projekt</a:t>
            </a:r>
            <a:r>
              <a:rPr lang="de-DE" baseline="0" dirty="0" smtClean="0"/>
              <a:t> und </a:t>
            </a:r>
            <a:r>
              <a:rPr lang="de-DE" baseline="0" dirty="0" err="1" smtClean="0"/>
              <a:t>NuGet</a:t>
            </a:r>
            <a:r>
              <a:rPr lang="de-DE" baseline="0" dirty="0" smtClean="0"/>
              <a:t> Paket für EF einbinden</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13</a:t>
            </a:fld>
            <a:endParaRPr lang="en-US"/>
          </a:p>
        </p:txBody>
      </p:sp>
    </p:spTree>
    <p:extLst>
      <p:ext uri="{BB962C8B-B14F-4D97-AF65-F5344CB8AC3E}">
        <p14:creationId xmlns:p14="http://schemas.microsoft.com/office/powerpoint/2010/main" val="3436614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Autho</a:t>
            </a:r>
            <a:r>
              <a:rPr lang="de-DE" b="1" baseline="0" dirty="0" err="1" smtClean="0"/>
              <a:t>r</a:t>
            </a:r>
            <a:r>
              <a:rPr lang="de-DE" b="1" baseline="0" dirty="0" smtClean="0"/>
              <a:t> Klasse </a:t>
            </a:r>
            <a:r>
              <a:rPr lang="de-DE" baseline="0" dirty="0" smtClean="0"/>
              <a:t>in Model anlegen</a:t>
            </a:r>
          </a:p>
          <a:p>
            <a:r>
              <a:rPr lang="de-DE" b="1" baseline="0" dirty="0" smtClean="0"/>
              <a:t>Book Klasse </a:t>
            </a:r>
            <a:r>
              <a:rPr lang="de-DE" baseline="0" dirty="0" smtClean="0"/>
              <a:t>in Model anlegen</a:t>
            </a:r>
          </a:p>
          <a:p>
            <a:pPr marL="171450" indent="-171450">
              <a:buFont typeface="Arial" panose="020B0604020202020204" pitchFamily="34" charset="0"/>
              <a:buChar char="•"/>
            </a:pPr>
            <a:r>
              <a:rPr lang="de-DE" baseline="0" dirty="0" smtClean="0"/>
              <a:t>Beachte die vierte Eigenschaft [Autor]. Sie dient zur Navigation (ohne erst die ID zu bestimmen und dann auf die Daten in der Tabelle abzurufen</a:t>
            </a:r>
          </a:p>
          <a:p>
            <a:pPr marL="171450" indent="-171450">
              <a:buFont typeface="Arial" panose="020B0604020202020204" pitchFamily="34" charset="0"/>
              <a:buChar char="•"/>
            </a:pPr>
            <a:r>
              <a:rPr lang="de-DE" baseline="0" dirty="0" smtClean="0"/>
              <a:t>Beachte Attribut auf </a:t>
            </a:r>
            <a:r>
              <a:rPr lang="de-DE" baseline="0" dirty="0" err="1" smtClean="0"/>
              <a:t>DataClasses</a:t>
            </a:r>
            <a:endParaRPr lang="de-DE" baseline="0" dirty="0" smtClean="0"/>
          </a:p>
          <a:p>
            <a:pPr marL="171450" indent="-171450">
              <a:buFont typeface="Arial" panose="020B0604020202020204" pitchFamily="34" charset="0"/>
              <a:buChar char="•"/>
            </a:pPr>
            <a:r>
              <a:rPr lang="de-DE" baseline="0" dirty="0" err="1" smtClean="0"/>
              <a:t>Using</a:t>
            </a:r>
            <a:r>
              <a:rPr lang="de-DE" baseline="0" dirty="0" smtClean="0"/>
              <a:t> </a:t>
            </a:r>
            <a:r>
              <a:rPr lang="de-DE" baseline="0" dirty="0" err="1" smtClean="0"/>
              <a:t>Directive</a:t>
            </a:r>
            <a:r>
              <a:rPr lang="de-DE" baseline="0" dirty="0" smtClean="0"/>
              <a:t> </a:t>
            </a:r>
            <a:r>
              <a:rPr lang="de-DE" sz="1200" kern="1200" dirty="0" err="1" smtClean="0">
                <a:solidFill>
                  <a:schemeClr val="tx1"/>
                </a:solidFill>
                <a:latin typeface="Tahoma" pitchFamily="34" charset="0"/>
                <a:ea typeface="+mn-ea"/>
                <a:cs typeface="+mn-cs"/>
              </a:rPr>
              <a:t>System.ComponentModel.DataAnnotations</a:t>
            </a:r>
            <a:r>
              <a:rPr lang="de-DE" sz="1200" kern="1200" baseline="0" dirty="0" smtClean="0">
                <a:solidFill>
                  <a:schemeClr val="tx1"/>
                </a:solidFill>
                <a:latin typeface="Tahoma" pitchFamily="34" charset="0"/>
                <a:ea typeface="+mn-ea"/>
                <a:cs typeface="+mn-cs"/>
              </a:rPr>
              <a:t> für die Attribute</a:t>
            </a:r>
            <a:endParaRPr lang="de-DE" baseline="0" dirty="0" smtClean="0"/>
          </a:p>
          <a:p>
            <a:r>
              <a:rPr lang="de-DE" b="1" dirty="0" err="1" smtClean="0"/>
              <a:t>LibraryContext</a:t>
            </a:r>
            <a:r>
              <a:rPr lang="de-DE" b="1" baseline="0" dirty="0" smtClean="0"/>
              <a:t> Klasse </a:t>
            </a:r>
            <a:r>
              <a:rPr lang="de-DE" baseline="0" dirty="0" smtClean="0"/>
              <a:t>in Model anlegen. Erbt von </a:t>
            </a:r>
            <a:r>
              <a:rPr lang="de-DE" sz="1200" kern="1200" dirty="0" err="1" smtClean="0">
                <a:solidFill>
                  <a:schemeClr val="tx1"/>
                </a:solidFill>
                <a:latin typeface="Tahoma" pitchFamily="34" charset="0"/>
                <a:ea typeface="+mn-ea"/>
                <a:cs typeface="+mn-cs"/>
              </a:rPr>
              <a:t>DbContext</a:t>
            </a:r>
            <a:r>
              <a:rPr lang="de-DE" sz="1200" kern="1200" dirty="0" smtClean="0">
                <a:solidFill>
                  <a:schemeClr val="tx1"/>
                </a:solidFill>
                <a:latin typeface="Tahoma" pitchFamily="34" charset="0"/>
                <a:ea typeface="+mn-ea"/>
                <a:cs typeface="+mn-cs"/>
              </a:rPr>
              <a:t>;</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Using</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Directive</a:t>
            </a:r>
            <a:r>
              <a:rPr lang="de-DE" sz="1200" kern="1200" baseline="0" dirty="0" smtClean="0">
                <a:solidFill>
                  <a:schemeClr val="tx1"/>
                </a:solidFill>
                <a:latin typeface="Tahoma" pitchFamily="34" charset="0"/>
                <a:ea typeface="+mn-ea"/>
                <a:cs typeface="+mn-cs"/>
              </a:rPr>
              <a:t> einbinden</a:t>
            </a:r>
          </a:p>
          <a:p>
            <a:pPr marL="171450" indent="-171450">
              <a:buFont typeface="Arial" panose="020B0604020202020204" pitchFamily="34" charset="0"/>
              <a:buChar char="•"/>
            </a:pPr>
            <a:r>
              <a:rPr lang="de-DE" sz="1200" kern="1200" baseline="0" dirty="0" smtClean="0">
                <a:solidFill>
                  <a:schemeClr val="tx1"/>
                </a:solidFill>
                <a:latin typeface="Tahoma" pitchFamily="34" charset="0"/>
                <a:ea typeface="+mn-ea"/>
                <a:cs typeface="+mn-cs"/>
              </a:rPr>
              <a:t>Beachte </a:t>
            </a:r>
            <a:r>
              <a:rPr lang="de-DE" sz="1200" kern="1200" baseline="0" dirty="0" err="1" smtClean="0">
                <a:solidFill>
                  <a:schemeClr val="tx1"/>
                </a:solidFill>
                <a:latin typeface="Tahoma" pitchFamily="34" charset="0"/>
                <a:ea typeface="+mn-ea"/>
                <a:cs typeface="+mn-cs"/>
              </a:rPr>
              <a:t>Using</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Directive</a:t>
            </a:r>
            <a:r>
              <a:rPr lang="de-DE" sz="1200" kern="1200" baseline="0" dirty="0" smtClean="0">
                <a:solidFill>
                  <a:schemeClr val="tx1"/>
                </a:solidFill>
                <a:latin typeface="Tahoma" pitchFamily="34" charset="0"/>
                <a:ea typeface="+mn-ea"/>
                <a:cs typeface="+mn-cs"/>
              </a:rPr>
              <a:t> </a:t>
            </a:r>
            <a:r>
              <a:rPr lang="de-DE" sz="1200" kern="1200" baseline="0" dirty="0" err="1" smtClean="0">
                <a:solidFill>
                  <a:schemeClr val="tx1"/>
                </a:solidFill>
                <a:latin typeface="Tahoma" pitchFamily="34" charset="0"/>
                <a:ea typeface="+mn-ea"/>
                <a:cs typeface="+mn-cs"/>
              </a:rPr>
              <a:t>System.Data.Entity</a:t>
            </a:r>
            <a:r>
              <a:rPr lang="de-DE" sz="1200" kern="1200" baseline="0" dirty="0" smtClean="0">
                <a:solidFill>
                  <a:schemeClr val="tx1"/>
                </a:solidFill>
                <a:latin typeface="Tahoma" pitchFamily="34"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14</a:t>
            </a:fld>
            <a:endParaRPr lang="en-US"/>
          </a:p>
        </p:txBody>
      </p:sp>
    </p:spTree>
    <p:extLst>
      <p:ext uri="{BB962C8B-B14F-4D97-AF65-F5344CB8AC3E}">
        <p14:creationId xmlns:p14="http://schemas.microsoft.com/office/powerpoint/2010/main" val="591080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15</a:t>
            </a:fld>
            <a:endParaRPr lang="en-US"/>
          </a:p>
        </p:txBody>
      </p:sp>
    </p:spTree>
    <p:extLst>
      <p:ext uri="{BB962C8B-B14F-4D97-AF65-F5344CB8AC3E}">
        <p14:creationId xmlns:p14="http://schemas.microsoft.com/office/powerpoint/2010/main" val="3198203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Tabelle __</a:t>
            </a:r>
            <a:r>
              <a:rPr lang="de-DE" dirty="0" err="1" smtClean="0"/>
              <a:t>MigrationHistory</a:t>
            </a:r>
            <a:r>
              <a:rPr lang="de-DE" dirty="0" smtClean="0"/>
              <a:t> wird vom EF</a:t>
            </a:r>
            <a:r>
              <a:rPr lang="de-DE" baseline="0" dirty="0" smtClean="0"/>
              <a:t> automatisch angelegt</a:t>
            </a:r>
          </a:p>
          <a:p>
            <a:r>
              <a:rPr lang="de-DE" baseline="0" dirty="0" smtClean="0"/>
              <a:t>Beachte die Codeergänzung, wenn man </a:t>
            </a:r>
            <a:r>
              <a:rPr lang="de-DE" baseline="0" dirty="0" err="1" smtClean="0"/>
              <a:t>book</a:t>
            </a:r>
            <a:r>
              <a:rPr lang="de-DE" baseline="0" dirty="0" smtClean="0"/>
              <a:t> eintippt. Man muss nicht die Feldnamen kennen</a:t>
            </a:r>
          </a:p>
          <a:p>
            <a:r>
              <a:rPr lang="de-DE" baseline="0" dirty="0" smtClean="0"/>
              <a:t>Beachte auch die Navigation über </a:t>
            </a:r>
            <a:r>
              <a:rPr lang="de-DE" baseline="0" dirty="0" err="1" smtClean="0"/>
              <a:t>book.Author</a:t>
            </a:r>
            <a:r>
              <a:rPr lang="de-DE" baseline="0" dirty="0" smtClean="0"/>
              <a:t> zum </a:t>
            </a:r>
            <a:r>
              <a:rPr lang="de-DE" baseline="0" dirty="0" err="1" smtClean="0"/>
              <a:t>Author</a:t>
            </a:r>
            <a:endParaRPr lang="de-DE" baseline="0" dirty="0" smtClean="0"/>
          </a:p>
          <a:p>
            <a:r>
              <a:rPr lang="de-DE" baseline="0" dirty="0" smtClean="0"/>
              <a:t>Das geht auch anders herum. Liefere mir alle Bücher eines Autors</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16</a:t>
            </a:fld>
            <a:endParaRPr lang="en-US"/>
          </a:p>
        </p:txBody>
      </p:sp>
    </p:spTree>
    <p:extLst>
      <p:ext uri="{BB962C8B-B14F-4D97-AF65-F5344CB8AC3E}">
        <p14:creationId xmlns:p14="http://schemas.microsoft.com/office/powerpoint/2010/main" val="3190986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Beachte </a:t>
            </a:r>
            <a:r>
              <a:rPr lang="de-DE" dirty="0" err="1" smtClean="0"/>
              <a:t>Linq</a:t>
            </a:r>
            <a:r>
              <a:rPr lang="de-DE" dirty="0" smtClean="0"/>
              <a:t> mit </a:t>
            </a:r>
            <a:r>
              <a:rPr lang="de-DE" dirty="0" err="1" smtClean="0"/>
              <a:t>Lamda</a:t>
            </a:r>
            <a:r>
              <a:rPr lang="de-DE" baseline="0" dirty="0" smtClean="0"/>
              <a:t> Schreibweise</a:t>
            </a:r>
          </a:p>
          <a:p>
            <a:endParaRPr lang="en-US" sz="1200" kern="1200" dirty="0" smtClean="0">
              <a:solidFill>
                <a:schemeClr val="tx1"/>
              </a:solidFill>
              <a:latin typeface="Tahoma" pitchFamily="34" charset="0"/>
              <a:ea typeface="+mn-ea"/>
              <a:cs typeface="+mn-cs"/>
            </a:endParaRPr>
          </a:p>
          <a:p>
            <a:r>
              <a:rPr lang="en-US" sz="1200" kern="1200" dirty="0" err="1" smtClean="0">
                <a:solidFill>
                  <a:schemeClr val="tx1"/>
                </a:solidFill>
                <a:latin typeface="Tahoma" pitchFamily="34" charset="0"/>
                <a:ea typeface="+mn-ea"/>
                <a:cs typeface="+mn-cs"/>
              </a:rPr>
              <a:t>var</a:t>
            </a:r>
            <a:r>
              <a:rPr lang="en-US" sz="1200" kern="1200" dirty="0" smtClean="0">
                <a:solidFill>
                  <a:schemeClr val="tx1"/>
                </a:solidFill>
                <a:latin typeface="Tahoma" pitchFamily="34" charset="0"/>
                <a:ea typeface="+mn-ea"/>
                <a:cs typeface="+mn-cs"/>
              </a:rPr>
              <a:t> </a:t>
            </a:r>
            <a:r>
              <a:rPr lang="en-US" sz="1200" kern="1200" dirty="0" err="1" smtClean="0">
                <a:solidFill>
                  <a:schemeClr val="tx1"/>
                </a:solidFill>
                <a:latin typeface="Tahoma" pitchFamily="34" charset="0"/>
                <a:ea typeface="+mn-ea"/>
                <a:cs typeface="+mn-cs"/>
              </a:rPr>
              <a:t>theo</a:t>
            </a:r>
            <a:r>
              <a:rPr lang="en-US" sz="1200" kern="1200" dirty="0" smtClean="0">
                <a:solidFill>
                  <a:schemeClr val="tx1"/>
                </a:solidFill>
                <a:latin typeface="Tahoma" pitchFamily="34" charset="0"/>
                <a:ea typeface="+mn-ea"/>
                <a:cs typeface="+mn-cs"/>
              </a:rPr>
              <a:t> = (from a in </a:t>
            </a:r>
            <a:r>
              <a:rPr lang="en-US" sz="1200" kern="1200" dirty="0" err="1" smtClean="0">
                <a:solidFill>
                  <a:schemeClr val="tx1"/>
                </a:solidFill>
                <a:latin typeface="Tahoma" pitchFamily="34" charset="0"/>
                <a:ea typeface="+mn-ea"/>
                <a:cs typeface="+mn-cs"/>
              </a:rPr>
              <a:t>db.Authors</a:t>
            </a:r>
            <a:endParaRPr lang="en-US" sz="1200" kern="1200" dirty="0" smtClean="0">
              <a:solidFill>
                <a:schemeClr val="tx1"/>
              </a:solidFill>
              <a:latin typeface="Tahoma" pitchFamily="34" charset="0"/>
              <a:ea typeface="+mn-ea"/>
              <a:cs typeface="+mn-cs"/>
            </a:endParaRPr>
          </a:p>
          <a:p>
            <a:r>
              <a:rPr lang="de-DE" sz="1200" kern="1200" dirty="0" smtClean="0">
                <a:solidFill>
                  <a:schemeClr val="tx1"/>
                </a:solidFill>
                <a:latin typeface="Tahoma" pitchFamily="34" charset="0"/>
                <a:ea typeface="+mn-ea"/>
                <a:cs typeface="+mn-cs"/>
              </a:rPr>
              <a:t>                            </a:t>
            </a:r>
            <a:r>
              <a:rPr lang="de-DE" sz="1200" kern="1200" dirty="0" err="1" smtClean="0">
                <a:solidFill>
                  <a:schemeClr val="tx1"/>
                </a:solidFill>
                <a:latin typeface="Tahoma" pitchFamily="34" charset="0"/>
                <a:ea typeface="+mn-ea"/>
                <a:cs typeface="+mn-cs"/>
              </a:rPr>
              <a:t>where</a:t>
            </a:r>
            <a:r>
              <a:rPr lang="de-DE" sz="1200" kern="1200" dirty="0" smtClean="0">
                <a:solidFill>
                  <a:schemeClr val="tx1"/>
                </a:solidFill>
                <a:latin typeface="Tahoma" pitchFamily="34" charset="0"/>
                <a:ea typeface="+mn-ea"/>
                <a:cs typeface="+mn-cs"/>
              </a:rPr>
              <a:t> </a:t>
            </a:r>
            <a:r>
              <a:rPr lang="de-DE" sz="1200" kern="1200" dirty="0" err="1" smtClean="0">
                <a:solidFill>
                  <a:schemeClr val="tx1"/>
                </a:solidFill>
                <a:latin typeface="Tahoma" pitchFamily="34" charset="0"/>
                <a:ea typeface="+mn-ea"/>
                <a:cs typeface="+mn-cs"/>
              </a:rPr>
              <a:t>a.Name.Contains</a:t>
            </a:r>
            <a:r>
              <a:rPr lang="de-DE" sz="1200" kern="1200" dirty="0" smtClean="0">
                <a:solidFill>
                  <a:schemeClr val="tx1"/>
                </a:solidFill>
                <a:latin typeface="Tahoma" pitchFamily="34" charset="0"/>
                <a:ea typeface="+mn-ea"/>
                <a:cs typeface="+mn-cs"/>
              </a:rPr>
              <a:t>("Theo")</a:t>
            </a:r>
          </a:p>
          <a:p>
            <a:r>
              <a:rPr lang="de-DE" sz="1200" kern="1200" dirty="0" smtClean="0">
                <a:solidFill>
                  <a:schemeClr val="tx1"/>
                </a:solidFill>
                <a:latin typeface="Tahoma" pitchFamily="34" charset="0"/>
                <a:ea typeface="+mn-ea"/>
                <a:cs typeface="+mn-cs"/>
              </a:rPr>
              <a:t>                            </a:t>
            </a:r>
            <a:r>
              <a:rPr lang="de-DE" sz="1200" kern="1200" dirty="0" err="1" smtClean="0">
                <a:solidFill>
                  <a:schemeClr val="tx1"/>
                </a:solidFill>
                <a:latin typeface="Tahoma" pitchFamily="34" charset="0"/>
                <a:ea typeface="+mn-ea"/>
                <a:cs typeface="+mn-cs"/>
              </a:rPr>
              <a:t>select</a:t>
            </a:r>
            <a:r>
              <a:rPr lang="de-DE" sz="1200" kern="1200" dirty="0" smtClean="0">
                <a:solidFill>
                  <a:schemeClr val="tx1"/>
                </a:solidFill>
                <a:latin typeface="Tahoma" pitchFamily="34" charset="0"/>
                <a:ea typeface="+mn-ea"/>
                <a:cs typeface="+mn-cs"/>
              </a:rPr>
              <a:t> a).First();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17</a:t>
            </a:fld>
            <a:endParaRPr lang="en-US"/>
          </a:p>
        </p:txBody>
      </p:sp>
    </p:spTree>
    <p:extLst>
      <p:ext uri="{BB962C8B-B14F-4D97-AF65-F5344CB8AC3E}">
        <p14:creationId xmlns:p14="http://schemas.microsoft.com/office/powerpoint/2010/main" val="2153301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18</a:t>
            </a:fld>
            <a:endParaRPr lang="en-US"/>
          </a:p>
        </p:txBody>
      </p:sp>
    </p:spTree>
    <p:extLst>
      <p:ext uri="{BB962C8B-B14F-4D97-AF65-F5344CB8AC3E}">
        <p14:creationId xmlns:p14="http://schemas.microsoft.com/office/powerpoint/2010/main" val="1249319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Projekt </a:t>
            </a:r>
            <a:r>
              <a:rPr lang="de-DE" dirty="0" smtClean="0">
                <a:sym typeface="Wingdings" panose="05000000000000000000" pitchFamily="2" charset="2"/>
              </a:rPr>
              <a:t> Hinzufügen</a:t>
            </a:r>
            <a:r>
              <a:rPr lang="de-DE" baseline="0" dirty="0" smtClean="0">
                <a:sym typeface="Wingdings" panose="05000000000000000000" pitchFamily="2" charset="2"/>
              </a:rPr>
              <a:t>  neues Element: </a:t>
            </a:r>
            <a:r>
              <a:rPr lang="de-DE" dirty="0" smtClean="0"/>
              <a:t>ADO.NET Entity Model: Library</a:t>
            </a:r>
          </a:p>
          <a:p>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19</a:t>
            </a:fld>
            <a:endParaRPr lang="en-US"/>
          </a:p>
        </p:txBody>
      </p:sp>
    </p:spTree>
    <p:extLst>
      <p:ext uri="{BB962C8B-B14F-4D97-AF65-F5344CB8AC3E}">
        <p14:creationId xmlns:p14="http://schemas.microsoft.com/office/powerpoint/2010/main" val="1244984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Datenbank-Lebenszyklus</a:t>
            </a:r>
          </a:p>
          <a:p>
            <a:r>
              <a:rPr lang="de-DE" dirty="0" smtClean="0"/>
              <a:t>Datenerfassung</a:t>
            </a:r>
            <a:r>
              <a:rPr lang="de-DE" baseline="0" dirty="0" smtClean="0"/>
              <a:t> mit Access / Windows / </a:t>
            </a:r>
            <a:r>
              <a:rPr lang="de-DE" baseline="0" dirty="0" err="1" smtClean="0"/>
              <a:t>Webform</a:t>
            </a:r>
            <a:endParaRPr lang="de-DE" baseline="0" dirty="0" smtClean="0"/>
          </a:p>
          <a:p>
            <a:r>
              <a:rPr lang="de-DE" baseline="0" dirty="0" smtClean="0"/>
              <a:t>Datenverarbeitung mit BI und .net (SSIS + SSAS)</a:t>
            </a:r>
          </a:p>
          <a:p>
            <a:r>
              <a:rPr lang="de-DE" baseline="0" dirty="0" smtClean="0"/>
              <a:t>Datenauswertung mit BI (SSRS) und </a:t>
            </a:r>
            <a:r>
              <a:rPr lang="de-DE" baseline="0" dirty="0" err="1" smtClean="0"/>
              <a:t>Sharepoint</a:t>
            </a:r>
            <a:endParaRPr lang="de-DE" baseline="0" dirty="0" smtClean="0"/>
          </a:p>
          <a:p>
            <a:endParaRPr lang="de-DE" baseline="0" dirty="0" smtClean="0"/>
          </a:p>
          <a:p>
            <a:r>
              <a:rPr lang="de-DE" baseline="0" dirty="0" smtClean="0"/>
              <a:t>Ich habe heute das blaue Arbeiter-Hemd an. Wir gehen also auf den Bau und bauen / </a:t>
            </a:r>
            <a:r>
              <a:rPr lang="de-DE" baseline="0" dirty="0" err="1" smtClean="0"/>
              <a:t>coden</a:t>
            </a:r>
            <a:r>
              <a:rPr lang="de-DE" baseline="0" dirty="0" smtClean="0"/>
              <a:t> unser Projekt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a:t>
            </a:fld>
            <a:endParaRPr lang="en-US"/>
          </a:p>
        </p:txBody>
      </p:sp>
    </p:spTree>
    <p:extLst>
      <p:ext uri="{BB962C8B-B14F-4D97-AF65-F5344CB8AC3E}">
        <p14:creationId xmlns:p14="http://schemas.microsoft.com/office/powerpoint/2010/main" val="20546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wird die Datenbank aus dem letzten Beispiel ausgewählt</a:t>
            </a:r>
          </a:p>
          <a:p>
            <a:r>
              <a:rPr lang="de-DE" dirty="0" err="1" smtClean="0"/>
              <a:t>LibraryContext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20</a:t>
            </a:fld>
            <a:endParaRPr lang="en-US"/>
          </a:p>
        </p:txBody>
      </p:sp>
    </p:spTree>
    <p:extLst>
      <p:ext uri="{BB962C8B-B14F-4D97-AF65-F5344CB8AC3E}">
        <p14:creationId xmlns:p14="http://schemas.microsoft.com/office/powerpoint/2010/main" val="1335166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Beachte auch Projektmappen-Explorer</a:t>
            </a:r>
          </a:p>
          <a:p>
            <a:r>
              <a:rPr lang="de-DE" dirty="0" smtClean="0"/>
              <a:t>Navigations-Eigenschaften</a:t>
            </a:r>
            <a:r>
              <a:rPr lang="de-DE" baseline="0" dirty="0" smtClean="0"/>
              <a:t> werden  bei Database-First automatisch über Namen erstellt</a:t>
            </a:r>
          </a:p>
          <a:p>
            <a:r>
              <a:rPr lang="de-DE" baseline="0" dirty="0" smtClean="0"/>
              <a:t>Die Dateien mit der Endung </a:t>
            </a:r>
            <a:r>
              <a:rPr lang="de-DE" baseline="0" dirty="0" err="1" smtClean="0"/>
              <a:t>tt</a:t>
            </a:r>
            <a:r>
              <a:rPr lang="de-DE" baseline="0" dirty="0" smtClean="0"/>
              <a:t> im Projektmappen-Explorer sind Templates.</a:t>
            </a:r>
          </a:p>
          <a:p>
            <a:r>
              <a:rPr lang="de-DE" baseline="0" dirty="0" smtClean="0"/>
              <a:t>Library.Context.tt sind die automatisch generierten Entity-Klassen</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21</a:t>
            </a:fld>
            <a:endParaRPr lang="en-US"/>
          </a:p>
        </p:txBody>
      </p:sp>
    </p:spTree>
    <p:extLst>
      <p:ext uri="{BB962C8B-B14F-4D97-AF65-F5344CB8AC3E}">
        <p14:creationId xmlns:p14="http://schemas.microsoft.com/office/powerpoint/2010/main" val="623204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Vorsicht unbedingt</a:t>
            </a:r>
            <a:r>
              <a:rPr lang="de-DE" baseline="0" dirty="0" smtClean="0"/>
              <a:t> die Mehrzahl von </a:t>
            </a:r>
            <a:r>
              <a:rPr lang="de-DE" baseline="0" dirty="0" err="1" smtClean="0"/>
              <a:t>Authors</a:t>
            </a:r>
            <a:r>
              <a:rPr lang="de-DE" baseline="0" dirty="0" smtClean="0"/>
              <a:t> und Books angeben</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22</a:t>
            </a:fld>
            <a:endParaRPr lang="en-US"/>
          </a:p>
        </p:txBody>
      </p:sp>
    </p:spTree>
    <p:extLst>
      <p:ext uri="{BB962C8B-B14F-4D97-AF65-F5344CB8AC3E}">
        <p14:creationId xmlns:p14="http://schemas.microsoft.com/office/powerpoint/2010/main" val="201485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23</a:t>
            </a:fld>
            <a:endParaRPr lang="en-US"/>
          </a:p>
        </p:txBody>
      </p:sp>
    </p:spTree>
    <p:extLst>
      <p:ext uri="{BB962C8B-B14F-4D97-AF65-F5344CB8AC3E}">
        <p14:creationId xmlns:p14="http://schemas.microsoft.com/office/powerpoint/2010/main" val="4274001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24</a:t>
            </a:fld>
            <a:endParaRPr lang="en-US"/>
          </a:p>
        </p:txBody>
      </p:sp>
    </p:spTree>
    <p:extLst>
      <p:ext uri="{BB962C8B-B14F-4D97-AF65-F5344CB8AC3E}">
        <p14:creationId xmlns:p14="http://schemas.microsoft.com/office/powerpoint/2010/main" val="956666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25</a:t>
            </a:fld>
            <a:endParaRPr lang="en-US"/>
          </a:p>
        </p:txBody>
      </p:sp>
    </p:spTree>
    <p:extLst>
      <p:ext uri="{BB962C8B-B14F-4D97-AF65-F5344CB8AC3E}">
        <p14:creationId xmlns:p14="http://schemas.microsoft.com/office/powerpoint/2010/main" val="3407908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Author</a:t>
            </a:r>
            <a:endParaRPr lang="de-DE" dirty="0" smtClean="0"/>
          </a:p>
          <a:p>
            <a:r>
              <a:rPr lang="de-DE" dirty="0" err="1" smtClean="0"/>
              <a:t>AuthorSet</a:t>
            </a:r>
            <a:endParaRPr lang="de-DE" dirty="0" smtClean="0"/>
          </a:p>
          <a:p>
            <a:r>
              <a:rPr lang="de-DE" dirty="0" err="1" smtClean="0"/>
              <a:t>AuthorId</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26</a:t>
            </a:fld>
            <a:endParaRPr lang="en-US"/>
          </a:p>
        </p:txBody>
      </p:sp>
    </p:spTree>
    <p:extLst>
      <p:ext uri="{BB962C8B-B14F-4D97-AF65-F5344CB8AC3E}">
        <p14:creationId xmlns:p14="http://schemas.microsoft.com/office/powerpoint/2010/main" val="3384540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Name</a:t>
            </a:r>
          </a:p>
          <a:p>
            <a:r>
              <a:rPr lang="de-DE" dirty="0" err="1" smtClean="0"/>
              <a:t>Birthday</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27</a:t>
            </a:fld>
            <a:endParaRPr lang="en-US"/>
          </a:p>
        </p:txBody>
      </p:sp>
    </p:spTree>
    <p:extLst>
      <p:ext uri="{BB962C8B-B14F-4D97-AF65-F5344CB8AC3E}">
        <p14:creationId xmlns:p14="http://schemas.microsoft.com/office/powerpoint/2010/main" val="276260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28</a:t>
            </a:fld>
            <a:endParaRPr lang="en-US"/>
          </a:p>
        </p:txBody>
      </p:sp>
    </p:spTree>
    <p:extLst>
      <p:ext uri="{BB962C8B-B14F-4D97-AF65-F5344CB8AC3E}">
        <p14:creationId xmlns:p14="http://schemas.microsoft.com/office/powerpoint/2010/main" val="45071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29</a:t>
            </a:fld>
            <a:endParaRPr lang="en-US"/>
          </a:p>
        </p:txBody>
      </p:sp>
    </p:spTree>
    <p:extLst>
      <p:ext uri="{BB962C8B-B14F-4D97-AF65-F5344CB8AC3E}">
        <p14:creationId xmlns:p14="http://schemas.microsoft.com/office/powerpoint/2010/main" val="170228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Brauchen</a:t>
            </a:r>
            <a:r>
              <a:rPr lang="de-DE" baseline="0" dirty="0" smtClean="0"/>
              <a:t> wir heute ein SQL Management </a:t>
            </a:r>
            <a:r>
              <a:rPr lang="de-DE" baseline="0" dirty="0" err="1" smtClean="0"/>
              <a:t>Strudio</a:t>
            </a:r>
            <a:r>
              <a:rPr lang="de-DE" baseline="0" dirty="0" smtClean="0"/>
              <a: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a:t>
            </a:fld>
            <a:endParaRPr lang="en-US"/>
          </a:p>
        </p:txBody>
      </p:sp>
    </p:spTree>
    <p:extLst>
      <p:ext uri="{BB962C8B-B14F-4D97-AF65-F5344CB8AC3E}">
        <p14:creationId xmlns:p14="http://schemas.microsoft.com/office/powerpoint/2010/main" val="3434782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Datenbank aus Model</a:t>
            </a:r>
            <a:r>
              <a:rPr lang="de-DE" baseline="0" dirty="0" smtClean="0"/>
              <a:t> generieren</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30</a:t>
            </a:fld>
            <a:endParaRPr lang="en-US"/>
          </a:p>
        </p:txBody>
      </p:sp>
    </p:spTree>
    <p:extLst>
      <p:ext uri="{BB962C8B-B14F-4D97-AF65-F5344CB8AC3E}">
        <p14:creationId xmlns:p14="http://schemas.microsoft.com/office/powerpoint/2010/main" val="1126470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Skript muss noch ausgeführt werden</a:t>
            </a:r>
          </a:p>
          <a:p>
            <a:r>
              <a:rPr lang="de-DE" dirty="0" smtClean="0"/>
              <a:t>Beachte das das SQL-Skript</a:t>
            </a:r>
            <a:r>
              <a:rPr lang="de-DE" baseline="0" dirty="0" smtClean="0"/>
              <a:t> auch im Projektmappen-Explorer gespeichert wird.</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31</a:t>
            </a:fld>
            <a:endParaRPr lang="en-US"/>
          </a:p>
        </p:txBody>
      </p:sp>
    </p:spTree>
    <p:extLst>
      <p:ext uri="{BB962C8B-B14F-4D97-AF65-F5344CB8AC3E}">
        <p14:creationId xmlns:p14="http://schemas.microsoft.com/office/powerpoint/2010/main" val="1356908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32</a:t>
            </a:fld>
            <a:endParaRPr lang="en-US"/>
          </a:p>
        </p:txBody>
      </p:sp>
    </p:spTree>
    <p:extLst>
      <p:ext uri="{BB962C8B-B14F-4D97-AF65-F5344CB8AC3E}">
        <p14:creationId xmlns:p14="http://schemas.microsoft.com/office/powerpoint/2010/main" val="2956144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Webanwendung in EINER Stunden mit EF und vielen Web-Technologien</a:t>
            </a:r>
          </a:p>
          <a:p>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33</a:t>
            </a:fld>
            <a:endParaRPr lang="en-US"/>
          </a:p>
        </p:txBody>
      </p:sp>
    </p:spTree>
    <p:extLst>
      <p:ext uri="{BB962C8B-B14F-4D97-AF65-F5344CB8AC3E}">
        <p14:creationId xmlns:p14="http://schemas.microsoft.com/office/powerpoint/2010/main" val="19815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EF ist nur ein Bestandteil von ganz viel Technologie</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34</a:t>
            </a:fld>
            <a:endParaRPr lang="en-US"/>
          </a:p>
        </p:txBody>
      </p:sp>
    </p:spTree>
    <p:extLst>
      <p:ext uri="{BB962C8B-B14F-4D97-AF65-F5344CB8AC3E}">
        <p14:creationId xmlns:p14="http://schemas.microsoft.com/office/powerpoint/2010/main" val="3635548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35</a:t>
            </a:fld>
            <a:endParaRPr lang="en-US"/>
          </a:p>
        </p:txBody>
      </p:sp>
    </p:spTree>
    <p:extLst>
      <p:ext uri="{BB962C8B-B14F-4D97-AF65-F5344CB8AC3E}">
        <p14:creationId xmlns:p14="http://schemas.microsoft.com/office/powerpoint/2010/main" val="2901756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36</a:t>
            </a:fld>
            <a:endParaRPr lang="en-US"/>
          </a:p>
        </p:txBody>
      </p:sp>
    </p:spTree>
    <p:extLst>
      <p:ext uri="{BB962C8B-B14F-4D97-AF65-F5344CB8AC3E}">
        <p14:creationId xmlns:p14="http://schemas.microsoft.com/office/powerpoint/2010/main" val="3559881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37</a:t>
            </a:fld>
            <a:endParaRPr lang="en-US"/>
          </a:p>
        </p:txBody>
      </p:sp>
    </p:spTree>
    <p:extLst>
      <p:ext uri="{BB962C8B-B14F-4D97-AF65-F5344CB8AC3E}">
        <p14:creationId xmlns:p14="http://schemas.microsoft.com/office/powerpoint/2010/main" val="36430756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Projektname:</a:t>
            </a:r>
            <a:r>
              <a:rPr lang="de-DE" baseline="0" dirty="0" smtClean="0"/>
              <a:t> </a:t>
            </a:r>
            <a:r>
              <a:rPr lang="de-DE" baseline="0" dirty="0" err="1" smtClean="0"/>
              <a:t>WingtipToys</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38</a:t>
            </a:fld>
            <a:endParaRPr lang="en-US"/>
          </a:p>
        </p:txBody>
      </p:sp>
    </p:spTree>
    <p:extLst>
      <p:ext uri="{BB962C8B-B14F-4D97-AF65-F5344CB8AC3E}">
        <p14:creationId xmlns:p14="http://schemas.microsoft.com/office/powerpoint/2010/main" val="2890676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Beinhaltet:</a:t>
            </a:r>
          </a:p>
          <a:p>
            <a:r>
              <a:rPr lang="de-DE" dirty="0" smtClean="0"/>
              <a:t>Membership </a:t>
            </a:r>
          </a:p>
          <a:p>
            <a:r>
              <a:rPr lang="de-DE" dirty="0" smtClean="0"/>
              <a:t>SQL Server Express </a:t>
            </a:r>
            <a:r>
              <a:rPr lang="de-DE" dirty="0" err="1" smtClean="0"/>
              <a:t>LocalDB</a:t>
            </a:r>
            <a:r>
              <a:rPr lang="de-DE" dirty="0" smtClean="0"/>
              <a:t> </a:t>
            </a:r>
          </a:p>
          <a:p>
            <a:r>
              <a:rPr lang="de-DE" dirty="0" smtClean="0"/>
              <a:t>Master Pages</a:t>
            </a:r>
          </a:p>
          <a:p>
            <a:r>
              <a:rPr lang="de-DE" dirty="0" smtClean="0"/>
              <a:t>HTML5</a:t>
            </a:r>
          </a:p>
          <a:p>
            <a:r>
              <a:rPr lang="de-DE" dirty="0" smtClean="0"/>
              <a:t>Bootstrap</a:t>
            </a:r>
          </a:p>
          <a:p>
            <a:r>
              <a:rPr lang="de-DE" dirty="0" err="1" smtClean="0"/>
              <a:t>NuGet</a:t>
            </a:r>
            <a:r>
              <a:rPr lang="de-DE" dirty="0" smtClean="0"/>
              <a:t> Packages</a:t>
            </a:r>
          </a:p>
          <a:p>
            <a:r>
              <a:rPr lang="de-DE" dirty="0" err="1" smtClean="0"/>
              <a:t>jQuery</a:t>
            </a:r>
            <a:endParaRPr lang="de-DE" dirty="0" smtClean="0"/>
          </a:p>
          <a:p>
            <a:r>
              <a:rPr lang="de-DE" dirty="0" smtClean="0"/>
              <a:t>Entity Framework Code First</a:t>
            </a:r>
          </a:p>
          <a:p>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39</a:t>
            </a:fld>
            <a:endParaRPr lang="en-US"/>
          </a:p>
        </p:txBody>
      </p:sp>
    </p:spTree>
    <p:extLst>
      <p:ext uri="{BB962C8B-B14F-4D97-AF65-F5344CB8AC3E}">
        <p14:creationId xmlns:p14="http://schemas.microsoft.com/office/powerpoint/2010/main" val="188457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 den folgenden drei Folien:</a:t>
            </a:r>
          </a:p>
          <a:p>
            <a:pPr marL="171450" indent="-171450">
              <a:buFont typeface="Arial" panose="020B0604020202020204" pitchFamily="34" charset="0"/>
              <a:buChar char="•"/>
            </a:pPr>
            <a:r>
              <a:rPr lang="de-DE" dirty="0" smtClean="0"/>
              <a:t>Was ist das EF</a:t>
            </a:r>
          </a:p>
          <a:p>
            <a:pPr marL="171450" indent="-171450">
              <a:buFont typeface="Arial" panose="020B0604020202020204" pitchFamily="34" charset="0"/>
              <a:buChar char="•"/>
            </a:pPr>
            <a:r>
              <a:rPr lang="de-DE" dirty="0" smtClean="0"/>
              <a:t>Wann nutzt man</a:t>
            </a:r>
            <a:r>
              <a:rPr lang="de-DE" baseline="0" dirty="0" smtClean="0"/>
              <a:t> das EF</a:t>
            </a:r>
          </a:p>
          <a:p>
            <a:pPr marL="171450" indent="-171450">
              <a:buFont typeface="Arial" panose="020B0604020202020204" pitchFamily="34" charset="0"/>
              <a:buChar char="•"/>
            </a:pPr>
            <a:r>
              <a:rPr lang="de-DE" dirty="0" smtClean="0"/>
              <a:t>Wie programmiert</a:t>
            </a:r>
            <a:r>
              <a:rPr lang="de-DE" baseline="0" dirty="0" smtClean="0"/>
              <a:t> man das EF</a:t>
            </a:r>
          </a:p>
          <a:p>
            <a:pPr marL="0" indent="0">
              <a:buFont typeface="Arial" panose="020B0604020202020204" pitchFamily="34" charset="0"/>
              <a:buNone/>
            </a:pPr>
            <a:r>
              <a:rPr lang="de-DE" baseline="0" dirty="0" smtClean="0"/>
              <a:t>Und dann starten / </a:t>
            </a:r>
            <a:r>
              <a:rPr lang="de-DE" baseline="0" dirty="0" err="1" smtClean="0"/>
              <a:t>coden</a:t>
            </a:r>
            <a:r>
              <a:rPr lang="de-DE" baseline="0" dirty="0" smtClean="0"/>
              <a:t> wir los</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a:t>
            </a:fld>
            <a:endParaRPr lang="en-US"/>
          </a:p>
        </p:txBody>
      </p:sp>
    </p:spTree>
    <p:extLst>
      <p:ext uri="{BB962C8B-B14F-4D97-AF65-F5344CB8AC3E}">
        <p14:creationId xmlns:p14="http://schemas.microsoft.com/office/powerpoint/2010/main" val="3570756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40</a:t>
            </a:fld>
            <a:endParaRPr lang="en-US"/>
          </a:p>
        </p:txBody>
      </p:sp>
    </p:spTree>
    <p:extLst>
      <p:ext uri="{BB962C8B-B14F-4D97-AF65-F5344CB8AC3E}">
        <p14:creationId xmlns:p14="http://schemas.microsoft.com/office/powerpoint/2010/main" val="168323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Für Jede Tabelle wird eine Klasse</a:t>
            </a:r>
            <a:r>
              <a:rPr lang="de-DE" baseline="0" dirty="0" smtClean="0"/>
              <a:t> erstellt</a:t>
            </a:r>
          </a:p>
          <a:p>
            <a:r>
              <a:rPr lang="de-DE" baseline="0" dirty="0" smtClean="0"/>
              <a:t>Nichts wir ran an die Arbeit.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41</a:t>
            </a:fld>
            <a:endParaRPr lang="en-US"/>
          </a:p>
        </p:txBody>
      </p:sp>
    </p:spTree>
    <p:extLst>
      <p:ext uri="{BB962C8B-B14F-4D97-AF65-F5344CB8AC3E}">
        <p14:creationId xmlns:p14="http://schemas.microsoft.com/office/powerpoint/2010/main" val="980769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42</a:t>
            </a:fld>
            <a:endParaRPr lang="en-US"/>
          </a:p>
        </p:txBody>
      </p:sp>
    </p:spTree>
    <p:extLst>
      <p:ext uri="{BB962C8B-B14F-4D97-AF65-F5344CB8AC3E}">
        <p14:creationId xmlns:p14="http://schemas.microsoft.com/office/powerpoint/2010/main" val="2163392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Attribute</a:t>
            </a:r>
          </a:p>
          <a:p>
            <a:r>
              <a:rPr lang="de-DE" dirty="0" err="1" smtClean="0"/>
              <a:t>Nullable</a:t>
            </a:r>
            <a:r>
              <a:rPr lang="de-DE" dirty="0" smtClean="0"/>
              <a:t> Deklaration</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43</a:t>
            </a:fld>
            <a:endParaRPr lang="en-US"/>
          </a:p>
        </p:txBody>
      </p:sp>
    </p:spTree>
    <p:extLst>
      <p:ext uri="{BB962C8B-B14F-4D97-AF65-F5344CB8AC3E}">
        <p14:creationId xmlns:p14="http://schemas.microsoft.com/office/powerpoint/2010/main" val="248927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44</a:t>
            </a:fld>
            <a:endParaRPr lang="en-US"/>
          </a:p>
        </p:txBody>
      </p:sp>
    </p:spTree>
    <p:extLst>
      <p:ext uri="{BB962C8B-B14F-4D97-AF65-F5344CB8AC3E}">
        <p14:creationId xmlns:p14="http://schemas.microsoft.com/office/powerpoint/2010/main" val="3571057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45</a:t>
            </a:fld>
            <a:endParaRPr lang="en-US"/>
          </a:p>
        </p:txBody>
      </p:sp>
    </p:spTree>
    <p:extLst>
      <p:ext uri="{BB962C8B-B14F-4D97-AF65-F5344CB8AC3E}">
        <p14:creationId xmlns:p14="http://schemas.microsoft.com/office/powerpoint/2010/main" val="837289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46</a:t>
            </a:fld>
            <a:endParaRPr lang="en-US"/>
          </a:p>
        </p:txBody>
      </p:sp>
    </p:spTree>
    <p:extLst>
      <p:ext uri="{BB962C8B-B14F-4D97-AF65-F5344CB8AC3E}">
        <p14:creationId xmlns:p14="http://schemas.microsoft.com/office/powerpoint/2010/main" val="2623502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47</a:t>
            </a:fld>
            <a:endParaRPr lang="en-US"/>
          </a:p>
        </p:txBody>
      </p:sp>
    </p:spTree>
    <p:extLst>
      <p:ext uri="{BB962C8B-B14F-4D97-AF65-F5344CB8AC3E}">
        <p14:creationId xmlns:p14="http://schemas.microsoft.com/office/powerpoint/2010/main" val="11553737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a:t>
            </a:r>
            <a:r>
              <a:rPr lang="de-DE" dirty="0" err="1" smtClean="0"/>
              <a:t>wars</a:t>
            </a:r>
            <a:r>
              <a:rPr lang="de-DE" dirty="0" smtClean="0"/>
              <a:t> bis jetzt erst mal mit der Datenzugriffschicht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48</a:t>
            </a:fld>
            <a:endParaRPr lang="en-US"/>
          </a:p>
        </p:txBody>
      </p:sp>
    </p:spTree>
    <p:extLst>
      <p:ext uri="{BB962C8B-B14F-4D97-AF65-F5344CB8AC3E}">
        <p14:creationId xmlns:p14="http://schemas.microsoft.com/office/powerpoint/2010/main" val="22121675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49</a:t>
            </a:fld>
            <a:endParaRPr lang="en-US"/>
          </a:p>
        </p:txBody>
      </p:sp>
    </p:spTree>
    <p:extLst>
      <p:ext uri="{BB962C8B-B14F-4D97-AF65-F5344CB8AC3E}">
        <p14:creationId xmlns:p14="http://schemas.microsoft.com/office/powerpoint/2010/main" val="67939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ORM = </a:t>
            </a:r>
            <a:r>
              <a:rPr lang="de-DE" dirty="0" err="1" smtClean="0"/>
              <a:t>ObjeteRelationalMapping</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a:t>
            </a:fld>
            <a:endParaRPr lang="en-US"/>
          </a:p>
        </p:txBody>
      </p:sp>
    </p:spTree>
    <p:extLst>
      <p:ext uri="{BB962C8B-B14F-4D97-AF65-F5344CB8AC3E}">
        <p14:creationId xmlns:p14="http://schemas.microsoft.com/office/powerpoint/2010/main" val="2560028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50</a:t>
            </a:fld>
            <a:endParaRPr lang="en-US"/>
          </a:p>
        </p:txBody>
      </p:sp>
    </p:spTree>
    <p:extLst>
      <p:ext uri="{BB962C8B-B14F-4D97-AF65-F5344CB8AC3E}">
        <p14:creationId xmlns:p14="http://schemas.microsoft.com/office/powerpoint/2010/main" val="10477098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51</a:t>
            </a:fld>
            <a:endParaRPr lang="en-US"/>
          </a:p>
        </p:txBody>
      </p:sp>
    </p:spTree>
    <p:extLst>
      <p:ext uri="{BB962C8B-B14F-4D97-AF65-F5344CB8AC3E}">
        <p14:creationId xmlns:p14="http://schemas.microsoft.com/office/powerpoint/2010/main" val="3104064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52</a:t>
            </a:fld>
            <a:endParaRPr lang="en-US"/>
          </a:p>
        </p:txBody>
      </p:sp>
    </p:spTree>
    <p:extLst>
      <p:ext uri="{BB962C8B-B14F-4D97-AF65-F5344CB8AC3E}">
        <p14:creationId xmlns:p14="http://schemas.microsoft.com/office/powerpoint/2010/main" val="3832138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53</a:t>
            </a:fld>
            <a:endParaRPr lang="en-US"/>
          </a:p>
        </p:txBody>
      </p:sp>
    </p:spTree>
    <p:extLst>
      <p:ext uri="{BB962C8B-B14F-4D97-AF65-F5344CB8AC3E}">
        <p14:creationId xmlns:p14="http://schemas.microsoft.com/office/powerpoint/2010/main" val="14414377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54</a:t>
            </a:fld>
            <a:endParaRPr lang="en-US"/>
          </a:p>
        </p:txBody>
      </p:sp>
    </p:spTree>
    <p:extLst>
      <p:ext uri="{BB962C8B-B14F-4D97-AF65-F5344CB8AC3E}">
        <p14:creationId xmlns:p14="http://schemas.microsoft.com/office/powerpoint/2010/main" val="23704460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55</a:t>
            </a:fld>
            <a:endParaRPr lang="en-US"/>
          </a:p>
        </p:txBody>
      </p:sp>
    </p:spTree>
    <p:extLst>
      <p:ext uri="{BB962C8B-B14F-4D97-AF65-F5344CB8AC3E}">
        <p14:creationId xmlns:p14="http://schemas.microsoft.com/office/powerpoint/2010/main" val="36946135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56</a:t>
            </a:fld>
            <a:endParaRPr lang="en-US"/>
          </a:p>
        </p:txBody>
      </p:sp>
    </p:spTree>
    <p:extLst>
      <p:ext uri="{BB962C8B-B14F-4D97-AF65-F5344CB8AC3E}">
        <p14:creationId xmlns:p14="http://schemas.microsoft.com/office/powerpoint/2010/main" val="927141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57</a:t>
            </a:fld>
            <a:endParaRPr lang="en-US"/>
          </a:p>
        </p:txBody>
      </p:sp>
    </p:spTree>
    <p:extLst>
      <p:ext uri="{BB962C8B-B14F-4D97-AF65-F5344CB8AC3E}">
        <p14:creationId xmlns:p14="http://schemas.microsoft.com/office/powerpoint/2010/main" val="7283969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58</a:t>
            </a:fld>
            <a:endParaRPr lang="en-US"/>
          </a:p>
        </p:txBody>
      </p:sp>
    </p:spTree>
    <p:extLst>
      <p:ext uri="{BB962C8B-B14F-4D97-AF65-F5344CB8AC3E}">
        <p14:creationId xmlns:p14="http://schemas.microsoft.com/office/powerpoint/2010/main" val="1397919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59</a:t>
            </a:fld>
            <a:endParaRPr lang="en-US"/>
          </a:p>
        </p:txBody>
      </p:sp>
    </p:spTree>
    <p:extLst>
      <p:ext uri="{BB962C8B-B14F-4D97-AF65-F5344CB8AC3E}">
        <p14:creationId xmlns:p14="http://schemas.microsoft.com/office/powerpoint/2010/main" val="37198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smtClean="0"/>
              <a:t>Tools kann auch</a:t>
            </a:r>
          </a:p>
          <a:p>
            <a:r>
              <a:rPr lang="de-DE" dirty="0" smtClean="0"/>
              <a:t>Anbindung an Webservices</a:t>
            </a:r>
          </a:p>
          <a:p>
            <a:r>
              <a:rPr lang="de-DE" dirty="0" smtClean="0"/>
              <a:t>Eigene Webservices</a:t>
            </a:r>
          </a:p>
          <a:p>
            <a:endParaRPr lang="de-DE" dirty="0" smtClean="0"/>
          </a:p>
          <a:p>
            <a:r>
              <a:rPr lang="de-DE" dirty="0" smtClean="0">
                <a:sym typeface="Wingdings" panose="05000000000000000000" pitchFamily="2" charset="2"/>
              </a:rPr>
              <a:t> </a:t>
            </a:r>
            <a:r>
              <a:rPr lang="en-US" sz="1200" dirty="0" smtClean="0"/>
              <a:t>Entity Framework (EF) is Microsoft’s recommended data access technology when building new .NET applications</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a:t>
            </a:fld>
            <a:endParaRPr lang="en-US"/>
          </a:p>
        </p:txBody>
      </p:sp>
    </p:spTree>
    <p:extLst>
      <p:ext uri="{BB962C8B-B14F-4D97-AF65-F5344CB8AC3E}">
        <p14:creationId xmlns:p14="http://schemas.microsoft.com/office/powerpoint/2010/main" val="24696095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60</a:t>
            </a:fld>
            <a:endParaRPr lang="en-US"/>
          </a:p>
        </p:txBody>
      </p:sp>
    </p:spTree>
    <p:extLst>
      <p:ext uri="{BB962C8B-B14F-4D97-AF65-F5344CB8AC3E}">
        <p14:creationId xmlns:p14="http://schemas.microsoft.com/office/powerpoint/2010/main" val="32886198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61</a:t>
            </a:fld>
            <a:endParaRPr lang="en-US"/>
          </a:p>
        </p:txBody>
      </p:sp>
    </p:spTree>
    <p:extLst>
      <p:ext uri="{BB962C8B-B14F-4D97-AF65-F5344CB8AC3E}">
        <p14:creationId xmlns:p14="http://schemas.microsoft.com/office/powerpoint/2010/main" val="9414521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62</a:t>
            </a:fld>
            <a:endParaRPr lang="en-US"/>
          </a:p>
        </p:txBody>
      </p:sp>
    </p:spTree>
    <p:extLst>
      <p:ext uri="{BB962C8B-B14F-4D97-AF65-F5344CB8AC3E}">
        <p14:creationId xmlns:p14="http://schemas.microsoft.com/office/powerpoint/2010/main" val="14353268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63</a:t>
            </a:fld>
            <a:endParaRPr lang="en-US"/>
          </a:p>
        </p:txBody>
      </p:sp>
    </p:spTree>
    <p:extLst>
      <p:ext uri="{BB962C8B-B14F-4D97-AF65-F5344CB8AC3E}">
        <p14:creationId xmlns:p14="http://schemas.microsoft.com/office/powerpoint/2010/main" val="98153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https://localhost:44300/ProductList?id=1</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64</a:t>
            </a:fld>
            <a:endParaRPr lang="en-US"/>
          </a:p>
        </p:txBody>
      </p:sp>
    </p:spTree>
    <p:extLst>
      <p:ext uri="{BB962C8B-B14F-4D97-AF65-F5344CB8AC3E}">
        <p14:creationId xmlns:p14="http://schemas.microsoft.com/office/powerpoint/2010/main" val="10437029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65</a:t>
            </a:fld>
            <a:endParaRPr lang="en-US"/>
          </a:p>
        </p:txBody>
      </p:sp>
    </p:spTree>
    <p:extLst>
      <p:ext uri="{BB962C8B-B14F-4D97-AF65-F5344CB8AC3E}">
        <p14:creationId xmlns:p14="http://schemas.microsoft.com/office/powerpoint/2010/main" val="29676673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66</a:t>
            </a:fld>
            <a:endParaRPr lang="en-US"/>
          </a:p>
        </p:txBody>
      </p:sp>
    </p:spTree>
    <p:extLst>
      <p:ext uri="{BB962C8B-B14F-4D97-AF65-F5344CB8AC3E}">
        <p14:creationId xmlns:p14="http://schemas.microsoft.com/office/powerpoint/2010/main" val="971988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67</a:t>
            </a:fld>
            <a:endParaRPr lang="en-US"/>
          </a:p>
        </p:txBody>
      </p:sp>
    </p:spTree>
    <p:extLst>
      <p:ext uri="{BB962C8B-B14F-4D97-AF65-F5344CB8AC3E}">
        <p14:creationId xmlns:p14="http://schemas.microsoft.com/office/powerpoint/2010/main" val="34602141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68</a:t>
            </a:fld>
            <a:endParaRPr lang="en-US"/>
          </a:p>
        </p:txBody>
      </p:sp>
    </p:spTree>
    <p:extLst>
      <p:ext uri="{BB962C8B-B14F-4D97-AF65-F5344CB8AC3E}">
        <p14:creationId xmlns:p14="http://schemas.microsoft.com/office/powerpoint/2010/main" val="37305357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69</a:t>
            </a:fld>
            <a:endParaRPr lang="en-US"/>
          </a:p>
        </p:txBody>
      </p:sp>
    </p:spTree>
    <p:extLst>
      <p:ext uri="{BB962C8B-B14F-4D97-AF65-F5344CB8AC3E}">
        <p14:creationId xmlns:p14="http://schemas.microsoft.com/office/powerpoint/2010/main" val="12033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EF</a:t>
            </a:r>
            <a:r>
              <a:rPr lang="de-DE" baseline="0" dirty="0" smtClean="0"/>
              <a:t> Einstieg: Code First – Model First – Database First</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a:t>
            </a:fld>
            <a:endParaRPr lang="en-US"/>
          </a:p>
        </p:txBody>
      </p:sp>
    </p:spTree>
    <p:extLst>
      <p:ext uri="{BB962C8B-B14F-4D97-AF65-F5344CB8AC3E}">
        <p14:creationId xmlns:p14="http://schemas.microsoft.com/office/powerpoint/2010/main" val="15626177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Linq</a:t>
            </a:r>
            <a:r>
              <a:rPr lang="de-DE" dirty="0" smtClean="0"/>
              <a:t> mit und ohne </a:t>
            </a:r>
            <a:r>
              <a:rPr lang="de-DE" dirty="0" err="1" smtClean="0"/>
              <a:t>Lamda</a:t>
            </a:r>
            <a:r>
              <a:rPr lang="de-DE" dirty="0" smtClean="0"/>
              <a:t> Ausdrücke</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70</a:t>
            </a:fld>
            <a:endParaRPr lang="en-US"/>
          </a:p>
        </p:txBody>
      </p:sp>
    </p:spTree>
    <p:extLst>
      <p:ext uri="{BB962C8B-B14F-4D97-AF65-F5344CB8AC3E}">
        <p14:creationId xmlns:p14="http://schemas.microsoft.com/office/powerpoint/2010/main" val="352606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71</a:t>
            </a:fld>
            <a:endParaRPr lang="en-US"/>
          </a:p>
        </p:txBody>
      </p:sp>
    </p:spTree>
    <p:extLst>
      <p:ext uri="{BB962C8B-B14F-4D97-AF65-F5344CB8AC3E}">
        <p14:creationId xmlns:p14="http://schemas.microsoft.com/office/powerpoint/2010/main" val="6223681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72</a:t>
            </a:fld>
            <a:endParaRPr lang="en-US"/>
          </a:p>
        </p:txBody>
      </p:sp>
    </p:spTree>
    <p:extLst>
      <p:ext uri="{BB962C8B-B14F-4D97-AF65-F5344CB8AC3E}">
        <p14:creationId xmlns:p14="http://schemas.microsoft.com/office/powerpoint/2010/main" val="27191673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73</a:t>
            </a:fld>
            <a:endParaRPr lang="en-US"/>
          </a:p>
        </p:txBody>
      </p:sp>
    </p:spTree>
    <p:extLst>
      <p:ext uri="{BB962C8B-B14F-4D97-AF65-F5344CB8AC3E}">
        <p14:creationId xmlns:p14="http://schemas.microsoft.com/office/powerpoint/2010/main" val="6402540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74</a:t>
            </a:fld>
            <a:endParaRPr lang="en-US"/>
          </a:p>
        </p:txBody>
      </p:sp>
    </p:spTree>
    <p:extLst>
      <p:ext uri="{BB962C8B-B14F-4D97-AF65-F5344CB8AC3E}">
        <p14:creationId xmlns:p14="http://schemas.microsoft.com/office/powerpoint/2010/main" val="14585133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75</a:t>
            </a:fld>
            <a:endParaRPr lang="en-US"/>
          </a:p>
        </p:txBody>
      </p:sp>
    </p:spTree>
    <p:extLst>
      <p:ext uri="{BB962C8B-B14F-4D97-AF65-F5344CB8AC3E}">
        <p14:creationId xmlns:p14="http://schemas.microsoft.com/office/powerpoint/2010/main" val="941164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76</a:t>
            </a:fld>
            <a:endParaRPr lang="en-US"/>
          </a:p>
        </p:txBody>
      </p:sp>
    </p:spTree>
    <p:extLst>
      <p:ext uri="{BB962C8B-B14F-4D97-AF65-F5344CB8AC3E}">
        <p14:creationId xmlns:p14="http://schemas.microsoft.com/office/powerpoint/2010/main" val="16230886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77</a:t>
            </a:fld>
            <a:endParaRPr lang="en-US"/>
          </a:p>
        </p:txBody>
      </p:sp>
    </p:spTree>
    <p:extLst>
      <p:ext uri="{BB962C8B-B14F-4D97-AF65-F5344CB8AC3E}">
        <p14:creationId xmlns:p14="http://schemas.microsoft.com/office/powerpoint/2010/main" val="350515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Datenbank zeigen</a:t>
            </a:r>
          </a:p>
          <a:p>
            <a:r>
              <a:rPr lang="de-DE" dirty="0" smtClean="0"/>
              <a:t>VS</a:t>
            </a:r>
            <a:r>
              <a:rPr lang="de-DE" baseline="0" dirty="0" smtClean="0"/>
              <a:t> starten</a:t>
            </a:r>
          </a:p>
          <a:p>
            <a:r>
              <a:rPr lang="de-DE" baseline="0" dirty="0" smtClean="0"/>
              <a:t>Konsolenprojekt anlegen</a:t>
            </a:r>
            <a:endParaRPr lang="de-DE" dirty="0" smtClean="0"/>
          </a:p>
          <a:p>
            <a:r>
              <a:rPr lang="de-DE" dirty="0" smtClean="0"/>
              <a:t>Code schreiben</a:t>
            </a:r>
            <a:endParaRPr lang="de-DE" dirty="0"/>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8</a:t>
            </a:fld>
            <a:endParaRPr lang="en-US"/>
          </a:p>
        </p:txBody>
      </p:sp>
    </p:spTree>
    <p:extLst>
      <p:ext uri="{BB962C8B-B14F-4D97-AF65-F5344CB8AC3E}">
        <p14:creationId xmlns:p14="http://schemas.microsoft.com/office/powerpoint/2010/main" val="243592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205D3B91-DAFF-49CD-ABFE-30CF02FDE2E8}" type="slidenum">
              <a:rPr lang="en-US" smtClean="0"/>
              <a:pPr>
                <a:defRPr/>
              </a:pPr>
              <a:t>9</a:t>
            </a:fld>
            <a:endParaRPr lang="en-US"/>
          </a:p>
        </p:txBody>
      </p:sp>
    </p:spTree>
    <p:extLst>
      <p:ext uri="{BB962C8B-B14F-4D97-AF65-F5344CB8AC3E}">
        <p14:creationId xmlns:p14="http://schemas.microsoft.com/office/powerpoint/2010/main" val="1396039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4" name="Grafi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6324600"/>
            <a:ext cx="1905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1143000"/>
            <a:ext cx="7924800" cy="4953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itelplatzhalter 1"/>
          <p:cNvSpPr>
            <a:spLocks noGrp="1"/>
          </p:cNvSpPr>
          <p:nvPr>
            <p:ph type="title"/>
          </p:nvPr>
        </p:nvSpPr>
        <p:spPr bwMode="auto">
          <a:xfrm>
            <a:off x="576000" y="323850"/>
            <a:ext cx="8034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de-DE" smtClean="0"/>
              <a:t>Titelmasterformat durch Klicken bearbeiten</a:t>
            </a:r>
            <a:endParaRPr lang="de-DE" dirty="0" smtClean="0"/>
          </a:p>
        </p:txBody>
      </p:sp>
      <p:sp>
        <p:nvSpPr>
          <p:cNvPr id="5" name="Rectangle 4"/>
          <p:cNvSpPr>
            <a:spLocks noGrp="1" noChangeArrowheads="1"/>
          </p:cNvSpPr>
          <p:nvPr>
            <p:ph type="dt" sz="half" idx="10"/>
          </p:nvPr>
        </p:nvSpPr>
        <p:spPr/>
        <p:txBody>
          <a:bodyPr/>
          <a:lstStyle>
            <a:lvl1pPr>
              <a:defRPr/>
            </a:lvl1pPr>
          </a:lstStyle>
          <a:p>
            <a:pPr>
              <a:defRPr/>
            </a:pPr>
            <a:fld id="{428F748F-3237-458E-9EE1-278BD07DEDF5}" type="datetime1">
              <a:rPr lang="de-DE" smtClean="0"/>
              <a:t>18.06.2015</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a:xfrm>
            <a:off x="7543800" y="6248400"/>
            <a:ext cx="990600" cy="457200"/>
          </a:xfrm>
        </p:spPr>
        <p:txBody>
          <a:bodyPr/>
          <a:lstStyle>
            <a:lvl1pPr>
              <a:defRPr/>
            </a:lvl1pPr>
          </a:lstStyle>
          <a:p>
            <a:pPr>
              <a:defRPr/>
            </a:pPr>
            <a:fld id="{0747BC70-76BC-43A4-8291-B1E8B18CA846}" type="slidenum">
              <a:rPr lang="en-US"/>
              <a:pPr>
                <a:defRPr/>
              </a:pPr>
              <a:t>‹Nr.›</a:t>
            </a:fld>
            <a:endParaRPr lang="en-US"/>
          </a:p>
        </p:txBody>
      </p:sp>
    </p:spTree>
    <p:extLst>
      <p:ext uri="{BB962C8B-B14F-4D97-AF65-F5344CB8AC3E}">
        <p14:creationId xmlns:p14="http://schemas.microsoft.com/office/powerpoint/2010/main" val="67715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4" name="Title 1"/>
          <p:cNvSpPr txBox="1">
            <a:spLocks/>
          </p:cNvSpPr>
          <p:nvPr/>
        </p:nvSpPr>
        <p:spPr bwMode="auto">
          <a:xfrm>
            <a:off x="576263" y="323850"/>
            <a:ext cx="79581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2000" b="1" dirty="0" smtClean="0">
                <a:solidFill>
                  <a:schemeClr val="bg1"/>
                </a:solidFill>
                <a:latin typeface="Calibri" pitchFamily="34" charset="0"/>
              </a:rPr>
              <a:t>Click to edit Master title style</a:t>
            </a:r>
          </a:p>
        </p:txBody>
      </p:sp>
      <p:pic>
        <p:nvPicPr>
          <p:cNvPr id="5" name="Grafik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6324600"/>
            <a:ext cx="1905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4406900"/>
            <a:ext cx="7885113" cy="1362075"/>
          </a:xfrm>
          <a:prstGeom prst="rect">
            <a:avLst/>
          </a:prstGeom>
        </p:spPr>
        <p:txBody>
          <a:bodyPr anchor="t"/>
          <a:lstStyle>
            <a:lvl1pPr algn="l">
              <a:defRPr sz="4000" b="1" cap="all"/>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09600" y="1295400"/>
            <a:ext cx="7885113" cy="3111501"/>
          </a:xfrm>
        </p:spPr>
        <p:txBody>
          <a:bodyPr anchor="b"/>
          <a:lstStyle>
            <a:lvl1pPr marL="0" indent="0">
              <a:buNone/>
              <a:defRPr sz="2000">
                <a:solidFill>
                  <a:srgbClr val="464646"/>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6" name="Rectangle 4"/>
          <p:cNvSpPr>
            <a:spLocks noGrp="1" noChangeArrowheads="1"/>
          </p:cNvSpPr>
          <p:nvPr>
            <p:ph type="dt" sz="half" idx="10"/>
          </p:nvPr>
        </p:nvSpPr>
        <p:spPr/>
        <p:txBody>
          <a:bodyPr/>
          <a:lstStyle>
            <a:lvl1pPr>
              <a:defRPr/>
            </a:lvl1pPr>
          </a:lstStyle>
          <a:p>
            <a:pPr>
              <a:defRPr/>
            </a:pPr>
            <a:fld id="{AD83FA74-DDE2-4E3A-86D2-573297910AC2}" type="datetime1">
              <a:rPr lang="de-DE" smtClean="0"/>
              <a:t>18.06.2015</a:t>
            </a:fld>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0E2C01E2-4DBA-4081-9628-73158074B982}" type="slidenum">
              <a:rPr lang="en-US"/>
              <a:pPr>
                <a:defRPr/>
              </a:pPr>
              <a:t>‹Nr.›</a:t>
            </a:fld>
            <a:endParaRPr lang="en-US"/>
          </a:p>
        </p:txBody>
      </p:sp>
    </p:spTree>
    <p:extLst>
      <p:ext uri="{BB962C8B-B14F-4D97-AF65-F5344CB8AC3E}">
        <p14:creationId xmlns:p14="http://schemas.microsoft.com/office/powerpoint/2010/main" val="372395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5" name="Grafi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6324600"/>
            <a:ext cx="1905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457200" y="1219200"/>
            <a:ext cx="3962400" cy="4876800"/>
          </a:xfrm>
        </p:spPr>
        <p:txBody>
          <a:bodyPr/>
          <a:lstStyle>
            <a:lvl1pPr>
              <a:defRPr sz="2200">
                <a:solidFill>
                  <a:srgbClr val="464646"/>
                </a:solidFill>
              </a:defRPr>
            </a:lvl1pPr>
            <a:lvl2pPr>
              <a:defRPr sz="2000">
                <a:solidFill>
                  <a:srgbClr val="464646"/>
                </a:solidFill>
              </a:defRPr>
            </a:lvl2pPr>
            <a:lvl3pPr>
              <a:defRPr sz="2000">
                <a:solidFill>
                  <a:srgbClr val="464646"/>
                </a:solidFill>
              </a:defRPr>
            </a:lvl3pPr>
            <a:lvl4pPr>
              <a:defRPr sz="1800">
                <a:solidFill>
                  <a:srgbClr val="464646"/>
                </a:solidFill>
              </a:defRPr>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4" name="Content Placeholder 3"/>
          <p:cNvSpPr>
            <a:spLocks noGrp="1"/>
          </p:cNvSpPr>
          <p:nvPr>
            <p:ph sz="half" idx="2"/>
          </p:nvPr>
        </p:nvSpPr>
        <p:spPr>
          <a:xfrm>
            <a:off x="4648200" y="1219200"/>
            <a:ext cx="3962400" cy="4876800"/>
          </a:xfrm>
        </p:spPr>
        <p:txBody>
          <a:bodyPr/>
          <a:lstStyle>
            <a:lvl1pPr>
              <a:defRPr sz="2200">
                <a:solidFill>
                  <a:srgbClr val="464646"/>
                </a:solidFill>
              </a:defRPr>
            </a:lvl1pPr>
            <a:lvl2pPr>
              <a:defRPr sz="2000">
                <a:solidFill>
                  <a:srgbClr val="464646"/>
                </a:solidFill>
              </a:defRPr>
            </a:lvl2pPr>
            <a:lvl3pPr>
              <a:defRPr sz="2000">
                <a:solidFill>
                  <a:srgbClr val="464646"/>
                </a:solidFill>
              </a:defRPr>
            </a:lvl3pPr>
            <a:lvl4pPr>
              <a:defRPr sz="1800">
                <a:solidFill>
                  <a:srgbClr val="464646"/>
                </a:solidFill>
              </a:defRPr>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8" name="Titelplatzhalter 1"/>
          <p:cNvSpPr>
            <a:spLocks noGrp="1"/>
          </p:cNvSpPr>
          <p:nvPr>
            <p:ph type="title"/>
          </p:nvPr>
        </p:nvSpPr>
        <p:spPr bwMode="auto">
          <a:xfrm>
            <a:off x="457200" y="323850"/>
            <a:ext cx="8153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de-DE" smtClean="0"/>
              <a:t>Titelmasterformat durch Klicken bearbeiten</a:t>
            </a:r>
            <a:endParaRPr lang="de-DE" dirty="0" smtClean="0"/>
          </a:p>
        </p:txBody>
      </p:sp>
      <p:sp>
        <p:nvSpPr>
          <p:cNvPr id="6" name="Rectangle 4"/>
          <p:cNvSpPr>
            <a:spLocks noGrp="1" noChangeArrowheads="1"/>
          </p:cNvSpPr>
          <p:nvPr>
            <p:ph type="dt" sz="half" idx="10"/>
          </p:nvPr>
        </p:nvSpPr>
        <p:spPr/>
        <p:txBody>
          <a:bodyPr/>
          <a:lstStyle>
            <a:lvl1pPr>
              <a:defRPr/>
            </a:lvl1pPr>
          </a:lstStyle>
          <a:p>
            <a:pPr>
              <a:defRPr/>
            </a:pPr>
            <a:fld id="{270D0053-DAAD-4C17-85B9-DB9206CEFF2D}" type="datetime1">
              <a:rPr lang="de-DE" smtClean="0"/>
              <a:t>18.06.2015</a:t>
            </a:fld>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543800" y="6248400"/>
            <a:ext cx="1066800" cy="457200"/>
          </a:xfrm>
        </p:spPr>
        <p:txBody>
          <a:bodyPr/>
          <a:lstStyle>
            <a:lvl1pPr>
              <a:defRPr/>
            </a:lvl1pPr>
          </a:lstStyle>
          <a:p>
            <a:pPr>
              <a:defRPr/>
            </a:pPr>
            <a:fld id="{FC464C32-075C-47AD-9D45-5C807152993D}" type="slidenum">
              <a:rPr lang="en-US"/>
              <a:pPr>
                <a:defRPr/>
              </a:pPr>
              <a:t>‹Nr.›</a:t>
            </a:fld>
            <a:endParaRPr lang="en-US" dirty="0"/>
          </a:p>
        </p:txBody>
      </p:sp>
    </p:spTree>
    <p:extLst>
      <p:ext uri="{BB962C8B-B14F-4D97-AF65-F5344CB8AC3E}">
        <p14:creationId xmlns:p14="http://schemas.microsoft.com/office/powerpoint/2010/main" val="354750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7" name="Grafi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6324600"/>
            <a:ext cx="1905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1066800"/>
            <a:ext cx="4040188" cy="639762"/>
          </a:xfrm>
        </p:spPr>
        <p:txBody>
          <a:bodyPr anchor="b"/>
          <a:lstStyle>
            <a:lvl1pPr marL="0" indent="0">
              <a:buNone/>
              <a:defRPr sz="2000" b="1">
                <a:solidFill>
                  <a:srgbClr val="46464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1981200"/>
            <a:ext cx="4040188" cy="4144963"/>
          </a:xfrm>
        </p:spPr>
        <p:txBody>
          <a:bodyPr/>
          <a:lstStyle>
            <a:lvl1pPr>
              <a:defRPr sz="2000">
                <a:solidFill>
                  <a:srgbClr val="464646"/>
                </a:solidFill>
              </a:defRPr>
            </a:lvl1pPr>
            <a:lvl2pPr>
              <a:defRPr sz="2000">
                <a:solidFill>
                  <a:srgbClr val="464646"/>
                </a:solidFill>
              </a:defRPr>
            </a:lvl2pPr>
            <a:lvl3pPr>
              <a:defRPr sz="1800">
                <a:solidFill>
                  <a:srgbClr val="464646"/>
                </a:solidFill>
              </a:defRPr>
            </a:lvl3pPr>
            <a:lvl4pPr>
              <a:defRPr sz="1600">
                <a:solidFill>
                  <a:srgbClr val="464646"/>
                </a:solidFill>
              </a:defRPr>
            </a:lvl4pPr>
            <a:lvl5pPr>
              <a:defRPr sz="1600">
                <a:solidFill>
                  <a:srgbClr val="464646"/>
                </a:solidFill>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8200" y="1066800"/>
            <a:ext cx="4041775" cy="639762"/>
          </a:xfrm>
        </p:spPr>
        <p:txBody>
          <a:bodyPr anchor="b"/>
          <a:lstStyle>
            <a:lvl1pPr marL="0" indent="0">
              <a:buNone/>
              <a:defRPr sz="2000" b="1">
                <a:solidFill>
                  <a:srgbClr val="46464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1981200"/>
            <a:ext cx="4041775" cy="4144963"/>
          </a:xfrm>
        </p:spPr>
        <p:txBody>
          <a:bodyPr/>
          <a:lstStyle>
            <a:lvl1pPr>
              <a:defRPr sz="2000">
                <a:solidFill>
                  <a:srgbClr val="464646"/>
                </a:solidFill>
              </a:defRPr>
            </a:lvl1pPr>
            <a:lvl2pPr>
              <a:defRPr sz="2000">
                <a:solidFill>
                  <a:srgbClr val="464646"/>
                </a:solidFill>
              </a:defRPr>
            </a:lvl2pPr>
            <a:lvl3pPr>
              <a:defRPr sz="1800">
                <a:solidFill>
                  <a:srgbClr val="464646"/>
                </a:solidFill>
              </a:defRPr>
            </a:lvl3pPr>
            <a:lvl4pPr>
              <a:defRPr sz="1600">
                <a:solidFill>
                  <a:srgbClr val="464646"/>
                </a:solidFill>
              </a:defRPr>
            </a:lvl4pPr>
            <a:lvl5pPr>
              <a:defRPr sz="1600">
                <a:solidFill>
                  <a:srgbClr val="464646"/>
                </a:solidFill>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0" name="Titelplatzhalter 1"/>
          <p:cNvSpPr>
            <a:spLocks noGrp="1"/>
          </p:cNvSpPr>
          <p:nvPr>
            <p:ph type="title"/>
          </p:nvPr>
        </p:nvSpPr>
        <p:spPr bwMode="auto">
          <a:xfrm>
            <a:off x="457200" y="323850"/>
            <a:ext cx="822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de-DE" smtClean="0"/>
              <a:t>Titelmasterformat durch Klicken bearbeiten</a:t>
            </a:r>
            <a:endParaRPr lang="de-DE" dirty="0" smtClean="0"/>
          </a:p>
        </p:txBody>
      </p:sp>
      <p:sp>
        <p:nvSpPr>
          <p:cNvPr id="8" name="Rectangle 4"/>
          <p:cNvSpPr>
            <a:spLocks noGrp="1" noChangeArrowheads="1"/>
          </p:cNvSpPr>
          <p:nvPr>
            <p:ph type="dt" sz="half" idx="10"/>
          </p:nvPr>
        </p:nvSpPr>
        <p:spPr>
          <a:xfrm>
            <a:off x="457200" y="6248400"/>
            <a:ext cx="1981200" cy="457200"/>
          </a:xfrm>
        </p:spPr>
        <p:txBody>
          <a:bodyPr/>
          <a:lstStyle>
            <a:lvl1pPr>
              <a:defRPr/>
            </a:lvl1pPr>
          </a:lstStyle>
          <a:p>
            <a:pPr>
              <a:defRPr/>
            </a:pPr>
            <a:fld id="{AF3BFB59-2CDC-4F5B-9E48-6B62656EC467}" type="datetime1">
              <a:rPr lang="de-DE" smtClean="0"/>
              <a:t>18.06.2015</a:t>
            </a:fld>
            <a:endParaRPr lang="en-US" dirty="0"/>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1" name="Rectangle 6"/>
          <p:cNvSpPr>
            <a:spLocks noGrp="1" noChangeArrowheads="1"/>
          </p:cNvSpPr>
          <p:nvPr>
            <p:ph type="sldNum" sz="quarter" idx="12"/>
          </p:nvPr>
        </p:nvSpPr>
        <p:spPr>
          <a:xfrm>
            <a:off x="7543800" y="6248400"/>
            <a:ext cx="1143000" cy="457200"/>
          </a:xfrm>
        </p:spPr>
        <p:txBody>
          <a:bodyPr/>
          <a:lstStyle>
            <a:lvl1pPr>
              <a:defRPr/>
            </a:lvl1pPr>
          </a:lstStyle>
          <a:p>
            <a:pPr>
              <a:defRPr/>
            </a:pPr>
            <a:fld id="{E13DADC9-FB66-4587-A9D4-7581CA762F66}" type="slidenum">
              <a:rPr lang="en-US"/>
              <a:pPr>
                <a:defRPr/>
              </a:pPr>
              <a:t>‹Nr.›</a:t>
            </a:fld>
            <a:endParaRPr lang="en-US" dirty="0"/>
          </a:p>
        </p:txBody>
      </p:sp>
    </p:spTree>
    <p:extLst>
      <p:ext uri="{BB962C8B-B14F-4D97-AF65-F5344CB8AC3E}">
        <p14:creationId xmlns:p14="http://schemas.microsoft.com/office/powerpoint/2010/main" val="5439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5" name="Title 1"/>
          <p:cNvSpPr txBox="1">
            <a:spLocks/>
          </p:cNvSpPr>
          <p:nvPr/>
        </p:nvSpPr>
        <p:spPr bwMode="auto">
          <a:xfrm>
            <a:off x="533400" y="32385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2000" b="1" smtClean="0">
                <a:solidFill>
                  <a:schemeClr val="bg1"/>
                </a:solidFill>
                <a:latin typeface="Calibri" pitchFamily="34" charset="0"/>
              </a:rPr>
              <a:t>Click to edit Master title style</a:t>
            </a:r>
          </a:p>
        </p:txBody>
      </p:sp>
      <p:pic>
        <p:nvPicPr>
          <p:cNvPr id="6" name="Grafik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6324600"/>
            <a:ext cx="1905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43000"/>
            <a:ext cx="3008313" cy="596900"/>
          </a:xfrm>
          <a:prstGeom prst="rect">
            <a:avLst/>
          </a:prstGeom>
        </p:spPr>
        <p:txBody>
          <a:bodyPr anchor="b"/>
          <a:lstStyle>
            <a:lvl1pPr algn="l">
              <a:defRPr sz="2000" b="1"/>
            </a:lvl1pPr>
          </a:lstStyle>
          <a:p>
            <a:r>
              <a:rPr lang="de-DE" smtClean="0"/>
              <a:t>Titelmasterformat durch Klicken bearbeiten</a:t>
            </a:r>
            <a:endParaRPr lang="en-US" dirty="0"/>
          </a:p>
        </p:txBody>
      </p:sp>
      <p:sp>
        <p:nvSpPr>
          <p:cNvPr id="3" name="Content Placeholder 2"/>
          <p:cNvSpPr>
            <a:spLocks noGrp="1"/>
          </p:cNvSpPr>
          <p:nvPr>
            <p:ph idx="1"/>
          </p:nvPr>
        </p:nvSpPr>
        <p:spPr>
          <a:xfrm>
            <a:off x="3575050" y="1143001"/>
            <a:ext cx="5111750" cy="4800599"/>
          </a:xfrm>
        </p:spPr>
        <p:txBody>
          <a:bodyPr/>
          <a:lstStyle>
            <a:lvl1pPr>
              <a:defRPr sz="2000">
                <a:solidFill>
                  <a:srgbClr val="464646"/>
                </a:solidFill>
              </a:defRPr>
            </a:lvl1pPr>
            <a:lvl2pPr>
              <a:defRPr sz="2000">
                <a:solidFill>
                  <a:srgbClr val="464646"/>
                </a:solidFill>
              </a:defRPr>
            </a:lvl2pPr>
            <a:lvl3pPr>
              <a:defRPr sz="2000">
                <a:solidFill>
                  <a:srgbClr val="464646"/>
                </a:solidFill>
              </a:defRPr>
            </a:lvl3pPr>
            <a:lvl4pPr>
              <a:defRPr sz="2000">
                <a:solidFill>
                  <a:srgbClr val="464646"/>
                </a:solidFill>
              </a:defRPr>
            </a:lvl4pPr>
            <a:lvl5pPr>
              <a:defRPr sz="2000">
                <a:solidFill>
                  <a:srgbClr val="464646"/>
                </a:solidFill>
              </a:defRPr>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0" y="1828800"/>
            <a:ext cx="3008313" cy="4114800"/>
          </a:xfrm>
        </p:spPr>
        <p:txBody>
          <a:bodyPr/>
          <a:lstStyle>
            <a:lvl1pPr marL="0" indent="0">
              <a:buNone/>
              <a:defRPr sz="1800">
                <a:solidFill>
                  <a:srgbClr val="46464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Rectangle 4"/>
          <p:cNvSpPr>
            <a:spLocks noGrp="1" noChangeArrowheads="1"/>
          </p:cNvSpPr>
          <p:nvPr>
            <p:ph type="dt" sz="half" idx="10"/>
          </p:nvPr>
        </p:nvSpPr>
        <p:spPr>
          <a:xfrm>
            <a:off x="457200" y="6248400"/>
            <a:ext cx="1981200" cy="457200"/>
          </a:xfrm>
        </p:spPr>
        <p:txBody>
          <a:bodyPr/>
          <a:lstStyle>
            <a:lvl1pPr>
              <a:defRPr/>
            </a:lvl1pPr>
          </a:lstStyle>
          <a:p>
            <a:pPr>
              <a:defRPr/>
            </a:pPr>
            <a:fld id="{00A0542B-F7D8-4C73-831B-FC9F75DDC22D}" type="datetime1">
              <a:rPr lang="de-DE" smtClean="0"/>
              <a:t>18.06.2015</a:t>
            </a:fld>
            <a:endParaRPr lang="en-US" dirty="0"/>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543800" y="6248400"/>
            <a:ext cx="1143000" cy="457200"/>
          </a:xfrm>
        </p:spPr>
        <p:txBody>
          <a:bodyPr/>
          <a:lstStyle>
            <a:lvl1pPr>
              <a:defRPr/>
            </a:lvl1pPr>
          </a:lstStyle>
          <a:p>
            <a:pPr>
              <a:defRPr/>
            </a:pPr>
            <a:fld id="{FE68932C-7BBE-4AD6-A653-E339124D5E53}" type="slidenum">
              <a:rPr lang="en-US"/>
              <a:pPr>
                <a:defRPr/>
              </a:pPr>
              <a:t>‹Nr.›</a:t>
            </a:fld>
            <a:endParaRPr lang="en-US"/>
          </a:p>
        </p:txBody>
      </p:sp>
    </p:spTree>
    <p:extLst>
      <p:ext uri="{BB962C8B-B14F-4D97-AF65-F5344CB8AC3E}">
        <p14:creationId xmlns:p14="http://schemas.microsoft.com/office/powerpoint/2010/main" val="378263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5" name="Title 1"/>
          <p:cNvSpPr txBox="1">
            <a:spLocks/>
          </p:cNvSpPr>
          <p:nvPr/>
        </p:nvSpPr>
        <p:spPr bwMode="auto">
          <a:xfrm>
            <a:off x="533400" y="32385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2000" b="1" dirty="0" smtClean="0">
                <a:solidFill>
                  <a:schemeClr val="bg1"/>
                </a:solidFill>
                <a:latin typeface="Calibri" pitchFamily="34" charset="0"/>
              </a:rPr>
              <a:t>Click to edit Master title style</a:t>
            </a:r>
          </a:p>
        </p:txBody>
      </p:sp>
      <p:pic>
        <p:nvPicPr>
          <p:cNvPr id="6" name="Grafik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6324600"/>
            <a:ext cx="1905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de-DE" smtClean="0"/>
              <a:t>Titelmasterformat durch Klicken bearbeiten</a:t>
            </a:r>
            <a:endParaRPr lang="en-US" dirty="0"/>
          </a:p>
        </p:txBody>
      </p:sp>
      <p:sp>
        <p:nvSpPr>
          <p:cNvPr id="3" name="Picture Placeholder 2"/>
          <p:cNvSpPr>
            <a:spLocks noGrp="1"/>
          </p:cNvSpPr>
          <p:nvPr>
            <p:ph type="pic" idx="1"/>
          </p:nvPr>
        </p:nvSpPr>
        <p:spPr>
          <a:xfrm>
            <a:off x="1792288" y="1219199"/>
            <a:ext cx="5486400" cy="3508375"/>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46464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Rectangle 4"/>
          <p:cNvSpPr>
            <a:spLocks noGrp="1" noChangeArrowheads="1"/>
          </p:cNvSpPr>
          <p:nvPr>
            <p:ph type="dt" sz="half" idx="10"/>
          </p:nvPr>
        </p:nvSpPr>
        <p:spPr/>
        <p:txBody>
          <a:bodyPr/>
          <a:lstStyle>
            <a:lvl1pPr>
              <a:defRPr/>
            </a:lvl1pPr>
          </a:lstStyle>
          <a:p>
            <a:pPr>
              <a:defRPr/>
            </a:pPr>
            <a:fld id="{0F35FA3F-5B09-4920-B770-F4529508C357}" type="datetime1">
              <a:rPr lang="de-DE" smtClean="0"/>
              <a:t>18.06.2015</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C24526E0-8356-49E2-8159-A5C573BE2718}" type="slidenum">
              <a:rPr lang="en-US"/>
              <a:pPr>
                <a:defRPr/>
              </a:pPr>
              <a:t>‹Nr.›</a:t>
            </a:fld>
            <a:endParaRPr lang="en-US"/>
          </a:p>
        </p:txBody>
      </p:sp>
    </p:spTree>
    <p:extLst>
      <p:ext uri="{BB962C8B-B14F-4D97-AF65-F5344CB8AC3E}">
        <p14:creationId xmlns:p14="http://schemas.microsoft.com/office/powerpoint/2010/main" val="21424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Grafik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9828" y="5509761"/>
            <a:ext cx="3352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3733800" y="1219200"/>
            <a:ext cx="4800600" cy="2057400"/>
          </a:xfrm>
          <a:prstGeom prst="rect">
            <a:avLst/>
          </a:prstGeom>
        </p:spPr>
        <p:txBody>
          <a:bodyPr>
            <a:normAutofit/>
          </a:bodyPr>
          <a:lstStyle>
            <a:lvl1pPr algn="ctr">
              <a:defRPr sz="3300" b="1">
                <a:solidFill>
                  <a:srgbClr val="696969"/>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3733800" y="3657600"/>
            <a:ext cx="4800600" cy="1066800"/>
          </a:xfrm>
          <a:prstGeom prst="rect">
            <a:avLst/>
          </a:prstGeom>
        </p:spPr>
        <p:txBody>
          <a:bodyPr>
            <a:normAutofit/>
          </a:bodyPr>
          <a:lstStyle>
            <a:lvl1pPr marL="0" indent="0" algn="ctr" defTabSz="914400" rtl="0" eaLnBrk="1" latinLnBrk="0" hangingPunct="1">
              <a:spcBef>
                <a:spcPct val="0"/>
              </a:spcBef>
              <a:buNone/>
              <a:defRPr lang="de-DE" sz="2000" b="1" kern="1200" dirty="0">
                <a:solidFill>
                  <a:srgbClr val="696969"/>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pic>
        <p:nvPicPr>
          <p:cNvPr id="9" name="Grafik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1241" y="5128770"/>
            <a:ext cx="2475505" cy="1030429"/>
          </a:xfrm>
          <a:prstGeom prst="rect">
            <a:avLst/>
          </a:prstGeom>
        </p:spPr>
      </p:pic>
    </p:spTree>
    <p:extLst>
      <p:ext uri="{BB962C8B-B14F-4D97-AF65-F5344CB8AC3E}">
        <p14:creationId xmlns:p14="http://schemas.microsoft.com/office/powerpoint/2010/main" val="73355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FBFB"/>
            </a:gs>
            <a:gs pos="39999">
              <a:srgbClr val="FCFCFC"/>
            </a:gs>
            <a:gs pos="70000">
              <a:srgbClr val="FDFDFD"/>
            </a:gs>
            <a:gs pos="100000">
              <a:srgbClr val="FCFCFC"/>
            </a:gs>
          </a:gsLst>
          <a:lin ang="5400000" scaled="0"/>
          <a:tileRect/>
        </a:gradFill>
        <a:effectLst/>
      </p:bgPr>
    </p:bg>
    <p:spTree>
      <p:nvGrpSpPr>
        <p:cNvPr id="1" name=""/>
        <p:cNvGrpSpPr/>
        <p:nvPr/>
      </p:nvGrpSpPr>
      <p:grpSpPr>
        <a:xfrm>
          <a:off x="0" y="0"/>
          <a:ext cx="0" cy="0"/>
          <a:chOff x="0" y="0"/>
          <a:chExt cx="0" cy="0"/>
        </a:xfrm>
      </p:grpSpPr>
      <p:sp>
        <p:nvSpPr>
          <p:cNvPr id="1026" name="Rechteck 1"/>
          <p:cNvSpPr>
            <a:spLocks noChangeArrowheads="1"/>
          </p:cNvSpPr>
          <p:nvPr/>
        </p:nvSpPr>
        <p:spPr bwMode="auto">
          <a:xfrm>
            <a:off x="0" y="323850"/>
            <a:ext cx="9144000" cy="427038"/>
          </a:xfrm>
          <a:prstGeom prst="rect">
            <a:avLst/>
          </a:prstGeom>
          <a:gradFill rotWithShape="0">
            <a:gsLst>
              <a:gs pos="0">
                <a:srgbClr val="E03725"/>
              </a:gs>
              <a:gs pos="100000">
                <a:srgbClr val="B22D26"/>
              </a:gs>
            </a:gsLst>
            <a:lin ang="5400000"/>
          </a:gradFill>
          <a:ln w="9525" algn="ctr">
            <a:solidFill>
              <a:schemeClr val="tx1"/>
            </a:solidFill>
            <a:round/>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mtClean="0"/>
          </a:p>
        </p:txBody>
      </p:sp>
      <p:sp>
        <p:nvSpPr>
          <p:cNvPr id="1027" name="Rectangle 3"/>
          <p:cNvSpPr>
            <a:spLocks noGrp="1" noChangeArrowheads="1"/>
          </p:cNvSpPr>
          <p:nvPr>
            <p:ph type="body" idx="1"/>
          </p:nvPr>
        </p:nvSpPr>
        <p:spPr bwMode="auto">
          <a:xfrm>
            <a:off x="609600" y="1143000"/>
            <a:ext cx="7924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en-US" altLang="de-DE" smtClean="0"/>
          </a:p>
        </p:txBody>
      </p:sp>
      <p:sp>
        <p:nvSpPr>
          <p:cNvPr id="57348" name="Rectangle 4"/>
          <p:cNvSpPr>
            <a:spLocks noGrp="1" noChangeArrowheads="1"/>
          </p:cNvSpPr>
          <p:nvPr>
            <p:ph type="dt" sz="half" idx="2"/>
          </p:nvPr>
        </p:nvSpPr>
        <p:spPr bwMode="auto">
          <a:xfrm>
            <a:off x="609600" y="6248400"/>
            <a:ext cx="1828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696969"/>
                </a:solidFill>
                <a:latin typeface="+mn-lt"/>
                <a:cs typeface="+mn-cs"/>
              </a:defRPr>
            </a:lvl1pPr>
          </a:lstStyle>
          <a:p>
            <a:pPr>
              <a:defRPr/>
            </a:pPr>
            <a:fld id="{5E22BC71-98FC-499D-9BC2-68E23D48D8EA}" type="datetime1">
              <a:rPr lang="de-DE" smtClean="0"/>
              <a:t>18.06.2015</a:t>
            </a:fld>
            <a:endParaRPr lang="en-US"/>
          </a:p>
        </p:txBody>
      </p:sp>
      <p:sp>
        <p:nvSpPr>
          <p:cNvPr id="57349" name="Rectangle 5"/>
          <p:cNvSpPr>
            <a:spLocks noGrp="1" noChangeArrowheads="1"/>
          </p:cNvSpPr>
          <p:nvPr>
            <p:ph type="ftr" sz="quarter" idx="3"/>
          </p:nvPr>
        </p:nvSpPr>
        <p:spPr bwMode="auto">
          <a:xfrm>
            <a:off x="2590800" y="6248400"/>
            <a:ext cx="4800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rgbClr val="696969"/>
                </a:solidFill>
                <a:latin typeface="+mn-lt"/>
                <a:cs typeface="+mn-cs"/>
              </a:defRPr>
            </a:lvl1pPr>
          </a:lstStyle>
          <a:p>
            <a:pPr>
              <a:defRPr/>
            </a:pPr>
            <a:endParaRPr lang="en-US"/>
          </a:p>
        </p:txBody>
      </p:sp>
      <p:sp>
        <p:nvSpPr>
          <p:cNvPr id="57350" name="Rectangle 6"/>
          <p:cNvSpPr>
            <a:spLocks noGrp="1" noChangeArrowheads="1"/>
          </p:cNvSpPr>
          <p:nvPr>
            <p:ph type="sldNum" sz="quarter" idx="4"/>
          </p:nvPr>
        </p:nvSpPr>
        <p:spPr bwMode="auto">
          <a:xfrm>
            <a:off x="7543800" y="6248400"/>
            <a:ext cx="990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rgbClr val="696969"/>
                </a:solidFill>
                <a:latin typeface="+mn-lt"/>
                <a:cs typeface="+mn-cs"/>
              </a:defRPr>
            </a:lvl1pPr>
          </a:lstStyle>
          <a:p>
            <a:pPr>
              <a:defRPr/>
            </a:pPr>
            <a:fld id="{59EADEAA-2E9B-4FD5-BE74-9D22424387B4}" type="slidenum">
              <a:rPr lang="en-US"/>
              <a:pPr>
                <a:defRPr/>
              </a:pPr>
              <a:t>‹Nr.›</a:t>
            </a:fld>
            <a:endParaRPr lang="en-US" dirty="0"/>
          </a:p>
        </p:txBody>
      </p:sp>
      <p:sp>
        <p:nvSpPr>
          <p:cNvPr id="1031" name="Titelplatzhalter 1"/>
          <p:cNvSpPr>
            <a:spLocks noGrp="1"/>
          </p:cNvSpPr>
          <p:nvPr>
            <p:ph type="title"/>
          </p:nvPr>
        </p:nvSpPr>
        <p:spPr bwMode="auto">
          <a:xfrm>
            <a:off x="576263" y="323850"/>
            <a:ext cx="79581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Tree>
  </p:cSld>
  <p:clrMap bg1="dk2" tx1="lt1" bg2="dk1" tx2="lt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Lst>
  <p:timing>
    <p:tnLst>
      <p:par>
        <p:cTn id="1" dur="indefinite" restart="never" nodeType="tmRoot"/>
      </p:par>
    </p:tnLst>
  </p:timing>
  <p:hf hdr="0" ftr="0"/>
  <p:txStyles>
    <p:titleStyle>
      <a:lvl1pPr algn="l" rtl="0" eaLnBrk="1" fontAlgn="base" hangingPunct="1">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sz="2000" b="1">
          <a:solidFill>
            <a:schemeClr val="bg1"/>
          </a:solidFill>
          <a:latin typeface="Calibri" pitchFamily="34" charset="0"/>
        </a:defRPr>
      </a:lvl2pPr>
      <a:lvl3pPr algn="l" rtl="0" eaLnBrk="1" fontAlgn="base" hangingPunct="1">
        <a:spcBef>
          <a:spcPct val="0"/>
        </a:spcBef>
        <a:spcAft>
          <a:spcPct val="0"/>
        </a:spcAft>
        <a:defRPr sz="2000" b="1">
          <a:solidFill>
            <a:schemeClr val="bg1"/>
          </a:solidFill>
          <a:latin typeface="Calibri" pitchFamily="34" charset="0"/>
        </a:defRPr>
      </a:lvl3pPr>
      <a:lvl4pPr algn="l" rtl="0" eaLnBrk="1" fontAlgn="base" hangingPunct="1">
        <a:spcBef>
          <a:spcPct val="0"/>
        </a:spcBef>
        <a:spcAft>
          <a:spcPct val="0"/>
        </a:spcAft>
        <a:defRPr sz="2000" b="1">
          <a:solidFill>
            <a:schemeClr val="bg1"/>
          </a:solidFill>
          <a:latin typeface="Calibri" pitchFamily="34" charset="0"/>
        </a:defRPr>
      </a:lvl4pPr>
      <a:lvl5pPr algn="l" rtl="0" eaLnBrk="1" fontAlgn="base" hangingPunct="1">
        <a:spcBef>
          <a:spcPct val="0"/>
        </a:spcBef>
        <a:spcAft>
          <a:spcPct val="0"/>
        </a:spcAft>
        <a:defRPr sz="2000" b="1">
          <a:solidFill>
            <a:schemeClr val="bg1"/>
          </a:solidFill>
          <a:latin typeface="Calibri" pitchFamily="34" charset="0"/>
        </a:defRPr>
      </a:lvl5pPr>
      <a:lvl6pPr marL="457200" algn="l" rtl="0" eaLnBrk="1" fontAlgn="base" hangingPunct="1">
        <a:spcBef>
          <a:spcPct val="0"/>
        </a:spcBef>
        <a:spcAft>
          <a:spcPct val="0"/>
        </a:spcAft>
        <a:defRPr sz="3800">
          <a:solidFill>
            <a:schemeClr val="tx2"/>
          </a:solidFill>
          <a:latin typeface="Tahoma" pitchFamily="34" charset="0"/>
        </a:defRPr>
      </a:lvl6pPr>
      <a:lvl7pPr marL="914400" algn="l" rtl="0" eaLnBrk="1" fontAlgn="base" hangingPunct="1">
        <a:spcBef>
          <a:spcPct val="0"/>
        </a:spcBef>
        <a:spcAft>
          <a:spcPct val="0"/>
        </a:spcAft>
        <a:defRPr sz="3800">
          <a:solidFill>
            <a:schemeClr val="tx2"/>
          </a:solidFill>
          <a:latin typeface="Tahoma" pitchFamily="34" charset="0"/>
        </a:defRPr>
      </a:lvl7pPr>
      <a:lvl8pPr marL="1371600" algn="l" rtl="0" eaLnBrk="1" fontAlgn="base" hangingPunct="1">
        <a:spcBef>
          <a:spcPct val="0"/>
        </a:spcBef>
        <a:spcAft>
          <a:spcPct val="0"/>
        </a:spcAft>
        <a:defRPr sz="3800">
          <a:solidFill>
            <a:schemeClr val="tx2"/>
          </a:solidFill>
          <a:latin typeface="Tahoma" pitchFamily="34" charset="0"/>
        </a:defRPr>
      </a:lvl8pPr>
      <a:lvl9pPr marL="1828800" algn="l" rtl="0" eaLnBrk="1" fontAlgn="base" hangingPunct="1">
        <a:spcBef>
          <a:spcPct val="0"/>
        </a:spcBef>
        <a:spcAft>
          <a:spcPct val="0"/>
        </a:spcAft>
        <a:defRPr sz="3800">
          <a:solidFill>
            <a:schemeClr val="tx2"/>
          </a:solidFill>
          <a:latin typeface="Tahoma" pitchFamily="34" charset="0"/>
        </a:defRPr>
      </a:lvl9pPr>
    </p:titleStyle>
    <p:bodyStyle>
      <a:lvl1pPr marL="342900" indent="-342900" algn="l" rtl="0" eaLnBrk="1" fontAlgn="base" hangingPunct="1">
        <a:lnSpc>
          <a:spcPts val="2400"/>
        </a:lnSpc>
        <a:spcBef>
          <a:spcPts val="1600"/>
        </a:spcBef>
        <a:spcAft>
          <a:spcPct val="0"/>
        </a:spcAft>
        <a:buFont typeface="Wingdings" pitchFamily="2" charset="2"/>
        <a:buChar char="§"/>
        <a:defRPr sz="2100">
          <a:solidFill>
            <a:srgbClr val="464646"/>
          </a:solidFill>
          <a:latin typeface="+mn-lt"/>
          <a:ea typeface="+mn-ea"/>
          <a:cs typeface="+mn-cs"/>
        </a:defRPr>
      </a:lvl1pPr>
      <a:lvl2pPr marL="742950" indent="-285750" algn="l" rtl="0" eaLnBrk="1" fontAlgn="base" hangingPunct="1">
        <a:lnSpc>
          <a:spcPts val="2400"/>
        </a:lnSpc>
        <a:spcBef>
          <a:spcPts val="1600"/>
        </a:spcBef>
        <a:spcAft>
          <a:spcPct val="0"/>
        </a:spcAft>
        <a:buChar char="–"/>
        <a:defRPr sz="2100">
          <a:solidFill>
            <a:srgbClr val="464646"/>
          </a:solidFill>
          <a:latin typeface="+mn-lt"/>
        </a:defRPr>
      </a:lvl2pPr>
      <a:lvl3pPr marL="1143000" indent="-228600" algn="l" rtl="0" eaLnBrk="1" fontAlgn="base" hangingPunct="1">
        <a:lnSpc>
          <a:spcPts val="2400"/>
        </a:lnSpc>
        <a:spcBef>
          <a:spcPts val="1600"/>
        </a:spcBef>
        <a:spcAft>
          <a:spcPct val="0"/>
        </a:spcAft>
        <a:buFont typeface="Wingdings" pitchFamily="2" charset="2"/>
        <a:buChar char="§"/>
        <a:defRPr sz="2100">
          <a:solidFill>
            <a:srgbClr val="464646"/>
          </a:solidFill>
          <a:latin typeface="+mn-lt"/>
        </a:defRPr>
      </a:lvl3pPr>
      <a:lvl4pPr marL="1600200" indent="-228600" algn="l" rtl="0" eaLnBrk="1" fontAlgn="base" hangingPunct="1">
        <a:lnSpc>
          <a:spcPts val="2400"/>
        </a:lnSpc>
        <a:spcBef>
          <a:spcPts val="1600"/>
        </a:spcBef>
        <a:spcAft>
          <a:spcPct val="0"/>
        </a:spcAft>
        <a:buChar char="–"/>
        <a:defRPr sz="2100">
          <a:solidFill>
            <a:srgbClr val="464646"/>
          </a:solidFill>
          <a:latin typeface="+mn-lt"/>
        </a:defRPr>
      </a:lvl4pPr>
      <a:lvl5pPr marL="2057400" indent="-228600" algn="l" rtl="0" eaLnBrk="1" fontAlgn="base" hangingPunct="1">
        <a:lnSpc>
          <a:spcPts val="2400"/>
        </a:lnSpc>
        <a:spcBef>
          <a:spcPts val="1600"/>
        </a:spcBef>
        <a:spcAft>
          <a:spcPct val="0"/>
        </a:spcAft>
        <a:buChar char="»"/>
        <a:defRPr sz="2100">
          <a:solidFill>
            <a:srgbClr val="464646"/>
          </a:solidFill>
          <a:latin typeface="+mn-lt"/>
        </a:defRPr>
      </a:lvl5pPr>
      <a:lvl6pPr marL="2514600" indent="-228600" algn="l" rtl="0" eaLnBrk="1" fontAlgn="base" hangingPunct="1">
        <a:lnSpc>
          <a:spcPts val="2400"/>
        </a:lnSpc>
        <a:spcBef>
          <a:spcPts val="1600"/>
        </a:spcBef>
        <a:spcAft>
          <a:spcPct val="0"/>
        </a:spcAft>
        <a:buChar char="»"/>
        <a:defRPr sz="2000">
          <a:solidFill>
            <a:schemeClr val="tx1"/>
          </a:solidFill>
          <a:latin typeface="+mn-lt"/>
        </a:defRPr>
      </a:lvl6pPr>
      <a:lvl7pPr marL="2971800" indent="-228600" algn="l" rtl="0" eaLnBrk="1" fontAlgn="base" hangingPunct="1">
        <a:lnSpc>
          <a:spcPts val="2400"/>
        </a:lnSpc>
        <a:spcBef>
          <a:spcPts val="1600"/>
        </a:spcBef>
        <a:spcAft>
          <a:spcPct val="0"/>
        </a:spcAft>
        <a:buChar char="»"/>
        <a:defRPr sz="2000">
          <a:solidFill>
            <a:schemeClr val="tx1"/>
          </a:solidFill>
          <a:latin typeface="+mn-lt"/>
        </a:defRPr>
      </a:lvl7pPr>
      <a:lvl8pPr marL="3429000" indent="-228600" algn="l" rtl="0" eaLnBrk="1" fontAlgn="base" hangingPunct="1">
        <a:lnSpc>
          <a:spcPts val="2400"/>
        </a:lnSpc>
        <a:spcBef>
          <a:spcPts val="1600"/>
        </a:spcBef>
        <a:spcAft>
          <a:spcPct val="0"/>
        </a:spcAft>
        <a:buChar char="»"/>
        <a:defRPr sz="2000">
          <a:solidFill>
            <a:schemeClr val="tx1"/>
          </a:solidFill>
          <a:latin typeface="+mn-lt"/>
        </a:defRPr>
      </a:lvl8pPr>
      <a:lvl9pPr marL="3886200" indent="-228600" algn="l" rtl="0" eaLnBrk="1" fontAlgn="base" hangingPunct="1">
        <a:lnSpc>
          <a:spcPts val="2400"/>
        </a:lnSpc>
        <a:spcBef>
          <a:spcPts val="16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file:///c:\users\tg\documents\visual%20studio%202013\Projects\EntityFrameworkConsolenanwendung\EntityFrameworkConsolenanwendung.sl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file:///c:\users\tg\documents\visual%20studio%202013\Projects\EntityFrameworkDatabaseFirst\EntityFrameworkDatabaseFirst.sln"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file:///c:\users\tg\documents\visual%20studio%202013\Projects\EntityFrameworkModelFirst\EntityFrameworkModelFirst.sln"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asp.net/web-forms/overview/getting-started/getting-started-with-aspnet-45-web-forms/introduction-and-overview"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hyperlink" Target="https://code.msdn.microsoft.com/Getting-Started-with-221c01f5?cdn_id=2013-12-16-001"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40.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 TargetMode="External"/><Relationship Id="rId5" Type="http://schemas.openxmlformats.org/officeDocument/2006/relationships/hyperlink" Target="ProductDatabaseInitializer.cs" TargetMode="Externa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Site.Master" TargetMode="External"/><Relationship Id="rId3" Type="http://schemas.openxmlformats.org/officeDocument/2006/relationships/notesSlide" Target="../notesSlides/notesSlide51.xml"/><Relationship Id="rId7" Type="http://schemas.openxmlformats.org/officeDocument/2006/relationships/image" Target="../media/image48.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44.wmf"/><Relationship Id="rId4" Type="http://schemas.openxmlformats.org/officeDocument/2006/relationships/image" Target="../media/image45.png"/><Relationship Id="rId9" Type="http://schemas.openxmlformats.org/officeDocument/2006/relationships/oleObject" Targe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hyperlink" Target="http://bootswatch.com/"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hyperlink" Target="file:///C:\Users\tg\Documents\visual%20studio%202013\Projects\WingtipToys\WingtipToys\Content"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6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 TargetMode="External"/><Relationship Id="rId5" Type="http://schemas.openxmlformats.org/officeDocument/2006/relationships/hyperlink" Target="ProductList.aspx" TargetMode="External"/><Relationship Id="rId4" Type="http://schemas.openxmlformats.org/officeDocument/2006/relationships/image" Target="../media/image6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hyperlink" Target="http://www.asp.net/web-forms/overview/getting-started/getting-started-with-aspnet-45-web-forms/shopping-cart"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69.xml.rels><?xml version="1.0" encoding="UTF-8" standalone="yes"?>
<Relationships xmlns="http://schemas.openxmlformats.org/package/2006/relationships"><Relationship Id="rId3" Type="http://schemas.openxmlformats.org/officeDocument/2006/relationships/hyperlink" Target="https://docs.oracle.com/cd/E17952_01/connector-net-en/connector-net-tutorials-entity-framework-databinding-linq-entities.html"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hyperlink" Target="world.sq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msdn.microsoft.com/de-de/jj573936"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hyperlink" Target="https://msdn.microsoft.com/de-de/ee712907"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hyperlink" Target="http://www.asp.net/web-forms/overview/getting-started/getting-started-with-aspnet-45-web-forms/create_the_data_access_layer" TargetMode="External"/><Relationship Id="rId5" Type="http://schemas.openxmlformats.org/officeDocument/2006/relationships/hyperlink" Target="http://blog.magnusmontin.net/2013/05/30/generic-dal-using-entity-framework/" TargetMode="External"/><Relationship Id="rId4" Type="http://schemas.openxmlformats.org/officeDocument/2006/relationships/hyperlink" Target="https://www.asp.net/mvc/overview/getting-started/getting-started-with-ef-using-mvc/creating-an-entity-framework-data-model-for-an-asp-net-mvc-application" TargetMode="External"/></Relationships>
</file>

<file path=ppt/slides/_rels/slide7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hyperlink" Target="https://msdn.microsoft.com/de-de/ee712907" TargetMode="External"/><Relationship Id="rId7" Type="http://schemas.openxmlformats.org/officeDocument/2006/relationships/hyperlink" Target="http://www.apress.com/9781430257882"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hyperlink" Target="Programming%20Entity%20Framework_%20DbContext.pdf%20-%20Verkn&#252;pfung.lnk" TargetMode="External"/><Relationship Id="rId5" Type="http://schemas.openxmlformats.org/officeDocument/2006/relationships/image" Target="../media/image66.png"/><Relationship Id="rId4" Type="http://schemas.openxmlformats.org/officeDocument/2006/relationships/image" Target="../media/image65.png"/></Relationships>
</file>

<file path=ppt/slides/_rels/slide73.xml.rels><?xml version="1.0" encoding="UTF-8" standalone="yes"?>
<Relationships xmlns="http://schemas.openxmlformats.org/package/2006/relationships"><Relationship Id="rId3" Type="http://schemas.openxmlformats.org/officeDocument/2006/relationships/hyperlink" Target="http://windowsdeveloper.de/news/entity-framework-7-neuerungen-177202" TargetMode="External"/><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hyperlink" Target="http://www.join-and-share.de/"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hyperlink" Target="file:///c:\users\tg\documents\visual%20studio%202013\Projects\EntityFrameworkConsolenanwendung\EntityFrameworkConsolenanwendung.sl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openbook.rheinwerk-verlag.de/visual_csharp_201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p>
          <a:p>
            <a:pPr marL="0" indent="0">
              <a:buNone/>
            </a:pPr>
            <a:r>
              <a:rPr lang="de-DE" dirty="0" smtClean="0">
                <a:solidFill>
                  <a:srgbClr val="000000"/>
                </a:solidFill>
              </a:rPr>
              <a:t>60. </a:t>
            </a:r>
            <a:r>
              <a:rPr lang="de-DE" dirty="0">
                <a:solidFill>
                  <a:srgbClr val="000000"/>
                </a:solidFill>
              </a:rPr>
              <a:t>Regionalgruppentreffen der PASS Berlin</a:t>
            </a:r>
            <a:br>
              <a:rPr lang="de-DE" dirty="0">
                <a:solidFill>
                  <a:srgbClr val="000000"/>
                </a:solidFill>
              </a:rPr>
            </a:br>
            <a:r>
              <a:rPr lang="de-DE" dirty="0" smtClean="0">
                <a:solidFill>
                  <a:srgbClr val="000000"/>
                </a:solidFill>
              </a:rPr>
              <a:t>18.06.2015</a:t>
            </a:r>
            <a:endParaRPr lang="de-DE" dirty="0">
              <a:solidFill>
                <a:srgbClr val="000000"/>
              </a:solidFill>
            </a:endParaRPr>
          </a:p>
          <a:p>
            <a:pPr marL="0" indent="0">
              <a:buNone/>
            </a:pPr>
            <a:endParaRPr lang="de-DE" dirty="0" smtClean="0"/>
          </a:p>
          <a:p>
            <a:pPr marL="0" indent="0">
              <a:buNone/>
            </a:pPr>
            <a:endParaRPr lang="de-DE" dirty="0"/>
          </a:p>
          <a:p>
            <a:pPr marL="0" indent="0">
              <a:buNone/>
            </a:pPr>
            <a:r>
              <a:rPr lang="de-DE" sz="6000" dirty="0" smtClean="0"/>
              <a:t>Entity Framework</a:t>
            </a:r>
          </a:p>
          <a:p>
            <a:pPr marL="0" indent="0">
              <a:buNone/>
            </a:pPr>
            <a:r>
              <a:rPr lang="en-US" sz="2000" dirty="0"/>
              <a:t>Entity Framework (EF) is Microsoft’s recommended data access technology when building new .NET applications</a:t>
            </a:r>
            <a:r>
              <a:rPr lang="en-US" sz="2000" dirty="0" smtClean="0"/>
              <a:t>.</a:t>
            </a:r>
          </a:p>
          <a:p>
            <a:pPr marL="0" indent="0">
              <a:buNone/>
            </a:pPr>
            <a:endParaRPr lang="en-US" sz="2000" dirty="0"/>
          </a:p>
          <a:p>
            <a:pPr marL="0" indent="0">
              <a:buNone/>
            </a:pPr>
            <a:r>
              <a:rPr lang="en-US" sz="2000" dirty="0" smtClean="0"/>
              <a:t>Thomas </a:t>
            </a:r>
            <a:r>
              <a:rPr lang="en-US" sz="2000" dirty="0" err="1" smtClean="0"/>
              <a:t>Groß</a:t>
            </a:r>
            <a:endParaRPr lang="en-US" sz="2000" dirty="0" smtClean="0"/>
          </a:p>
          <a:p>
            <a:pPr marL="0" indent="0">
              <a:buNone/>
            </a:pPr>
            <a:endParaRPr lang="de-DE" sz="2000" dirty="0"/>
          </a:p>
        </p:txBody>
      </p:sp>
      <p:sp>
        <p:nvSpPr>
          <p:cNvPr id="3" name="Titel 2"/>
          <p:cNvSpPr>
            <a:spLocks noGrp="1"/>
          </p:cNvSpPr>
          <p:nvPr>
            <p:ph type="title"/>
          </p:nvPr>
        </p:nvSpPr>
        <p:spPr/>
        <p:txBody>
          <a:bodyPr/>
          <a:lstStyle/>
          <a:p>
            <a:r>
              <a:rPr lang="de-DE" dirty="0" smtClean="0"/>
              <a:t> </a:t>
            </a:r>
            <a:r>
              <a:rPr lang="de-DE" dirty="0"/>
              <a:t>60. Regionalgruppentreffen der PASS Berlin</a:t>
            </a:r>
          </a:p>
        </p:txBody>
      </p:sp>
      <p:sp>
        <p:nvSpPr>
          <p:cNvPr id="7" name="Datumsplatzhalter 6"/>
          <p:cNvSpPr>
            <a:spLocks noGrp="1"/>
          </p:cNvSpPr>
          <p:nvPr>
            <p:ph type="dt" sz="half" idx="10"/>
          </p:nvPr>
        </p:nvSpPr>
        <p:spPr/>
        <p:txBody>
          <a:bodyPr/>
          <a:lstStyle/>
          <a:p>
            <a:pPr>
              <a:defRPr/>
            </a:pPr>
            <a:fld id="{164DE9FD-336C-4085-850A-7D65A661D6CB}"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1</a:t>
            </a:fld>
            <a:endParaRPr lang="en-US"/>
          </a:p>
        </p:txBody>
      </p:sp>
    </p:spTree>
    <p:extLst>
      <p:ext uri="{BB962C8B-B14F-4D97-AF65-F5344CB8AC3E}">
        <p14:creationId xmlns:p14="http://schemas.microsoft.com/office/powerpoint/2010/main" val="228876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Mit EF</a:t>
            </a:r>
          </a:p>
          <a:p>
            <a:pPr marL="0" indent="0" defTabSz="360000">
              <a:lnSpc>
                <a:spcPct val="100000"/>
              </a:lnSpc>
              <a:spcBef>
                <a:spcPts val="0"/>
              </a:spcBef>
              <a:buNone/>
            </a:pPr>
            <a:r>
              <a:rPr lang="en-US" sz="1000" dirty="0" smtClean="0">
                <a:solidFill>
                  <a:srgbClr val="0000FF"/>
                </a:solidFill>
                <a:highlight>
                  <a:srgbClr val="FFFFFF"/>
                </a:highlight>
                <a:latin typeface="Consolas" panose="020B0609020204030204" pitchFamily="49" charset="0"/>
              </a:rPr>
              <a:t>	</a:t>
            </a:r>
          </a:p>
          <a:p>
            <a:pPr marL="0" indent="0" defTabSz="360000">
              <a:lnSpc>
                <a:spcPct val="100000"/>
              </a:lnSpc>
              <a:spcBef>
                <a:spcPts val="0"/>
              </a:spcBef>
              <a:buNone/>
            </a:pPr>
            <a:endParaRPr lang="en-US" sz="1000" dirty="0" smtClean="0">
              <a:solidFill>
                <a:srgbClr val="0000FF"/>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FF"/>
                </a:solidFill>
                <a:highlight>
                  <a:srgbClr val="FFFFFF"/>
                </a:highlight>
                <a:latin typeface="Consolas" panose="020B0609020204030204" pitchFamily="49" charset="0"/>
              </a:rPr>
              <a:t>	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db</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smtClean="0">
                <a:solidFill>
                  <a:srgbClr val="000000"/>
                </a:solidFill>
                <a:highlight>
                  <a:srgbClr val="FFFFFF"/>
                </a:highlight>
                <a:latin typeface="Consolas" panose="020B0609020204030204" pitchFamily="49" charset="0"/>
              </a:rPr>
              <a:t>LibraryContext</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err="1" smtClean="0">
                <a:solidFill>
                  <a:srgbClr val="000000"/>
                </a:solidFill>
                <a:highlight>
                  <a:srgbClr val="FFFFFF"/>
                </a:highlight>
                <a:latin typeface="Consolas" panose="020B0609020204030204" pitchFamily="49" charset="0"/>
              </a:rPr>
              <a:t>db.Authors.Add</a:t>
            </a:r>
            <a:r>
              <a:rPr lang="en-US" sz="1000" dirty="0" smtClean="0">
                <a:solidFill>
                  <a:srgbClr val="000000"/>
                </a:solidFill>
                <a:highlight>
                  <a:srgbClr val="FFFFFF"/>
                </a:highlight>
                <a:latin typeface="Consolas" panose="020B0609020204030204" pitchFamily="49" charset="0"/>
              </a:rPr>
              <a:t>(</a:t>
            </a:r>
            <a:r>
              <a:rPr lang="en-US" sz="1000" dirty="0" smtClean="0">
                <a:solidFill>
                  <a:srgbClr val="0000FF"/>
                </a:solidFill>
                <a:highlight>
                  <a:srgbClr val="FFFFFF"/>
                </a:highlight>
                <a:latin typeface="Consolas" panose="020B0609020204030204" pitchFamily="49" charset="0"/>
              </a:rPr>
              <a:t>new</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Author { Name = </a:t>
            </a:r>
            <a:r>
              <a:rPr lang="en-US" sz="1000" dirty="0" smtClean="0">
                <a:solidFill>
                  <a:srgbClr val="A31515"/>
                </a:solidFill>
                <a:highlight>
                  <a:srgbClr val="FFFFFF"/>
                </a:highlight>
                <a:latin typeface="Consolas" panose="020B0609020204030204" pitchFamily="49" charset="0"/>
              </a:rPr>
              <a:t>“Theo Tester"</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Birthday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DateTime</a:t>
            </a:r>
            <a:r>
              <a:rPr lang="en-US" sz="1000" dirty="0" smtClean="0">
                <a:solidFill>
                  <a:srgbClr val="000000"/>
                </a:solidFill>
                <a:highlight>
                  <a:srgbClr val="FFFFFF"/>
                </a:highlight>
                <a:latin typeface="Consolas" panose="020B0609020204030204" pitchFamily="49" charset="0"/>
              </a:rPr>
              <a:t>(2003, 3, </a:t>
            </a:r>
            <a:r>
              <a:rPr lang="en-US" sz="1000" dirty="0">
                <a:solidFill>
                  <a:srgbClr val="000000"/>
                </a:solidFill>
                <a:highlight>
                  <a:srgbClr val="FFFFFF"/>
                </a:highlight>
                <a:latin typeface="Consolas" panose="020B0609020204030204" pitchFamily="49" charset="0"/>
              </a:rPr>
              <a:t>3) });</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db.SaveChanges</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endParaRPr lang="de-DE" sz="1000" dirty="0" smtClean="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endParaRPr lang="de-DE" sz="1000" dirty="0">
              <a:solidFill>
                <a:srgbClr val="000000"/>
              </a:solidFill>
              <a:highlight>
                <a:srgbClr val="FFFFFF"/>
              </a:highlight>
              <a:latin typeface="Consolas" panose="020B0609020204030204" pitchFamily="49" charset="0"/>
            </a:endParaRPr>
          </a:p>
          <a:p>
            <a:pPr defTabSz="360000">
              <a:lnSpc>
                <a:spcPct val="100000"/>
              </a:lnSpc>
              <a:spcBef>
                <a:spcPts val="1200"/>
              </a:spcBef>
            </a:pPr>
            <a:r>
              <a:rPr lang="de-DE" dirty="0"/>
              <a:t>Einträge in Tabellen sind jetzt auf Objekte abgebildet worden </a:t>
            </a:r>
          </a:p>
          <a:p>
            <a:pPr defTabSz="360000">
              <a:lnSpc>
                <a:spcPct val="100000"/>
              </a:lnSpc>
              <a:spcBef>
                <a:spcPts val="1200"/>
              </a:spcBef>
            </a:pPr>
            <a:r>
              <a:rPr lang="de-DE" dirty="0"/>
              <a:t>Geschützt vor SQL-</a:t>
            </a:r>
            <a:r>
              <a:rPr lang="de-DE" dirty="0" err="1"/>
              <a:t>Injections</a:t>
            </a:r>
            <a:r>
              <a:rPr lang="de-DE" dirty="0"/>
              <a:t> </a:t>
            </a:r>
          </a:p>
          <a:p>
            <a:pPr defTabSz="360000">
              <a:lnSpc>
                <a:spcPct val="100000"/>
              </a:lnSpc>
              <a:spcBef>
                <a:spcPts val="1200"/>
              </a:spcBef>
            </a:pPr>
            <a:r>
              <a:rPr lang="de-DE" dirty="0"/>
              <a:t>Keine Schreibfehler möglich bei Tabellennamen und Spalten </a:t>
            </a:r>
          </a:p>
          <a:p>
            <a:pPr defTabSz="360000">
              <a:lnSpc>
                <a:spcPct val="100000"/>
              </a:lnSpc>
              <a:spcBef>
                <a:spcPts val="1200"/>
              </a:spcBef>
            </a:pPr>
            <a:r>
              <a:rPr lang="de-DE" dirty="0" err="1"/>
              <a:t>ConnectionString</a:t>
            </a:r>
            <a:r>
              <a:rPr lang="de-DE" dirty="0"/>
              <a:t> in der Konfigurationsdatei gespeichert</a:t>
            </a:r>
          </a:p>
        </p:txBody>
      </p:sp>
      <p:sp>
        <p:nvSpPr>
          <p:cNvPr id="3" name="Titel 2"/>
          <p:cNvSpPr>
            <a:spLocks noGrp="1"/>
          </p:cNvSpPr>
          <p:nvPr>
            <p:ph type="title"/>
          </p:nvPr>
        </p:nvSpPr>
        <p:spPr/>
        <p:txBody>
          <a:bodyPr/>
          <a:lstStyle/>
          <a:p>
            <a:r>
              <a:rPr lang="de-DE" dirty="0" smtClean="0"/>
              <a:t>Konsolenanwendung </a:t>
            </a:r>
            <a:r>
              <a:rPr lang="de-DE" dirty="0"/>
              <a:t>ohne Entity Framework</a:t>
            </a:r>
          </a:p>
        </p:txBody>
      </p:sp>
      <p:sp>
        <p:nvSpPr>
          <p:cNvPr id="7" name="Datumsplatzhalter 6"/>
          <p:cNvSpPr>
            <a:spLocks noGrp="1"/>
          </p:cNvSpPr>
          <p:nvPr>
            <p:ph type="dt" sz="half" idx="10"/>
          </p:nvPr>
        </p:nvSpPr>
        <p:spPr/>
        <p:txBody>
          <a:bodyPr/>
          <a:lstStyle/>
          <a:p>
            <a:pPr>
              <a:defRPr/>
            </a:pPr>
            <a:fld id="{0A94BF95-AE8C-44E9-9A06-9CC11FE35529}"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10</a:t>
            </a:fld>
            <a:endParaRPr lang="en-US"/>
          </a:p>
        </p:txBody>
      </p:sp>
    </p:spTree>
    <p:extLst>
      <p:ext uri="{BB962C8B-B14F-4D97-AF65-F5344CB8AC3E}">
        <p14:creationId xmlns:p14="http://schemas.microsoft.com/office/powerpoint/2010/main" val="2735702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Konsolenanwendung MIT </a:t>
            </a:r>
            <a:r>
              <a:rPr lang="de-DE" sz="2400" b="1" dirty="0"/>
              <a:t>Entity </a:t>
            </a:r>
            <a:r>
              <a:rPr lang="de-DE" sz="2400" b="1" dirty="0" smtClean="0"/>
              <a:t>Framework / Code First</a:t>
            </a:r>
            <a:endParaRPr lang="de-DE" sz="2400" b="1" dirty="0"/>
          </a:p>
          <a:p>
            <a:pPr marL="0" indent="0">
              <a:buNone/>
            </a:pPr>
            <a:r>
              <a:rPr lang="de-DE" dirty="0" smtClean="0"/>
              <a:t>Beispiel Bücherei mit Büchern und Autoren</a:t>
            </a:r>
          </a:p>
          <a:p>
            <a:r>
              <a:rPr lang="de-DE" dirty="0" smtClean="0"/>
              <a:t>Installation von EF über </a:t>
            </a:r>
            <a:r>
              <a:rPr lang="de-DE" dirty="0" err="1" smtClean="0"/>
              <a:t>NuGet</a:t>
            </a:r>
            <a:endParaRPr lang="de-DE" dirty="0" smtClean="0"/>
          </a:p>
          <a:p>
            <a:r>
              <a:rPr lang="de-DE" dirty="0" smtClean="0"/>
              <a:t>Klassen für Entitäten erstellen</a:t>
            </a:r>
          </a:p>
          <a:p>
            <a:pPr lvl="1"/>
            <a:r>
              <a:rPr lang="de-DE" dirty="0" smtClean="0"/>
              <a:t>Eigenschaften der Klassen sprich Datentypen für Felder definieren</a:t>
            </a:r>
          </a:p>
          <a:p>
            <a:pPr lvl="1"/>
            <a:r>
              <a:rPr lang="de-DE" dirty="0" smtClean="0"/>
              <a:t>Abbildung von Fremdschlüsselbeziehungen</a:t>
            </a:r>
            <a:endParaRPr lang="de-DE" dirty="0"/>
          </a:p>
          <a:p>
            <a:pPr marL="342900" lvl="1" indent="-342900">
              <a:buFont typeface="Wingdings" panose="05000000000000000000" pitchFamily="2" charset="2"/>
              <a:buChar char="§"/>
            </a:pPr>
            <a:r>
              <a:rPr lang="de-DE" dirty="0" smtClean="0"/>
              <a:t>Die Klasse </a:t>
            </a:r>
            <a:r>
              <a:rPr lang="de-DE" dirty="0" err="1" smtClean="0"/>
              <a:t>DBContext</a:t>
            </a:r>
            <a:endParaRPr lang="de-DE" dirty="0"/>
          </a:p>
          <a:p>
            <a:pPr marL="342900" lvl="1" indent="-342900">
              <a:buFont typeface="Wingdings" panose="05000000000000000000" pitchFamily="2" charset="2"/>
              <a:buChar char="§"/>
            </a:pPr>
            <a:endParaRPr lang="de-DE" dirty="0" smtClean="0"/>
          </a:p>
          <a:p>
            <a:pPr marL="0" lvl="1" indent="0">
              <a:buNone/>
            </a:pPr>
            <a:r>
              <a:rPr lang="de-DE" dirty="0" smtClean="0">
                <a:hlinkClick r:id="rId3" action="ppaction://hlinkfile"/>
              </a:rPr>
              <a:t>EntityFrameworkConsolenanwendung.sln</a:t>
            </a:r>
            <a:endParaRPr lang="de-DE" dirty="0"/>
          </a:p>
        </p:txBody>
      </p:sp>
      <p:sp>
        <p:nvSpPr>
          <p:cNvPr id="3" name="Titel 2"/>
          <p:cNvSpPr>
            <a:spLocks noGrp="1"/>
          </p:cNvSpPr>
          <p:nvPr>
            <p:ph type="title"/>
          </p:nvPr>
        </p:nvSpPr>
        <p:spPr/>
        <p:txBody>
          <a:bodyPr/>
          <a:lstStyle/>
          <a:p>
            <a:r>
              <a:rPr lang="de-DE" dirty="0" smtClean="0"/>
              <a:t>Entity Framework – Code First</a:t>
            </a:r>
            <a:endParaRPr lang="de-DE" dirty="0"/>
          </a:p>
        </p:txBody>
      </p:sp>
      <p:sp>
        <p:nvSpPr>
          <p:cNvPr id="7" name="Datumsplatzhalter 6"/>
          <p:cNvSpPr>
            <a:spLocks noGrp="1"/>
          </p:cNvSpPr>
          <p:nvPr>
            <p:ph type="dt" sz="half" idx="10"/>
          </p:nvPr>
        </p:nvSpPr>
        <p:spPr/>
        <p:txBody>
          <a:bodyPr/>
          <a:lstStyle/>
          <a:p>
            <a:pPr>
              <a:defRPr/>
            </a:pPr>
            <a:fld id="{691E12B0-5627-46E9-8F0F-E977E21E9507}"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11</a:t>
            </a:fld>
            <a:endParaRPr lang="en-US"/>
          </a:p>
        </p:txBody>
      </p:sp>
    </p:spTree>
    <p:extLst>
      <p:ext uri="{BB962C8B-B14F-4D97-AF65-F5344CB8AC3E}">
        <p14:creationId xmlns:p14="http://schemas.microsoft.com/office/powerpoint/2010/main" val="1128047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Installation des EF über </a:t>
            </a:r>
            <a:r>
              <a:rPr lang="de-DE" dirty="0" err="1" smtClean="0"/>
              <a:t>NuGet</a:t>
            </a:r>
            <a:endParaRPr lang="de-DE" dirty="0" smtClean="0"/>
          </a:p>
        </p:txBody>
      </p:sp>
      <p:sp>
        <p:nvSpPr>
          <p:cNvPr id="3" name="Titel 2"/>
          <p:cNvSpPr>
            <a:spLocks noGrp="1"/>
          </p:cNvSpPr>
          <p:nvPr>
            <p:ph type="title"/>
          </p:nvPr>
        </p:nvSpPr>
        <p:spPr/>
        <p:txBody>
          <a:bodyPr/>
          <a:lstStyle/>
          <a:p>
            <a:r>
              <a:rPr lang="de-DE" dirty="0"/>
              <a:t>Entity Framework – Code First</a:t>
            </a:r>
          </a:p>
        </p:txBody>
      </p:sp>
      <p:pic>
        <p:nvPicPr>
          <p:cNvPr id="4" name="Grafik 3"/>
          <p:cNvPicPr>
            <a:picLocks noChangeAspect="1"/>
          </p:cNvPicPr>
          <p:nvPr/>
        </p:nvPicPr>
        <p:blipFill>
          <a:blip r:embed="rId3"/>
          <a:stretch>
            <a:fillRect/>
          </a:stretch>
        </p:blipFill>
        <p:spPr>
          <a:xfrm>
            <a:off x="576000" y="1700808"/>
            <a:ext cx="4838703" cy="3445941"/>
          </a:xfrm>
          <a:prstGeom prst="rect">
            <a:avLst/>
          </a:prstGeom>
        </p:spPr>
      </p:pic>
      <p:sp>
        <p:nvSpPr>
          <p:cNvPr id="8" name="Datumsplatzhalter 7"/>
          <p:cNvSpPr>
            <a:spLocks noGrp="1"/>
          </p:cNvSpPr>
          <p:nvPr>
            <p:ph type="dt" sz="half" idx="10"/>
          </p:nvPr>
        </p:nvSpPr>
        <p:spPr/>
        <p:txBody>
          <a:bodyPr/>
          <a:lstStyle/>
          <a:p>
            <a:pPr>
              <a:defRPr/>
            </a:pPr>
            <a:fld id="{37FE5112-458A-4CB2-9DEA-016271B2E095}"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12</a:t>
            </a:fld>
            <a:endParaRPr lang="en-US"/>
          </a:p>
        </p:txBody>
      </p:sp>
    </p:spTree>
    <p:extLst>
      <p:ext uri="{BB962C8B-B14F-4D97-AF65-F5344CB8AC3E}">
        <p14:creationId xmlns:p14="http://schemas.microsoft.com/office/powerpoint/2010/main" val="4004848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3"/>
          <a:stretch>
            <a:fillRect/>
          </a:stretch>
        </p:blipFill>
        <p:spPr>
          <a:xfrm>
            <a:off x="683568" y="1124744"/>
            <a:ext cx="5930597" cy="3971265"/>
          </a:xfrm>
          <a:prstGeom prst="rect">
            <a:avLst/>
          </a:prstGeom>
        </p:spPr>
      </p:pic>
      <p:sp>
        <p:nvSpPr>
          <p:cNvPr id="3" name="Titel 2"/>
          <p:cNvSpPr>
            <a:spLocks noGrp="1"/>
          </p:cNvSpPr>
          <p:nvPr>
            <p:ph type="title"/>
          </p:nvPr>
        </p:nvSpPr>
        <p:spPr/>
        <p:txBody>
          <a:bodyPr/>
          <a:lstStyle/>
          <a:p>
            <a:r>
              <a:rPr lang="de-DE" dirty="0"/>
              <a:t>Entity Framework – Code First</a:t>
            </a:r>
          </a:p>
        </p:txBody>
      </p:sp>
      <p:sp>
        <p:nvSpPr>
          <p:cNvPr id="7" name="Datumsplatzhalter 6"/>
          <p:cNvSpPr>
            <a:spLocks noGrp="1"/>
          </p:cNvSpPr>
          <p:nvPr>
            <p:ph type="dt" sz="half" idx="10"/>
          </p:nvPr>
        </p:nvSpPr>
        <p:spPr/>
        <p:txBody>
          <a:bodyPr/>
          <a:lstStyle/>
          <a:p>
            <a:pPr>
              <a:defRPr/>
            </a:pPr>
            <a:fld id="{83C9247C-2EBF-4995-BA9C-9B3C7E54F3C8}"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13</a:t>
            </a:fld>
            <a:endParaRPr lang="en-US"/>
          </a:p>
        </p:txBody>
      </p:sp>
    </p:spTree>
    <p:extLst>
      <p:ext uri="{BB962C8B-B14F-4D97-AF65-F5344CB8AC3E}">
        <p14:creationId xmlns:p14="http://schemas.microsoft.com/office/powerpoint/2010/main" val="411017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Klassen anlegen</a:t>
            </a:r>
          </a:p>
          <a:p>
            <a:pPr marL="0" indent="0">
              <a:buNone/>
            </a:pPr>
            <a:r>
              <a:rPr lang="de-DE" dirty="0" smtClean="0"/>
              <a:t>Die Klasse </a:t>
            </a:r>
            <a:r>
              <a:rPr lang="de-DE" dirty="0" err="1" smtClean="0"/>
              <a:t>Author</a:t>
            </a:r>
            <a:endParaRPr lang="de-DE" dirty="0" smtClean="0"/>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FF"/>
                </a:solidFill>
                <a:highlight>
                  <a:srgbClr val="FFFFFF"/>
                </a:highlight>
                <a:latin typeface="Consolas" panose="020B0609020204030204" pitchFamily="49" charset="0"/>
              </a:rPr>
              <a:t>public</a:t>
            </a:r>
            <a:r>
              <a:rPr lang="de-DE" sz="1000" dirty="0" smtClean="0">
                <a:solidFill>
                  <a:srgbClr val="0000FF"/>
                </a:solidFill>
                <a:highlight>
                  <a:srgbClr val="FFFFFF"/>
                </a:highlight>
                <a:latin typeface="Consolas" panose="020B0609020204030204" pitchFamily="49" charset="0"/>
              </a:rPr>
              <a:t> </a:t>
            </a:r>
            <a:r>
              <a:rPr lang="de-DE" sz="1000" dirty="0" err="1" smtClean="0">
                <a:solidFill>
                  <a:srgbClr val="0000FF"/>
                </a:solidFill>
                <a:highlight>
                  <a:srgbClr val="FFFFFF"/>
                </a:highlight>
                <a:latin typeface="Consolas" panose="020B0609020204030204" pitchFamily="49" charset="0"/>
              </a:rPr>
              <a:t>class</a:t>
            </a:r>
            <a:r>
              <a:rPr lang="de-DE" sz="1000" dirty="0" smtClean="0">
                <a:solidFill>
                  <a:srgbClr val="000000"/>
                </a:solidFill>
                <a:highlight>
                  <a:srgbClr val="FFFFFF"/>
                </a:highlight>
                <a:latin typeface="Consolas" panose="020B0609020204030204" pitchFamily="49" charset="0"/>
              </a:rPr>
              <a:t> </a:t>
            </a:r>
            <a:r>
              <a:rPr lang="de-DE" sz="1000" dirty="0" err="1">
                <a:solidFill>
                  <a:srgbClr val="2B91AF"/>
                </a:solidFill>
                <a:highlight>
                  <a:srgbClr val="FFFFFF"/>
                </a:highlight>
                <a:latin typeface="Consolas" panose="020B0609020204030204" pitchFamily="49" charset="0"/>
              </a:rPr>
              <a:t>Author</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a:t>
            </a:r>
            <a:r>
              <a:rPr lang="en-US" sz="1000" dirty="0" err="1" smtClean="0">
                <a:solidFill>
                  <a:srgbClr val="000000"/>
                </a:solidFill>
                <a:highlight>
                  <a:srgbClr val="FFFFFF"/>
                </a:highlight>
                <a:latin typeface="Consolas" panose="020B0609020204030204" pitchFamily="49" charset="0"/>
              </a:rPr>
              <a:t>AuthorID</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Name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DateTime</a:t>
            </a:r>
            <a:r>
              <a:rPr lang="en-US" sz="1000" dirty="0">
                <a:solidFill>
                  <a:srgbClr val="000000"/>
                </a:solidFill>
                <a:highlight>
                  <a:srgbClr val="FFFFFF"/>
                </a:highlight>
                <a:latin typeface="Consolas" panose="020B0609020204030204" pitchFamily="49" charset="0"/>
              </a:rPr>
              <a:t> Birthday {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dirty="0"/>
              <a:t>Die Klasse </a:t>
            </a:r>
            <a:r>
              <a:rPr lang="de-DE" dirty="0" smtClean="0"/>
              <a:t>Book</a:t>
            </a:r>
            <a:endParaRPr lang="de-DE" dirty="0"/>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a:solidFill>
                  <a:srgbClr val="0000FF"/>
                </a:solidFill>
                <a:highlight>
                  <a:srgbClr val="FFFFFF"/>
                </a:highlight>
                <a:latin typeface="Consolas" panose="020B0609020204030204" pitchFamily="49" charset="0"/>
              </a:rPr>
              <a:t> </a:t>
            </a:r>
            <a:r>
              <a:rPr lang="de-DE" sz="1000" dirty="0" err="1">
                <a:solidFill>
                  <a:srgbClr val="0000FF"/>
                </a:solidFill>
                <a:highlight>
                  <a:srgbClr val="FFFFFF"/>
                </a:highlight>
                <a:latin typeface="Consolas" panose="020B0609020204030204" pitchFamily="49" charset="0"/>
              </a:rPr>
              <a:t>public</a:t>
            </a:r>
            <a:r>
              <a:rPr lang="de-DE" sz="1000" dirty="0">
                <a:solidFill>
                  <a:srgbClr val="0000FF"/>
                </a:solidFill>
                <a:highlight>
                  <a:srgbClr val="FFFFFF"/>
                </a:highlight>
                <a:latin typeface="Consolas" panose="020B0609020204030204" pitchFamily="49" charset="0"/>
              </a:rPr>
              <a:t> </a:t>
            </a:r>
            <a:r>
              <a:rPr lang="de-DE" sz="1000" dirty="0" err="1" smtClean="0">
                <a:solidFill>
                  <a:srgbClr val="0000FF"/>
                </a:solidFill>
                <a:highlight>
                  <a:srgbClr val="FFFFFF"/>
                </a:highlight>
                <a:latin typeface="Consolas" panose="020B0609020204030204" pitchFamily="49" charset="0"/>
              </a:rPr>
              <a:t>class</a:t>
            </a:r>
            <a:r>
              <a:rPr lang="de-DE" sz="1000" dirty="0" smtClean="0">
                <a:solidFill>
                  <a:srgbClr val="000000"/>
                </a:solidFill>
                <a:highlight>
                  <a:srgbClr val="FFFFFF"/>
                </a:highlight>
                <a:latin typeface="Consolas" panose="020B0609020204030204" pitchFamily="49" charset="0"/>
              </a:rPr>
              <a:t> </a:t>
            </a:r>
            <a:r>
              <a:rPr lang="de-DE" sz="1000" dirty="0">
                <a:solidFill>
                  <a:srgbClr val="2B91AF"/>
                </a:solidFill>
                <a:highlight>
                  <a:srgbClr val="FFFFFF"/>
                </a:highlight>
                <a:latin typeface="Consolas" panose="020B0609020204030204" pitchFamily="49" charset="0"/>
              </a:rPr>
              <a:t>Book</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a:t>
            </a:r>
            <a:r>
              <a:rPr lang="de-DE" sz="1000" dirty="0" err="1">
                <a:solidFill>
                  <a:srgbClr val="2B91AF"/>
                </a:solidFill>
                <a:highlight>
                  <a:srgbClr val="FFFFFF"/>
                </a:highlight>
                <a:latin typeface="Consolas" panose="020B0609020204030204" pitchFamily="49" charset="0"/>
              </a:rPr>
              <a:t>ScaffoldColumn</a:t>
            </a:r>
            <a:r>
              <a:rPr lang="de-DE" sz="1000" dirty="0">
                <a:solidFill>
                  <a:srgbClr val="000000"/>
                </a:solidFill>
                <a:highlight>
                  <a:srgbClr val="FFFFFF"/>
                </a:highlight>
                <a:latin typeface="Consolas" panose="020B0609020204030204" pitchFamily="49" charset="0"/>
              </a:rPr>
              <a:t>(</a:t>
            </a:r>
            <a:r>
              <a:rPr lang="de-DE" sz="1000" dirty="0" err="1">
                <a:solidFill>
                  <a:srgbClr val="0000FF"/>
                </a:solidFill>
                <a:highlight>
                  <a:srgbClr val="FFFFFF"/>
                </a:highlight>
                <a:latin typeface="Consolas" panose="020B0609020204030204" pitchFamily="49" charset="0"/>
              </a:rPr>
              <a:t>false</a:t>
            </a:r>
            <a:r>
              <a:rPr lang="de-DE" sz="1000" dirty="0">
                <a:solidFill>
                  <a:srgbClr val="000000"/>
                </a:solidFill>
                <a:highlight>
                  <a:srgbClr val="FFFFFF"/>
                </a:highlight>
                <a:latin typeface="Consolas" panose="020B0609020204030204" pitchFamily="49" charset="0"/>
              </a:rPr>
              <a:t>)] </a:t>
            </a:r>
            <a:endParaRPr lang="de-DE" sz="1000" dirty="0" smtClean="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a:t>
            </a:r>
            <a:r>
              <a:rPr lang="en-US" sz="1000" dirty="0" err="1" smtClean="0">
                <a:solidFill>
                  <a:srgbClr val="000000"/>
                </a:solidFill>
                <a:highlight>
                  <a:srgbClr val="FFFFFF"/>
                </a:highlight>
                <a:latin typeface="Consolas" panose="020B0609020204030204" pitchFamily="49" charset="0"/>
              </a:rPr>
              <a:t>BookID</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a:t>
            </a:r>
            <a:r>
              <a:rPr lang="de-DE" sz="1000" dirty="0" err="1">
                <a:solidFill>
                  <a:srgbClr val="2B91AF"/>
                </a:solidFill>
                <a:highlight>
                  <a:srgbClr val="FFFFFF"/>
                </a:highlight>
                <a:latin typeface="Consolas" panose="020B0609020204030204" pitchFamily="49" charset="0"/>
              </a:rPr>
              <a:t>Required</a:t>
            </a:r>
            <a:r>
              <a:rPr lang="de-DE" sz="1000" dirty="0">
                <a:solidFill>
                  <a:srgbClr val="000000"/>
                </a:solidFill>
                <a:highlight>
                  <a:srgbClr val="FFFFFF"/>
                </a:highlight>
                <a:latin typeface="Consolas" panose="020B0609020204030204" pitchFamily="49" charset="0"/>
              </a:rPr>
              <a:t>, </a:t>
            </a:r>
            <a:r>
              <a:rPr lang="de-DE" sz="1000" dirty="0" err="1">
                <a:solidFill>
                  <a:srgbClr val="2B91AF"/>
                </a:solidFill>
                <a:highlight>
                  <a:srgbClr val="FFFFFF"/>
                </a:highlight>
                <a:latin typeface="Consolas" panose="020B0609020204030204" pitchFamily="49" charset="0"/>
              </a:rPr>
              <a:t>StringLength</a:t>
            </a:r>
            <a:r>
              <a:rPr lang="de-DE" sz="1000" dirty="0">
                <a:solidFill>
                  <a:srgbClr val="000000"/>
                </a:solidFill>
                <a:highlight>
                  <a:srgbClr val="FFFFFF"/>
                </a:highlight>
                <a:latin typeface="Consolas" panose="020B0609020204030204" pitchFamily="49" charset="0"/>
              </a:rPr>
              <a:t>(100)]</a:t>
            </a:r>
            <a:endParaRPr lang="en-US" sz="1000" dirty="0" smtClean="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Name {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AuthorID</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virtual</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Author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Author</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smtClean="0"/>
          </a:p>
          <a:p>
            <a:pPr marL="0" indent="0" defTabSz="360000">
              <a:lnSpc>
                <a:spcPct val="100000"/>
              </a:lnSpc>
              <a:spcBef>
                <a:spcPts val="0"/>
              </a:spcBef>
              <a:buNone/>
            </a:pPr>
            <a:endParaRPr lang="de-DE" sz="1000" dirty="0" smtClean="0"/>
          </a:p>
          <a:p>
            <a:pPr marL="0" indent="0" defTabSz="360000">
              <a:lnSpc>
                <a:spcPct val="100000"/>
              </a:lnSpc>
              <a:spcBef>
                <a:spcPts val="0"/>
              </a:spcBef>
              <a:buNone/>
            </a:pPr>
            <a:r>
              <a:rPr lang="de-DE" dirty="0"/>
              <a:t>Die Klasse </a:t>
            </a:r>
            <a:r>
              <a:rPr lang="de-DE" dirty="0" err="1"/>
              <a:t>LibraryContext</a:t>
            </a:r>
            <a:endParaRPr lang="de-DE" dirty="0"/>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FF"/>
                </a:solidFill>
                <a:highlight>
                  <a:srgbClr val="FFFFFF"/>
                </a:highlight>
                <a:latin typeface="Consolas" panose="020B0609020204030204" pitchFamily="49" charset="0"/>
              </a:rPr>
              <a:t>public</a:t>
            </a:r>
            <a:r>
              <a:rPr lang="de-DE" sz="1000" dirty="0" smtClean="0">
                <a:solidFill>
                  <a:srgbClr val="000000"/>
                </a:solidFill>
                <a:highlight>
                  <a:srgbClr val="FFFFFF"/>
                </a:highlight>
                <a:latin typeface="Consolas" panose="020B0609020204030204" pitchFamily="49" charset="0"/>
              </a:rPr>
              <a:t> </a:t>
            </a:r>
            <a:r>
              <a:rPr lang="de-DE" sz="1000" dirty="0" err="1">
                <a:solidFill>
                  <a:srgbClr val="0000FF"/>
                </a:solidFill>
                <a:highlight>
                  <a:srgbClr val="FFFFFF"/>
                </a:highlight>
                <a:latin typeface="Consolas" panose="020B0609020204030204" pitchFamily="49" charset="0"/>
              </a:rPr>
              <a:t>class</a:t>
            </a:r>
            <a:r>
              <a:rPr lang="de-DE" sz="1000" dirty="0">
                <a:solidFill>
                  <a:srgbClr val="000000"/>
                </a:solidFill>
                <a:highlight>
                  <a:srgbClr val="FFFFFF"/>
                </a:highlight>
                <a:latin typeface="Consolas" panose="020B0609020204030204" pitchFamily="49" charset="0"/>
              </a:rPr>
              <a:t> </a:t>
            </a:r>
            <a:r>
              <a:rPr lang="de-DE" sz="1000" dirty="0" err="1">
                <a:solidFill>
                  <a:srgbClr val="2B91AF"/>
                </a:solidFill>
                <a:highlight>
                  <a:srgbClr val="FFFFFF"/>
                </a:highlight>
                <a:latin typeface="Consolas" panose="020B0609020204030204" pitchFamily="49" charset="0"/>
              </a:rPr>
              <a:t>LibraryContext</a:t>
            </a:r>
            <a:r>
              <a:rPr lang="de-DE" sz="1000" dirty="0">
                <a:solidFill>
                  <a:srgbClr val="000000"/>
                </a:solidFill>
                <a:highlight>
                  <a:srgbClr val="FFFFFF"/>
                </a:highlight>
                <a:latin typeface="Consolas" panose="020B0609020204030204" pitchFamily="49" charset="0"/>
              </a:rPr>
              <a:t> : </a:t>
            </a:r>
            <a:r>
              <a:rPr lang="de-DE" sz="1000" dirty="0" err="1">
                <a:solidFill>
                  <a:srgbClr val="2B91AF"/>
                </a:solidFill>
                <a:highlight>
                  <a:srgbClr val="FFFFFF"/>
                </a:highlight>
                <a:latin typeface="Consolas" panose="020B0609020204030204" pitchFamily="49" charset="0"/>
              </a:rPr>
              <a:t>DbContext</a:t>
            </a:r>
            <a:r>
              <a:rPr lang="de-DE"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DbSet</a:t>
            </a:r>
            <a:r>
              <a:rPr lang="en-US" sz="1000" dirty="0">
                <a:solidFill>
                  <a:srgbClr val="000000"/>
                </a:solidFill>
                <a:highlight>
                  <a:srgbClr val="FFFFFF"/>
                </a:highlight>
                <a:latin typeface="Consolas" panose="020B0609020204030204" pitchFamily="49" charset="0"/>
              </a:rPr>
              <a:t>&lt;</a:t>
            </a:r>
            <a:r>
              <a:rPr lang="en-US" sz="1000" dirty="0">
                <a:solidFill>
                  <a:srgbClr val="2B91AF"/>
                </a:solidFill>
                <a:highlight>
                  <a:srgbClr val="FFFFFF"/>
                </a:highlight>
                <a:latin typeface="Consolas" panose="020B0609020204030204" pitchFamily="49" charset="0"/>
              </a:rPr>
              <a:t>Author</a:t>
            </a:r>
            <a:r>
              <a:rPr lang="en-US" sz="1000" dirty="0">
                <a:solidFill>
                  <a:srgbClr val="000000"/>
                </a:solidFill>
                <a:highlight>
                  <a:srgbClr val="FFFFFF"/>
                </a:highlight>
                <a:latin typeface="Consolas" panose="020B0609020204030204" pitchFamily="49" charset="0"/>
              </a:rPr>
              <a:t>&gt; Authors {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public</a:t>
            </a:r>
            <a:r>
              <a:rPr lang="en-US" sz="1000" dirty="0" smtClean="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DbSet</a:t>
            </a:r>
            <a:r>
              <a:rPr lang="en-US" sz="1000" dirty="0">
                <a:solidFill>
                  <a:srgbClr val="000000"/>
                </a:solidFill>
                <a:highlight>
                  <a:srgbClr val="FFFFFF"/>
                </a:highlight>
                <a:latin typeface="Consolas" panose="020B0609020204030204" pitchFamily="49" charset="0"/>
              </a:rPr>
              <a:t>&lt;</a:t>
            </a:r>
            <a:r>
              <a:rPr lang="en-US" sz="1000" dirty="0">
                <a:solidFill>
                  <a:srgbClr val="2B91AF"/>
                </a:solidFill>
                <a:highlight>
                  <a:srgbClr val="FFFFFF"/>
                </a:highlight>
                <a:latin typeface="Consolas" panose="020B0609020204030204" pitchFamily="49" charset="0"/>
              </a:rPr>
              <a:t>Book</a:t>
            </a:r>
            <a:r>
              <a:rPr lang="en-US" sz="1000" dirty="0">
                <a:solidFill>
                  <a:srgbClr val="000000"/>
                </a:solidFill>
                <a:highlight>
                  <a:srgbClr val="FFFFFF"/>
                </a:highlight>
                <a:latin typeface="Consolas" panose="020B0609020204030204" pitchFamily="49" charset="0"/>
              </a:rPr>
              <a:t>&gt; Books {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smtClean="0"/>
          </a:p>
        </p:txBody>
      </p:sp>
      <p:sp>
        <p:nvSpPr>
          <p:cNvPr id="3" name="Titel 2"/>
          <p:cNvSpPr>
            <a:spLocks noGrp="1"/>
          </p:cNvSpPr>
          <p:nvPr>
            <p:ph type="title"/>
          </p:nvPr>
        </p:nvSpPr>
        <p:spPr/>
        <p:txBody>
          <a:bodyPr/>
          <a:lstStyle/>
          <a:p>
            <a:r>
              <a:rPr lang="de-DE" dirty="0"/>
              <a:t>Entity Framework – Code First</a:t>
            </a:r>
          </a:p>
        </p:txBody>
      </p:sp>
      <p:sp>
        <p:nvSpPr>
          <p:cNvPr id="5" name="Textfeld 4"/>
          <p:cNvSpPr txBox="1"/>
          <p:nvPr/>
        </p:nvSpPr>
        <p:spPr>
          <a:xfrm>
            <a:off x="4932040" y="3639916"/>
            <a:ext cx="3816424" cy="769441"/>
          </a:xfrm>
          <a:prstGeom prst="rect">
            <a:avLst/>
          </a:prstGeom>
          <a:noFill/>
        </p:spPr>
        <p:txBody>
          <a:bodyPr wrap="square" rtlCol="0">
            <a:spAutoFit/>
          </a:bodyPr>
          <a:lstStyle/>
          <a:p>
            <a:pPr marL="0" indent="0" defTabSz="360000">
              <a:lnSpc>
                <a:spcPct val="100000"/>
              </a:lnSpc>
              <a:spcBef>
                <a:spcPts val="0"/>
              </a:spcBef>
              <a:buNone/>
            </a:pPr>
            <a:r>
              <a:rPr lang="de-DE" sz="1600" dirty="0"/>
              <a:t>mit </a:t>
            </a:r>
            <a:r>
              <a:rPr lang="de-DE" sz="1600" dirty="0" err="1"/>
              <a:t>Using</a:t>
            </a:r>
            <a:r>
              <a:rPr lang="de-DE" sz="1600" dirty="0"/>
              <a:t> Direktive</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err="1">
                <a:solidFill>
                  <a:srgbClr val="0000FF"/>
                </a:solidFill>
                <a:highlight>
                  <a:srgbClr val="FFFFFF"/>
                </a:highlight>
                <a:latin typeface="Consolas" panose="020B0609020204030204" pitchFamily="49" charset="0"/>
              </a:rPr>
              <a:t>using</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System.ComponentModel.DataAnnotations</a:t>
            </a:r>
            <a:r>
              <a:rPr lang="de-DE" sz="1000" dirty="0">
                <a:solidFill>
                  <a:srgbClr val="000000"/>
                </a:solidFill>
                <a:highlight>
                  <a:srgbClr val="FFFFFF"/>
                </a:highlight>
                <a:latin typeface="Consolas" panose="020B0609020204030204" pitchFamily="49" charset="0"/>
              </a:rPr>
              <a:t>;</a:t>
            </a:r>
            <a:endParaRPr lang="de-DE" sz="1000" dirty="0"/>
          </a:p>
          <a:p>
            <a:endParaRPr lang="de-DE" dirty="0"/>
          </a:p>
        </p:txBody>
      </p:sp>
      <p:sp>
        <p:nvSpPr>
          <p:cNvPr id="6" name="Textfeld 5"/>
          <p:cNvSpPr txBox="1"/>
          <p:nvPr/>
        </p:nvSpPr>
        <p:spPr>
          <a:xfrm>
            <a:off x="4960590" y="4885098"/>
            <a:ext cx="3816424" cy="492443"/>
          </a:xfrm>
          <a:prstGeom prst="rect">
            <a:avLst/>
          </a:prstGeom>
          <a:noFill/>
        </p:spPr>
        <p:txBody>
          <a:bodyPr wrap="square" rtlCol="0">
            <a:spAutoFit/>
          </a:bodyPr>
          <a:lstStyle/>
          <a:p>
            <a:pPr marL="0" indent="0" defTabSz="360000">
              <a:lnSpc>
                <a:spcPct val="100000"/>
              </a:lnSpc>
              <a:spcBef>
                <a:spcPts val="0"/>
              </a:spcBef>
              <a:buNone/>
            </a:pPr>
            <a:r>
              <a:rPr lang="de-DE" sz="1600" dirty="0"/>
              <a:t>mit </a:t>
            </a:r>
            <a:r>
              <a:rPr lang="de-DE" sz="1600" dirty="0" err="1"/>
              <a:t>Using</a:t>
            </a:r>
            <a:r>
              <a:rPr lang="de-DE" sz="1600" dirty="0"/>
              <a:t> Direktive</a:t>
            </a:r>
          </a:p>
          <a:p>
            <a:pPr marL="0" indent="0" defTabSz="360000">
              <a:lnSpc>
                <a:spcPct val="100000"/>
              </a:lnSpc>
              <a:spcBef>
                <a:spcPts val="0"/>
              </a:spcBef>
              <a:buNone/>
            </a:pPr>
            <a:r>
              <a:rPr lang="de-DE" sz="1000" dirty="0"/>
              <a:t>	</a:t>
            </a:r>
            <a:r>
              <a:rPr lang="de-DE" sz="1000" dirty="0" err="1" smtClean="0">
                <a:solidFill>
                  <a:srgbClr val="0000FF"/>
                </a:solidFill>
                <a:highlight>
                  <a:srgbClr val="FFFFFF"/>
                </a:highlight>
                <a:latin typeface="Consolas" panose="020B0609020204030204" pitchFamily="49" charset="0"/>
              </a:rPr>
              <a:t>using</a:t>
            </a:r>
            <a:r>
              <a:rPr lang="de-DE" sz="1000" dirty="0" smtClean="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System.Data.Entity</a:t>
            </a:r>
            <a:r>
              <a:rPr lang="de-DE" sz="1000" dirty="0" smtClean="0">
                <a:solidFill>
                  <a:srgbClr val="000000"/>
                </a:solidFill>
                <a:highlight>
                  <a:srgbClr val="FFFFFF"/>
                </a:highlight>
                <a:latin typeface="Consolas" panose="020B0609020204030204" pitchFamily="49" charset="0"/>
              </a:rPr>
              <a:t>;</a:t>
            </a:r>
          </a:p>
        </p:txBody>
      </p:sp>
      <p:sp>
        <p:nvSpPr>
          <p:cNvPr id="9" name="Datumsplatzhalter 8"/>
          <p:cNvSpPr>
            <a:spLocks noGrp="1"/>
          </p:cNvSpPr>
          <p:nvPr>
            <p:ph type="dt" sz="half" idx="10"/>
          </p:nvPr>
        </p:nvSpPr>
        <p:spPr/>
        <p:txBody>
          <a:bodyPr/>
          <a:lstStyle/>
          <a:p>
            <a:pPr>
              <a:defRPr/>
            </a:pPr>
            <a:fld id="{52E1273C-AAFF-45DA-89AB-24AE21442072}"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14</a:t>
            </a:fld>
            <a:endParaRPr lang="en-US"/>
          </a:p>
        </p:txBody>
      </p:sp>
    </p:spTree>
    <p:extLst>
      <p:ext uri="{BB962C8B-B14F-4D97-AF65-F5344CB8AC3E}">
        <p14:creationId xmlns:p14="http://schemas.microsoft.com/office/powerpoint/2010/main" val="3924634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Klassen in </a:t>
            </a:r>
            <a:r>
              <a:rPr lang="de-DE" dirty="0" err="1" smtClean="0"/>
              <a:t>program.cs</a:t>
            </a:r>
            <a:r>
              <a:rPr lang="de-DE" dirty="0" smtClean="0"/>
              <a:t> aufrufen</a:t>
            </a:r>
          </a:p>
          <a:p>
            <a:pPr marL="0" indent="0" defTabSz="360000">
              <a:lnSpc>
                <a:spcPct val="100000"/>
              </a:lnSpc>
              <a:spcBef>
                <a:spcPts val="0"/>
              </a:spcBef>
              <a:buNone/>
            </a:pPr>
            <a:endParaRPr lang="en-US" sz="1000" dirty="0" smtClean="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db</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LibraryContext</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2B91AF"/>
                </a:solidFill>
                <a:highlight>
                  <a:srgbClr val="FFFFFF"/>
                </a:highlight>
                <a:latin typeface="Consolas" panose="020B0609020204030204" pitchFamily="49" charset="0"/>
              </a:rPr>
              <a:t>Author</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Author</a:t>
            </a:r>
            <a:r>
              <a:rPr lang="en-US" sz="1000" dirty="0">
                <a:solidFill>
                  <a:srgbClr val="000000"/>
                </a:solidFill>
                <a:highlight>
                  <a:srgbClr val="FFFFFF"/>
                </a:highlight>
                <a:latin typeface="Consolas" panose="020B0609020204030204" pitchFamily="49" charset="0"/>
              </a:rPr>
              <a:t> { Name = </a:t>
            </a:r>
            <a:r>
              <a:rPr lang="en-US" sz="1000" dirty="0">
                <a:solidFill>
                  <a:srgbClr val="A31515"/>
                </a:solidFill>
                <a:highlight>
                  <a:srgbClr val="FFFFFF"/>
                </a:highlight>
                <a:latin typeface="Consolas" panose="020B0609020204030204" pitchFamily="49" charset="0"/>
              </a:rPr>
              <a:t>"Theo Tester"</a:t>
            </a:r>
            <a:r>
              <a:rPr lang="en-US" sz="1000" dirty="0">
                <a:solidFill>
                  <a:srgbClr val="000000"/>
                </a:solidFill>
                <a:highlight>
                  <a:srgbClr val="FFFFFF"/>
                </a:highlight>
                <a:latin typeface="Consolas" panose="020B0609020204030204" pitchFamily="49" charset="0"/>
              </a:rPr>
              <a:t>, Birthday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DateTime</a:t>
            </a:r>
            <a:r>
              <a:rPr lang="en-US" sz="1000" dirty="0">
                <a:solidFill>
                  <a:srgbClr val="000000"/>
                </a:solidFill>
                <a:highlight>
                  <a:srgbClr val="FFFFFF"/>
                </a:highlight>
                <a:latin typeface="Consolas" panose="020B0609020204030204" pitchFamily="49" charset="0"/>
              </a:rPr>
              <a:t>(2003, 3, 3) };</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smtClean="0">
                <a:solidFill>
                  <a:srgbClr val="2B91AF"/>
                </a:solidFill>
                <a:highlight>
                  <a:srgbClr val="FFFFFF"/>
                </a:highlight>
                <a:latin typeface="Consolas" panose="020B0609020204030204" pitchFamily="49" charset="0"/>
              </a:rPr>
              <a:t>Book</a:t>
            </a:r>
            <a:r>
              <a:rPr lang="de-DE" sz="1000" dirty="0" smtClean="0">
                <a:solidFill>
                  <a:srgbClr val="000000"/>
                </a:solidFill>
                <a:highlight>
                  <a:srgbClr val="FFFFFF"/>
                </a:highlight>
                <a:latin typeface="Consolas" panose="020B0609020204030204" pitchFamily="49" charset="0"/>
              </a:rPr>
              <a:t> </a:t>
            </a:r>
            <a:r>
              <a:rPr lang="de-DE" sz="1000" dirty="0">
                <a:solidFill>
                  <a:srgbClr val="000000"/>
                </a:solidFill>
                <a:highlight>
                  <a:srgbClr val="FFFFFF"/>
                </a:highlight>
                <a:latin typeface="Consolas" panose="020B0609020204030204" pitchFamily="49" charset="0"/>
              </a:rPr>
              <a:t>b = </a:t>
            </a:r>
            <a:r>
              <a:rPr lang="de-DE" sz="1000" dirty="0" err="1">
                <a:solidFill>
                  <a:srgbClr val="0000FF"/>
                </a:solidFill>
                <a:highlight>
                  <a:srgbClr val="FFFFFF"/>
                </a:highlight>
                <a:latin typeface="Consolas" panose="020B0609020204030204" pitchFamily="49" charset="0"/>
              </a:rPr>
              <a:t>new</a:t>
            </a:r>
            <a:r>
              <a:rPr lang="de-DE" sz="1000" dirty="0">
                <a:solidFill>
                  <a:srgbClr val="000000"/>
                </a:solidFill>
                <a:highlight>
                  <a:srgbClr val="FFFFFF"/>
                </a:highlight>
                <a:latin typeface="Consolas" panose="020B0609020204030204" pitchFamily="49" charset="0"/>
              </a:rPr>
              <a:t> </a:t>
            </a:r>
            <a:r>
              <a:rPr lang="de-DE" sz="1000" dirty="0">
                <a:solidFill>
                  <a:srgbClr val="2B91AF"/>
                </a:solidFill>
                <a:highlight>
                  <a:srgbClr val="FFFFFF"/>
                </a:highlight>
                <a:latin typeface="Consolas" panose="020B0609020204030204" pitchFamily="49" charset="0"/>
              </a:rPr>
              <a:t>Book</a:t>
            </a:r>
            <a:r>
              <a:rPr lang="de-DE" sz="1000" dirty="0">
                <a:solidFill>
                  <a:srgbClr val="000000"/>
                </a:solidFill>
                <a:highlight>
                  <a:srgbClr val="FFFFFF"/>
                </a:highlight>
                <a:latin typeface="Consolas" panose="020B0609020204030204" pitchFamily="49" charset="0"/>
              </a:rPr>
              <a:t> { Name = </a:t>
            </a:r>
            <a:r>
              <a:rPr lang="de-DE" sz="1000" dirty="0">
                <a:solidFill>
                  <a:srgbClr val="A31515"/>
                </a:solidFill>
                <a:highlight>
                  <a:srgbClr val="FFFFFF"/>
                </a:highlight>
                <a:latin typeface="Consolas" panose="020B0609020204030204" pitchFamily="49" charset="0"/>
              </a:rPr>
              <a:t>"Das EF </a:t>
            </a:r>
            <a:r>
              <a:rPr lang="de-DE" sz="1000" dirty="0" err="1">
                <a:solidFill>
                  <a:srgbClr val="A31515"/>
                </a:solidFill>
                <a:highlight>
                  <a:srgbClr val="FFFFFF"/>
                </a:highlight>
                <a:latin typeface="Consolas" panose="020B0609020204030204" pitchFamily="49" charset="0"/>
              </a:rPr>
              <a:t>is</a:t>
            </a:r>
            <a:r>
              <a:rPr lang="de-DE" sz="1000" dirty="0">
                <a:solidFill>
                  <a:srgbClr val="A31515"/>
                </a:solidFill>
                <a:highlight>
                  <a:srgbClr val="FFFFFF"/>
                </a:highlight>
                <a:latin typeface="Consolas" panose="020B0609020204030204" pitchFamily="49" charset="0"/>
              </a:rPr>
              <a:t> DIE Datenzugriffsschicht"</a:t>
            </a:r>
            <a:r>
              <a:rPr lang="de-DE"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db.Authors.Add</a:t>
            </a:r>
            <a:r>
              <a:rPr lang="de-DE" sz="1000" dirty="0" smtClean="0">
                <a:solidFill>
                  <a:srgbClr val="000000"/>
                </a:solidFill>
                <a:highlight>
                  <a:srgbClr val="FFFFFF"/>
                </a:highlight>
                <a:latin typeface="Consolas" panose="020B0609020204030204" pitchFamily="49" charset="0"/>
              </a:rPr>
              <a:t>(a</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db.Books.Add</a:t>
            </a:r>
            <a:r>
              <a:rPr lang="de-DE" sz="1000" dirty="0" smtClean="0">
                <a:solidFill>
                  <a:srgbClr val="000000"/>
                </a:solidFill>
                <a:highlight>
                  <a:srgbClr val="FFFFFF"/>
                </a:highlight>
                <a:latin typeface="Consolas" panose="020B0609020204030204" pitchFamily="49" charset="0"/>
              </a:rPr>
              <a:t>(b</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db.SaveChanges</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dirty="0" smtClean="0"/>
              <a:t>F5 Programm starten</a:t>
            </a:r>
          </a:p>
          <a:p>
            <a:pPr marL="0" indent="0" defTabSz="360000">
              <a:lnSpc>
                <a:spcPct val="100000"/>
              </a:lnSpc>
              <a:spcBef>
                <a:spcPts val="0"/>
              </a:spcBef>
              <a:buNone/>
            </a:pPr>
            <a:endParaRPr lang="de-DE" dirty="0" smtClean="0"/>
          </a:p>
          <a:p>
            <a:pPr marL="0" indent="0" defTabSz="360000">
              <a:lnSpc>
                <a:spcPct val="100000"/>
              </a:lnSpc>
              <a:spcBef>
                <a:spcPts val="0"/>
              </a:spcBef>
              <a:buNone/>
            </a:pPr>
            <a:endParaRPr lang="de-DE" dirty="0" smtClean="0"/>
          </a:p>
          <a:p>
            <a:pPr marL="0" indent="0" defTabSz="360000">
              <a:lnSpc>
                <a:spcPct val="100000"/>
              </a:lnSpc>
              <a:spcBef>
                <a:spcPts val="0"/>
              </a:spcBef>
              <a:buNone/>
            </a:pPr>
            <a:endParaRPr lang="de-DE" dirty="0"/>
          </a:p>
          <a:p>
            <a:pPr marL="0" indent="0" defTabSz="360000">
              <a:lnSpc>
                <a:spcPct val="100000"/>
              </a:lnSpc>
              <a:spcBef>
                <a:spcPts val="0"/>
              </a:spcBef>
              <a:buNone/>
            </a:pPr>
            <a:endParaRPr lang="de-DE" dirty="0" smtClean="0"/>
          </a:p>
          <a:p>
            <a:pPr marL="0" indent="0" defTabSz="360000">
              <a:lnSpc>
                <a:spcPct val="100000"/>
              </a:lnSpc>
              <a:spcBef>
                <a:spcPts val="0"/>
              </a:spcBef>
              <a:buNone/>
            </a:pPr>
            <a:endParaRPr lang="de-DE" dirty="0" smtClean="0"/>
          </a:p>
          <a:p>
            <a:pPr marL="0" indent="0" defTabSz="360000">
              <a:lnSpc>
                <a:spcPct val="100000"/>
              </a:lnSpc>
              <a:spcBef>
                <a:spcPts val="0"/>
              </a:spcBef>
              <a:buNone/>
            </a:pPr>
            <a:endParaRPr lang="de-DE" dirty="0" smtClean="0"/>
          </a:p>
          <a:p>
            <a:pPr marL="0" indent="0" defTabSz="360000">
              <a:lnSpc>
                <a:spcPct val="100000"/>
              </a:lnSpc>
              <a:spcBef>
                <a:spcPts val="0"/>
              </a:spcBef>
              <a:buNone/>
            </a:pPr>
            <a:r>
              <a:rPr lang="de-DE" dirty="0" smtClean="0"/>
              <a:t>Wo sind die Daten????</a:t>
            </a:r>
          </a:p>
          <a:p>
            <a:pPr marL="0" indent="0" defTabSz="360000">
              <a:lnSpc>
                <a:spcPct val="100000"/>
              </a:lnSpc>
              <a:spcBef>
                <a:spcPts val="0"/>
              </a:spcBef>
              <a:buNone/>
            </a:pPr>
            <a:r>
              <a:rPr lang="de-DE" sz="1800" dirty="0"/>
              <a:t>(</a:t>
            </a:r>
            <a:r>
              <a:rPr lang="de-DE" sz="1800" dirty="0" err="1"/>
              <a:t>localdb</a:t>
            </a:r>
            <a:r>
              <a:rPr lang="de-DE" sz="1800" dirty="0"/>
              <a:t>)\</a:t>
            </a:r>
            <a:r>
              <a:rPr lang="de-DE" sz="1800" dirty="0" smtClean="0"/>
              <a:t>v11.0</a:t>
            </a:r>
          </a:p>
          <a:p>
            <a:pPr marL="0" indent="0" defTabSz="360000">
              <a:lnSpc>
                <a:spcPct val="100000"/>
              </a:lnSpc>
              <a:spcBef>
                <a:spcPts val="0"/>
              </a:spcBef>
              <a:buNone/>
            </a:pPr>
            <a:r>
              <a:rPr lang="de-DE" sz="1800" dirty="0" err="1"/>
              <a:t>EntityFrameworkConsolenanwendung.Model.LibraryContext</a:t>
            </a:r>
            <a:endParaRPr lang="de-DE" sz="1800" dirty="0"/>
          </a:p>
        </p:txBody>
      </p:sp>
      <p:sp>
        <p:nvSpPr>
          <p:cNvPr id="3" name="Titel 2"/>
          <p:cNvSpPr>
            <a:spLocks noGrp="1"/>
          </p:cNvSpPr>
          <p:nvPr>
            <p:ph type="title"/>
          </p:nvPr>
        </p:nvSpPr>
        <p:spPr/>
        <p:txBody>
          <a:bodyPr/>
          <a:lstStyle/>
          <a:p>
            <a:r>
              <a:rPr lang="de-DE" dirty="0"/>
              <a:t>Entity Framework – Code First</a:t>
            </a:r>
          </a:p>
        </p:txBody>
      </p:sp>
      <p:pic>
        <p:nvPicPr>
          <p:cNvPr id="4" name="Grafik 3"/>
          <p:cNvPicPr>
            <a:picLocks noChangeAspect="1"/>
          </p:cNvPicPr>
          <p:nvPr/>
        </p:nvPicPr>
        <p:blipFill>
          <a:blip r:embed="rId3"/>
          <a:stretch>
            <a:fillRect/>
          </a:stretch>
        </p:blipFill>
        <p:spPr>
          <a:xfrm>
            <a:off x="4427984" y="2420888"/>
            <a:ext cx="2287967" cy="2999631"/>
          </a:xfrm>
          <a:prstGeom prst="rect">
            <a:avLst/>
          </a:prstGeom>
        </p:spPr>
      </p:pic>
      <p:sp>
        <p:nvSpPr>
          <p:cNvPr id="5" name="Abgerundetes Rechteck 4"/>
          <p:cNvSpPr/>
          <p:nvPr/>
        </p:nvSpPr>
        <p:spPr bwMode="auto">
          <a:xfrm>
            <a:off x="7380312" y="4916463"/>
            <a:ext cx="720080" cy="504056"/>
          </a:xfrm>
          <a:prstGeom prst="roundRect">
            <a:avLst/>
          </a:prstGeom>
          <a:gradFill rotWithShape="0">
            <a:gsLst>
              <a:gs pos="0">
                <a:srgbClr val="E03725"/>
              </a:gs>
              <a:gs pos="100000">
                <a:srgbClr val="B22D26"/>
              </a:gs>
            </a:gsLst>
            <a:lin ang="5400000"/>
          </a:gradFill>
          <a:ln w="9525" algn="ctr">
            <a:solidFill>
              <a:schemeClr val="tx1"/>
            </a:solidFill>
            <a:round/>
            <a:headEnd/>
            <a:tailEnd/>
          </a:ln>
        </p:spPr>
        <p:txBody>
          <a:bodyPr rtlCol="0" anchor="ctr"/>
          <a:lstStyle/>
          <a:p>
            <a:pPr algn="ctr"/>
            <a:r>
              <a:rPr lang="de-DE" sz="2400" b="1" dirty="0" smtClean="0"/>
              <a:t>F5</a:t>
            </a:r>
            <a:endParaRPr lang="de-DE" b="1" dirty="0" smtClean="0"/>
          </a:p>
        </p:txBody>
      </p:sp>
      <p:sp>
        <p:nvSpPr>
          <p:cNvPr id="9" name="Datumsplatzhalter 8"/>
          <p:cNvSpPr>
            <a:spLocks noGrp="1"/>
          </p:cNvSpPr>
          <p:nvPr>
            <p:ph type="dt" sz="half" idx="10"/>
          </p:nvPr>
        </p:nvSpPr>
        <p:spPr/>
        <p:txBody>
          <a:bodyPr/>
          <a:lstStyle/>
          <a:p>
            <a:pPr>
              <a:defRPr/>
            </a:pPr>
            <a:fld id="{3743F2B8-AF7B-475E-9BF4-00203E607820}"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15</a:t>
            </a:fld>
            <a:endParaRPr lang="en-US"/>
          </a:p>
        </p:txBody>
      </p:sp>
    </p:spTree>
    <p:extLst>
      <p:ext uri="{BB962C8B-B14F-4D97-AF65-F5344CB8AC3E}">
        <p14:creationId xmlns:p14="http://schemas.microsoft.com/office/powerpoint/2010/main" val="598783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defTabSz="360000">
              <a:lnSpc>
                <a:spcPct val="100000"/>
              </a:lnSpc>
              <a:spcBef>
                <a:spcPts val="0"/>
              </a:spcBef>
              <a:buNone/>
            </a:pPr>
            <a:r>
              <a:rPr lang="de-DE" sz="2400" b="1" dirty="0" smtClean="0"/>
              <a:t>Das Ergebnis</a:t>
            </a:r>
          </a:p>
          <a:p>
            <a:pPr marL="0" indent="0" defTabSz="360000">
              <a:lnSpc>
                <a:spcPct val="100000"/>
              </a:lnSpc>
              <a:spcBef>
                <a:spcPts val="0"/>
              </a:spcBef>
              <a:buNone/>
            </a:pPr>
            <a:endParaRPr lang="de-DE" sz="2400" b="1" dirty="0"/>
          </a:p>
          <a:p>
            <a:pPr marL="0" indent="0" defTabSz="360000">
              <a:lnSpc>
                <a:spcPct val="100000"/>
              </a:lnSpc>
              <a:spcBef>
                <a:spcPts val="0"/>
              </a:spcBef>
              <a:buNone/>
            </a:pPr>
            <a:endParaRPr lang="de-DE" sz="2400" b="1" dirty="0" smtClean="0"/>
          </a:p>
          <a:p>
            <a:pPr marL="0" indent="0" defTabSz="360000">
              <a:lnSpc>
                <a:spcPct val="100000"/>
              </a:lnSpc>
              <a:spcBef>
                <a:spcPts val="0"/>
              </a:spcBef>
              <a:buNone/>
            </a:pPr>
            <a:endParaRPr lang="de-DE" sz="2400" b="1" dirty="0"/>
          </a:p>
          <a:p>
            <a:pPr marL="0" indent="0" defTabSz="360000">
              <a:lnSpc>
                <a:spcPct val="100000"/>
              </a:lnSpc>
              <a:spcBef>
                <a:spcPts val="0"/>
              </a:spcBef>
              <a:buNone/>
            </a:pPr>
            <a:endParaRPr lang="de-DE" sz="2400" b="1" dirty="0" smtClean="0"/>
          </a:p>
          <a:p>
            <a:pPr marL="0" indent="0" defTabSz="360000">
              <a:lnSpc>
                <a:spcPct val="100000"/>
              </a:lnSpc>
              <a:spcBef>
                <a:spcPts val="0"/>
              </a:spcBef>
              <a:buNone/>
            </a:pPr>
            <a:endParaRPr lang="de-DE" sz="2400" b="1" dirty="0"/>
          </a:p>
          <a:p>
            <a:pPr marL="0" indent="0" defTabSz="360000">
              <a:lnSpc>
                <a:spcPct val="100000"/>
              </a:lnSpc>
              <a:spcBef>
                <a:spcPts val="0"/>
              </a:spcBef>
              <a:buNone/>
            </a:pPr>
            <a:endParaRPr lang="de-DE" sz="2400" b="1" dirty="0" smtClean="0"/>
          </a:p>
          <a:p>
            <a:pPr marL="0" indent="0" defTabSz="360000">
              <a:lnSpc>
                <a:spcPct val="100000"/>
              </a:lnSpc>
              <a:spcBef>
                <a:spcPts val="0"/>
              </a:spcBef>
              <a:buNone/>
            </a:pPr>
            <a:endParaRPr lang="de-DE" sz="2400" b="1" dirty="0"/>
          </a:p>
          <a:p>
            <a:pPr marL="0" indent="0" defTabSz="360000">
              <a:lnSpc>
                <a:spcPct val="100000"/>
              </a:lnSpc>
              <a:spcBef>
                <a:spcPts val="0"/>
              </a:spcBef>
              <a:buNone/>
            </a:pPr>
            <a:r>
              <a:rPr lang="de-DE" dirty="0" smtClean="0"/>
              <a:t>Oder wir zeigen die gleich mal an</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smtClean="0">
                <a:solidFill>
                  <a:srgbClr val="008000"/>
                </a:solidFill>
                <a:highlight>
                  <a:srgbClr val="FFFFFF"/>
                </a:highlight>
                <a:latin typeface="Consolas" panose="020B0609020204030204" pitchFamily="49" charset="0"/>
              </a:rPr>
              <a:t>// </a:t>
            </a:r>
            <a:r>
              <a:rPr lang="de-DE" sz="1000" dirty="0">
                <a:solidFill>
                  <a:srgbClr val="008000"/>
                </a:solidFill>
                <a:highlight>
                  <a:srgbClr val="FFFFFF"/>
                </a:highlight>
                <a:latin typeface="Consolas" panose="020B0609020204030204" pitchFamily="49" charset="0"/>
              </a:rPr>
              <a:t>EF Daten anzeigen</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db</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LibraryContext</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err="1" smtClean="0">
                <a:solidFill>
                  <a:srgbClr val="0000FF"/>
                </a:solidFill>
                <a:highlight>
                  <a:srgbClr val="FFFFFF"/>
                </a:highlight>
                <a:latin typeface="Consolas" panose="020B0609020204030204" pitchFamily="49" charset="0"/>
              </a:rPr>
              <a:t>foreach</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book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db.Books</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.WriteLine</a:t>
            </a:r>
            <a:r>
              <a:rPr lang="de-DE" sz="1000" dirty="0">
                <a:solidFill>
                  <a:srgbClr val="000000"/>
                </a:solidFill>
                <a:highlight>
                  <a:srgbClr val="FFFFFF"/>
                </a:highlight>
                <a:latin typeface="Consolas" panose="020B0609020204030204" pitchFamily="49" charset="0"/>
              </a:rPr>
              <a:t>(</a:t>
            </a:r>
            <a:r>
              <a:rPr lang="de-DE" sz="1000" dirty="0">
                <a:solidFill>
                  <a:srgbClr val="A31515"/>
                </a:solidFill>
                <a:highlight>
                  <a:srgbClr val="FFFFFF"/>
                </a:highlight>
                <a:latin typeface="Consolas" panose="020B0609020204030204" pitchFamily="49" charset="0"/>
              </a:rPr>
              <a:t>"{0} - {1}"</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book.Author.Name</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book.Name</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.WriteLine</a:t>
            </a:r>
            <a:r>
              <a:rPr lang="de-DE" sz="1000" dirty="0">
                <a:solidFill>
                  <a:srgbClr val="000000"/>
                </a:solidFill>
                <a:highlight>
                  <a:srgbClr val="FFFFFF"/>
                </a:highlight>
                <a:latin typeface="Consolas" panose="020B0609020204030204" pitchFamily="49" charset="0"/>
              </a:rPr>
              <a:t>(</a:t>
            </a:r>
            <a:r>
              <a:rPr lang="de-DE" sz="1000" dirty="0">
                <a:solidFill>
                  <a:srgbClr val="A31515"/>
                </a:solidFill>
                <a:highlight>
                  <a:srgbClr val="FFFFFF"/>
                </a:highlight>
                <a:latin typeface="Consolas" panose="020B0609020204030204" pitchFamily="49" charset="0"/>
              </a:rPr>
              <a:t>"Press </a:t>
            </a:r>
            <a:r>
              <a:rPr lang="de-DE" sz="1000" dirty="0" err="1">
                <a:solidFill>
                  <a:srgbClr val="A31515"/>
                </a:solidFill>
                <a:highlight>
                  <a:srgbClr val="FFFFFF"/>
                </a:highlight>
                <a:latin typeface="Consolas" panose="020B0609020204030204" pitchFamily="49" charset="0"/>
              </a:rPr>
              <a:t>any</a:t>
            </a:r>
            <a:r>
              <a:rPr lang="de-DE" sz="1000" dirty="0">
                <a:solidFill>
                  <a:srgbClr val="A31515"/>
                </a:solidFill>
                <a:highlight>
                  <a:srgbClr val="FFFFFF"/>
                </a:highlight>
                <a:latin typeface="Consolas" panose="020B0609020204030204" pitchFamily="49" charset="0"/>
              </a:rPr>
              <a:t> </a:t>
            </a:r>
            <a:r>
              <a:rPr lang="de-DE" sz="1000" dirty="0" err="1">
                <a:solidFill>
                  <a:srgbClr val="A31515"/>
                </a:solidFill>
                <a:highlight>
                  <a:srgbClr val="FFFFFF"/>
                </a:highlight>
                <a:latin typeface="Consolas" panose="020B0609020204030204" pitchFamily="49" charset="0"/>
              </a:rPr>
              <a:t>key</a:t>
            </a:r>
            <a:r>
              <a:rPr lang="de-DE" sz="1000" dirty="0">
                <a:solidFill>
                  <a:srgbClr val="A31515"/>
                </a:solidFill>
                <a:highlight>
                  <a:srgbClr val="FFFFFF"/>
                </a:highlight>
                <a:latin typeface="Consolas" panose="020B0609020204030204" pitchFamily="49" charset="0"/>
              </a:rPr>
              <a:t> ..."</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.ReadKey</a:t>
            </a:r>
            <a:r>
              <a:rPr lang="de-DE" sz="1000" dirty="0">
                <a:solidFill>
                  <a:srgbClr val="000000"/>
                </a:solidFill>
                <a:highlight>
                  <a:srgbClr val="FFFFFF"/>
                </a:highlight>
                <a:latin typeface="Consolas" panose="020B0609020204030204" pitchFamily="49" charset="0"/>
              </a:rPr>
              <a:t>();</a:t>
            </a:r>
            <a:endParaRPr lang="de-DE" sz="1000" b="1" dirty="0" smtClean="0"/>
          </a:p>
          <a:p>
            <a:pPr marL="0" indent="0" defTabSz="360000">
              <a:lnSpc>
                <a:spcPct val="100000"/>
              </a:lnSpc>
              <a:spcBef>
                <a:spcPts val="0"/>
              </a:spcBef>
              <a:buNone/>
            </a:pPr>
            <a:endParaRPr lang="de-DE" sz="2400" b="1" dirty="0"/>
          </a:p>
        </p:txBody>
      </p:sp>
      <p:sp>
        <p:nvSpPr>
          <p:cNvPr id="3" name="Titel 2"/>
          <p:cNvSpPr>
            <a:spLocks noGrp="1"/>
          </p:cNvSpPr>
          <p:nvPr>
            <p:ph type="title"/>
          </p:nvPr>
        </p:nvSpPr>
        <p:spPr/>
        <p:txBody>
          <a:bodyPr/>
          <a:lstStyle/>
          <a:p>
            <a:r>
              <a:rPr lang="de-DE" dirty="0"/>
              <a:t>Entity Framework – Code First</a:t>
            </a:r>
          </a:p>
        </p:txBody>
      </p:sp>
      <p:pic>
        <p:nvPicPr>
          <p:cNvPr id="4" name="Grafik 3"/>
          <p:cNvPicPr>
            <a:picLocks noChangeAspect="1"/>
          </p:cNvPicPr>
          <p:nvPr/>
        </p:nvPicPr>
        <p:blipFill>
          <a:blip r:embed="rId3"/>
          <a:stretch>
            <a:fillRect/>
          </a:stretch>
        </p:blipFill>
        <p:spPr>
          <a:xfrm>
            <a:off x="716508" y="1628801"/>
            <a:ext cx="5943724" cy="2295046"/>
          </a:xfrm>
          <a:prstGeom prst="rect">
            <a:avLst/>
          </a:prstGeom>
        </p:spPr>
      </p:pic>
      <p:sp>
        <p:nvSpPr>
          <p:cNvPr id="8" name="Datumsplatzhalter 7"/>
          <p:cNvSpPr>
            <a:spLocks noGrp="1"/>
          </p:cNvSpPr>
          <p:nvPr>
            <p:ph type="dt" sz="half" idx="10"/>
          </p:nvPr>
        </p:nvSpPr>
        <p:spPr/>
        <p:txBody>
          <a:bodyPr/>
          <a:lstStyle/>
          <a:p>
            <a:pPr>
              <a:defRPr/>
            </a:pPr>
            <a:fld id="{F104C963-7306-44B5-81D8-3034E27A80AF}"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16</a:t>
            </a:fld>
            <a:endParaRPr lang="en-US"/>
          </a:p>
        </p:txBody>
      </p:sp>
    </p:spTree>
    <p:extLst>
      <p:ext uri="{BB962C8B-B14F-4D97-AF65-F5344CB8AC3E}">
        <p14:creationId xmlns:p14="http://schemas.microsoft.com/office/powerpoint/2010/main" val="1458265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Navigation „Alle Bücher eines Autors“</a:t>
            </a:r>
          </a:p>
          <a:p>
            <a:pPr marL="0" indent="0" defTabSz="360000">
              <a:lnSpc>
                <a:spcPct val="100000"/>
              </a:lnSpc>
              <a:spcBef>
                <a:spcPts val="0"/>
              </a:spcBef>
              <a:buNone/>
            </a:pPr>
            <a:r>
              <a:rPr lang="de-DE" sz="24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dirty="0" smtClean="0"/>
              <a:t>Erweitern </a:t>
            </a:r>
            <a:r>
              <a:rPr lang="de-DE" dirty="0"/>
              <a:t>wir die Klasse Book</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8000"/>
                </a:solidFill>
                <a:highlight>
                  <a:srgbClr val="FFFFFF"/>
                </a:highlight>
                <a:latin typeface="Consolas" panose="020B0609020204030204" pitchFamily="49" charset="0"/>
              </a:rPr>
              <a:t>// </a:t>
            </a:r>
            <a:r>
              <a:rPr lang="de-DE" sz="1000" dirty="0">
                <a:solidFill>
                  <a:srgbClr val="008000"/>
                </a:solidFill>
                <a:highlight>
                  <a:srgbClr val="FFFFFF"/>
                </a:highlight>
                <a:latin typeface="Consolas" panose="020B0609020204030204" pitchFamily="49" charset="0"/>
              </a:rPr>
              <a:t>Navigation: Zeige alle Bücher eines Autors</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FF"/>
                </a:solidFill>
                <a:highlight>
                  <a:srgbClr val="FFFFFF"/>
                </a:highlight>
                <a:latin typeface="Consolas" panose="020B0609020204030204" pitchFamily="49" charset="0"/>
              </a:rPr>
              <a:t>	public</a:t>
            </a:r>
            <a:r>
              <a:rPr lang="en-US" sz="1000" dirty="0" smtClean="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virtual</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ICollection</a:t>
            </a:r>
            <a:r>
              <a:rPr lang="en-US" sz="1000" dirty="0">
                <a:solidFill>
                  <a:srgbClr val="000000"/>
                </a:solidFill>
                <a:highlight>
                  <a:srgbClr val="FFFFFF"/>
                </a:highlight>
                <a:latin typeface="Consolas" panose="020B0609020204030204" pitchFamily="49" charset="0"/>
              </a:rPr>
              <a:t>&lt;</a:t>
            </a:r>
            <a:r>
              <a:rPr lang="en-US" sz="1000" dirty="0">
                <a:solidFill>
                  <a:srgbClr val="2B91AF"/>
                </a:solidFill>
                <a:highlight>
                  <a:srgbClr val="FFFFFF"/>
                </a:highlight>
                <a:latin typeface="Consolas" panose="020B0609020204030204" pitchFamily="49" charset="0"/>
              </a:rPr>
              <a:t>Book</a:t>
            </a:r>
            <a:r>
              <a:rPr lang="en-US" sz="1000" dirty="0">
                <a:solidFill>
                  <a:srgbClr val="000000"/>
                </a:solidFill>
                <a:highlight>
                  <a:srgbClr val="FFFFFF"/>
                </a:highlight>
                <a:latin typeface="Consolas" panose="020B0609020204030204" pitchFamily="49" charset="0"/>
              </a:rPr>
              <a:t>&gt; Books { </a:t>
            </a:r>
            <a:r>
              <a:rPr lang="en-US" sz="1000" dirty="0">
                <a:solidFill>
                  <a:srgbClr val="0000FF"/>
                </a:solidFill>
                <a:highlight>
                  <a:srgbClr val="FFFFFF"/>
                </a:highlight>
                <a:latin typeface="Consolas" panose="020B0609020204030204" pitchFamily="49" charset="0"/>
              </a:rPr>
              <a:t>get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set</a:t>
            </a:r>
            <a:r>
              <a:rPr lang="en-US"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smtClean="0">
                <a:solidFill>
                  <a:srgbClr val="0000FF"/>
                </a:solidFill>
                <a:highlight>
                  <a:srgbClr val="FFFFFF"/>
                </a:highlight>
                <a:latin typeface="Consolas" panose="020B0609020204030204" pitchFamily="49" charset="0"/>
              </a:rPr>
              <a:t>	</a:t>
            </a:r>
            <a:r>
              <a:rPr lang="de-DE" sz="1000" dirty="0" err="1" smtClean="0">
                <a:solidFill>
                  <a:srgbClr val="0000FF"/>
                </a:solidFill>
                <a:highlight>
                  <a:srgbClr val="FFFFFF"/>
                </a:highlight>
                <a:latin typeface="Consolas" panose="020B0609020204030204" pitchFamily="49" charset="0"/>
              </a:rPr>
              <a:t>public</a:t>
            </a:r>
            <a:r>
              <a:rPr lang="de-DE" sz="1000" dirty="0" smtClean="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Author</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Books </a:t>
            </a:r>
            <a:r>
              <a:rPr lang="de-DE" sz="1000" dirty="0">
                <a:solidFill>
                  <a:srgbClr val="000000"/>
                </a:solidFill>
                <a:highlight>
                  <a:srgbClr val="FFFFFF"/>
                </a:highlight>
                <a:latin typeface="Consolas" panose="020B0609020204030204" pitchFamily="49" charset="0"/>
              </a:rPr>
              <a:t>= </a:t>
            </a:r>
            <a:r>
              <a:rPr lang="de-DE" sz="1000" dirty="0" err="1">
                <a:solidFill>
                  <a:srgbClr val="0000FF"/>
                </a:solidFill>
                <a:highlight>
                  <a:srgbClr val="FFFFFF"/>
                </a:highlight>
                <a:latin typeface="Consolas" panose="020B0609020204030204" pitchFamily="49" charset="0"/>
              </a:rPr>
              <a:t>new</a:t>
            </a:r>
            <a:r>
              <a:rPr lang="de-DE" sz="1000" dirty="0">
                <a:solidFill>
                  <a:srgbClr val="000000"/>
                </a:solidFill>
                <a:highlight>
                  <a:srgbClr val="FFFFFF"/>
                </a:highlight>
                <a:latin typeface="Consolas" panose="020B0609020204030204" pitchFamily="49" charset="0"/>
              </a:rPr>
              <a:t> </a:t>
            </a:r>
            <a:r>
              <a:rPr lang="de-DE" sz="1000" dirty="0">
                <a:solidFill>
                  <a:srgbClr val="2B91AF"/>
                </a:solidFill>
                <a:highlight>
                  <a:srgbClr val="FFFFFF"/>
                </a:highlight>
                <a:latin typeface="Consolas" panose="020B0609020204030204" pitchFamily="49" charset="0"/>
              </a:rPr>
              <a:t>List</a:t>
            </a:r>
            <a:r>
              <a:rPr lang="de-DE" sz="1000" dirty="0">
                <a:solidFill>
                  <a:srgbClr val="000000"/>
                </a:solidFill>
                <a:highlight>
                  <a:srgbClr val="FFFFFF"/>
                </a:highlight>
                <a:latin typeface="Consolas" panose="020B0609020204030204" pitchFamily="49" charset="0"/>
              </a:rPr>
              <a:t>&lt;</a:t>
            </a:r>
            <a:r>
              <a:rPr lang="de-DE" sz="1000" dirty="0">
                <a:solidFill>
                  <a:srgbClr val="2B91AF"/>
                </a:solidFill>
                <a:highlight>
                  <a:srgbClr val="FFFFFF"/>
                </a:highlight>
                <a:latin typeface="Consolas" panose="020B0609020204030204" pitchFamily="49" charset="0"/>
              </a:rPr>
              <a:t>Book</a:t>
            </a:r>
            <a:r>
              <a:rPr lang="de-DE" sz="1000" dirty="0">
                <a:solidFill>
                  <a:srgbClr val="000000"/>
                </a:solidFill>
                <a:highlight>
                  <a:srgbClr val="FFFFFF"/>
                </a:highlight>
                <a:latin typeface="Consolas" panose="020B0609020204030204" pitchFamily="49" charset="0"/>
              </a:rPr>
              <a:t>&gt;();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endParaRPr lang="de-DE" dirty="0" smtClean="0"/>
          </a:p>
          <a:p>
            <a:pPr marL="0" indent="0" defTabSz="360000">
              <a:lnSpc>
                <a:spcPct val="100000"/>
              </a:lnSpc>
              <a:spcBef>
                <a:spcPts val="0"/>
              </a:spcBef>
              <a:buNone/>
            </a:pPr>
            <a:r>
              <a:rPr lang="de-DE" dirty="0" smtClean="0"/>
              <a:t>Und dann im </a:t>
            </a:r>
            <a:r>
              <a:rPr lang="de-DE" dirty="0" err="1" smtClean="0"/>
              <a:t>Program.cs</a:t>
            </a:r>
            <a:r>
              <a:rPr lang="de-DE" dirty="0" smtClean="0"/>
              <a:t> ausgeben</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de-DE" sz="1000" dirty="0" smtClean="0">
                <a:solidFill>
                  <a:srgbClr val="008000"/>
                </a:solidFill>
                <a:highlight>
                  <a:srgbClr val="FFFFFF"/>
                </a:highlight>
                <a:latin typeface="Consolas" panose="020B0609020204030204" pitchFamily="49" charset="0"/>
              </a:rPr>
              <a:t>// </a:t>
            </a:r>
            <a:r>
              <a:rPr lang="de-DE" sz="1000" dirty="0">
                <a:solidFill>
                  <a:srgbClr val="008000"/>
                </a:solidFill>
                <a:highlight>
                  <a:srgbClr val="FFFFFF"/>
                </a:highlight>
                <a:latin typeface="Consolas" panose="020B0609020204030204" pitchFamily="49" charset="0"/>
              </a:rPr>
              <a:t>EF „Alle Bücher eines Autors“</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db</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LibraryContext</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err="1" smtClean="0">
                <a:solidFill>
                  <a:srgbClr val="0000FF"/>
                </a:solidFill>
                <a:highlight>
                  <a:srgbClr val="FFFFFF"/>
                </a:highlight>
                <a:latin typeface="Consolas" panose="020B0609020204030204" pitchFamily="49" charset="0"/>
              </a:rPr>
              <a:t>var</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theo</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db.Authors.First</a:t>
            </a:r>
            <a:r>
              <a:rPr lang="en-US" sz="1000" dirty="0">
                <a:solidFill>
                  <a:srgbClr val="000000"/>
                </a:solidFill>
                <a:highlight>
                  <a:srgbClr val="FFFFFF"/>
                </a:highlight>
                <a:latin typeface="Consolas" panose="020B0609020204030204" pitchFamily="49" charset="0"/>
              </a:rPr>
              <a:t>(a =&gt; </a:t>
            </a:r>
            <a:r>
              <a:rPr lang="en-US" sz="1000" dirty="0" err="1">
                <a:solidFill>
                  <a:srgbClr val="000000"/>
                </a:solidFill>
                <a:highlight>
                  <a:srgbClr val="FFFFFF"/>
                </a:highlight>
                <a:latin typeface="Consolas" panose="020B0609020204030204" pitchFamily="49" charset="0"/>
              </a:rPr>
              <a:t>a.Name.Contains</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"Theo"</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.WriteLine</a:t>
            </a:r>
            <a:r>
              <a:rPr lang="de-DE" sz="1000" dirty="0">
                <a:solidFill>
                  <a:srgbClr val="000000"/>
                </a:solidFill>
                <a:highlight>
                  <a:srgbClr val="FFFFFF"/>
                </a:highlight>
                <a:latin typeface="Consolas" panose="020B0609020204030204" pitchFamily="49" charset="0"/>
              </a:rPr>
              <a:t>(</a:t>
            </a:r>
            <a:r>
              <a:rPr lang="de-DE" sz="1000" dirty="0">
                <a:solidFill>
                  <a:srgbClr val="A31515"/>
                </a:solidFill>
                <a:highlight>
                  <a:srgbClr val="FFFFFF"/>
                </a:highlight>
                <a:latin typeface="Consolas" panose="020B0609020204030204" pitchFamily="49" charset="0"/>
              </a:rPr>
              <a:t>"Bücher von {0}"</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theo.Name</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err="1" smtClean="0">
                <a:solidFill>
                  <a:srgbClr val="0000FF"/>
                </a:solidFill>
                <a:highlight>
                  <a:srgbClr val="FFFFFF"/>
                </a:highlight>
                <a:latin typeface="Consolas" panose="020B0609020204030204" pitchFamily="49" charset="0"/>
              </a:rPr>
              <a:t>foreach</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book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theo.Books</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.WriteLine</a:t>
            </a:r>
            <a:r>
              <a:rPr lang="de-DE" sz="1000" dirty="0">
                <a:solidFill>
                  <a:srgbClr val="000000"/>
                </a:solidFill>
                <a:highlight>
                  <a:srgbClr val="FFFFFF"/>
                </a:highlight>
                <a:latin typeface="Consolas" panose="020B0609020204030204" pitchFamily="49" charset="0"/>
              </a:rPr>
              <a:t>(</a:t>
            </a:r>
            <a:r>
              <a:rPr lang="de-DE" sz="1000" dirty="0">
                <a:solidFill>
                  <a:srgbClr val="A31515"/>
                </a:solidFill>
                <a:highlight>
                  <a:srgbClr val="FFFFFF"/>
                </a:highlight>
                <a:latin typeface="Consolas" panose="020B0609020204030204" pitchFamily="49" charset="0"/>
              </a:rPr>
              <a:t>"{0}"</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book.Name</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.WriteLine</a:t>
            </a:r>
            <a:r>
              <a:rPr lang="de-DE" sz="1000" dirty="0">
                <a:solidFill>
                  <a:srgbClr val="000000"/>
                </a:solidFill>
                <a:highlight>
                  <a:srgbClr val="FFFFFF"/>
                </a:highlight>
                <a:latin typeface="Consolas" panose="020B0609020204030204" pitchFamily="49" charset="0"/>
              </a:rPr>
              <a:t>(</a:t>
            </a:r>
            <a:r>
              <a:rPr lang="de-DE" sz="1000" dirty="0">
                <a:solidFill>
                  <a:srgbClr val="A31515"/>
                </a:solidFill>
                <a:highlight>
                  <a:srgbClr val="FFFFFF"/>
                </a:highlight>
                <a:latin typeface="Consolas" panose="020B0609020204030204" pitchFamily="49" charset="0"/>
              </a:rPr>
              <a:t>"Press </a:t>
            </a:r>
            <a:r>
              <a:rPr lang="de-DE" sz="1000" dirty="0" err="1">
                <a:solidFill>
                  <a:srgbClr val="A31515"/>
                </a:solidFill>
                <a:highlight>
                  <a:srgbClr val="FFFFFF"/>
                </a:highlight>
                <a:latin typeface="Consolas" panose="020B0609020204030204" pitchFamily="49" charset="0"/>
              </a:rPr>
              <a:t>any</a:t>
            </a:r>
            <a:r>
              <a:rPr lang="de-DE" sz="1000" dirty="0">
                <a:solidFill>
                  <a:srgbClr val="A31515"/>
                </a:solidFill>
                <a:highlight>
                  <a:srgbClr val="FFFFFF"/>
                </a:highlight>
                <a:latin typeface="Consolas" panose="020B0609020204030204" pitchFamily="49" charset="0"/>
              </a:rPr>
              <a:t> </a:t>
            </a:r>
            <a:r>
              <a:rPr lang="de-DE" sz="1000" dirty="0" err="1">
                <a:solidFill>
                  <a:srgbClr val="A31515"/>
                </a:solidFill>
                <a:highlight>
                  <a:srgbClr val="FFFFFF"/>
                </a:highlight>
                <a:latin typeface="Consolas" panose="020B0609020204030204" pitchFamily="49" charset="0"/>
              </a:rPr>
              <a:t>key</a:t>
            </a:r>
            <a:r>
              <a:rPr lang="de-DE" sz="1000" dirty="0">
                <a:solidFill>
                  <a:srgbClr val="A31515"/>
                </a:solidFill>
                <a:highlight>
                  <a:srgbClr val="FFFFFF"/>
                </a:highlight>
                <a:latin typeface="Consolas" panose="020B0609020204030204" pitchFamily="49" charset="0"/>
              </a:rPr>
              <a:t> ..."</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.ReadKey</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p>
        </p:txBody>
      </p:sp>
      <p:sp>
        <p:nvSpPr>
          <p:cNvPr id="3" name="Titel 2"/>
          <p:cNvSpPr>
            <a:spLocks noGrp="1"/>
          </p:cNvSpPr>
          <p:nvPr>
            <p:ph type="title"/>
          </p:nvPr>
        </p:nvSpPr>
        <p:spPr/>
        <p:txBody>
          <a:bodyPr/>
          <a:lstStyle/>
          <a:p>
            <a:r>
              <a:rPr lang="de-DE" dirty="0"/>
              <a:t>Entity Framework – Code First</a:t>
            </a:r>
          </a:p>
        </p:txBody>
      </p:sp>
      <p:pic>
        <p:nvPicPr>
          <p:cNvPr id="5" name="Grafik 4"/>
          <p:cNvPicPr>
            <a:picLocks noChangeAspect="1"/>
          </p:cNvPicPr>
          <p:nvPr/>
        </p:nvPicPr>
        <p:blipFill>
          <a:blip r:embed="rId3"/>
          <a:stretch>
            <a:fillRect/>
          </a:stretch>
        </p:blipFill>
        <p:spPr>
          <a:xfrm rot="3177356">
            <a:off x="4557643" y="2790824"/>
            <a:ext cx="4486275" cy="1657350"/>
          </a:xfrm>
          <a:prstGeom prst="rect">
            <a:avLst/>
          </a:prstGeom>
        </p:spPr>
      </p:pic>
      <p:sp>
        <p:nvSpPr>
          <p:cNvPr id="8" name="Datumsplatzhalter 7"/>
          <p:cNvSpPr>
            <a:spLocks noGrp="1"/>
          </p:cNvSpPr>
          <p:nvPr>
            <p:ph type="dt" sz="half" idx="10"/>
          </p:nvPr>
        </p:nvSpPr>
        <p:spPr/>
        <p:txBody>
          <a:bodyPr/>
          <a:lstStyle/>
          <a:p>
            <a:pPr>
              <a:defRPr/>
            </a:pPr>
            <a:fld id="{394C9A48-11C3-460A-8466-040E6C1211B4}"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17</a:t>
            </a:fld>
            <a:endParaRPr lang="en-US"/>
          </a:p>
        </p:txBody>
      </p:sp>
    </p:spTree>
    <p:extLst>
      <p:ext uri="{BB962C8B-B14F-4D97-AF65-F5344CB8AC3E}">
        <p14:creationId xmlns:p14="http://schemas.microsoft.com/office/powerpoint/2010/main" val="3346902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09600" y="1143000"/>
            <a:ext cx="8210872" cy="4953000"/>
          </a:xfrm>
        </p:spPr>
        <p:txBody>
          <a:bodyPr/>
          <a:lstStyle/>
          <a:p>
            <a:pPr marL="0" indent="0">
              <a:buNone/>
            </a:pPr>
            <a:r>
              <a:rPr lang="de-DE" sz="2400" b="1" dirty="0" smtClean="0"/>
              <a:t>Ende des Code First Beispiels</a:t>
            </a:r>
          </a:p>
          <a:p>
            <a:pPr marL="0" indent="0">
              <a:buNone/>
            </a:pPr>
            <a:r>
              <a:rPr lang="de-DE" dirty="0"/>
              <a:t/>
            </a:r>
            <a:br>
              <a:rPr lang="de-DE" dirty="0"/>
            </a:br>
            <a:r>
              <a:rPr lang="de-DE" dirty="0" smtClean="0"/>
              <a:t>Was haben wir gesehen?</a:t>
            </a:r>
          </a:p>
          <a:p>
            <a:r>
              <a:rPr lang="de-DE" dirty="0" smtClean="0"/>
              <a:t>Entity </a:t>
            </a:r>
            <a:r>
              <a:rPr lang="de-DE" dirty="0"/>
              <a:t>Framework mit </a:t>
            </a:r>
            <a:r>
              <a:rPr lang="de-DE" dirty="0" err="1"/>
              <a:t>NuGet</a:t>
            </a:r>
            <a:r>
              <a:rPr lang="de-DE" dirty="0"/>
              <a:t>-Paket-Manager installieren </a:t>
            </a:r>
            <a:endParaRPr lang="de-DE" dirty="0" smtClean="0"/>
          </a:p>
          <a:p>
            <a:r>
              <a:rPr lang="de-DE" dirty="0" smtClean="0"/>
              <a:t>Für </a:t>
            </a:r>
            <a:r>
              <a:rPr lang="de-DE" dirty="0"/>
              <a:t>jede Entity eine Klasse erstellen </a:t>
            </a:r>
            <a:endParaRPr lang="de-DE" dirty="0" smtClean="0"/>
          </a:p>
          <a:p>
            <a:pPr lvl="1">
              <a:spcBef>
                <a:spcPts val="800"/>
              </a:spcBef>
              <a:buFont typeface="Symbol" panose="05050102010706020507" pitchFamily="18" charset="2"/>
              <a:buChar char="-"/>
            </a:pPr>
            <a:r>
              <a:rPr lang="de-DE" dirty="0" smtClean="0"/>
              <a:t>Eigenschaften </a:t>
            </a:r>
            <a:r>
              <a:rPr lang="de-DE" dirty="0"/>
              <a:t>der Klassen können verschiedene Datentypen sein </a:t>
            </a:r>
            <a:br>
              <a:rPr lang="de-DE" dirty="0"/>
            </a:br>
            <a:r>
              <a:rPr lang="de-DE" dirty="0" err="1" smtClean="0"/>
              <a:t>int</a:t>
            </a:r>
            <a:r>
              <a:rPr lang="de-DE" dirty="0"/>
              <a:t>, </a:t>
            </a:r>
            <a:r>
              <a:rPr lang="de-DE" dirty="0" err="1"/>
              <a:t>string</a:t>
            </a:r>
            <a:r>
              <a:rPr lang="de-DE" dirty="0"/>
              <a:t>, double, </a:t>
            </a:r>
            <a:r>
              <a:rPr lang="de-DE" dirty="0" err="1"/>
              <a:t>float</a:t>
            </a:r>
            <a:r>
              <a:rPr lang="de-DE" dirty="0"/>
              <a:t>, </a:t>
            </a:r>
            <a:r>
              <a:rPr lang="de-DE" dirty="0" err="1"/>
              <a:t>DateTime</a:t>
            </a:r>
            <a:r>
              <a:rPr lang="de-DE" dirty="0"/>
              <a:t>, </a:t>
            </a:r>
            <a:r>
              <a:rPr lang="de-DE" dirty="0" err="1"/>
              <a:t>TimeSpan</a:t>
            </a:r>
            <a:r>
              <a:rPr lang="de-DE" dirty="0"/>
              <a:t>, </a:t>
            </a:r>
            <a:r>
              <a:rPr lang="de-DE" dirty="0" err="1"/>
              <a:t>byte</a:t>
            </a:r>
            <a:r>
              <a:rPr lang="de-DE" dirty="0"/>
              <a:t>[] </a:t>
            </a:r>
            <a:endParaRPr lang="de-DE" dirty="0" smtClean="0"/>
          </a:p>
          <a:p>
            <a:pPr lvl="1">
              <a:spcBef>
                <a:spcPts val="800"/>
              </a:spcBef>
              <a:buFont typeface="Symbol" panose="05050102010706020507" pitchFamily="18" charset="2"/>
              <a:buChar char="-"/>
            </a:pPr>
            <a:r>
              <a:rPr lang="de-DE" dirty="0" smtClean="0"/>
              <a:t>Fremdschlüsselbeziehungen </a:t>
            </a:r>
            <a:r>
              <a:rPr lang="de-DE" dirty="0"/>
              <a:t>werden über Namen </a:t>
            </a:r>
            <a:r>
              <a:rPr lang="de-DE" dirty="0" err="1"/>
              <a:t>inferiert</a:t>
            </a:r>
            <a:r>
              <a:rPr lang="de-DE" dirty="0"/>
              <a:t> </a:t>
            </a:r>
            <a:endParaRPr lang="de-DE" dirty="0" smtClean="0"/>
          </a:p>
          <a:p>
            <a:r>
              <a:rPr lang="de-DE" dirty="0" smtClean="0"/>
              <a:t>Klasse </a:t>
            </a:r>
            <a:r>
              <a:rPr lang="de-DE" dirty="0"/>
              <a:t>die von </a:t>
            </a:r>
            <a:r>
              <a:rPr lang="de-DE" dirty="0" err="1"/>
              <a:t>DbContext</a:t>
            </a:r>
            <a:r>
              <a:rPr lang="de-DE" dirty="0"/>
              <a:t> erbt erstellen </a:t>
            </a:r>
          </a:p>
          <a:p>
            <a:pPr lvl="1">
              <a:spcBef>
                <a:spcPts val="800"/>
              </a:spcBef>
              <a:buFont typeface="Symbol" panose="05050102010706020507" pitchFamily="18" charset="2"/>
              <a:buChar char="-"/>
            </a:pPr>
            <a:r>
              <a:rPr lang="de-DE" dirty="0" smtClean="0"/>
              <a:t>Für </a:t>
            </a:r>
            <a:r>
              <a:rPr lang="de-DE" dirty="0"/>
              <a:t>jede Entity T eine Eigenschaft </a:t>
            </a:r>
            <a:r>
              <a:rPr lang="de-DE" dirty="0" err="1"/>
              <a:t>DbSet</a:t>
            </a:r>
            <a:r>
              <a:rPr lang="de-DE" dirty="0"/>
              <a:t>&lt;T&gt; hinzufügen </a:t>
            </a:r>
            <a:endParaRPr lang="de-DE" dirty="0" smtClean="0"/>
          </a:p>
          <a:p>
            <a:pPr lvl="1">
              <a:spcBef>
                <a:spcPts val="800"/>
              </a:spcBef>
              <a:buFont typeface="Symbol" panose="05050102010706020507" pitchFamily="18" charset="2"/>
              <a:buChar char="-"/>
            </a:pPr>
            <a:r>
              <a:rPr lang="de-DE" dirty="0" smtClean="0"/>
              <a:t>Nach </a:t>
            </a:r>
            <a:r>
              <a:rPr lang="de-DE" dirty="0"/>
              <a:t>Datenbank Operationen </a:t>
            </a:r>
            <a:r>
              <a:rPr lang="de-DE" dirty="0" err="1"/>
              <a:t>SaveChanges</a:t>
            </a:r>
            <a:r>
              <a:rPr lang="de-DE" dirty="0"/>
              <a:t>() aufrufen</a:t>
            </a: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a:t>Entity Framework – Code First</a:t>
            </a:r>
          </a:p>
        </p:txBody>
      </p:sp>
      <p:sp>
        <p:nvSpPr>
          <p:cNvPr id="7" name="Datumsplatzhalter 6"/>
          <p:cNvSpPr>
            <a:spLocks noGrp="1"/>
          </p:cNvSpPr>
          <p:nvPr>
            <p:ph type="dt" sz="half" idx="10"/>
          </p:nvPr>
        </p:nvSpPr>
        <p:spPr/>
        <p:txBody>
          <a:bodyPr/>
          <a:lstStyle/>
          <a:p>
            <a:pPr>
              <a:defRPr/>
            </a:pPr>
            <a:fld id="{8FC6D6B6-9F82-4FB7-AAE7-02D5528B3884}"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18</a:t>
            </a:fld>
            <a:endParaRPr lang="en-US"/>
          </a:p>
        </p:txBody>
      </p:sp>
    </p:spTree>
    <p:extLst>
      <p:ext uri="{BB962C8B-B14F-4D97-AF65-F5344CB8AC3E}">
        <p14:creationId xmlns:p14="http://schemas.microsoft.com/office/powerpoint/2010/main" val="1737520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Entity </a:t>
            </a:r>
            <a:r>
              <a:rPr lang="de-DE" sz="2400" b="1" dirty="0"/>
              <a:t>Framework – Database </a:t>
            </a:r>
            <a:r>
              <a:rPr lang="de-DE" sz="2400" b="1" dirty="0" smtClean="0"/>
              <a:t>First</a:t>
            </a:r>
          </a:p>
          <a:p>
            <a:pPr marL="0" indent="0">
              <a:buNone/>
            </a:pPr>
            <a:r>
              <a:rPr lang="de-DE" dirty="0" smtClean="0">
                <a:hlinkClick r:id="rId3" action="ppaction://hlinkfile"/>
              </a:rPr>
              <a:t>EntityFrameworkDatabaseFirst.sln</a:t>
            </a:r>
            <a:endParaRPr lang="de-DE" dirty="0" smtClean="0"/>
          </a:p>
          <a:p>
            <a:pPr marL="0" indent="0">
              <a:buNone/>
            </a:pPr>
            <a:r>
              <a:rPr lang="de-DE" u="sng" dirty="0" smtClean="0"/>
              <a:t/>
            </a:r>
            <a:br>
              <a:rPr lang="de-DE" u="sng" dirty="0" smtClean="0"/>
            </a:br>
            <a:r>
              <a:rPr lang="de-DE" u="sng" dirty="0" err="1" smtClean="0"/>
              <a:t>Todo</a:t>
            </a:r>
            <a:endParaRPr lang="de-DE" b="1" dirty="0" smtClean="0"/>
          </a:p>
          <a:p>
            <a:r>
              <a:rPr lang="de-DE" dirty="0" smtClean="0"/>
              <a:t>EF installieren</a:t>
            </a:r>
          </a:p>
          <a:p>
            <a:r>
              <a:rPr lang="de-DE" dirty="0" smtClean="0"/>
              <a:t>Hinzufügen: ADO.NET Entity Model</a:t>
            </a:r>
          </a:p>
        </p:txBody>
      </p:sp>
      <p:sp>
        <p:nvSpPr>
          <p:cNvPr id="3" name="Titel 2"/>
          <p:cNvSpPr>
            <a:spLocks noGrp="1"/>
          </p:cNvSpPr>
          <p:nvPr>
            <p:ph type="title"/>
          </p:nvPr>
        </p:nvSpPr>
        <p:spPr/>
        <p:txBody>
          <a:bodyPr/>
          <a:lstStyle/>
          <a:p>
            <a:r>
              <a:rPr lang="de-DE" dirty="0" smtClean="0"/>
              <a:t> Entity Framework – Database First</a:t>
            </a:r>
            <a:endParaRPr lang="de-DE" dirty="0"/>
          </a:p>
        </p:txBody>
      </p:sp>
      <p:pic>
        <p:nvPicPr>
          <p:cNvPr id="4" name="Grafik 3"/>
          <p:cNvPicPr>
            <a:picLocks noChangeAspect="1"/>
          </p:cNvPicPr>
          <p:nvPr/>
        </p:nvPicPr>
        <p:blipFill>
          <a:blip r:embed="rId4"/>
          <a:stretch>
            <a:fillRect/>
          </a:stretch>
        </p:blipFill>
        <p:spPr>
          <a:xfrm>
            <a:off x="1043608" y="3861048"/>
            <a:ext cx="3840683" cy="2152008"/>
          </a:xfrm>
          <a:prstGeom prst="rect">
            <a:avLst/>
          </a:prstGeom>
        </p:spPr>
      </p:pic>
      <p:pic>
        <p:nvPicPr>
          <p:cNvPr id="5" name="Grafik 4"/>
          <p:cNvPicPr>
            <a:picLocks noChangeAspect="1"/>
          </p:cNvPicPr>
          <p:nvPr/>
        </p:nvPicPr>
        <p:blipFill>
          <a:blip r:embed="rId5"/>
          <a:stretch>
            <a:fillRect/>
          </a:stretch>
        </p:blipFill>
        <p:spPr>
          <a:xfrm>
            <a:off x="5811823" y="4200576"/>
            <a:ext cx="2643949" cy="1472952"/>
          </a:xfrm>
          <a:prstGeom prst="rect">
            <a:avLst/>
          </a:prstGeom>
        </p:spPr>
      </p:pic>
      <p:cxnSp>
        <p:nvCxnSpPr>
          <p:cNvPr id="7" name="Gerade Verbindung mit Pfeil 6"/>
          <p:cNvCxnSpPr/>
          <p:nvPr/>
        </p:nvCxnSpPr>
        <p:spPr bwMode="auto">
          <a:xfrm>
            <a:off x="4956299" y="4937052"/>
            <a:ext cx="767829"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0" name="Datumsplatzhalter 9"/>
          <p:cNvSpPr>
            <a:spLocks noGrp="1"/>
          </p:cNvSpPr>
          <p:nvPr>
            <p:ph type="dt" sz="half" idx="10"/>
          </p:nvPr>
        </p:nvSpPr>
        <p:spPr/>
        <p:txBody>
          <a:bodyPr/>
          <a:lstStyle/>
          <a:p>
            <a:pPr>
              <a:defRPr/>
            </a:pPr>
            <a:fld id="{C906E8F2-6D1A-432A-8D65-5975700979C7}"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19</a:t>
            </a:fld>
            <a:endParaRPr lang="en-US"/>
          </a:p>
        </p:txBody>
      </p:sp>
    </p:spTree>
    <p:extLst>
      <p:ext uri="{BB962C8B-B14F-4D97-AF65-F5344CB8AC3E}">
        <p14:creationId xmlns:p14="http://schemas.microsoft.com/office/powerpoint/2010/main" val="199451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a:t>Zur </a:t>
            </a:r>
            <a:r>
              <a:rPr lang="de-DE" sz="2800" b="1" dirty="0" smtClean="0"/>
              <a:t>Person</a:t>
            </a:r>
            <a:endParaRPr lang="de-DE" sz="2800" b="1" dirty="0"/>
          </a:p>
          <a:p>
            <a:pPr marL="0" indent="0">
              <a:buNone/>
            </a:pPr>
            <a:r>
              <a:rPr lang="de-DE" dirty="0" smtClean="0"/>
              <a:t>Thomas Groß</a:t>
            </a:r>
          </a:p>
          <a:p>
            <a:pPr marL="0" indent="0">
              <a:spcBef>
                <a:spcPts val="0"/>
              </a:spcBef>
              <a:buNone/>
            </a:pPr>
            <a:r>
              <a:rPr lang="de-DE" dirty="0" smtClean="0"/>
              <a:t>Ingenieur für Energie- und Verfahrenstechnik / MCDBA</a:t>
            </a:r>
          </a:p>
          <a:p>
            <a:pPr marL="0" indent="0">
              <a:buNone/>
            </a:pPr>
            <a:r>
              <a:rPr lang="de-DE" dirty="0" smtClean="0"/>
              <a:t>Technologien</a:t>
            </a:r>
          </a:p>
          <a:p>
            <a:pPr>
              <a:spcBef>
                <a:spcPts val="300"/>
              </a:spcBef>
            </a:pPr>
            <a:r>
              <a:rPr lang="en-US" sz="2000" dirty="0" smtClean="0"/>
              <a:t>SQL-Server</a:t>
            </a:r>
          </a:p>
          <a:p>
            <a:pPr>
              <a:spcBef>
                <a:spcPts val="300"/>
              </a:spcBef>
            </a:pPr>
            <a:r>
              <a:rPr lang="en-US" sz="2000" dirty="0" err="1" smtClean="0"/>
              <a:t>.net</a:t>
            </a:r>
            <a:r>
              <a:rPr lang="en-US" sz="2000" dirty="0" smtClean="0"/>
              <a:t> </a:t>
            </a:r>
            <a:r>
              <a:rPr lang="en-US" sz="2000" dirty="0" err="1" smtClean="0"/>
              <a:t>Entwicklung</a:t>
            </a:r>
            <a:r>
              <a:rPr lang="en-US" sz="2000" dirty="0" smtClean="0"/>
              <a:t> (Client-/Web-</a:t>
            </a:r>
            <a:r>
              <a:rPr lang="en-US" sz="2000" dirty="0" err="1" smtClean="0"/>
              <a:t>basiert</a:t>
            </a:r>
            <a:r>
              <a:rPr lang="en-US" sz="2000" dirty="0" smtClean="0"/>
              <a:t>)</a:t>
            </a:r>
          </a:p>
          <a:p>
            <a:pPr>
              <a:spcBef>
                <a:spcPts val="300"/>
              </a:spcBef>
            </a:pPr>
            <a:r>
              <a:rPr lang="en-US" sz="2000" dirty="0" smtClean="0"/>
              <a:t>Office &amp; </a:t>
            </a:r>
            <a:r>
              <a:rPr lang="en-US" sz="2000" dirty="0" err="1" smtClean="0"/>
              <a:t>Sharepoint</a:t>
            </a:r>
            <a:r>
              <a:rPr lang="en-US" sz="2000" dirty="0" smtClean="0"/>
              <a:t> </a:t>
            </a:r>
            <a:r>
              <a:rPr lang="en-US" sz="2000" dirty="0" err="1" smtClean="0"/>
              <a:t>Lösung</a:t>
            </a:r>
            <a:endParaRPr lang="en-US" sz="2000" dirty="0" smtClean="0"/>
          </a:p>
          <a:p>
            <a:pPr>
              <a:spcBef>
                <a:spcPts val="300"/>
              </a:spcBef>
            </a:pPr>
            <a:r>
              <a:rPr lang="en-US" sz="2000" dirty="0" smtClean="0"/>
              <a:t>BI</a:t>
            </a:r>
          </a:p>
          <a:p>
            <a:pPr marL="0" indent="0">
              <a:buNone/>
            </a:pPr>
            <a:r>
              <a:rPr lang="en-US" sz="2000" dirty="0" smtClean="0"/>
              <a:t>join and share</a:t>
            </a:r>
          </a:p>
          <a:p>
            <a:pPr marL="0" indent="0">
              <a:spcBef>
                <a:spcPts val="300"/>
              </a:spcBef>
              <a:buNone/>
            </a:pPr>
            <a:r>
              <a:rPr lang="de-DE" sz="2000" dirty="0"/>
              <a:t>Wir entwickeln individuelle </a:t>
            </a:r>
            <a:r>
              <a:rPr lang="de-DE" sz="2000" dirty="0" smtClean="0"/>
              <a:t>Software, </a:t>
            </a:r>
            <a:r>
              <a:rPr lang="de-DE" sz="2000" dirty="0"/>
              <a:t>die </a:t>
            </a:r>
            <a:r>
              <a:rPr lang="de-DE" sz="2000" dirty="0" smtClean="0"/>
              <a:t>Ihre Unternehmensabläufe </a:t>
            </a:r>
            <a:r>
              <a:rPr lang="de-DE" sz="2000" dirty="0"/>
              <a:t>abbildet und fundierte Entscheidungen </a:t>
            </a:r>
            <a:r>
              <a:rPr lang="de-DE" sz="2000" dirty="0" smtClean="0"/>
              <a:t>unterstützt.</a:t>
            </a:r>
          </a:p>
          <a:p>
            <a:pPr marL="0" indent="0">
              <a:spcBef>
                <a:spcPts val="300"/>
              </a:spcBef>
              <a:buNone/>
            </a:pPr>
            <a:r>
              <a:rPr lang="en-US" sz="2000" dirty="0"/>
              <a:t>Microsoft </a:t>
            </a:r>
            <a:r>
              <a:rPr lang="en-US" sz="2000" dirty="0" smtClean="0"/>
              <a:t>Partner Silver </a:t>
            </a:r>
            <a:r>
              <a:rPr lang="en-US" sz="2000" dirty="0"/>
              <a:t>Data Platform</a:t>
            </a:r>
            <a:endParaRPr lang="en-US" sz="2000" dirty="0" smtClean="0"/>
          </a:p>
          <a:p>
            <a:pPr marL="0" indent="0">
              <a:buNone/>
            </a:pPr>
            <a:endParaRPr lang="de-DE" sz="2000" dirty="0"/>
          </a:p>
        </p:txBody>
      </p:sp>
      <p:sp>
        <p:nvSpPr>
          <p:cNvPr id="3" name="Titel 2"/>
          <p:cNvSpPr>
            <a:spLocks noGrp="1"/>
          </p:cNvSpPr>
          <p:nvPr>
            <p:ph type="title"/>
          </p:nvPr>
        </p:nvSpPr>
        <p:spPr/>
        <p:txBody>
          <a:bodyPr/>
          <a:lstStyle/>
          <a:p>
            <a:r>
              <a:rPr lang="de-DE" dirty="0" smtClean="0"/>
              <a:t> </a:t>
            </a:r>
            <a:r>
              <a:rPr lang="de-DE" dirty="0"/>
              <a:t>60. Regionalgruppentreffen der PASS Berlin</a:t>
            </a:r>
          </a:p>
        </p:txBody>
      </p:sp>
      <p:sp>
        <p:nvSpPr>
          <p:cNvPr id="7" name="Datumsplatzhalter 6"/>
          <p:cNvSpPr>
            <a:spLocks noGrp="1"/>
          </p:cNvSpPr>
          <p:nvPr>
            <p:ph type="dt" sz="half" idx="10"/>
          </p:nvPr>
        </p:nvSpPr>
        <p:spPr/>
        <p:txBody>
          <a:bodyPr/>
          <a:lstStyle/>
          <a:p>
            <a:pPr>
              <a:defRPr/>
            </a:pPr>
            <a:fld id="{94BBF3C5-16F2-4A25-8665-5B45BCB0609F}"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2</a:t>
            </a:fld>
            <a:endParaRPr lang="en-US"/>
          </a:p>
        </p:txBody>
      </p:sp>
    </p:spTree>
    <p:extLst>
      <p:ext uri="{BB962C8B-B14F-4D97-AF65-F5344CB8AC3E}">
        <p14:creationId xmlns:p14="http://schemas.microsoft.com/office/powerpoint/2010/main" val="4079643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09600" y="1143000"/>
            <a:ext cx="7924800" cy="4953000"/>
          </a:xfrm>
        </p:spPr>
        <p:txBody>
          <a:bodyPr/>
          <a:lstStyle/>
          <a:p>
            <a:pPr marL="0" indent="0">
              <a:buNone/>
            </a:pPr>
            <a:r>
              <a:rPr lang="de-DE" dirty="0" smtClean="0"/>
              <a:t>Verbindung auswählen (Datenbank aus letztem Beispiel)</a:t>
            </a:r>
          </a:p>
        </p:txBody>
      </p:sp>
      <p:sp>
        <p:nvSpPr>
          <p:cNvPr id="3" name="Titel 2"/>
          <p:cNvSpPr>
            <a:spLocks noGrp="1"/>
          </p:cNvSpPr>
          <p:nvPr>
            <p:ph type="title"/>
          </p:nvPr>
        </p:nvSpPr>
        <p:spPr/>
        <p:txBody>
          <a:bodyPr/>
          <a:lstStyle/>
          <a:p>
            <a:r>
              <a:rPr lang="de-DE" dirty="0"/>
              <a:t>  Entity Framework – Database First</a:t>
            </a:r>
          </a:p>
        </p:txBody>
      </p:sp>
      <p:pic>
        <p:nvPicPr>
          <p:cNvPr id="5" name="Grafik 4"/>
          <p:cNvPicPr>
            <a:picLocks noChangeAspect="1"/>
          </p:cNvPicPr>
          <p:nvPr/>
        </p:nvPicPr>
        <p:blipFill>
          <a:blip r:embed="rId3"/>
          <a:stretch>
            <a:fillRect/>
          </a:stretch>
        </p:blipFill>
        <p:spPr>
          <a:xfrm>
            <a:off x="759615" y="1851111"/>
            <a:ext cx="3530154" cy="3584770"/>
          </a:xfrm>
          <a:prstGeom prst="rect">
            <a:avLst/>
          </a:prstGeom>
        </p:spPr>
      </p:pic>
      <p:pic>
        <p:nvPicPr>
          <p:cNvPr id="6" name="Grafik 5"/>
          <p:cNvPicPr>
            <a:picLocks noChangeAspect="1"/>
          </p:cNvPicPr>
          <p:nvPr/>
        </p:nvPicPr>
        <p:blipFill>
          <a:blip r:embed="rId4"/>
          <a:stretch>
            <a:fillRect/>
          </a:stretch>
        </p:blipFill>
        <p:spPr>
          <a:xfrm>
            <a:off x="5292080" y="1827115"/>
            <a:ext cx="3544772" cy="3584770"/>
          </a:xfrm>
          <a:prstGeom prst="rect">
            <a:avLst/>
          </a:prstGeom>
        </p:spPr>
      </p:pic>
      <p:cxnSp>
        <p:nvCxnSpPr>
          <p:cNvPr id="7" name="Gerade Verbindung mit Pfeil 6"/>
          <p:cNvCxnSpPr/>
          <p:nvPr/>
        </p:nvCxnSpPr>
        <p:spPr bwMode="auto">
          <a:xfrm>
            <a:off x="4439783" y="3789040"/>
            <a:ext cx="767829"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0" name="Datumsplatzhalter 9"/>
          <p:cNvSpPr>
            <a:spLocks noGrp="1"/>
          </p:cNvSpPr>
          <p:nvPr>
            <p:ph type="dt" sz="half" idx="10"/>
          </p:nvPr>
        </p:nvSpPr>
        <p:spPr/>
        <p:txBody>
          <a:bodyPr/>
          <a:lstStyle/>
          <a:p>
            <a:pPr>
              <a:defRPr/>
            </a:pPr>
            <a:fld id="{8E3A25C6-27B3-41CF-978E-6E4F9340AA86}"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20</a:t>
            </a:fld>
            <a:endParaRPr lang="en-US"/>
          </a:p>
        </p:txBody>
      </p:sp>
    </p:spTree>
    <p:extLst>
      <p:ext uri="{BB962C8B-B14F-4D97-AF65-F5344CB8AC3E}">
        <p14:creationId xmlns:p14="http://schemas.microsoft.com/office/powerpoint/2010/main" val="2327734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Ergebnis</a:t>
            </a:r>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r>
              <a:rPr lang="de-DE" dirty="0" smtClean="0"/>
              <a:t/>
            </a:r>
            <a:br>
              <a:rPr lang="de-DE" dirty="0" smtClean="0"/>
            </a:br>
            <a:r>
              <a:rPr lang="de-DE" dirty="0" smtClean="0"/>
              <a:t>Visuelle Darstellung der Datenbank</a:t>
            </a:r>
          </a:p>
          <a:p>
            <a:pPr marL="0" indent="0">
              <a:buNone/>
            </a:pPr>
            <a:endParaRPr lang="de-DE" dirty="0"/>
          </a:p>
        </p:txBody>
      </p:sp>
      <p:sp>
        <p:nvSpPr>
          <p:cNvPr id="3" name="Titel 2"/>
          <p:cNvSpPr>
            <a:spLocks noGrp="1"/>
          </p:cNvSpPr>
          <p:nvPr>
            <p:ph type="title"/>
          </p:nvPr>
        </p:nvSpPr>
        <p:spPr/>
        <p:txBody>
          <a:bodyPr/>
          <a:lstStyle/>
          <a:p>
            <a:r>
              <a:rPr lang="de-DE" dirty="0"/>
              <a:t>  Entity Framework – Database First</a:t>
            </a:r>
          </a:p>
        </p:txBody>
      </p:sp>
      <p:pic>
        <p:nvPicPr>
          <p:cNvPr id="4" name="Grafik 3"/>
          <p:cNvPicPr>
            <a:picLocks noChangeAspect="1"/>
          </p:cNvPicPr>
          <p:nvPr/>
        </p:nvPicPr>
        <p:blipFill>
          <a:blip r:embed="rId3"/>
          <a:stretch>
            <a:fillRect/>
          </a:stretch>
        </p:blipFill>
        <p:spPr>
          <a:xfrm>
            <a:off x="755576" y="1700808"/>
            <a:ext cx="4536504" cy="2525476"/>
          </a:xfrm>
          <a:prstGeom prst="rect">
            <a:avLst/>
          </a:prstGeom>
        </p:spPr>
      </p:pic>
      <p:pic>
        <p:nvPicPr>
          <p:cNvPr id="5" name="Grafik 4"/>
          <p:cNvPicPr>
            <a:picLocks noChangeAspect="1"/>
          </p:cNvPicPr>
          <p:nvPr/>
        </p:nvPicPr>
        <p:blipFill>
          <a:blip r:embed="rId4"/>
          <a:stretch>
            <a:fillRect/>
          </a:stretch>
        </p:blipFill>
        <p:spPr>
          <a:xfrm>
            <a:off x="5886420" y="1340768"/>
            <a:ext cx="2647950" cy="4010025"/>
          </a:xfrm>
          <a:prstGeom prst="rect">
            <a:avLst/>
          </a:prstGeom>
        </p:spPr>
      </p:pic>
      <p:sp>
        <p:nvSpPr>
          <p:cNvPr id="9" name="Datumsplatzhalter 8"/>
          <p:cNvSpPr>
            <a:spLocks noGrp="1"/>
          </p:cNvSpPr>
          <p:nvPr>
            <p:ph type="dt" sz="half" idx="10"/>
          </p:nvPr>
        </p:nvSpPr>
        <p:spPr/>
        <p:txBody>
          <a:bodyPr/>
          <a:lstStyle/>
          <a:p>
            <a:pPr>
              <a:defRPr/>
            </a:pPr>
            <a:fld id="{6ECC01E6-B9C3-4C85-BF42-5186AD2D9B0C}"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21</a:t>
            </a:fld>
            <a:endParaRPr lang="en-US"/>
          </a:p>
        </p:txBody>
      </p:sp>
    </p:spTree>
    <p:extLst>
      <p:ext uri="{BB962C8B-B14F-4D97-AF65-F5344CB8AC3E}">
        <p14:creationId xmlns:p14="http://schemas.microsoft.com/office/powerpoint/2010/main" val="3010152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defTabSz="360000">
              <a:lnSpc>
                <a:spcPct val="100000"/>
              </a:lnSpc>
              <a:spcBef>
                <a:spcPts val="0"/>
              </a:spcBef>
              <a:buNone/>
            </a:pPr>
            <a:r>
              <a:rPr lang="de-DE" dirty="0" smtClean="0"/>
              <a:t>Code in </a:t>
            </a:r>
            <a:r>
              <a:rPr lang="de-DE" dirty="0" err="1" smtClean="0"/>
              <a:t>Program.cs</a:t>
            </a:r>
            <a:r>
              <a:rPr lang="de-DE" dirty="0" smtClean="0"/>
              <a:t> einfügen</a:t>
            </a:r>
          </a:p>
          <a:p>
            <a:pPr defTabSz="360000">
              <a:lnSpc>
                <a:spcPct val="100000"/>
              </a:lnSpc>
              <a:spcBef>
                <a:spcPts val="0"/>
              </a:spcBef>
            </a:pPr>
            <a:endParaRPr lang="de-DE" dirty="0"/>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err="1">
                <a:solidFill>
                  <a:srgbClr val="0000FF"/>
                </a:solidFill>
                <a:highlight>
                  <a:srgbClr val="FFFFFF"/>
                </a:highlight>
                <a:latin typeface="Consolas" panose="020B0609020204030204" pitchFamily="49" charset="0"/>
              </a:rPr>
              <a:t>static</a:t>
            </a:r>
            <a:r>
              <a:rPr lang="de-DE" sz="1000" dirty="0">
                <a:solidFill>
                  <a:srgbClr val="000000"/>
                </a:solidFill>
                <a:highlight>
                  <a:srgbClr val="FFFFFF"/>
                </a:highlight>
                <a:latin typeface="Consolas" panose="020B0609020204030204" pitchFamily="49" charset="0"/>
              </a:rPr>
              <a:t> </a:t>
            </a:r>
            <a:r>
              <a:rPr lang="de-DE" sz="1000" dirty="0" err="1">
                <a:solidFill>
                  <a:srgbClr val="0000FF"/>
                </a:solidFill>
                <a:highlight>
                  <a:srgbClr val="FFFFFF"/>
                </a:highlight>
                <a:latin typeface="Consolas" panose="020B0609020204030204" pitchFamily="49" charset="0"/>
              </a:rPr>
              <a:t>void</a:t>
            </a:r>
            <a:r>
              <a:rPr lang="de-DE" sz="1000" dirty="0">
                <a:solidFill>
                  <a:srgbClr val="000000"/>
                </a:solidFill>
                <a:highlight>
                  <a:srgbClr val="FFFFFF"/>
                </a:highlight>
                <a:latin typeface="Consolas" panose="020B0609020204030204" pitchFamily="49" charset="0"/>
              </a:rPr>
              <a:t> Main(</a:t>
            </a:r>
            <a:r>
              <a:rPr lang="de-DE" sz="1000" dirty="0" err="1">
                <a:solidFill>
                  <a:srgbClr val="0000FF"/>
                </a:solidFill>
                <a:highlight>
                  <a:srgbClr val="FFFFFF"/>
                </a:highlight>
                <a:latin typeface="Consolas" panose="020B0609020204030204" pitchFamily="49" charset="0"/>
              </a:rPr>
              <a:t>string</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args</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a:solidFill>
                  <a:srgbClr val="008000"/>
                </a:solidFill>
                <a:highlight>
                  <a:srgbClr val="FFFFFF"/>
                </a:highlight>
                <a:latin typeface="Consolas" panose="020B0609020204030204" pitchFamily="49" charset="0"/>
              </a:rPr>
              <a:t>// EF</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db</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LibraryContext</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Authors</a:t>
            </a:r>
            <a:r>
              <a:rPr lang="en-US" sz="1000" dirty="0">
                <a:solidFill>
                  <a:srgbClr val="000000"/>
                </a:solidFill>
                <a:highlight>
                  <a:srgbClr val="FFFFFF"/>
                </a:highlight>
                <a:latin typeface="Consolas" panose="020B0609020204030204" pitchFamily="49" charset="0"/>
              </a:rPr>
              <a:t> a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Authors</a:t>
            </a:r>
            <a:r>
              <a:rPr lang="en-US" sz="1000" dirty="0">
                <a:solidFill>
                  <a:srgbClr val="000000"/>
                </a:solidFill>
                <a:highlight>
                  <a:srgbClr val="FFFFFF"/>
                </a:highlight>
                <a:latin typeface="Consolas" panose="020B0609020204030204" pitchFamily="49" charset="0"/>
              </a:rPr>
              <a:t> { Name = </a:t>
            </a:r>
            <a:r>
              <a:rPr lang="en-US" sz="1000" dirty="0">
                <a:solidFill>
                  <a:srgbClr val="A31515"/>
                </a:solidFill>
                <a:highlight>
                  <a:srgbClr val="FFFFFF"/>
                </a:highlight>
                <a:latin typeface="Consolas" panose="020B0609020204030204" pitchFamily="49" charset="0"/>
              </a:rPr>
              <a:t>"Theo Tester"</a:t>
            </a:r>
            <a:r>
              <a:rPr lang="en-US" sz="1000" dirty="0">
                <a:solidFill>
                  <a:srgbClr val="000000"/>
                </a:solidFill>
                <a:highlight>
                  <a:srgbClr val="FFFFFF"/>
                </a:highlight>
                <a:latin typeface="Consolas" panose="020B0609020204030204" pitchFamily="49" charset="0"/>
              </a:rPr>
              <a:t>, Birthday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DateTime</a:t>
            </a:r>
            <a:r>
              <a:rPr lang="en-US" sz="1000" dirty="0">
                <a:solidFill>
                  <a:srgbClr val="000000"/>
                </a:solidFill>
                <a:highlight>
                  <a:srgbClr val="FFFFFF"/>
                </a:highlight>
                <a:latin typeface="Consolas" panose="020B0609020204030204" pitchFamily="49" charset="0"/>
              </a:rPr>
              <a:t>(2003, 3, 3) };</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a:solidFill>
                  <a:srgbClr val="2B91AF"/>
                </a:solidFill>
                <a:highlight>
                  <a:srgbClr val="FFFFFF"/>
                </a:highlight>
                <a:latin typeface="Consolas" panose="020B0609020204030204" pitchFamily="49" charset="0"/>
              </a:rPr>
              <a:t>Books</a:t>
            </a:r>
            <a:r>
              <a:rPr lang="de-DE" sz="1000" dirty="0">
                <a:solidFill>
                  <a:srgbClr val="000000"/>
                </a:solidFill>
                <a:highlight>
                  <a:srgbClr val="FFFFFF"/>
                </a:highlight>
                <a:latin typeface="Consolas" panose="020B0609020204030204" pitchFamily="49" charset="0"/>
              </a:rPr>
              <a:t> b = </a:t>
            </a:r>
            <a:r>
              <a:rPr lang="de-DE" sz="1000" dirty="0" err="1">
                <a:solidFill>
                  <a:srgbClr val="0000FF"/>
                </a:solidFill>
                <a:highlight>
                  <a:srgbClr val="FFFFFF"/>
                </a:highlight>
                <a:latin typeface="Consolas" panose="020B0609020204030204" pitchFamily="49" charset="0"/>
              </a:rPr>
              <a:t>new</a:t>
            </a:r>
            <a:r>
              <a:rPr lang="de-DE" sz="1000" dirty="0">
                <a:solidFill>
                  <a:srgbClr val="000000"/>
                </a:solidFill>
                <a:highlight>
                  <a:srgbClr val="FFFFFF"/>
                </a:highlight>
                <a:latin typeface="Consolas" panose="020B0609020204030204" pitchFamily="49" charset="0"/>
              </a:rPr>
              <a:t> </a:t>
            </a:r>
            <a:r>
              <a:rPr lang="de-DE" sz="1000" dirty="0">
                <a:solidFill>
                  <a:srgbClr val="2B91AF"/>
                </a:solidFill>
                <a:highlight>
                  <a:srgbClr val="FFFFFF"/>
                </a:highlight>
                <a:latin typeface="Consolas" panose="020B0609020204030204" pitchFamily="49" charset="0"/>
              </a:rPr>
              <a:t>Books</a:t>
            </a:r>
            <a:r>
              <a:rPr lang="de-DE" sz="1000" dirty="0">
                <a:solidFill>
                  <a:srgbClr val="000000"/>
                </a:solidFill>
                <a:highlight>
                  <a:srgbClr val="FFFFFF"/>
                </a:highlight>
                <a:latin typeface="Consolas" panose="020B0609020204030204" pitchFamily="49" charset="0"/>
              </a:rPr>
              <a:t> { Name = </a:t>
            </a:r>
            <a:r>
              <a:rPr lang="de-DE" sz="1000" dirty="0">
                <a:solidFill>
                  <a:srgbClr val="A31515"/>
                </a:solidFill>
                <a:highlight>
                  <a:srgbClr val="FFFFFF"/>
                </a:highlight>
                <a:latin typeface="Consolas" panose="020B0609020204030204" pitchFamily="49" charset="0"/>
              </a:rPr>
              <a:t>"Das EF </a:t>
            </a:r>
            <a:r>
              <a:rPr lang="de-DE" sz="1000" dirty="0" err="1">
                <a:solidFill>
                  <a:srgbClr val="A31515"/>
                </a:solidFill>
                <a:highlight>
                  <a:srgbClr val="FFFFFF"/>
                </a:highlight>
                <a:latin typeface="Consolas" panose="020B0609020204030204" pitchFamily="49" charset="0"/>
              </a:rPr>
              <a:t>is</a:t>
            </a:r>
            <a:r>
              <a:rPr lang="de-DE" sz="1000" dirty="0">
                <a:solidFill>
                  <a:srgbClr val="A31515"/>
                </a:solidFill>
                <a:highlight>
                  <a:srgbClr val="FFFFFF"/>
                </a:highlight>
                <a:latin typeface="Consolas" panose="020B0609020204030204" pitchFamily="49" charset="0"/>
              </a:rPr>
              <a:t> DIE Datenzugriffsschicht"</a:t>
            </a:r>
            <a:r>
              <a:rPr lang="de-DE"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db.Authors.Add</a:t>
            </a:r>
            <a:r>
              <a:rPr lang="de-DE" sz="1000" dirty="0">
                <a:solidFill>
                  <a:srgbClr val="000000"/>
                </a:solidFill>
                <a:highlight>
                  <a:srgbClr val="FFFFFF"/>
                </a:highlight>
                <a:latin typeface="Consolas" panose="020B0609020204030204" pitchFamily="49" charset="0"/>
              </a:rPr>
              <a:t>(a);</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db.Books.Add</a:t>
            </a:r>
            <a:r>
              <a:rPr lang="de-DE" sz="1000" dirty="0">
                <a:solidFill>
                  <a:srgbClr val="000000"/>
                </a:solidFill>
                <a:highlight>
                  <a:srgbClr val="FFFFFF"/>
                </a:highlight>
                <a:latin typeface="Consolas" panose="020B0609020204030204" pitchFamily="49" charset="0"/>
              </a:rPr>
              <a:t>(b);</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db.SaveChanges</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endParaRPr lang="de-DE" dirty="0" smtClean="0"/>
          </a:p>
          <a:p>
            <a:pPr marL="0" indent="0" defTabSz="360000">
              <a:lnSpc>
                <a:spcPct val="100000"/>
              </a:lnSpc>
              <a:spcBef>
                <a:spcPts val="0"/>
              </a:spcBef>
              <a:buNone/>
            </a:pPr>
            <a:r>
              <a:rPr lang="de-DE" dirty="0" smtClean="0"/>
              <a:t>Es </a:t>
            </a:r>
            <a:r>
              <a:rPr lang="de-DE" dirty="0"/>
              <a:t>funktioniert </a:t>
            </a:r>
            <a:r>
              <a:rPr lang="de-DE" dirty="0" smtClean="0"/>
              <a:t>nichts </a:t>
            </a:r>
            <a:r>
              <a:rPr lang="de-DE" dirty="0" smtClean="0">
                <a:sym typeface="Wingdings" panose="05000000000000000000" pitchFamily="2" charset="2"/>
              </a:rPr>
              <a:t> Einmal kompilieren</a:t>
            </a:r>
          </a:p>
          <a:p>
            <a:pPr marL="0" indent="0" defTabSz="360000">
              <a:lnSpc>
                <a:spcPct val="100000"/>
              </a:lnSpc>
              <a:spcBef>
                <a:spcPts val="0"/>
              </a:spcBef>
              <a:buNone/>
            </a:pPr>
            <a:endParaRPr lang="de-DE" dirty="0" smtClean="0">
              <a:sym typeface="Wingdings" panose="05000000000000000000" pitchFamily="2" charset="2"/>
            </a:endParaRPr>
          </a:p>
          <a:p>
            <a:pPr marL="0" indent="0" defTabSz="360000">
              <a:lnSpc>
                <a:spcPct val="100000"/>
              </a:lnSpc>
              <a:spcBef>
                <a:spcPts val="0"/>
              </a:spcBef>
              <a:buNone/>
            </a:pPr>
            <a:r>
              <a:rPr lang="de-DE" dirty="0" smtClean="0"/>
              <a:t>Was </a:t>
            </a:r>
            <a:r>
              <a:rPr lang="de-DE" dirty="0"/>
              <a:t>passiert wenn sich </a:t>
            </a:r>
            <a:r>
              <a:rPr lang="de-DE" dirty="0" smtClean="0"/>
              <a:t/>
            </a:r>
            <a:br>
              <a:rPr lang="de-DE" dirty="0" smtClean="0"/>
            </a:br>
            <a:r>
              <a:rPr lang="de-DE" dirty="0" smtClean="0"/>
              <a:t>die </a:t>
            </a:r>
            <a:r>
              <a:rPr lang="de-DE" dirty="0"/>
              <a:t>Datenbank ändert???</a:t>
            </a:r>
          </a:p>
          <a:p>
            <a:pPr marL="0" indent="0" defTabSz="360000">
              <a:lnSpc>
                <a:spcPct val="100000"/>
              </a:lnSpc>
              <a:spcBef>
                <a:spcPts val="0"/>
              </a:spcBef>
              <a:buNone/>
            </a:pPr>
            <a:endParaRPr lang="de-DE" dirty="0" smtClean="0"/>
          </a:p>
          <a:p>
            <a:pPr marL="0" indent="0" defTabSz="360000">
              <a:lnSpc>
                <a:spcPct val="100000"/>
              </a:lnSpc>
              <a:spcBef>
                <a:spcPts val="0"/>
              </a:spcBef>
              <a:buNone/>
            </a:pPr>
            <a:r>
              <a:rPr lang="de-DE" dirty="0" smtClean="0"/>
              <a:t>Neue Spalte Country</a:t>
            </a:r>
            <a:endParaRPr lang="de-DE" dirty="0"/>
          </a:p>
        </p:txBody>
      </p:sp>
      <p:sp>
        <p:nvSpPr>
          <p:cNvPr id="3" name="Titel 2"/>
          <p:cNvSpPr>
            <a:spLocks noGrp="1"/>
          </p:cNvSpPr>
          <p:nvPr>
            <p:ph type="title"/>
          </p:nvPr>
        </p:nvSpPr>
        <p:spPr/>
        <p:txBody>
          <a:bodyPr/>
          <a:lstStyle/>
          <a:p>
            <a:r>
              <a:rPr lang="de-DE" dirty="0"/>
              <a:t>  Entity Framework – Database First</a:t>
            </a:r>
          </a:p>
        </p:txBody>
      </p:sp>
      <p:pic>
        <p:nvPicPr>
          <p:cNvPr id="4" name="Grafik 3"/>
          <p:cNvPicPr>
            <a:picLocks noChangeAspect="1"/>
          </p:cNvPicPr>
          <p:nvPr/>
        </p:nvPicPr>
        <p:blipFill>
          <a:blip r:embed="rId3"/>
          <a:stretch>
            <a:fillRect/>
          </a:stretch>
        </p:blipFill>
        <p:spPr>
          <a:xfrm>
            <a:off x="4283968" y="4437112"/>
            <a:ext cx="3278113" cy="1569977"/>
          </a:xfrm>
          <a:prstGeom prst="rect">
            <a:avLst/>
          </a:prstGeom>
        </p:spPr>
      </p:pic>
      <p:cxnSp>
        <p:nvCxnSpPr>
          <p:cNvPr id="6" name="Gerade Verbindung mit Pfeil 5"/>
          <p:cNvCxnSpPr/>
          <p:nvPr/>
        </p:nvCxnSpPr>
        <p:spPr bwMode="auto">
          <a:xfrm flipV="1">
            <a:off x="3059832" y="5661248"/>
            <a:ext cx="1152128" cy="144016"/>
          </a:xfrm>
          <a:prstGeom prst="straightConnector1">
            <a:avLst/>
          </a:prstGeom>
          <a:solidFill>
            <a:schemeClr val="accent1"/>
          </a:solidFill>
          <a:ln w="50800" cap="flat" cmpd="sng" algn="ctr">
            <a:solidFill>
              <a:schemeClr val="bg1">
                <a:lumMod val="50000"/>
              </a:schemeClr>
            </a:solidFill>
            <a:prstDash val="solid"/>
            <a:round/>
            <a:headEnd type="none" w="med" len="med"/>
            <a:tailEnd type="triangle"/>
          </a:ln>
          <a:effectLst/>
        </p:spPr>
      </p:cxnSp>
      <p:sp>
        <p:nvSpPr>
          <p:cNvPr id="9" name="Datumsplatzhalter 8"/>
          <p:cNvSpPr>
            <a:spLocks noGrp="1"/>
          </p:cNvSpPr>
          <p:nvPr>
            <p:ph type="dt" sz="half" idx="10"/>
          </p:nvPr>
        </p:nvSpPr>
        <p:spPr/>
        <p:txBody>
          <a:bodyPr/>
          <a:lstStyle/>
          <a:p>
            <a:pPr>
              <a:defRPr/>
            </a:pPr>
            <a:fld id="{D05B8983-99C4-4E32-8A0A-4554AF8A6D97}"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22</a:t>
            </a:fld>
            <a:endParaRPr lang="en-US"/>
          </a:p>
        </p:txBody>
      </p:sp>
    </p:spTree>
    <p:extLst>
      <p:ext uri="{BB962C8B-B14F-4D97-AF65-F5344CB8AC3E}">
        <p14:creationId xmlns:p14="http://schemas.microsoft.com/office/powerpoint/2010/main" val="656706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Rechte Maustaste </a:t>
            </a:r>
            <a:r>
              <a:rPr lang="de-DE" dirty="0" smtClean="0">
                <a:sym typeface="Wingdings" panose="05000000000000000000" pitchFamily="2" charset="2"/>
              </a:rPr>
              <a:t> Modell aus der Datenbank aktualisieren</a:t>
            </a:r>
          </a:p>
          <a:p>
            <a:pPr marL="0" indent="0">
              <a:buNone/>
            </a:pPr>
            <a:endParaRPr lang="de-DE" dirty="0">
              <a:sym typeface="Wingdings" panose="05000000000000000000" pitchFamily="2" charset="2"/>
            </a:endParaRPr>
          </a:p>
          <a:p>
            <a:pPr marL="0" indent="0">
              <a:buNone/>
            </a:pPr>
            <a:endParaRPr lang="de-DE" dirty="0" smtClean="0">
              <a:sym typeface="Wingdings" panose="05000000000000000000" pitchFamily="2" charset="2"/>
            </a:endParaRPr>
          </a:p>
          <a:p>
            <a:pPr marL="0" indent="0">
              <a:buNone/>
            </a:pPr>
            <a:endParaRPr lang="de-DE" dirty="0">
              <a:sym typeface="Wingdings" panose="05000000000000000000" pitchFamily="2" charset="2"/>
            </a:endParaRPr>
          </a:p>
          <a:p>
            <a:pPr marL="0" indent="0">
              <a:buNone/>
            </a:pPr>
            <a:endParaRPr lang="de-DE" dirty="0" smtClean="0">
              <a:sym typeface="Wingdings" panose="05000000000000000000" pitchFamily="2" charset="2"/>
            </a:endParaRPr>
          </a:p>
          <a:p>
            <a:pPr marL="0" indent="0">
              <a:buNone/>
            </a:pPr>
            <a:r>
              <a:rPr lang="de-DE" dirty="0" smtClean="0">
                <a:sym typeface="Wingdings" panose="05000000000000000000" pitchFamily="2" charset="2"/>
              </a:rPr>
              <a:t>liefert</a:t>
            </a:r>
          </a:p>
          <a:p>
            <a:pPr marL="0" indent="0">
              <a:buNone/>
            </a:pPr>
            <a:r>
              <a:rPr lang="de-DE" dirty="0" smtClean="0"/>
              <a:t>Die neue Spalte, die dann</a:t>
            </a:r>
            <a:br>
              <a:rPr lang="de-DE" dirty="0" smtClean="0"/>
            </a:br>
            <a:r>
              <a:rPr lang="de-DE" dirty="0" smtClean="0"/>
              <a:t>auch im Code verwendet</a:t>
            </a:r>
            <a:br>
              <a:rPr lang="de-DE" dirty="0" smtClean="0"/>
            </a:br>
            <a:r>
              <a:rPr lang="de-DE" dirty="0" smtClean="0"/>
              <a:t>werden kann.</a:t>
            </a:r>
          </a:p>
        </p:txBody>
      </p:sp>
      <p:sp>
        <p:nvSpPr>
          <p:cNvPr id="3" name="Titel 2"/>
          <p:cNvSpPr>
            <a:spLocks noGrp="1"/>
          </p:cNvSpPr>
          <p:nvPr>
            <p:ph type="title"/>
          </p:nvPr>
        </p:nvSpPr>
        <p:spPr/>
        <p:txBody>
          <a:bodyPr/>
          <a:lstStyle/>
          <a:p>
            <a:r>
              <a:rPr lang="de-DE" dirty="0"/>
              <a:t>  Entity Framework – Database First</a:t>
            </a:r>
          </a:p>
        </p:txBody>
      </p:sp>
      <p:pic>
        <p:nvPicPr>
          <p:cNvPr id="5" name="Grafik 4"/>
          <p:cNvPicPr>
            <a:picLocks noChangeAspect="1"/>
          </p:cNvPicPr>
          <p:nvPr/>
        </p:nvPicPr>
        <p:blipFill>
          <a:blip r:embed="rId3"/>
          <a:stretch>
            <a:fillRect/>
          </a:stretch>
        </p:blipFill>
        <p:spPr>
          <a:xfrm>
            <a:off x="1043608" y="1556792"/>
            <a:ext cx="5197029" cy="1552741"/>
          </a:xfrm>
          <a:prstGeom prst="rect">
            <a:avLst/>
          </a:prstGeom>
        </p:spPr>
      </p:pic>
      <p:pic>
        <p:nvPicPr>
          <p:cNvPr id="6" name="Grafik 5"/>
          <p:cNvPicPr>
            <a:picLocks noChangeAspect="1"/>
          </p:cNvPicPr>
          <p:nvPr/>
        </p:nvPicPr>
        <p:blipFill>
          <a:blip r:embed="rId4"/>
          <a:stretch>
            <a:fillRect/>
          </a:stretch>
        </p:blipFill>
        <p:spPr>
          <a:xfrm>
            <a:off x="3642122" y="4076228"/>
            <a:ext cx="3302261" cy="2043926"/>
          </a:xfrm>
          <a:prstGeom prst="rect">
            <a:avLst/>
          </a:prstGeom>
        </p:spPr>
      </p:pic>
      <p:sp>
        <p:nvSpPr>
          <p:cNvPr id="9" name="Datumsplatzhalter 8"/>
          <p:cNvSpPr>
            <a:spLocks noGrp="1"/>
          </p:cNvSpPr>
          <p:nvPr>
            <p:ph type="dt" sz="half" idx="10"/>
          </p:nvPr>
        </p:nvSpPr>
        <p:spPr/>
        <p:txBody>
          <a:bodyPr/>
          <a:lstStyle/>
          <a:p>
            <a:pPr>
              <a:defRPr/>
            </a:pPr>
            <a:fld id="{5CE40F0E-1EC7-4D83-BE83-262CE517E894}"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23</a:t>
            </a:fld>
            <a:endParaRPr lang="en-US"/>
          </a:p>
        </p:txBody>
      </p:sp>
    </p:spTree>
    <p:extLst>
      <p:ext uri="{BB962C8B-B14F-4D97-AF65-F5344CB8AC3E}">
        <p14:creationId xmlns:p14="http://schemas.microsoft.com/office/powerpoint/2010/main" val="2709398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000" b="1" dirty="0"/>
              <a:t>Ende des </a:t>
            </a:r>
            <a:r>
              <a:rPr lang="de-DE" sz="2000" b="1" dirty="0" smtClean="0"/>
              <a:t>Database </a:t>
            </a:r>
            <a:r>
              <a:rPr lang="de-DE" sz="2000" b="1" dirty="0"/>
              <a:t>First Beispiels</a:t>
            </a:r>
          </a:p>
          <a:p>
            <a:pPr marL="0" indent="0">
              <a:buNone/>
            </a:pPr>
            <a:r>
              <a:rPr lang="de-DE" dirty="0"/>
              <a:t/>
            </a:r>
            <a:br>
              <a:rPr lang="de-DE" dirty="0"/>
            </a:br>
            <a:r>
              <a:rPr lang="de-DE" dirty="0"/>
              <a:t>Was haben wir </a:t>
            </a:r>
            <a:r>
              <a:rPr lang="de-DE" dirty="0" smtClean="0"/>
              <a:t>gesehen?</a:t>
            </a:r>
          </a:p>
          <a:p>
            <a:r>
              <a:rPr lang="de-DE" dirty="0" smtClean="0"/>
              <a:t>Entity </a:t>
            </a:r>
            <a:r>
              <a:rPr lang="de-DE" dirty="0"/>
              <a:t>Framework mit </a:t>
            </a:r>
            <a:r>
              <a:rPr lang="de-DE" dirty="0" err="1"/>
              <a:t>NuGet</a:t>
            </a:r>
            <a:r>
              <a:rPr lang="de-DE" dirty="0"/>
              <a:t>-Paket-Manager installieren </a:t>
            </a:r>
            <a:endParaRPr lang="de-DE" dirty="0" smtClean="0"/>
          </a:p>
          <a:p>
            <a:r>
              <a:rPr lang="de-DE" dirty="0" smtClean="0"/>
              <a:t>Model </a:t>
            </a:r>
            <a:r>
              <a:rPr lang="de-DE" dirty="0"/>
              <a:t>hinzufügen </a:t>
            </a:r>
            <a:endParaRPr lang="de-DE" dirty="0" smtClean="0"/>
          </a:p>
          <a:p>
            <a:r>
              <a:rPr lang="de-DE" dirty="0" smtClean="0"/>
              <a:t>Datenbank </a:t>
            </a:r>
            <a:r>
              <a:rPr lang="de-DE" dirty="0"/>
              <a:t>und Tabellen wählen </a:t>
            </a:r>
            <a:endParaRPr lang="de-DE" dirty="0" smtClean="0"/>
          </a:p>
          <a:p>
            <a:r>
              <a:rPr lang="de-DE" dirty="0" smtClean="0"/>
              <a:t>Bei </a:t>
            </a:r>
            <a:r>
              <a:rPr lang="de-DE" dirty="0"/>
              <a:t>Änderungen an der Datenbank Model aktualisieren </a:t>
            </a:r>
            <a:endParaRPr lang="de-DE" dirty="0" smtClean="0"/>
          </a:p>
          <a:p>
            <a:r>
              <a:rPr lang="de-DE" dirty="0" smtClean="0"/>
              <a:t>Verwendung </a:t>
            </a:r>
            <a:r>
              <a:rPr lang="de-DE" dirty="0"/>
              <a:t>des </a:t>
            </a:r>
            <a:r>
              <a:rPr lang="de-DE" dirty="0" err="1" smtClean="0"/>
              <a:t>Context</a:t>
            </a:r>
            <a:r>
              <a:rPr lang="de-DE" dirty="0" smtClean="0"/>
              <a:t> </a:t>
            </a:r>
            <a:r>
              <a:rPr lang="de-DE" dirty="0"/>
              <a:t>ist identisch mit Code First</a:t>
            </a:r>
          </a:p>
          <a:p>
            <a:pPr marL="0" indent="0">
              <a:buNone/>
            </a:pPr>
            <a:endParaRPr lang="de-DE" dirty="0" smtClean="0"/>
          </a:p>
        </p:txBody>
      </p:sp>
      <p:sp>
        <p:nvSpPr>
          <p:cNvPr id="3" name="Titel 2"/>
          <p:cNvSpPr>
            <a:spLocks noGrp="1"/>
          </p:cNvSpPr>
          <p:nvPr>
            <p:ph type="title"/>
          </p:nvPr>
        </p:nvSpPr>
        <p:spPr/>
        <p:txBody>
          <a:bodyPr/>
          <a:lstStyle/>
          <a:p>
            <a:r>
              <a:rPr lang="de-DE" dirty="0"/>
              <a:t>  Entity Framework – Database First</a:t>
            </a:r>
          </a:p>
        </p:txBody>
      </p:sp>
      <p:sp>
        <p:nvSpPr>
          <p:cNvPr id="7" name="Datumsplatzhalter 6"/>
          <p:cNvSpPr>
            <a:spLocks noGrp="1"/>
          </p:cNvSpPr>
          <p:nvPr>
            <p:ph type="dt" sz="half" idx="10"/>
          </p:nvPr>
        </p:nvSpPr>
        <p:spPr/>
        <p:txBody>
          <a:bodyPr/>
          <a:lstStyle/>
          <a:p>
            <a:pPr>
              <a:defRPr/>
            </a:pPr>
            <a:fld id="{D5513921-51E6-4574-846E-C40B8AEAE539}"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24</a:t>
            </a:fld>
            <a:endParaRPr lang="en-US"/>
          </a:p>
        </p:txBody>
      </p:sp>
    </p:spTree>
    <p:extLst>
      <p:ext uri="{BB962C8B-B14F-4D97-AF65-F5344CB8AC3E}">
        <p14:creationId xmlns:p14="http://schemas.microsoft.com/office/powerpoint/2010/main" val="283462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000" b="1" dirty="0"/>
              <a:t>Entity Framework – </a:t>
            </a:r>
            <a:r>
              <a:rPr lang="de-DE" sz="2000" b="1" dirty="0" smtClean="0"/>
              <a:t>Model </a:t>
            </a:r>
            <a:r>
              <a:rPr lang="de-DE" sz="2000" b="1" dirty="0"/>
              <a:t>First</a:t>
            </a:r>
          </a:p>
          <a:p>
            <a:pPr marL="0" indent="0">
              <a:buNone/>
            </a:pPr>
            <a:r>
              <a:rPr lang="de-DE" dirty="0" smtClean="0">
                <a:hlinkClick r:id="rId3" action="ppaction://hlinkfile"/>
              </a:rPr>
              <a:t>EntityFrameworkModelFirst.sln</a:t>
            </a:r>
            <a:endParaRPr lang="de-DE" dirty="0" smtClean="0"/>
          </a:p>
          <a:p>
            <a:pPr marL="0" indent="0">
              <a:buNone/>
            </a:pPr>
            <a:r>
              <a:rPr lang="de-DE" u="sng" dirty="0" err="1"/>
              <a:t>Todo</a:t>
            </a:r>
            <a:endParaRPr lang="de-DE" b="1" dirty="0"/>
          </a:p>
          <a:p>
            <a:r>
              <a:rPr lang="de-DE" dirty="0"/>
              <a:t>EF installieren</a:t>
            </a:r>
          </a:p>
          <a:p>
            <a:r>
              <a:rPr lang="de-DE" dirty="0"/>
              <a:t>Hinzufügen: ADO.NET Entity </a:t>
            </a:r>
            <a:r>
              <a:rPr lang="de-DE" dirty="0" smtClean="0"/>
              <a:t>Model</a:t>
            </a:r>
          </a:p>
          <a:p>
            <a:pPr marL="0" indent="0">
              <a:buNone/>
            </a:pP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pic>
        <p:nvPicPr>
          <p:cNvPr id="4" name="Grafik 3"/>
          <p:cNvPicPr>
            <a:picLocks noChangeAspect="1"/>
          </p:cNvPicPr>
          <p:nvPr/>
        </p:nvPicPr>
        <p:blipFill>
          <a:blip r:embed="rId4"/>
          <a:stretch>
            <a:fillRect/>
          </a:stretch>
        </p:blipFill>
        <p:spPr>
          <a:xfrm>
            <a:off x="683568" y="3646914"/>
            <a:ext cx="4134640" cy="2335535"/>
          </a:xfrm>
          <a:prstGeom prst="rect">
            <a:avLst/>
          </a:prstGeom>
        </p:spPr>
      </p:pic>
      <p:cxnSp>
        <p:nvCxnSpPr>
          <p:cNvPr id="5" name="Gerade Verbindung mit Pfeil 4"/>
          <p:cNvCxnSpPr/>
          <p:nvPr/>
        </p:nvCxnSpPr>
        <p:spPr bwMode="auto">
          <a:xfrm>
            <a:off x="5004048" y="4725144"/>
            <a:ext cx="767829"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pic>
        <p:nvPicPr>
          <p:cNvPr id="6" name="Grafik 5"/>
          <p:cNvPicPr>
            <a:picLocks noChangeAspect="1"/>
          </p:cNvPicPr>
          <p:nvPr/>
        </p:nvPicPr>
        <p:blipFill>
          <a:blip r:embed="rId5"/>
          <a:stretch>
            <a:fillRect/>
          </a:stretch>
        </p:blipFill>
        <p:spPr>
          <a:xfrm>
            <a:off x="6000942" y="3992480"/>
            <a:ext cx="2719298" cy="1644402"/>
          </a:xfrm>
          <a:prstGeom prst="rect">
            <a:avLst/>
          </a:prstGeom>
        </p:spPr>
      </p:pic>
      <p:sp>
        <p:nvSpPr>
          <p:cNvPr id="10" name="Datumsplatzhalter 9"/>
          <p:cNvSpPr>
            <a:spLocks noGrp="1"/>
          </p:cNvSpPr>
          <p:nvPr>
            <p:ph type="dt" sz="half" idx="10"/>
          </p:nvPr>
        </p:nvSpPr>
        <p:spPr/>
        <p:txBody>
          <a:bodyPr/>
          <a:lstStyle/>
          <a:p>
            <a:pPr>
              <a:defRPr/>
            </a:pPr>
            <a:fld id="{F21B40B4-EF2A-4952-9A52-E5F1FEA5E119}"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25</a:t>
            </a:fld>
            <a:endParaRPr lang="en-US"/>
          </a:p>
        </p:txBody>
      </p:sp>
    </p:spTree>
    <p:extLst>
      <p:ext uri="{BB962C8B-B14F-4D97-AF65-F5344CB8AC3E}">
        <p14:creationId xmlns:p14="http://schemas.microsoft.com/office/powerpoint/2010/main" val="1843882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Neue Entität / Tabelle hinzufügen</a:t>
            </a:r>
          </a:p>
          <a:p>
            <a:pPr marL="0" indent="0">
              <a:buNone/>
            </a:pP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pic>
        <p:nvPicPr>
          <p:cNvPr id="4" name="Grafik 3"/>
          <p:cNvPicPr>
            <a:picLocks noChangeAspect="1"/>
          </p:cNvPicPr>
          <p:nvPr/>
        </p:nvPicPr>
        <p:blipFill>
          <a:blip r:embed="rId3"/>
          <a:stretch>
            <a:fillRect/>
          </a:stretch>
        </p:blipFill>
        <p:spPr>
          <a:xfrm>
            <a:off x="603910" y="1615628"/>
            <a:ext cx="4018474" cy="1885380"/>
          </a:xfrm>
          <a:prstGeom prst="rect">
            <a:avLst/>
          </a:prstGeom>
        </p:spPr>
      </p:pic>
      <p:pic>
        <p:nvPicPr>
          <p:cNvPr id="5" name="Grafik 4"/>
          <p:cNvPicPr>
            <a:picLocks noChangeAspect="1"/>
          </p:cNvPicPr>
          <p:nvPr/>
        </p:nvPicPr>
        <p:blipFill>
          <a:blip r:embed="rId4"/>
          <a:stretch>
            <a:fillRect/>
          </a:stretch>
        </p:blipFill>
        <p:spPr>
          <a:xfrm>
            <a:off x="5370007" y="1239689"/>
            <a:ext cx="3387048" cy="4759622"/>
          </a:xfrm>
          <a:prstGeom prst="rect">
            <a:avLst/>
          </a:prstGeom>
        </p:spPr>
      </p:pic>
      <p:cxnSp>
        <p:nvCxnSpPr>
          <p:cNvPr id="6" name="Gerade Verbindung mit Pfeil 5"/>
          <p:cNvCxnSpPr/>
          <p:nvPr/>
        </p:nvCxnSpPr>
        <p:spPr bwMode="auto">
          <a:xfrm>
            <a:off x="4860032" y="2607466"/>
            <a:ext cx="437967"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pic>
        <p:nvPicPr>
          <p:cNvPr id="8" name="Grafik 7"/>
          <p:cNvPicPr>
            <a:picLocks noChangeAspect="1"/>
          </p:cNvPicPr>
          <p:nvPr/>
        </p:nvPicPr>
        <p:blipFill>
          <a:blip r:embed="rId5"/>
          <a:stretch>
            <a:fillRect/>
          </a:stretch>
        </p:blipFill>
        <p:spPr>
          <a:xfrm>
            <a:off x="2379954" y="4365728"/>
            <a:ext cx="2009775" cy="1714500"/>
          </a:xfrm>
          <a:prstGeom prst="rect">
            <a:avLst/>
          </a:prstGeom>
        </p:spPr>
      </p:pic>
      <p:cxnSp>
        <p:nvCxnSpPr>
          <p:cNvPr id="9" name="Gerade Verbindung mit Pfeil 8"/>
          <p:cNvCxnSpPr/>
          <p:nvPr/>
        </p:nvCxnSpPr>
        <p:spPr bwMode="auto">
          <a:xfrm flipH="1">
            <a:off x="4482373" y="5085184"/>
            <a:ext cx="728464"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2" name="Datumsplatzhalter 11"/>
          <p:cNvSpPr>
            <a:spLocks noGrp="1"/>
          </p:cNvSpPr>
          <p:nvPr>
            <p:ph type="dt" sz="half" idx="10"/>
          </p:nvPr>
        </p:nvSpPr>
        <p:spPr/>
        <p:txBody>
          <a:bodyPr/>
          <a:lstStyle/>
          <a:p>
            <a:pPr>
              <a:defRPr/>
            </a:pPr>
            <a:fld id="{8C1CC50D-F191-4487-AEDB-DA6FD2B1A3B2}" type="datetime1">
              <a:rPr lang="de-DE" smtClean="0"/>
              <a:t>18.06.2015</a:t>
            </a:fld>
            <a:endParaRPr lang="en-US"/>
          </a:p>
        </p:txBody>
      </p:sp>
      <p:sp>
        <p:nvSpPr>
          <p:cNvPr id="13" name="Foliennummernplatzhalter 12"/>
          <p:cNvSpPr>
            <a:spLocks noGrp="1"/>
          </p:cNvSpPr>
          <p:nvPr>
            <p:ph type="sldNum" sz="quarter" idx="12"/>
          </p:nvPr>
        </p:nvSpPr>
        <p:spPr/>
        <p:txBody>
          <a:bodyPr/>
          <a:lstStyle/>
          <a:p>
            <a:pPr>
              <a:defRPr/>
            </a:pPr>
            <a:fld id="{0747BC70-76BC-43A4-8291-B1E8B18CA846}" type="slidenum">
              <a:rPr lang="en-US" smtClean="0"/>
              <a:pPr>
                <a:defRPr/>
              </a:pPr>
              <a:t>26</a:t>
            </a:fld>
            <a:endParaRPr lang="en-US"/>
          </a:p>
        </p:txBody>
      </p:sp>
    </p:spTree>
    <p:extLst>
      <p:ext uri="{BB962C8B-B14F-4D97-AF65-F5344CB8AC3E}">
        <p14:creationId xmlns:p14="http://schemas.microsoft.com/office/powerpoint/2010/main" val="2202983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Zwei weitere Felder anlegen</a:t>
            </a:r>
          </a:p>
          <a:p>
            <a:pPr marL="0" indent="0">
              <a:buNone/>
            </a:pPr>
            <a:endParaRPr lang="de-DE" dirty="0"/>
          </a:p>
          <a:p>
            <a:pPr marL="0" indent="0">
              <a:buNone/>
            </a:pPr>
            <a:endParaRPr lang="de-DE" dirty="0" smtClean="0"/>
          </a:p>
          <a:p>
            <a:pPr marL="0" indent="0">
              <a:buNone/>
            </a:pPr>
            <a:endParaRPr lang="de-DE" dirty="0"/>
          </a:p>
          <a:p>
            <a:pPr marL="0" indent="0">
              <a:buNone/>
            </a:pPr>
            <a:r>
              <a:rPr lang="de-DE" dirty="0" smtClean="0"/>
              <a:t/>
            </a:r>
            <a:br>
              <a:rPr lang="de-DE" dirty="0" smtClean="0"/>
            </a:br>
            <a:r>
              <a:rPr lang="de-DE" dirty="0" smtClean="0"/>
              <a:t>Und für </a:t>
            </a:r>
            <a:r>
              <a:rPr lang="de-DE" dirty="0" err="1" smtClean="0"/>
              <a:t>Birthday</a:t>
            </a:r>
            <a:r>
              <a:rPr lang="de-DE" dirty="0" smtClean="0"/>
              <a:t> den richtigen Datentyp einstellen</a:t>
            </a:r>
          </a:p>
          <a:p>
            <a:pPr marL="0" indent="0">
              <a:buNone/>
            </a:pP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pic>
        <p:nvPicPr>
          <p:cNvPr id="4" name="Grafik 3"/>
          <p:cNvPicPr>
            <a:picLocks noChangeAspect="1"/>
          </p:cNvPicPr>
          <p:nvPr/>
        </p:nvPicPr>
        <p:blipFill>
          <a:blip r:embed="rId3"/>
          <a:stretch>
            <a:fillRect/>
          </a:stretch>
        </p:blipFill>
        <p:spPr>
          <a:xfrm>
            <a:off x="323528" y="1484784"/>
            <a:ext cx="6791102" cy="1765540"/>
          </a:xfrm>
          <a:prstGeom prst="rect">
            <a:avLst/>
          </a:prstGeom>
        </p:spPr>
      </p:pic>
      <p:pic>
        <p:nvPicPr>
          <p:cNvPr id="6" name="Grafik 5"/>
          <p:cNvPicPr>
            <a:picLocks noChangeAspect="1"/>
          </p:cNvPicPr>
          <p:nvPr/>
        </p:nvPicPr>
        <p:blipFill>
          <a:blip r:embed="rId4"/>
          <a:stretch>
            <a:fillRect/>
          </a:stretch>
        </p:blipFill>
        <p:spPr>
          <a:xfrm>
            <a:off x="683568" y="3922701"/>
            <a:ext cx="5186536" cy="2182427"/>
          </a:xfrm>
          <a:prstGeom prst="rect">
            <a:avLst/>
          </a:prstGeom>
        </p:spPr>
      </p:pic>
      <p:sp>
        <p:nvSpPr>
          <p:cNvPr id="9" name="Datumsplatzhalter 8"/>
          <p:cNvSpPr>
            <a:spLocks noGrp="1"/>
          </p:cNvSpPr>
          <p:nvPr>
            <p:ph type="dt" sz="half" idx="10"/>
          </p:nvPr>
        </p:nvSpPr>
        <p:spPr/>
        <p:txBody>
          <a:bodyPr/>
          <a:lstStyle/>
          <a:p>
            <a:pPr>
              <a:defRPr/>
            </a:pPr>
            <a:fld id="{4A6118BA-B6C2-495D-A6B3-97B064E2DA67}"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27</a:t>
            </a:fld>
            <a:endParaRPr lang="en-US"/>
          </a:p>
        </p:txBody>
      </p:sp>
    </p:spTree>
    <p:extLst>
      <p:ext uri="{BB962C8B-B14F-4D97-AF65-F5344CB8AC3E}">
        <p14:creationId xmlns:p14="http://schemas.microsoft.com/office/powerpoint/2010/main" val="2559637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Books anlegen und Fremdschlüsselbeziehung einfügen</a:t>
            </a:r>
          </a:p>
          <a:p>
            <a:pPr marL="0" indent="0">
              <a:buNone/>
            </a:pPr>
            <a:r>
              <a:rPr lang="de-DE" dirty="0" smtClean="0"/>
              <a:t>Rechte </a:t>
            </a:r>
            <a:r>
              <a:rPr lang="de-DE" dirty="0" err="1" smtClean="0"/>
              <a:t>Mastaste</a:t>
            </a:r>
            <a:r>
              <a:rPr lang="de-DE" dirty="0" smtClean="0"/>
              <a:t> </a:t>
            </a:r>
            <a:r>
              <a:rPr lang="de-DE" dirty="0" smtClean="0">
                <a:sym typeface="Wingdings" panose="05000000000000000000" pitchFamily="2" charset="2"/>
              </a:rPr>
              <a:t> Name hinzufügen  Zuordnung</a:t>
            </a: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pic>
        <p:nvPicPr>
          <p:cNvPr id="5" name="Grafik 4"/>
          <p:cNvPicPr>
            <a:picLocks noChangeAspect="1"/>
          </p:cNvPicPr>
          <p:nvPr/>
        </p:nvPicPr>
        <p:blipFill>
          <a:blip r:embed="rId3"/>
          <a:stretch>
            <a:fillRect/>
          </a:stretch>
        </p:blipFill>
        <p:spPr>
          <a:xfrm>
            <a:off x="755576" y="2060848"/>
            <a:ext cx="6480720" cy="4083071"/>
          </a:xfrm>
          <a:prstGeom prst="rect">
            <a:avLst/>
          </a:prstGeom>
        </p:spPr>
      </p:pic>
      <p:sp>
        <p:nvSpPr>
          <p:cNvPr id="8" name="Datumsplatzhalter 7"/>
          <p:cNvSpPr>
            <a:spLocks noGrp="1"/>
          </p:cNvSpPr>
          <p:nvPr>
            <p:ph type="dt" sz="half" idx="10"/>
          </p:nvPr>
        </p:nvSpPr>
        <p:spPr/>
        <p:txBody>
          <a:bodyPr/>
          <a:lstStyle/>
          <a:p>
            <a:pPr>
              <a:defRPr/>
            </a:pPr>
            <a:fld id="{D01BFAA7-EE7B-45C2-A715-165DF31C19FD}"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28</a:t>
            </a:fld>
            <a:endParaRPr lang="en-US"/>
          </a:p>
        </p:txBody>
      </p:sp>
    </p:spTree>
    <p:extLst>
      <p:ext uri="{BB962C8B-B14F-4D97-AF65-F5344CB8AC3E}">
        <p14:creationId xmlns:p14="http://schemas.microsoft.com/office/powerpoint/2010/main" val="854152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Ergebnis</a:t>
            </a:r>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r>
              <a:rPr lang="de-DE" dirty="0" smtClean="0"/>
              <a:t>Vollständiges Model mit Navigationseigenschaften auf beiden Seiten</a:t>
            </a:r>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pic>
        <p:nvPicPr>
          <p:cNvPr id="4" name="Grafik 3"/>
          <p:cNvPicPr>
            <a:picLocks noChangeAspect="1"/>
          </p:cNvPicPr>
          <p:nvPr/>
        </p:nvPicPr>
        <p:blipFill>
          <a:blip r:embed="rId3"/>
          <a:stretch>
            <a:fillRect/>
          </a:stretch>
        </p:blipFill>
        <p:spPr>
          <a:xfrm>
            <a:off x="584557" y="2348880"/>
            <a:ext cx="4791075" cy="2219325"/>
          </a:xfrm>
          <a:prstGeom prst="rect">
            <a:avLst/>
          </a:prstGeom>
        </p:spPr>
      </p:pic>
      <p:sp>
        <p:nvSpPr>
          <p:cNvPr id="8" name="Datumsplatzhalter 7"/>
          <p:cNvSpPr>
            <a:spLocks noGrp="1"/>
          </p:cNvSpPr>
          <p:nvPr>
            <p:ph type="dt" sz="half" idx="10"/>
          </p:nvPr>
        </p:nvSpPr>
        <p:spPr/>
        <p:txBody>
          <a:bodyPr/>
          <a:lstStyle/>
          <a:p>
            <a:pPr>
              <a:defRPr/>
            </a:pPr>
            <a:fld id="{1DB28A71-3518-4333-9D11-1B141511377E}"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29</a:t>
            </a:fld>
            <a:endParaRPr lang="en-US"/>
          </a:p>
        </p:txBody>
      </p:sp>
    </p:spTree>
    <p:extLst>
      <p:ext uri="{BB962C8B-B14F-4D97-AF65-F5344CB8AC3E}">
        <p14:creationId xmlns:p14="http://schemas.microsoft.com/office/powerpoint/2010/main" val="2191836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Übersicht</a:t>
            </a:r>
          </a:p>
          <a:p>
            <a:pPr marL="0" indent="0">
              <a:buNone/>
            </a:pPr>
            <a:endParaRPr lang="de-DE" b="1" dirty="0"/>
          </a:p>
          <a:p>
            <a:pPr marL="0" indent="0">
              <a:buNone/>
            </a:pPr>
            <a:r>
              <a:rPr lang="de-DE" b="1" dirty="0" smtClean="0"/>
              <a:t>Entity Framework</a:t>
            </a:r>
          </a:p>
          <a:p>
            <a:pPr marL="0" indent="0">
              <a:buNone/>
            </a:pPr>
            <a:r>
              <a:rPr lang="de-DE" dirty="0" smtClean="0"/>
              <a:t>Einführung, erste Schritte mit und ohne EF, Erstellen einer Konsolenanwendungen mit Visual Studio, objektorientierte </a:t>
            </a:r>
            <a:r>
              <a:rPr lang="de-DE" dirty="0"/>
              <a:t>Klassen für </a:t>
            </a:r>
            <a:r>
              <a:rPr lang="de-DE" dirty="0" smtClean="0"/>
              <a:t>Entitäten,  </a:t>
            </a:r>
            <a:r>
              <a:rPr lang="de-DE" dirty="0" err="1" smtClean="0"/>
              <a:t>NuGet</a:t>
            </a:r>
            <a:r>
              <a:rPr lang="de-DE" dirty="0" smtClean="0"/>
              <a:t> Pakete, Database/Code/Modell First</a:t>
            </a:r>
          </a:p>
          <a:p>
            <a:pPr marL="0" indent="0">
              <a:buNone/>
            </a:pPr>
            <a:endParaRPr lang="de-DE" dirty="0" smtClean="0"/>
          </a:p>
          <a:p>
            <a:pPr marL="0" indent="0">
              <a:buNone/>
            </a:pPr>
            <a:r>
              <a:rPr lang="de-DE" b="1" dirty="0" smtClean="0"/>
              <a:t>ASP.NET Webanwendung mit EF</a:t>
            </a:r>
          </a:p>
          <a:p>
            <a:pPr marL="0" indent="0">
              <a:buNone/>
            </a:pPr>
            <a:r>
              <a:rPr lang="de-DE" dirty="0" smtClean="0"/>
              <a:t>Überblick Web-Technologien, Erstellen einer Web-Forms Anwendung (</a:t>
            </a:r>
            <a:r>
              <a:rPr lang="de-DE" dirty="0" err="1" smtClean="0"/>
              <a:t>reponsive</a:t>
            </a:r>
            <a:r>
              <a:rPr lang="de-DE" dirty="0" smtClean="0"/>
              <a:t>, mit EF und SQL-Server, </a:t>
            </a:r>
            <a:r>
              <a:rPr lang="de-DE" dirty="0" err="1" smtClean="0"/>
              <a:t>MasterPage</a:t>
            </a:r>
            <a:r>
              <a:rPr lang="de-DE" dirty="0" smtClean="0"/>
              <a:t>, </a:t>
            </a:r>
            <a:r>
              <a:rPr lang="de-DE" dirty="0" err="1" smtClean="0"/>
              <a:t>Memberschip</a:t>
            </a:r>
            <a:r>
              <a:rPr lang="de-DE" dirty="0" smtClean="0"/>
              <a:t>, </a:t>
            </a:r>
            <a:r>
              <a:rPr lang="de-DE" dirty="0" err="1" smtClean="0"/>
              <a:t>jQuery</a:t>
            </a:r>
            <a:r>
              <a:rPr lang="de-DE" dirty="0" smtClean="0"/>
              <a:t>, UI, Navigation, </a:t>
            </a:r>
            <a:r>
              <a:rPr lang="de-DE" dirty="0" err="1" smtClean="0"/>
              <a:t>DataControls</a:t>
            </a:r>
            <a:r>
              <a:rPr lang="de-DE" dirty="0" smtClean="0"/>
              <a:t>, …)</a:t>
            </a:r>
            <a:endParaRPr lang="de-DE" dirty="0"/>
          </a:p>
          <a:p>
            <a:pPr marL="0" indent="0">
              <a:buNone/>
            </a:pPr>
            <a:endParaRPr lang="de-DE" sz="2000" dirty="0"/>
          </a:p>
        </p:txBody>
      </p:sp>
      <p:sp>
        <p:nvSpPr>
          <p:cNvPr id="3" name="Titel 2"/>
          <p:cNvSpPr>
            <a:spLocks noGrp="1"/>
          </p:cNvSpPr>
          <p:nvPr>
            <p:ph type="title"/>
          </p:nvPr>
        </p:nvSpPr>
        <p:spPr/>
        <p:txBody>
          <a:bodyPr/>
          <a:lstStyle/>
          <a:p>
            <a:r>
              <a:rPr lang="de-DE" dirty="0" smtClean="0"/>
              <a:t> </a:t>
            </a:r>
            <a:r>
              <a:rPr lang="de-DE" dirty="0"/>
              <a:t>60. Regionalgruppentreffen der PASS Berlin</a:t>
            </a:r>
          </a:p>
        </p:txBody>
      </p:sp>
      <p:sp>
        <p:nvSpPr>
          <p:cNvPr id="7" name="Datumsplatzhalter 6"/>
          <p:cNvSpPr>
            <a:spLocks noGrp="1"/>
          </p:cNvSpPr>
          <p:nvPr>
            <p:ph type="dt" sz="half" idx="10"/>
          </p:nvPr>
        </p:nvSpPr>
        <p:spPr/>
        <p:txBody>
          <a:bodyPr/>
          <a:lstStyle/>
          <a:p>
            <a:pPr>
              <a:defRPr/>
            </a:pPr>
            <a:fld id="{5A807BD0-8980-4DF3-A2B7-841F561EFCD5}"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3</a:t>
            </a:fld>
            <a:endParaRPr lang="en-US"/>
          </a:p>
        </p:txBody>
      </p:sp>
    </p:spTree>
    <p:extLst>
      <p:ext uri="{BB962C8B-B14F-4D97-AF65-F5344CB8AC3E}">
        <p14:creationId xmlns:p14="http://schemas.microsoft.com/office/powerpoint/2010/main" val="367725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Datenbank aus Model generieren</a:t>
            </a:r>
          </a:p>
          <a:p>
            <a:pPr marL="0" indent="0">
              <a:buNone/>
            </a:pPr>
            <a:endParaRPr lang="de-DE" dirty="0" smtClean="0"/>
          </a:p>
          <a:p>
            <a:pPr marL="0" indent="0">
              <a:buNone/>
            </a:pPr>
            <a:r>
              <a:rPr lang="de-DE" dirty="0" smtClean="0"/>
              <a:t>Rechte Maustaste </a:t>
            </a:r>
            <a:r>
              <a:rPr lang="de-DE" dirty="0" smtClean="0">
                <a:sym typeface="Wingdings" panose="05000000000000000000" pitchFamily="2" charset="2"/>
              </a:rPr>
              <a:t></a:t>
            </a:r>
            <a:br>
              <a:rPr lang="de-DE" dirty="0" smtClean="0">
                <a:sym typeface="Wingdings" panose="05000000000000000000" pitchFamily="2" charset="2"/>
              </a:rPr>
            </a:br>
            <a:endParaRPr lang="de-DE" dirty="0" smtClean="0">
              <a:sym typeface="Wingdings" panose="05000000000000000000" pitchFamily="2" charset="2"/>
            </a:endParaRPr>
          </a:p>
          <a:p>
            <a:pPr marL="0" indent="0">
              <a:buNone/>
            </a:pP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pic>
        <p:nvPicPr>
          <p:cNvPr id="4" name="Grafik 3"/>
          <p:cNvPicPr>
            <a:picLocks noChangeAspect="1"/>
          </p:cNvPicPr>
          <p:nvPr/>
        </p:nvPicPr>
        <p:blipFill>
          <a:blip r:embed="rId3"/>
          <a:stretch>
            <a:fillRect/>
          </a:stretch>
        </p:blipFill>
        <p:spPr>
          <a:xfrm>
            <a:off x="3883067" y="1628800"/>
            <a:ext cx="4727533" cy="4187775"/>
          </a:xfrm>
          <a:prstGeom prst="rect">
            <a:avLst/>
          </a:prstGeom>
        </p:spPr>
      </p:pic>
      <p:sp>
        <p:nvSpPr>
          <p:cNvPr id="8" name="Datumsplatzhalter 7"/>
          <p:cNvSpPr>
            <a:spLocks noGrp="1"/>
          </p:cNvSpPr>
          <p:nvPr>
            <p:ph type="dt" sz="half" idx="10"/>
          </p:nvPr>
        </p:nvSpPr>
        <p:spPr/>
        <p:txBody>
          <a:bodyPr/>
          <a:lstStyle/>
          <a:p>
            <a:pPr>
              <a:defRPr/>
            </a:pPr>
            <a:fld id="{2EC214E4-0F89-424B-8C07-2BF4ABFF211B}"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30</a:t>
            </a:fld>
            <a:endParaRPr lang="en-US"/>
          </a:p>
        </p:txBody>
      </p:sp>
    </p:spTree>
    <p:extLst>
      <p:ext uri="{BB962C8B-B14F-4D97-AF65-F5344CB8AC3E}">
        <p14:creationId xmlns:p14="http://schemas.microsoft.com/office/powerpoint/2010/main" val="841796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Und endlich mal wieder SQL PUR</a:t>
            </a:r>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pic>
        <p:nvPicPr>
          <p:cNvPr id="5" name="Grafik 4"/>
          <p:cNvPicPr>
            <a:picLocks noChangeAspect="1"/>
          </p:cNvPicPr>
          <p:nvPr/>
        </p:nvPicPr>
        <p:blipFill>
          <a:blip r:embed="rId3"/>
          <a:stretch>
            <a:fillRect/>
          </a:stretch>
        </p:blipFill>
        <p:spPr>
          <a:xfrm>
            <a:off x="623065" y="1556791"/>
            <a:ext cx="4020943" cy="4447151"/>
          </a:xfrm>
          <a:prstGeom prst="rect">
            <a:avLst/>
          </a:prstGeom>
        </p:spPr>
      </p:pic>
      <p:pic>
        <p:nvPicPr>
          <p:cNvPr id="6" name="Grafik 5"/>
          <p:cNvPicPr>
            <a:picLocks noChangeAspect="1"/>
          </p:cNvPicPr>
          <p:nvPr/>
        </p:nvPicPr>
        <p:blipFill>
          <a:blip r:embed="rId4"/>
          <a:stretch>
            <a:fillRect/>
          </a:stretch>
        </p:blipFill>
        <p:spPr>
          <a:xfrm>
            <a:off x="5606190" y="1547518"/>
            <a:ext cx="3024336" cy="2637663"/>
          </a:xfrm>
          <a:prstGeom prst="rect">
            <a:avLst/>
          </a:prstGeom>
        </p:spPr>
      </p:pic>
      <p:cxnSp>
        <p:nvCxnSpPr>
          <p:cNvPr id="7" name="Gerade Verbindung mit Pfeil 6"/>
          <p:cNvCxnSpPr/>
          <p:nvPr/>
        </p:nvCxnSpPr>
        <p:spPr bwMode="auto">
          <a:xfrm>
            <a:off x="4860032" y="3068960"/>
            <a:ext cx="437967"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pic>
        <p:nvPicPr>
          <p:cNvPr id="8" name="Grafik 7"/>
          <p:cNvPicPr>
            <a:picLocks noChangeAspect="1"/>
          </p:cNvPicPr>
          <p:nvPr/>
        </p:nvPicPr>
        <p:blipFill>
          <a:blip r:embed="rId5"/>
          <a:stretch>
            <a:fillRect/>
          </a:stretch>
        </p:blipFill>
        <p:spPr>
          <a:xfrm>
            <a:off x="5760645" y="4559636"/>
            <a:ext cx="2715426" cy="1286694"/>
          </a:xfrm>
          <a:prstGeom prst="rect">
            <a:avLst/>
          </a:prstGeom>
        </p:spPr>
      </p:pic>
      <p:sp>
        <p:nvSpPr>
          <p:cNvPr id="11" name="Datumsplatzhalter 10"/>
          <p:cNvSpPr>
            <a:spLocks noGrp="1"/>
          </p:cNvSpPr>
          <p:nvPr>
            <p:ph type="dt" sz="half" idx="10"/>
          </p:nvPr>
        </p:nvSpPr>
        <p:spPr/>
        <p:txBody>
          <a:bodyPr/>
          <a:lstStyle/>
          <a:p>
            <a:pPr>
              <a:defRPr/>
            </a:pPr>
            <a:fld id="{18FAA720-7C55-4E88-B305-5689BD8C4230}" type="datetime1">
              <a:rPr lang="de-DE" smtClean="0"/>
              <a:t>18.06.2015</a:t>
            </a:fld>
            <a:endParaRPr lang="en-US"/>
          </a:p>
        </p:txBody>
      </p:sp>
      <p:sp>
        <p:nvSpPr>
          <p:cNvPr id="12" name="Foliennummernplatzhalter 11"/>
          <p:cNvSpPr>
            <a:spLocks noGrp="1"/>
          </p:cNvSpPr>
          <p:nvPr>
            <p:ph type="sldNum" sz="quarter" idx="12"/>
          </p:nvPr>
        </p:nvSpPr>
        <p:spPr/>
        <p:txBody>
          <a:bodyPr/>
          <a:lstStyle/>
          <a:p>
            <a:pPr>
              <a:defRPr/>
            </a:pPr>
            <a:fld id="{0747BC70-76BC-43A4-8291-B1E8B18CA846}" type="slidenum">
              <a:rPr lang="en-US" smtClean="0"/>
              <a:pPr>
                <a:defRPr/>
              </a:pPr>
              <a:t>31</a:t>
            </a:fld>
            <a:endParaRPr lang="en-US"/>
          </a:p>
        </p:txBody>
      </p:sp>
    </p:spTree>
    <p:extLst>
      <p:ext uri="{BB962C8B-B14F-4D97-AF65-F5344CB8AC3E}">
        <p14:creationId xmlns:p14="http://schemas.microsoft.com/office/powerpoint/2010/main" val="3516162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a:t>Ende des </a:t>
            </a:r>
            <a:r>
              <a:rPr lang="de-DE" sz="2400" b="1" dirty="0" smtClean="0"/>
              <a:t>Model </a:t>
            </a:r>
            <a:r>
              <a:rPr lang="de-DE" sz="2400" b="1" dirty="0" err="1" smtClean="0"/>
              <a:t>Model</a:t>
            </a:r>
            <a:r>
              <a:rPr lang="de-DE" sz="2400" b="1" dirty="0" smtClean="0"/>
              <a:t> </a:t>
            </a:r>
            <a:r>
              <a:rPr lang="de-DE" sz="2400" b="1" dirty="0"/>
              <a:t>Beispiels</a:t>
            </a:r>
          </a:p>
          <a:p>
            <a:pPr marL="0" indent="0">
              <a:buNone/>
            </a:pPr>
            <a:r>
              <a:rPr lang="de-DE" dirty="0"/>
              <a:t/>
            </a:r>
            <a:br>
              <a:rPr lang="de-DE" dirty="0"/>
            </a:br>
            <a:r>
              <a:rPr lang="de-DE" dirty="0"/>
              <a:t>Was haben wir gesehen?</a:t>
            </a:r>
          </a:p>
          <a:p>
            <a:r>
              <a:rPr lang="de-DE" dirty="0" smtClean="0"/>
              <a:t>Entity </a:t>
            </a:r>
            <a:r>
              <a:rPr lang="de-DE" dirty="0"/>
              <a:t>Framework mit </a:t>
            </a:r>
            <a:r>
              <a:rPr lang="de-DE" dirty="0" err="1"/>
              <a:t>NuGet</a:t>
            </a:r>
            <a:r>
              <a:rPr lang="de-DE" dirty="0"/>
              <a:t>-Paket-Manager installieren </a:t>
            </a:r>
          </a:p>
          <a:p>
            <a:r>
              <a:rPr lang="de-DE" dirty="0" smtClean="0"/>
              <a:t>Model </a:t>
            </a:r>
            <a:r>
              <a:rPr lang="de-DE" dirty="0"/>
              <a:t>hinzufügen -&gt; „Leeres Model“ wählen </a:t>
            </a:r>
          </a:p>
          <a:p>
            <a:r>
              <a:rPr lang="de-DE" dirty="0" err="1" smtClean="0"/>
              <a:t>Entities</a:t>
            </a:r>
            <a:r>
              <a:rPr lang="de-DE" dirty="0" smtClean="0"/>
              <a:t> </a:t>
            </a:r>
            <a:r>
              <a:rPr lang="de-DE" dirty="0"/>
              <a:t>mit Eigenschaften im Designer erstellen </a:t>
            </a:r>
          </a:p>
          <a:p>
            <a:r>
              <a:rPr lang="de-DE" dirty="0" smtClean="0"/>
              <a:t>Zuordnungen </a:t>
            </a:r>
            <a:r>
              <a:rPr lang="de-DE" dirty="0"/>
              <a:t>modellieren Fremdschlüsselbeziehungen </a:t>
            </a:r>
            <a:endParaRPr lang="de-DE" dirty="0" smtClean="0"/>
          </a:p>
          <a:p>
            <a:r>
              <a:rPr lang="de-DE" dirty="0" smtClean="0"/>
              <a:t>Verwendung </a:t>
            </a:r>
            <a:r>
              <a:rPr lang="de-DE" dirty="0"/>
              <a:t>des </a:t>
            </a:r>
            <a:r>
              <a:rPr lang="de-DE" dirty="0" err="1"/>
              <a:t>Context</a:t>
            </a:r>
            <a:r>
              <a:rPr lang="de-DE" dirty="0"/>
              <a:t> identisch mit den anderen Workflows</a:t>
            </a: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Model First</a:t>
            </a:r>
            <a:endParaRPr lang="de-DE" dirty="0"/>
          </a:p>
        </p:txBody>
      </p:sp>
      <p:sp>
        <p:nvSpPr>
          <p:cNvPr id="7" name="Datumsplatzhalter 6"/>
          <p:cNvSpPr>
            <a:spLocks noGrp="1"/>
          </p:cNvSpPr>
          <p:nvPr>
            <p:ph type="dt" sz="half" idx="10"/>
          </p:nvPr>
        </p:nvSpPr>
        <p:spPr/>
        <p:txBody>
          <a:bodyPr/>
          <a:lstStyle/>
          <a:p>
            <a:pPr>
              <a:defRPr/>
            </a:pPr>
            <a:fld id="{3084F08C-4207-4806-AE4C-99599EA4B18F}"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32</a:t>
            </a:fld>
            <a:endParaRPr lang="en-US"/>
          </a:p>
        </p:txBody>
      </p:sp>
    </p:spTree>
    <p:extLst>
      <p:ext uri="{BB962C8B-B14F-4D97-AF65-F5344CB8AC3E}">
        <p14:creationId xmlns:p14="http://schemas.microsoft.com/office/powerpoint/2010/main" val="2633770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lgn="ctr">
              <a:buNone/>
            </a:pPr>
            <a:r>
              <a:rPr lang="de-DE" sz="2800" b="1" dirty="0"/>
              <a:t>ASP.NET Webanwendung mit EF</a:t>
            </a:r>
          </a:p>
        </p:txBody>
      </p:sp>
      <p:sp>
        <p:nvSpPr>
          <p:cNvPr id="3" name="Titel 2"/>
          <p:cNvSpPr>
            <a:spLocks noGrp="1"/>
          </p:cNvSpPr>
          <p:nvPr>
            <p:ph type="title"/>
          </p:nvPr>
        </p:nvSpPr>
        <p:spPr/>
        <p:txBody>
          <a:bodyPr/>
          <a:lstStyle/>
          <a:p>
            <a:r>
              <a:rPr lang="de-DE" dirty="0" smtClean="0"/>
              <a:t> ASP.NET</a:t>
            </a:r>
            <a:endParaRPr lang="de-DE" dirty="0"/>
          </a:p>
        </p:txBody>
      </p:sp>
      <p:sp>
        <p:nvSpPr>
          <p:cNvPr id="7" name="Datumsplatzhalter 6"/>
          <p:cNvSpPr>
            <a:spLocks noGrp="1"/>
          </p:cNvSpPr>
          <p:nvPr>
            <p:ph type="dt" sz="half" idx="10"/>
          </p:nvPr>
        </p:nvSpPr>
        <p:spPr/>
        <p:txBody>
          <a:bodyPr/>
          <a:lstStyle/>
          <a:p>
            <a:pPr>
              <a:defRPr/>
            </a:pPr>
            <a:fld id="{C4A546FF-19BE-4B46-9D9B-0D3AB500B6E5}"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33</a:t>
            </a:fld>
            <a:endParaRPr lang="en-US"/>
          </a:p>
        </p:txBody>
      </p:sp>
    </p:spTree>
    <p:extLst>
      <p:ext uri="{BB962C8B-B14F-4D97-AF65-F5344CB8AC3E}">
        <p14:creationId xmlns:p14="http://schemas.microsoft.com/office/powerpoint/2010/main" val="2499776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Webanwendungen </a:t>
            </a:r>
            <a:r>
              <a:rPr lang="de-DE" sz="2400" b="1" dirty="0" err="1" smtClean="0"/>
              <a:t>ala</a:t>
            </a:r>
            <a:r>
              <a:rPr lang="de-DE" sz="2400" b="1" dirty="0" smtClean="0"/>
              <a:t> Microsoft</a:t>
            </a:r>
          </a:p>
          <a:p>
            <a:pPr marL="0" indent="0">
              <a:buNone/>
            </a:pPr>
            <a:r>
              <a:rPr lang="de-DE" b="1" dirty="0" smtClean="0"/>
              <a:t>Technologien</a:t>
            </a:r>
          </a:p>
          <a:p>
            <a:r>
              <a:rPr lang="de-DE" dirty="0" smtClean="0"/>
              <a:t>Web Forms</a:t>
            </a:r>
          </a:p>
          <a:p>
            <a:r>
              <a:rPr lang="de-DE" dirty="0" err="1" smtClean="0"/>
              <a:t>JQuery</a:t>
            </a:r>
            <a:endParaRPr lang="de-DE" dirty="0"/>
          </a:p>
          <a:p>
            <a:r>
              <a:rPr lang="de-DE" dirty="0" smtClean="0"/>
              <a:t>Ajax / Webservices</a:t>
            </a:r>
          </a:p>
          <a:p>
            <a:r>
              <a:rPr lang="de-DE" dirty="0" smtClean="0"/>
              <a:t>CSS / Bootstrap</a:t>
            </a:r>
          </a:p>
          <a:p>
            <a:r>
              <a:rPr lang="de-DE" b="1" dirty="0" smtClean="0"/>
              <a:t>Entity-Framework</a:t>
            </a:r>
          </a:p>
          <a:p>
            <a:r>
              <a:rPr lang="de-DE" dirty="0"/>
              <a:t>Sammlung von </a:t>
            </a:r>
            <a:r>
              <a:rPr lang="de-DE" dirty="0" smtClean="0"/>
              <a:t>.net Klassenbibliotheken (Error, Authentifizierung)</a:t>
            </a:r>
          </a:p>
          <a:p>
            <a:r>
              <a:rPr lang="de-DE" dirty="0" smtClean="0"/>
              <a:t>Web-Tool-Kids</a:t>
            </a:r>
          </a:p>
        </p:txBody>
      </p:sp>
      <p:sp>
        <p:nvSpPr>
          <p:cNvPr id="3" name="Titel 2"/>
          <p:cNvSpPr>
            <a:spLocks noGrp="1"/>
          </p:cNvSpPr>
          <p:nvPr>
            <p:ph type="title"/>
          </p:nvPr>
        </p:nvSpPr>
        <p:spPr/>
        <p:txBody>
          <a:bodyPr/>
          <a:lstStyle/>
          <a:p>
            <a:r>
              <a:rPr lang="de-DE" dirty="0"/>
              <a:t>ASP.NET</a:t>
            </a:r>
          </a:p>
        </p:txBody>
      </p:sp>
      <p:sp>
        <p:nvSpPr>
          <p:cNvPr id="7" name="Datumsplatzhalter 6"/>
          <p:cNvSpPr>
            <a:spLocks noGrp="1"/>
          </p:cNvSpPr>
          <p:nvPr>
            <p:ph type="dt" sz="half" idx="10"/>
          </p:nvPr>
        </p:nvSpPr>
        <p:spPr/>
        <p:txBody>
          <a:bodyPr/>
          <a:lstStyle/>
          <a:p>
            <a:pPr>
              <a:defRPr/>
            </a:pPr>
            <a:fld id="{AFF746A6-105B-421C-8DAA-5BCCF5742C2A}"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34</a:t>
            </a:fld>
            <a:endParaRPr lang="en-US"/>
          </a:p>
        </p:txBody>
      </p:sp>
    </p:spTree>
    <p:extLst>
      <p:ext uri="{BB962C8B-B14F-4D97-AF65-F5344CB8AC3E}">
        <p14:creationId xmlns:p14="http://schemas.microsoft.com/office/powerpoint/2010/main" val="151282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755576" y="1104822"/>
            <a:ext cx="7855024" cy="1388074"/>
          </a:xfrm>
        </p:spPr>
        <p:txBody>
          <a:bodyPr/>
          <a:lstStyle/>
          <a:p>
            <a:pPr marL="0" indent="0">
              <a:buNone/>
            </a:pPr>
            <a:r>
              <a:rPr lang="de-DE" sz="2800" b="1" dirty="0"/>
              <a:t>Die  </a:t>
            </a:r>
            <a:r>
              <a:rPr lang="de-DE" sz="2800" b="1" dirty="0" err="1" smtClean="0"/>
              <a:t>WingtipToys</a:t>
            </a:r>
            <a:r>
              <a:rPr lang="de-DE" sz="2800" b="1" dirty="0" smtClean="0"/>
              <a:t> Anwendung</a:t>
            </a:r>
            <a:endParaRPr lang="de-DE" sz="2800" b="1" dirty="0"/>
          </a:p>
          <a:p>
            <a:pPr marL="0" indent="0">
              <a:buNone/>
            </a:pPr>
            <a:r>
              <a:rPr lang="de-DE" dirty="0">
                <a:hlinkClick r:id="rId3"/>
              </a:rPr>
              <a:t>http://</a:t>
            </a:r>
            <a:r>
              <a:rPr lang="de-DE" dirty="0" smtClean="0">
                <a:hlinkClick r:id="rId3"/>
              </a:rPr>
              <a:t>www.asp.net/web-forms/overview/getting-started/getting-started-with-aspnet-45-web-forms/introduction-and-overview</a:t>
            </a: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 ASP.NET</a:t>
            </a:r>
            <a:endParaRPr lang="de-DE" dirty="0"/>
          </a:p>
        </p:txBody>
      </p:sp>
      <p:pic>
        <p:nvPicPr>
          <p:cNvPr id="2050" name="Picture 2" descr="Wingtip Toys - Default p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92896"/>
            <a:ext cx="6386833" cy="3415182"/>
          </a:xfrm>
          <a:prstGeom prst="rect">
            <a:avLst/>
          </a:prstGeom>
          <a:noFill/>
          <a:extLst>
            <a:ext uri="{909E8E84-426E-40DD-AFC4-6F175D3DCCD1}">
              <a14:hiddenFill xmlns:a14="http://schemas.microsoft.com/office/drawing/2010/main">
                <a:solidFill>
                  <a:srgbClr val="FFFFFF"/>
                </a:solidFill>
              </a14:hiddenFill>
            </a:ext>
          </a:extLst>
        </p:spPr>
      </p:pic>
      <p:sp>
        <p:nvSpPr>
          <p:cNvPr id="7" name="Datumsplatzhalter 6"/>
          <p:cNvSpPr>
            <a:spLocks noGrp="1"/>
          </p:cNvSpPr>
          <p:nvPr>
            <p:ph type="dt" sz="half" idx="10"/>
          </p:nvPr>
        </p:nvSpPr>
        <p:spPr/>
        <p:txBody>
          <a:bodyPr/>
          <a:lstStyle/>
          <a:p>
            <a:pPr>
              <a:defRPr/>
            </a:pPr>
            <a:fld id="{FA4DAB4C-A109-48C7-BFED-6DA84A8E724A}"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35</a:t>
            </a:fld>
            <a:endParaRPr lang="en-US"/>
          </a:p>
        </p:txBody>
      </p:sp>
    </p:spTree>
    <p:extLst>
      <p:ext uri="{BB962C8B-B14F-4D97-AF65-F5344CB8AC3E}">
        <p14:creationId xmlns:p14="http://schemas.microsoft.com/office/powerpoint/2010/main" val="533082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smtClean="0"/>
              <a:t>Download Code </a:t>
            </a:r>
            <a:r>
              <a:rPr lang="de-DE" b="1" dirty="0"/>
              <a:t>für </a:t>
            </a:r>
            <a:r>
              <a:rPr lang="de-DE" b="1" dirty="0" err="1"/>
              <a:t>WingtipToys</a:t>
            </a:r>
            <a:r>
              <a:rPr lang="de-DE" b="1" dirty="0"/>
              <a:t> </a:t>
            </a:r>
            <a:endParaRPr lang="de-DE" b="1" dirty="0" smtClean="0"/>
          </a:p>
          <a:p>
            <a:pPr marL="0" indent="0">
              <a:buNone/>
            </a:pPr>
            <a:r>
              <a:rPr lang="de-DE" dirty="0">
                <a:hlinkClick r:id="rId3"/>
              </a:rPr>
              <a:t>https://</a:t>
            </a:r>
            <a:r>
              <a:rPr lang="de-DE" dirty="0" smtClean="0">
                <a:hlinkClick r:id="rId3"/>
              </a:rPr>
              <a:t>code.msdn.microsoft.com/Getting-Started-with-221c01f5?cdn_id=2013-12-16-001</a:t>
            </a:r>
            <a:endParaRPr lang="de-DE" dirty="0" smtClean="0"/>
          </a:p>
          <a:p>
            <a:pPr marL="0" indent="0">
              <a:buNone/>
            </a:pPr>
            <a:endParaRPr lang="de-DE" dirty="0" smtClean="0"/>
          </a:p>
          <a:p>
            <a:pPr marL="0" indent="0">
              <a:buNone/>
            </a:pPr>
            <a:r>
              <a:rPr lang="de-DE" b="1" dirty="0" err="1" smtClean="0"/>
              <a:t>Entzippen</a:t>
            </a:r>
            <a:r>
              <a:rPr lang="de-DE" b="1" dirty="0" smtClean="0"/>
              <a:t> nach </a:t>
            </a:r>
          </a:p>
          <a:p>
            <a:pPr marL="0" indent="0">
              <a:buNone/>
            </a:pPr>
            <a:r>
              <a:rPr lang="de-DE" dirty="0"/>
              <a:t>C:\Users\tg\Documents\Visual Studio </a:t>
            </a:r>
            <a:r>
              <a:rPr lang="de-DE" dirty="0" smtClean="0"/>
              <a:t>2013\Projects\</a:t>
            </a:r>
            <a:r>
              <a:rPr lang="de-DE" dirty="0" err="1" smtClean="0"/>
              <a:t>WingtipToys</a:t>
            </a:r>
            <a:endParaRPr lang="de-DE" dirty="0" smtClean="0"/>
          </a:p>
          <a:p>
            <a:pPr marL="0" indent="0">
              <a:buNone/>
            </a:pPr>
            <a:endParaRPr lang="de-DE" dirty="0"/>
          </a:p>
          <a:p>
            <a:pPr marL="0" indent="0">
              <a:buNone/>
            </a:pPr>
            <a:endParaRPr lang="de-DE" b="1" dirty="0" smtClean="0"/>
          </a:p>
        </p:txBody>
      </p:sp>
      <p:sp>
        <p:nvSpPr>
          <p:cNvPr id="3" name="Titel 2"/>
          <p:cNvSpPr>
            <a:spLocks noGrp="1"/>
          </p:cNvSpPr>
          <p:nvPr>
            <p:ph type="title"/>
          </p:nvPr>
        </p:nvSpPr>
        <p:spPr/>
        <p:txBody>
          <a:bodyPr/>
          <a:lstStyle/>
          <a:p>
            <a:r>
              <a:rPr lang="de-DE" dirty="0" smtClean="0"/>
              <a:t> ASP.NET</a:t>
            </a:r>
            <a:endParaRPr lang="de-DE" dirty="0"/>
          </a:p>
        </p:txBody>
      </p:sp>
      <p:sp>
        <p:nvSpPr>
          <p:cNvPr id="4" name="Abgerundetes Rechteck 3"/>
          <p:cNvSpPr/>
          <p:nvPr/>
        </p:nvSpPr>
        <p:spPr bwMode="auto">
          <a:xfrm>
            <a:off x="683568" y="4437112"/>
            <a:ext cx="720080" cy="504056"/>
          </a:xfrm>
          <a:prstGeom prst="roundRect">
            <a:avLst/>
          </a:prstGeom>
          <a:gradFill rotWithShape="0">
            <a:gsLst>
              <a:gs pos="0">
                <a:srgbClr val="E03725"/>
              </a:gs>
              <a:gs pos="100000">
                <a:srgbClr val="B22D26"/>
              </a:gs>
            </a:gsLst>
            <a:lin ang="5400000"/>
          </a:gradFill>
          <a:ln w="9525" algn="ctr">
            <a:solidFill>
              <a:schemeClr val="tx1"/>
            </a:solidFill>
            <a:round/>
            <a:headEnd/>
            <a:tailEnd/>
          </a:ln>
        </p:spPr>
        <p:txBody>
          <a:bodyPr rtlCol="0" anchor="ctr"/>
          <a:lstStyle/>
          <a:p>
            <a:pPr algn="ctr"/>
            <a:r>
              <a:rPr lang="de-DE" sz="2400" b="1" dirty="0" smtClean="0"/>
              <a:t>F5</a:t>
            </a:r>
            <a:endParaRPr lang="de-DE" b="1" dirty="0" smtClean="0"/>
          </a:p>
        </p:txBody>
      </p:sp>
      <p:sp>
        <p:nvSpPr>
          <p:cNvPr id="8" name="Datumsplatzhalter 7"/>
          <p:cNvSpPr>
            <a:spLocks noGrp="1"/>
          </p:cNvSpPr>
          <p:nvPr>
            <p:ph type="dt" sz="half" idx="10"/>
          </p:nvPr>
        </p:nvSpPr>
        <p:spPr/>
        <p:txBody>
          <a:bodyPr/>
          <a:lstStyle/>
          <a:p>
            <a:pPr>
              <a:defRPr/>
            </a:pPr>
            <a:fld id="{89574E92-8938-4D51-9549-CC9166D17885}"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36</a:t>
            </a:fld>
            <a:endParaRPr lang="en-US"/>
          </a:p>
        </p:txBody>
      </p:sp>
    </p:spTree>
    <p:extLst>
      <p:ext uri="{BB962C8B-B14F-4D97-AF65-F5344CB8AC3E}">
        <p14:creationId xmlns:p14="http://schemas.microsoft.com/office/powerpoint/2010/main" val="2052218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Nächste Schritte</a:t>
            </a:r>
          </a:p>
          <a:p>
            <a:pPr marL="0" indent="0">
              <a:buNone/>
            </a:pPr>
            <a:r>
              <a:rPr lang="de-DE" dirty="0" smtClean="0"/>
              <a:t>Erstellen des Projekts </a:t>
            </a:r>
            <a:r>
              <a:rPr lang="de-DE" b="1" dirty="0" err="1" smtClean="0"/>
              <a:t>WingtipToys</a:t>
            </a:r>
            <a:endParaRPr lang="de-DE" b="1" dirty="0" smtClean="0"/>
          </a:p>
          <a:p>
            <a:pPr marL="0" indent="0">
              <a:buNone/>
            </a:pPr>
            <a:r>
              <a:rPr lang="de-DE" dirty="0" smtClean="0"/>
              <a:t>Erstellen der Datenzugriffsschicht mit EF</a:t>
            </a:r>
          </a:p>
          <a:p>
            <a:pPr marL="0" indent="0">
              <a:buNone/>
            </a:pPr>
            <a:r>
              <a:rPr lang="de-DE" dirty="0" smtClean="0"/>
              <a:t>Benutzeroberfläche und Navigation</a:t>
            </a:r>
          </a:p>
          <a:p>
            <a:pPr marL="0" indent="0">
              <a:buNone/>
            </a:pPr>
            <a:r>
              <a:rPr lang="de-DE" dirty="0" smtClean="0"/>
              <a:t>Anzeigen von Daten mit Daten-Steuerelementen</a:t>
            </a:r>
            <a:endParaRPr lang="de-DE" dirty="0"/>
          </a:p>
        </p:txBody>
      </p:sp>
      <p:sp>
        <p:nvSpPr>
          <p:cNvPr id="3" name="Titel 2"/>
          <p:cNvSpPr>
            <a:spLocks noGrp="1"/>
          </p:cNvSpPr>
          <p:nvPr>
            <p:ph type="title"/>
          </p:nvPr>
        </p:nvSpPr>
        <p:spPr/>
        <p:txBody>
          <a:bodyPr/>
          <a:lstStyle/>
          <a:p>
            <a:r>
              <a:rPr lang="de-DE" dirty="0" smtClean="0"/>
              <a:t> </a:t>
            </a:r>
            <a:r>
              <a:rPr lang="de-DE" dirty="0"/>
              <a:t>ASP.NET - Erstellen des Projekts </a:t>
            </a: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smtClean="0">
                <a:ln>
                  <a:noFill/>
                </a:ln>
                <a:solidFill>
                  <a:schemeClr val="tx1"/>
                </a:solidFill>
                <a:effectLst/>
                <a:latin typeface="Arial Unicode MS" panose="020B0604020202020204" pitchFamily="34" charset="-128"/>
              </a:rPr>
              <a:t>Datenelemente</a:t>
            </a:r>
            <a:r>
              <a:rPr kumimoji="0" lang="de-DE" altLang="de-DE" sz="600" b="0" i="0" u="none" strike="noStrike" cap="none" normalizeH="0" baseline="0" smtClean="0">
                <a:ln>
                  <a:noFill/>
                </a:ln>
                <a:solidFill>
                  <a:schemeClr val="tx1"/>
                </a:solidFill>
                <a:effectLst/>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8" name="Datumsplatzhalter 7"/>
          <p:cNvSpPr>
            <a:spLocks noGrp="1"/>
          </p:cNvSpPr>
          <p:nvPr>
            <p:ph type="dt" sz="half" idx="10"/>
          </p:nvPr>
        </p:nvSpPr>
        <p:spPr/>
        <p:txBody>
          <a:bodyPr/>
          <a:lstStyle/>
          <a:p>
            <a:pPr>
              <a:defRPr/>
            </a:pPr>
            <a:fld id="{A3500AE6-B46E-4703-B00D-52B65C5D706B}"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37</a:t>
            </a:fld>
            <a:endParaRPr lang="en-US"/>
          </a:p>
        </p:txBody>
      </p:sp>
    </p:spTree>
    <p:extLst>
      <p:ext uri="{BB962C8B-B14F-4D97-AF65-F5344CB8AC3E}">
        <p14:creationId xmlns:p14="http://schemas.microsoft.com/office/powerpoint/2010/main" val="3012406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Projekt erstellen</a:t>
            </a:r>
          </a:p>
          <a:p>
            <a:pPr marL="0" indent="0">
              <a:buNone/>
            </a:pP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Erstellen des Projekts </a:t>
            </a:r>
          </a:p>
        </p:txBody>
      </p:sp>
      <p:pic>
        <p:nvPicPr>
          <p:cNvPr id="5" name="Grafik 4"/>
          <p:cNvPicPr>
            <a:picLocks noChangeAspect="1"/>
          </p:cNvPicPr>
          <p:nvPr/>
        </p:nvPicPr>
        <p:blipFill>
          <a:blip r:embed="rId3"/>
          <a:stretch>
            <a:fillRect/>
          </a:stretch>
        </p:blipFill>
        <p:spPr>
          <a:xfrm>
            <a:off x="634628" y="1706841"/>
            <a:ext cx="6276380" cy="1813907"/>
          </a:xfrm>
          <a:prstGeom prst="rect">
            <a:avLst/>
          </a:prstGeom>
        </p:spPr>
      </p:pic>
      <p:pic>
        <p:nvPicPr>
          <p:cNvPr id="4" name="Grafik 3"/>
          <p:cNvPicPr>
            <a:picLocks noChangeAspect="1"/>
          </p:cNvPicPr>
          <p:nvPr/>
        </p:nvPicPr>
        <p:blipFill>
          <a:blip r:embed="rId4"/>
          <a:stretch>
            <a:fillRect/>
          </a:stretch>
        </p:blipFill>
        <p:spPr>
          <a:xfrm>
            <a:off x="3707904" y="3005907"/>
            <a:ext cx="4376209" cy="3090093"/>
          </a:xfrm>
          <a:prstGeom prst="rect">
            <a:avLst/>
          </a:prstGeom>
        </p:spPr>
      </p:pic>
      <p:sp>
        <p:nvSpPr>
          <p:cNvPr id="6" name="Abgerundetes Rechteck 5"/>
          <p:cNvSpPr/>
          <p:nvPr/>
        </p:nvSpPr>
        <p:spPr bwMode="auto">
          <a:xfrm>
            <a:off x="7724073" y="5843972"/>
            <a:ext cx="720080" cy="504056"/>
          </a:xfrm>
          <a:prstGeom prst="roundRect">
            <a:avLst/>
          </a:prstGeom>
          <a:gradFill rotWithShape="0">
            <a:gsLst>
              <a:gs pos="0">
                <a:srgbClr val="E03725"/>
              </a:gs>
              <a:gs pos="100000">
                <a:srgbClr val="B22D26"/>
              </a:gs>
            </a:gsLst>
            <a:lin ang="5400000"/>
          </a:gradFill>
          <a:ln w="9525" algn="ctr">
            <a:solidFill>
              <a:schemeClr val="tx1"/>
            </a:solidFill>
            <a:round/>
            <a:headEnd/>
            <a:tailEnd/>
          </a:ln>
        </p:spPr>
        <p:txBody>
          <a:bodyPr rtlCol="0" anchor="ctr"/>
          <a:lstStyle/>
          <a:p>
            <a:pPr algn="ctr"/>
            <a:r>
              <a:rPr lang="de-DE" sz="2400" b="1" dirty="0" smtClean="0"/>
              <a:t>F5</a:t>
            </a:r>
            <a:endParaRPr lang="de-DE" b="1" dirty="0" smtClean="0"/>
          </a:p>
        </p:txBody>
      </p:sp>
      <p:sp>
        <p:nvSpPr>
          <p:cNvPr id="10" name="Datumsplatzhalter 9"/>
          <p:cNvSpPr>
            <a:spLocks noGrp="1"/>
          </p:cNvSpPr>
          <p:nvPr>
            <p:ph type="dt" sz="half" idx="10"/>
          </p:nvPr>
        </p:nvSpPr>
        <p:spPr/>
        <p:txBody>
          <a:bodyPr/>
          <a:lstStyle/>
          <a:p>
            <a:pPr>
              <a:defRPr/>
            </a:pPr>
            <a:fld id="{6AB54F0B-DDB3-4334-BAC6-BD00692ED4CF}"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38</a:t>
            </a:fld>
            <a:endParaRPr lang="en-US"/>
          </a:p>
        </p:txBody>
      </p:sp>
    </p:spTree>
    <p:extLst>
      <p:ext uri="{BB962C8B-B14F-4D97-AF65-F5344CB8AC3E}">
        <p14:creationId xmlns:p14="http://schemas.microsoft.com/office/powerpoint/2010/main" val="3930012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 </a:t>
            </a:r>
            <a:r>
              <a:rPr lang="de-DE" dirty="0"/>
              <a:t>ASP.NET </a:t>
            </a:r>
            <a:r>
              <a:rPr lang="de-DE" dirty="0" smtClean="0"/>
              <a:t>- Erstellen </a:t>
            </a:r>
            <a:r>
              <a:rPr lang="de-DE" dirty="0"/>
              <a:t>des Projekts </a:t>
            </a:r>
          </a:p>
        </p:txBody>
      </p:sp>
      <p:pic>
        <p:nvPicPr>
          <p:cNvPr id="4" name="Grafik 3"/>
          <p:cNvPicPr>
            <a:picLocks noChangeAspect="1"/>
          </p:cNvPicPr>
          <p:nvPr/>
        </p:nvPicPr>
        <p:blipFill>
          <a:blip r:embed="rId3"/>
          <a:stretch>
            <a:fillRect/>
          </a:stretch>
        </p:blipFill>
        <p:spPr>
          <a:xfrm>
            <a:off x="827584" y="1268760"/>
            <a:ext cx="7128792" cy="4587668"/>
          </a:xfrm>
          <a:prstGeom prst="rect">
            <a:avLst/>
          </a:prstGeom>
        </p:spPr>
      </p:pic>
      <p:sp>
        <p:nvSpPr>
          <p:cNvPr id="7" name="Datumsplatzhalter 6"/>
          <p:cNvSpPr>
            <a:spLocks noGrp="1"/>
          </p:cNvSpPr>
          <p:nvPr>
            <p:ph type="dt" sz="half" idx="10"/>
          </p:nvPr>
        </p:nvSpPr>
        <p:spPr/>
        <p:txBody>
          <a:bodyPr/>
          <a:lstStyle/>
          <a:p>
            <a:pPr>
              <a:defRPr/>
            </a:pPr>
            <a:fld id="{EE909F9C-FBA1-4674-A875-A4877176FF88}"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39</a:t>
            </a:fld>
            <a:endParaRPr lang="en-US"/>
          </a:p>
        </p:txBody>
      </p:sp>
    </p:spTree>
    <p:extLst>
      <p:ext uri="{BB962C8B-B14F-4D97-AF65-F5344CB8AC3E}">
        <p14:creationId xmlns:p14="http://schemas.microsoft.com/office/powerpoint/2010/main" val="98250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b="1" dirty="0"/>
          </a:p>
          <a:p>
            <a:pPr marL="0" indent="0">
              <a:buNone/>
            </a:pPr>
            <a:endParaRPr lang="de-DE" b="1" dirty="0" smtClean="0"/>
          </a:p>
          <a:p>
            <a:pPr marL="0" indent="0">
              <a:buNone/>
            </a:pPr>
            <a:endParaRPr lang="de-DE" b="1" dirty="0"/>
          </a:p>
          <a:p>
            <a:pPr marL="0" indent="0">
              <a:buNone/>
            </a:pPr>
            <a:endParaRPr lang="de-DE" b="1" dirty="0" smtClean="0"/>
          </a:p>
          <a:p>
            <a:pPr marL="0" indent="0" algn="ctr">
              <a:buNone/>
            </a:pPr>
            <a:r>
              <a:rPr lang="de-DE" sz="2800" b="1" dirty="0" smtClean="0"/>
              <a:t>Entity Framework</a:t>
            </a:r>
          </a:p>
          <a:p>
            <a:pPr marL="0" indent="0">
              <a:buNone/>
            </a:pPr>
            <a:endParaRPr lang="de-DE" sz="2000" dirty="0"/>
          </a:p>
        </p:txBody>
      </p:sp>
      <p:sp>
        <p:nvSpPr>
          <p:cNvPr id="3" name="Titel 2"/>
          <p:cNvSpPr>
            <a:spLocks noGrp="1"/>
          </p:cNvSpPr>
          <p:nvPr>
            <p:ph type="title"/>
          </p:nvPr>
        </p:nvSpPr>
        <p:spPr/>
        <p:txBody>
          <a:bodyPr/>
          <a:lstStyle/>
          <a:p>
            <a:r>
              <a:rPr lang="de-DE" dirty="0" smtClean="0"/>
              <a:t> Entity Framework</a:t>
            </a:r>
            <a:endParaRPr lang="de-DE" dirty="0"/>
          </a:p>
        </p:txBody>
      </p:sp>
      <p:sp>
        <p:nvSpPr>
          <p:cNvPr id="7" name="Datumsplatzhalter 6"/>
          <p:cNvSpPr>
            <a:spLocks noGrp="1"/>
          </p:cNvSpPr>
          <p:nvPr>
            <p:ph type="dt" sz="half" idx="10"/>
          </p:nvPr>
        </p:nvSpPr>
        <p:spPr/>
        <p:txBody>
          <a:bodyPr/>
          <a:lstStyle/>
          <a:p>
            <a:pPr>
              <a:defRPr/>
            </a:pPr>
            <a:fld id="{AD630DC6-2BA5-4A02-8663-0B488D8983DF}"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4</a:t>
            </a:fld>
            <a:endParaRPr lang="en-US"/>
          </a:p>
        </p:txBody>
      </p:sp>
    </p:spTree>
    <p:extLst>
      <p:ext uri="{BB962C8B-B14F-4D97-AF65-F5344CB8AC3E}">
        <p14:creationId xmlns:p14="http://schemas.microsoft.com/office/powerpoint/2010/main" val="32537415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Solution Explorer</a:t>
            </a: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Erstellen des Projekts </a:t>
            </a:r>
          </a:p>
        </p:txBody>
      </p:sp>
      <p:graphicFrame>
        <p:nvGraphicFramePr>
          <p:cNvPr id="8" name="Tabelle 7"/>
          <p:cNvGraphicFramePr>
            <a:graphicFrameLocks noGrp="1"/>
          </p:cNvGraphicFramePr>
          <p:nvPr>
            <p:extLst>
              <p:ext uri="{D42A27DB-BD31-4B8C-83A1-F6EECF244321}">
                <p14:modId xmlns:p14="http://schemas.microsoft.com/office/powerpoint/2010/main" val="503319691"/>
              </p:ext>
            </p:extLst>
          </p:nvPr>
        </p:nvGraphicFramePr>
        <p:xfrm>
          <a:off x="1193800" y="2090737"/>
          <a:ext cx="6756400" cy="3057525"/>
        </p:xfrm>
        <a:graphic>
          <a:graphicData uri="http://schemas.openxmlformats.org/drawingml/2006/table">
            <a:tbl>
              <a:tblPr/>
              <a:tblGrid>
                <a:gridCol w="1505992"/>
                <a:gridCol w="5250408"/>
              </a:tblGrid>
              <a:tr h="266700">
                <a:tc>
                  <a:txBody>
                    <a:bodyPr/>
                    <a:lstStyle/>
                    <a:p>
                      <a:pPr algn="l" fontAlgn="t"/>
                      <a:r>
                        <a:rPr lang="de-DE" sz="1600" b="1" i="0" u="none" strike="noStrike">
                          <a:solidFill>
                            <a:srgbClr val="FFFFFF"/>
                          </a:solidFill>
                          <a:effectLst/>
                          <a:latin typeface="Calibri" panose="020F0502020204030204" pitchFamily="34" charset="0"/>
                        </a:rPr>
                        <a:t>Datei</a:t>
                      </a:r>
                    </a:p>
                  </a:txBody>
                  <a:tcPr marL="9525" marR="9525" marT="9525" marB="0">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A5A5A5"/>
                    </a:solidFill>
                  </a:tcPr>
                </a:tc>
                <a:tc>
                  <a:txBody>
                    <a:bodyPr/>
                    <a:lstStyle/>
                    <a:p>
                      <a:pPr algn="l" fontAlgn="t"/>
                      <a:r>
                        <a:rPr lang="de-DE" sz="1600" b="1" i="0" u="none" strike="noStrike">
                          <a:solidFill>
                            <a:srgbClr val="FFFFFF"/>
                          </a:solidFill>
                          <a:effectLst/>
                          <a:latin typeface="Calibri" panose="020F0502020204030204" pitchFamily="34" charset="0"/>
                        </a:rPr>
                        <a:t>Verwendungszweck</a:t>
                      </a:r>
                    </a:p>
                  </a:txBody>
                  <a:tcPr marL="9525" marR="9525" marT="9525" marB="0">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A5A5A5"/>
                    </a:solidFill>
                  </a:tcPr>
                </a:tc>
              </a:tr>
              <a:tr h="600075">
                <a:tc>
                  <a:txBody>
                    <a:bodyPr/>
                    <a:lstStyle/>
                    <a:p>
                      <a:pPr algn="l" fontAlgn="t"/>
                      <a:r>
                        <a:rPr lang="de-DE" sz="1600" b="0" i="0" u="none" strike="noStrike">
                          <a:solidFill>
                            <a:srgbClr val="000000"/>
                          </a:solidFill>
                          <a:effectLst/>
                          <a:latin typeface="Calibri" panose="020F0502020204030204" pitchFamily="34" charset="0"/>
                        </a:rPr>
                        <a:t>Default.aspx</a:t>
                      </a:r>
                    </a:p>
                  </a:txBody>
                  <a:tcPr marL="9525" marR="9525" marT="9525" marB="0">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l" fontAlgn="t"/>
                      <a:r>
                        <a:rPr lang="de-DE" sz="1600" b="0" i="0" u="none" strike="noStrike" dirty="0">
                          <a:solidFill>
                            <a:srgbClr val="000000"/>
                          </a:solidFill>
                          <a:effectLst/>
                          <a:latin typeface="+mn-lt"/>
                          <a:ea typeface="Arial Unicode MS" panose="020B0604020202020204" pitchFamily="34" charset="-128"/>
                        </a:rPr>
                        <a:t>die </a:t>
                      </a:r>
                      <a:r>
                        <a:rPr lang="de-DE" sz="1600" b="0" i="0" u="none" strike="noStrike" dirty="0" smtClean="0">
                          <a:solidFill>
                            <a:srgbClr val="000000"/>
                          </a:solidFill>
                          <a:effectLst/>
                          <a:latin typeface="+mn-lt"/>
                          <a:ea typeface="Arial Unicode MS" panose="020B0604020202020204" pitchFamily="34" charset="-128"/>
                        </a:rPr>
                        <a:t>Default-Page </a:t>
                      </a:r>
                      <a:r>
                        <a:rPr lang="de-DE" sz="1600" b="0" i="0" u="none" strike="noStrike" dirty="0">
                          <a:solidFill>
                            <a:srgbClr val="000000"/>
                          </a:solidFill>
                          <a:effectLst/>
                          <a:latin typeface="+mn-lt"/>
                          <a:ea typeface="Arial Unicode MS" panose="020B0604020202020204" pitchFamily="34" charset="-128"/>
                        </a:rPr>
                        <a:t>wird in der Regel als erste Seite angezeigt, wenn die Anwendung in einem Browser geöffnet wird.</a:t>
                      </a:r>
                    </a:p>
                  </a:txBody>
                  <a:tcPr marL="9525" marR="9525" marT="9525" marB="0">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r>
              <a:tr h="857250">
                <a:tc>
                  <a:txBody>
                    <a:bodyPr/>
                    <a:lstStyle/>
                    <a:p>
                      <a:pPr algn="l" fontAlgn="t"/>
                      <a:r>
                        <a:rPr lang="de-DE" sz="1600" b="0" i="0" u="none" strike="noStrike">
                          <a:solidFill>
                            <a:srgbClr val="000000"/>
                          </a:solidFill>
                          <a:effectLst/>
                          <a:latin typeface="Calibri" panose="020F0502020204030204" pitchFamily="34" charset="0"/>
                        </a:rPr>
                        <a:t>Site.Master</a:t>
                      </a:r>
                    </a:p>
                  </a:txBody>
                  <a:tcPr marL="9525" marR="9525" marT="9525" marB="0">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l" fontAlgn="t"/>
                      <a:r>
                        <a:rPr lang="de-DE" sz="1600" b="0" i="0" u="none" strike="noStrike" dirty="0">
                          <a:solidFill>
                            <a:srgbClr val="000000"/>
                          </a:solidFill>
                          <a:effectLst/>
                          <a:latin typeface="+mn-lt"/>
                          <a:ea typeface="Arial Unicode MS" panose="020B0604020202020204" pitchFamily="34" charset="-128"/>
                        </a:rPr>
                        <a:t>die </a:t>
                      </a:r>
                      <a:r>
                        <a:rPr lang="de-DE" sz="1600" b="0" i="0" u="none" strike="noStrike" dirty="0" smtClean="0">
                          <a:solidFill>
                            <a:srgbClr val="000000"/>
                          </a:solidFill>
                          <a:effectLst/>
                          <a:latin typeface="+mn-lt"/>
                          <a:ea typeface="Arial Unicode MS" panose="020B0604020202020204" pitchFamily="34" charset="-128"/>
                        </a:rPr>
                        <a:t>Master-Page </a:t>
                      </a:r>
                      <a:r>
                        <a:rPr lang="de-DE" sz="1600" b="0" i="0" u="none" strike="noStrike" dirty="0">
                          <a:solidFill>
                            <a:srgbClr val="000000"/>
                          </a:solidFill>
                          <a:effectLst/>
                          <a:latin typeface="+mn-lt"/>
                          <a:ea typeface="Arial Unicode MS" panose="020B0604020202020204" pitchFamily="34" charset="-128"/>
                        </a:rPr>
                        <a:t>beinhaltet ein konsistentes Layout für die Seiten in Ihrer Anwendung und definiert das Standard- Verhalten der Anwendung.</a:t>
                      </a:r>
                    </a:p>
                  </a:txBody>
                  <a:tcPr marL="9525" marR="9525" marT="9525" marB="0">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r>
              <a:tr h="800100">
                <a:tc>
                  <a:txBody>
                    <a:bodyPr/>
                    <a:lstStyle/>
                    <a:p>
                      <a:pPr algn="l" fontAlgn="t"/>
                      <a:r>
                        <a:rPr lang="de-DE" sz="1600" b="0" i="0" u="none" strike="noStrike">
                          <a:solidFill>
                            <a:srgbClr val="000000"/>
                          </a:solidFill>
                          <a:effectLst/>
                          <a:latin typeface="Calibri" panose="020F0502020204030204" pitchFamily="34" charset="0"/>
                        </a:rPr>
                        <a:t>Global.asax</a:t>
                      </a:r>
                    </a:p>
                  </a:txBody>
                  <a:tcPr marL="9525" marR="9525" marT="9525" marB="0">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l" fontAlgn="t"/>
                      <a:r>
                        <a:rPr lang="de-DE" sz="1600" b="0" i="0" u="none" strike="noStrike" dirty="0">
                          <a:solidFill>
                            <a:srgbClr val="000000"/>
                          </a:solidFill>
                          <a:effectLst/>
                          <a:latin typeface="Calibri" panose="020F0502020204030204" pitchFamily="34" charset="0"/>
                        </a:rPr>
                        <a:t>die </a:t>
                      </a:r>
                      <a:r>
                        <a:rPr lang="de-DE" sz="1600" b="0" i="0" u="none" strike="noStrike" dirty="0" err="1">
                          <a:solidFill>
                            <a:srgbClr val="000000"/>
                          </a:solidFill>
                          <a:effectLst/>
                          <a:latin typeface="Calibri" panose="020F0502020204030204" pitchFamily="34" charset="0"/>
                        </a:rPr>
                        <a:t>Global.asax</a:t>
                      </a:r>
                      <a:r>
                        <a:rPr lang="de-DE" sz="1600" b="0" i="0" u="none" strike="noStrike" dirty="0">
                          <a:solidFill>
                            <a:srgbClr val="000000"/>
                          </a:solidFill>
                          <a:effectLst/>
                          <a:latin typeface="Calibri" panose="020F0502020204030204" pitchFamily="34" charset="0"/>
                        </a:rPr>
                        <a:t> enthält Code für die Reaktion auf Ereignisse der Anwendungsebene und auf Sitzungsebene von ASP.NET oder von HTTP -Modulen </a:t>
                      </a:r>
                    </a:p>
                  </a:txBody>
                  <a:tcPr marL="9525" marR="9525" marT="9525" marB="0">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r>
              <a:tr h="533400">
                <a:tc>
                  <a:txBody>
                    <a:bodyPr/>
                    <a:lstStyle/>
                    <a:p>
                      <a:pPr algn="l" fontAlgn="t"/>
                      <a:r>
                        <a:rPr lang="de-DE" sz="1600" b="0" i="0" u="none" strike="noStrike">
                          <a:solidFill>
                            <a:srgbClr val="000000"/>
                          </a:solidFill>
                          <a:effectLst/>
                          <a:latin typeface="Calibri" panose="020F0502020204030204" pitchFamily="34" charset="0"/>
                        </a:rPr>
                        <a:t>Web.config</a:t>
                      </a:r>
                    </a:p>
                  </a:txBody>
                  <a:tcPr marL="9525" marR="9525" marT="9525" marB="0">
                    <a:lnL w="6350" cap="flat" cmpd="sng" algn="ctr">
                      <a:solidFill>
                        <a:srgbClr val="A5A5A5"/>
                      </a:solidFill>
                      <a:prstDash val="solid"/>
                      <a:round/>
                      <a:headEnd type="none" w="med" len="med"/>
                      <a:tailEnd type="none" w="med" len="med"/>
                    </a:lnL>
                    <a:lnR>
                      <a:noFill/>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l" fontAlgn="t"/>
                      <a:r>
                        <a:rPr lang="de-DE" sz="1600" b="0" i="0" u="none" strike="noStrike" dirty="0">
                          <a:solidFill>
                            <a:srgbClr val="000000"/>
                          </a:solidFill>
                          <a:effectLst/>
                          <a:latin typeface="Calibri" panose="020F0502020204030204" pitchFamily="34" charset="0"/>
                        </a:rPr>
                        <a:t>die </a:t>
                      </a:r>
                      <a:r>
                        <a:rPr lang="de-DE" sz="1600" b="0" i="0" u="none" strike="noStrike" dirty="0" err="1">
                          <a:solidFill>
                            <a:srgbClr val="000000"/>
                          </a:solidFill>
                          <a:effectLst/>
                          <a:latin typeface="Calibri" panose="020F0502020204030204" pitchFamily="34" charset="0"/>
                        </a:rPr>
                        <a:t>Web.config</a:t>
                      </a:r>
                      <a:r>
                        <a:rPr lang="de-DE" sz="1600" b="0" i="0" u="none" strike="noStrike" dirty="0">
                          <a:solidFill>
                            <a:srgbClr val="000000"/>
                          </a:solidFill>
                          <a:effectLst/>
                          <a:latin typeface="Calibri" panose="020F0502020204030204" pitchFamily="34" charset="0"/>
                        </a:rPr>
                        <a:t> ist eine XML Datei zum Speichern von Einstellungen, die die Funktionsweise der Website steuern</a:t>
                      </a:r>
                    </a:p>
                  </a:txBody>
                  <a:tcPr marL="9525" marR="9525" marT="9525" marB="0">
                    <a:lnL>
                      <a:noFill/>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r>
            </a:tbl>
          </a:graphicData>
        </a:graphic>
      </p:graphicFrame>
      <p:sp>
        <p:nvSpPr>
          <p:cNvPr id="7" name="Datumsplatzhalter 6"/>
          <p:cNvSpPr>
            <a:spLocks noGrp="1"/>
          </p:cNvSpPr>
          <p:nvPr>
            <p:ph type="dt" sz="half" idx="10"/>
          </p:nvPr>
        </p:nvSpPr>
        <p:spPr/>
        <p:txBody>
          <a:bodyPr/>
          <a:lstStyle/>
          <a:p>
            <a:pPr>
              <a:defRPr/>
            </a:pPr>
            <a:fld id="{BA0666E0-038B-45FC-A7E6-CC52D9665E82}"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40</a:t>
            </a:fld>
            <a:endParaRPr lang="en-US"/>
          </a:p>
        </p:txBody>
      </p:sp>
    </p:spTree>
    <p:extLst>
      <p:ext uri="{BB962C8B-B14F-4D97-AF65-F5344CB8AC3E}">
        <p14:creationId xmlns:p14="http://schemas.microsoft.com/office/powerpoint/2010/main" val="356115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Datenzugriffsschicht mit EF</a:t>
            </a: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Datenzugriffsschicht mit EF</a:t>
            </a:r>
          </a:p>
        </p:txBody>
      </p:sp>
      <p:pic>
        <p:nvPicPr>
          <p:cNvPr id="4" name="Grafik 3"/>
          <p:cNvPicPr>
            <a:picLocks noChangeAspect="1"/>
          </p:cNvPicPr>
          <p:nvPr/>
        </p:nvPicPr>
        <p:blipFill>
          <a:blip r:embed="rId3"/>
          <a:stretch>
            <a:fillRect/>
          </a:stretch>
        </p:blipFill>
        <p:spPr>
          <a:xfrm>
            <a:off x="1475656" y="1772815"/>
            <a:ext cx="5400600" cy="4319251"/>
          </a:xfrm>
          <a:prstGeom prst="rect">
            <a:avLst/>
          </a:prstGeom>
        </p:spPr>
      </p:pic>
      <p:sp>
        <p:nvSpPr>
          <p:cNvPr id="5" name="Textfeld 4"/>
          <p:cNvSpPr txBox="1"/>
          <p:nvPr/>
        </p:nvSpPr>
        <p:spPr>
          <a:xfrm>
            <a:off x="4067944" y="5085184"/>
            <a:ext cx="3286028" cy="369332"/>
          </a:xfrm>
          <a:prstGeom prst="rect">
            <a:avLst/>
          </a:prstGeom>
          <a:noFill/>
        </p:spPr>
        <p:txBody>
          <a:bodyPr wrap="none" rtlCol="0">
            <a:spAutoFit/>
          </a:bodyPr>
          <a:lstStyle/>
          <a:p>
            <a:r>
              <a:rPr lang="de-DE" b="1" dirty="0" smtClean="0">
                <a:solidFill>
                  <a:srgbClr val="464646"/>
                </a:solidFill>
              </a:rPr>
              <a:t>!!! Wir machen Code First !!!</a:t>
            </a:r>
            <a:endParaRPr lang="de-DE" b="1" dirty="0">
              <a:solidFill>
                <a:srgbClr val="464646"/>
              </a:solidFill>
            </a:endParaRPr>
          </a:p>
        </p:txBody>
      </p:sp>
      <p:sp>
        <p:nvSpPr>
          <p:cNvPr id="9" name="Datumsplatzhalter 8"/>
          <p:cNvSpPr>
            <a:spLocks noGrp="1"/>
          </p:cNvSpPr>
          <p:nvPr>
            <p:ph type="dt" sz="half" idx="10"/>
          </p:nvPr>
        </p:nvSpPr>
        <p:spPr/>
        <p:txBody>
          <a:bodyPr/>
          <a:lstStyle/>
          <a:p>
            <a:pPr>
              <a:defRPr/>
            </a:pPr>
            <a:fld id="{3BF1071C-EACE-42FC-AABF-65A1C505D97C}"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41</a:t>
            </a:fld>
            <a:endParaRPr lang="en-US"/>
          </a:p>
        </p:txBody>
      </p:sp>
    </p:spTree>
    <p:extLst>
      <p:ext uri="{BB962C8B-B14F-4D97-AF65-F5344CB8AC3E}">
        <p14:creationId xmlns:p14="http://schemas.microsoft.com/office/powerpoint/2010/main" val="1306875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Neue Klasse </a:t>
            </a:r>
            <a:r>
              <a:rPr lang="de-DE" dirty="0" err="1" smtClean="0"/>
              <a:t>Product</a:t>
            </a: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Datenzugriffsschicht mit EF</a:t>
            </a:r>
          </a:p>
        </p:txBody>
      </p:sp>
      <p:pic>
        <p:nvPicPr>
          <p:cNvPr id="4100" name="Picture 4" descr="Create the Data Access Layer - New Item 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00808"/>
            <a:ext cx="5517495" cy="4248472"/>
          </a:xfrm>
          <a:prstGeom prst="rect">
            <a:avLst/>
          </a:prstGeom>
          <a:noFill/>
          <a:extLst>
            <a:ext uri="{909E8E84-426E-40DD-AFC4-6F175D3DCCD1}">
              <a14:hiddenFill xmlns:a14="http://schemas.microsoft.com/office/drawing/2010/main">
                <a:solidFill>
                  <a:srgbClr val="FFFFFF"/>
                </a:solidFill>
              </a14:hiddenFill>
            </a:ext>
          </a:extLst>
        </p:spPr>
      </p:pic>
      <p:sp>
        <p:nvSpPr>
          <p:cNvPr id="7" name="Datumsplatzhalter 6"/>
          <p:cNvSpPr>
            <a:spLocks noGrp="1"/>
          </p:cNvSpPr>
          <p:nvPr>
            <p:ph type="dt" sz="half" idx="10"/>
          </p:nvPr>
        </p:nvSpPr>
        <p:spPr/>
        <p:txBody>
          <a:bodyPr/>
          <a:lstStyle/>
          <a:p>
            <a:pPr>
              <a:defRPr/>
            </a:pPr>
            <a:fld id="{F45DDAA8-19BD-428C-A471-ED1BF9CC119C}"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42</a:t>
            </a:fld>
            <a:endParaRPr lang="en-US"/>
          </a:p>
        </p:txBody>
      </p:sp>
    </p:spTree>
    <p:extLst>
      <p:ext uri="{BB962C8B-B14F-4D97-AF65-F5344CB8AC3E}">
        <p14:creationId xmlns:p14="http://schemas.microsoft.com/office/powerpoint/2010/main" val="3741423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defTabSz="360000">
              <a:lnSpc>
                <a:spcPct val="100000"/>
              </a:lnSpc>
              <a:spcBef>
                <a:spcPts val="0"/>
              </a:spcBef>
              <a:spcAft>
                <a:spcPts val="0"/>
              </a:spcAft>
            </a:pPr>
            <a:r>
              <a:rPr lang="en-US" dirty="0" err="1" smtClean="0"/>
              <a:t>Product.cs</a:t>
            </a:r>
            <a:endParaRPr lang="en-US" dirty="0"/>
          </a:p>
          <a:p>
            <a:pPr marL="0" defTabSz="360000">
              <a:lnSpc>
                <a:spcPct val="100000"/>
              </a:lnSpc>
              <a:spcBef>
                <a:spcPts val="0"/>
              </a:spcBef>
              <a:spcAft>
                <a:spcPts val="0"/>
              </a:spcAft>
            </a:pP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System.ComponentModel.DataAnnotations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namespace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ScaffoldColumn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false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Required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StringLength</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(100),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Display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 </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ProductName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Required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StringLength</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(10000),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Display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 </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 Description"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DataType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DataType</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.MultilineText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Description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ImagePath</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Display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 </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double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UnitPrice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virtual</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Category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Datenzugriffsschicht mit EF</a:t>
            </a:r>
          </a:p>
        </p:txBody>
      </p:sp>
      <p:sp>
        <p:nvSpPr>
          <p:cNvPr id="7" name="Datumsplatzhalter 6"/>
          <p:cNvSpPr>
            <a:spLocks noGrp="1"/>
          </p:cNvSpPr>
          <p:nvPr>
            <p:ph type="dt" sz="half" idx="10"/>
          </p:nvPr>
        </p:nvSpPr>
        <p:spPr/>
        <p:txBody>
          <a:bodyPr/>
          <a:lstStyle/>
          <a:p>
            <a:pPr>
              <a:defRPr/>
            </a:pPr>
            <a:fld id="{A0C7DF46-EC39-4C22-A862-32A9FC2A1C6F}"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43</a:t>
            </a:fld>
            <a:endParaRPr lang="en-US"/>
          </a:p>
        </p:txBody>
      </p:sp>
    </p:spTree>
    <p:extLst>
      <p:ext uri="{BB962C8B-B14F-4D97-AF65-F5344CB8AC3E}">
        <p14:creationId xmlns:p14="http://schemas.microsoft.com/office/powerpoint/2010/main" val="3707903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err="1" smtClean="0"/>
              <a:t>Category.cs</a:t>
            </a:r>
            <a:endParaRPr lang="de-DE" dirty="0" smtClean="0"/>
          </a:p>
          <a:p>
            <a:pPr marL="0" defTabSz="360000">
              <a:lnSpc>
                <a:spcPct val="100000"/>
              </a:lnSpc>
              <a:spcBef>
                <a:spcPts val="0"/>
              </a:spcBef>
              <a:spcAft>
                <a:spcPts val="0"/>
              </a:spcAft>
            </a:pP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System.Collections.Generic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System.ComponentModel.DataAnnotations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namespace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ScaffoldColumn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false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Required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StringLength</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(100),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Display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 </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CategoryName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Display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 </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 Description"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Description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virtual</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ICollection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Products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800"/>
              </a:spcAft>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Datenzugriffsschicht mit EF</a:t>
            </a:r>
          </a:p>
        </p:txBody>
      </p:sp>
      <p:sp>
        <p:nvSpPr>
          <p:cNvPr id="7" name="Datumsplatzhalter 6"/>
          <p:cNvSpPr>
            <a:spLocks noGrp="1"/>
          </p:cNvSpPr>
          <p:nvPr>
            <p:ph type="dt" sz="half" idx="10"/>
          </p:nvPr>
        </p:nvSpPr>
        <p:spPr/>
        <p:txBody>
          <a:bodyPr/>
          <a:lstStyle/>
          <a:p>
            <a:pPr>
              <a:defRPr/>
            </a:pPr>
            <a:fld id="{61FF6C41-E411-492D-86F7-98A468A903AD}"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44</a:t>
            </a:fld>
            <a:endParaRPr lang="en-US"/>
          </a:p>
        </p:txBody>
      </p:sp>
    </p:spTree>
    <p:extLst>
      <p:ext uri="{BB962C8B-B14F-4D97-AF65-F5344CB8AC3E}">
        <p14:creationId xmlns:p14="http://schemas.microsoft.com/office/powerpoint/2010/main" val="15480944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defTabSz="360000">
              <a:lnSpc>
                <a:spcPct val="100000"/>
              </a:lnSpc>
              <a:spcBef>
                <a:spcPts val="0"/>
              </a:spcBef>
              <a:spcAft>
                <a:spcPts val="0"/>
              </a:spcAft>
            </a:pPr>
            <a:r>
              <a:rPr lang="en-US" dirty="0" err="1"/>
              <a:t>ProductContext.cs</a:t>
            </a:r>
            <a:endParaRPr lang="en-US" dirty="0"/>
          </a:p>
          <a:p>
            <a:pPr marL="0" defTabSz="360000">
              <a:lnSpc>
                <a:spcPct val="100000"/>
              </a:lnSpc>
              <a:spcBef>
                <a:spcPts val="0"/>
              </a:spcBef>
              <a:spcAft>
                <a:spcPts val="0"/>
              </a:spcAft>
            </a:pPr>
            <a:endPar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System.Data.Entity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namespace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ProductContext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DbContext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ProductContext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base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DbSet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Categories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DbSet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Products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800"/>
              </a:spcAft>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smtClean="0"/>
          </a:p>
          <a:p>
            <a:pPr marL="0" indent="0">
              <a:buNone/>
            </a:pPr>
            <a:endParaRPr lang="de-DE" dirty="0"/>
          </a:p>
        </p:txBody>
      </p:sp>
      <p:sp>
        <p:nvSpPr>
          <p:cNvPr id="3" name="Titel 2"/>
          <p:cNvSpPr>
            <a:spLocks noGrp="1"/>
          </p:cNvSpPr>
          <p:nvPr>
            <p:ph type="title"/>
          </p:nvPr>
        </p:nvSpPr>
        <p:spPr/>
        <p:txBody>
          <a:bodyPr/>
          <a:lstStyle/>
          <a:p>
            <a:r>
              <a:rPr lang="de-DE" dirty="0"/>
              <a:t> ASP.NET - Datenzugriffsschicht mit EF</a:t>
            </a:r>
          </a:p>
        </p:txBody>
      </p:sp>
      <p:sp>
        <p:nvSpPr>
          <p:cNvPr id="7" name="Datumsplatzhalter 6"/>
          <p:cNvSpPr>
            <a:spLocks noGrp="1"/>
          </p:cNvSpPr>
          <p:nvPr>
            <p:ph type="dt" sz="half" idx="10"/>
          </p:nvPr>
        </p:nvSpPr>
        <p:spPr/>
        <p:txBody>
          <a:bodyPr/>
          <a:lstStyle/>
          <a:p>
            <a:pPr>
              <a:defRPr/>
            </a:pPr>
            <a:fld id="{F02C8766-E269-4868-85AB-DA39BC07EFB8}"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45</a:t>
            </a:fld>
            <a:endParaRPr lang="en-US"/>
          </a:p>
        </p:txBody>
      </p:sp>
    </p:spTree>
    <p:extLst>
      <p:ext uri="{BB962C8B-B14F-4D97-AF65-F5344CB8AC3E}">
        <p14:creationId xmlns:p14="http://schemas.microsoft.com/office/powerpoint/2010/main" val="13202554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err="1" smtClean="0"/>
              <a:t>ProductDatabaseInitializer.cs</a:t>
            </a:r>
            <a:endParaRPr lang="de-DE" dirty="0" smtClean="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lvl="0" indent="0">
              <a:lnSpc>
                <a:spcPct val="100000"/>
              </a:lnSpc>
              <a:buNone/>
            </a:pPr>
            <a:r>
              <a:rPr lang="de-DE" dirty="0" smtClean="0"/>
              <a:t/>
            </a:r>
            <a:br>
              <a:rPr lang="de-DE" dirty="0" smtClean="0"/>
            </a:br>
            <a:r>
              <a:rPr lang="en-US" sz="1600" dirty="0" err="1" smtClean="0"/>
              <a:t>Quellcode</a:t>
            </a:r>
            <a:r>
              <a:rPr lang="en-US" sz="1600" dirty="0" smtClean="0"/>
              <a:t> </a:t>
            </a:r>
            <a:r>
              <a:rPr lang="en-US" sz="1600" dirty="0" err="1" smtClean="0"/>
              <a:t>ersetzen</a:t>
            </a:r>
            <a:r>
              <a:rPr lang="en-US" sz="1600" dirty="0" smtClean="0"/>
              <a:t>, </a:t>
            </a:r>
            <a:r>
              <a:rPr lang="en-US" sz="1600" dirty="0" err="1" smtClean="0"/>
              <a:t>beachte</a:t>
            </a:r>
            <a:r>
              <a:rPr lang="en-US" sz="1600" dirty="0" smtClean="0"/>
              <a:t>: </a:t>
            </a:r>
            <a:r>
              <a:rPr lang="en-US" sz="1600" dirty="0" err="1" smtClean="0"/>
              <a:t>Erben</a:t>
            </a:r>
            <a:r>
              <a:rPr lang="en-US" sz="1600" dirty="0" smtClean="0"/>
              <a:t> von </a:t>
            </a:r>
            <a:r>
              <a:rPr lang="en-US" sz="1600" dirty="0" err="1" smtClean="0"/>
              <a:t>generischer</a:t>
            </a:r>
            <a:r>
              <a:rPr lang="en-US" sz="1600" dirty="0" smtClean="0"/>
              <a:t> </a:t>
            </a:r>
            <a:r>
              <a:rPr lang="en-US" sz="1600" dirty="0" err="1" smtClean="0"/>
              <a:t>Klasse</a:t>
            </a:r>
            <a:r>
              <a:rPr lang="en-US" sz="1600" dirty="0" smtClean="0"/>
              <a:t> </a:t>
            </a:r>
            <a:r>
              <a:rPr lang="de-DE" sz="1600" dirty="0" err="1" smtClean="0">
                <a:solidFill>
                  <a:srgbClr val="2B91AF"/>
                </a:solidFill>
                <a:highlight>
                  <a:srgbClr val="FFFFFF"/>
                </a:highlight>
                <a:latin typeface="Consolas" panose="020B0609020204030204" pitchFamily="49" charset="0"/>
              </a:rPr>
              <a:t>DropCreateDatabaseAlways</a:t>
            </a:r>
            <a:r>
              <a:rPr lang="de-DE" sz="1600" dirty="0" smtClean="0">
                <a:solidFill>
                  <a:srgbClr val="2B91AF"/>
                </a:solidFill>
                <a:highlight>
                  <a:srgbClr val="FFFFFF"/>
                </a:highlight>
                <a:latin typeface="Consolas" panose="020B0609020204030204" pitchFamily="49" charset="0"/>
              </a:rPr>
              <a:t> </a:t>
            </a:r>
            <a:r>
              <a:rPr lang="de-DE" sz="1600" dirty="0" smtClean="0"/>
              <a:t>zum debuggen</a:t>
            </a:r>
            <a:endParaRPr lang="de-DE" sz="1600" dirty="0"/>
          </a:p>
          <a:p>
            <a:pPr marL="0" indent="0">
              <a:buNone/>
            </a:pPr>
            <a:endParaRPr lang="de-DE" dirty="0" smtClean="0"/>
          </a:p>
        </p:txBody>
      </p:sp>
      <p:sp>
        <p:nvSpPr>
          <p:cNvPr id="3" name="Titel 2"/>
          <p:cNvSpPr>
            <a:spLocks noGrp="1"/>
          </p:cNvSpPr>
          <p:nvPr>
            <p:ph type="title"/>
          </p:nvPr>
        </p:nvSpPr>
        <p:spPr/>
        <p:txBody>
          <a:bodyPr/>
          <a:lstStyle/>
          <a:p>
            <a:r>
              <a:rPr lang="de-DE" dirty="0"/>
              <a:t> ASP.NET - Datenzugriffsschicht mit EF</a:t>
            </a:r>
          </a:p>
        </p:txBody>
      </p:sp>
      <p:pic>
        <p:nvPicPr>
          <p:cNvPr id="5" name="Grafik 4"/>
          <p:cNvPicPr>
            <a:picLocks noChangeAspect="1"/>
          </p:cNvPicPr>
          <p:nvPr/>
        </p:nvPicPr>
        <p:blipFill>
          <a:blip r:embed="rId4"/>
          <a:stretch>
            <a:fillRect/>
          </a:stretch>
        </p:blipFill>
        <p:spPr>
          <a:xfrm>
            <a:off x="786358" y="1819275"/>
            <a:ext cx="6572250" cy="3600450"/>
          </a:xfrm>
          <a:prstGeom prst="rect">
            <a:avLst/>
          </a:prstGeom>
        </p:spPr>
      </p:pic>
      <p:graphicFrame>
        <p:nvGraphicFramePr>
          <p:cNvPr id="8" name="Objekt 7">
            <a:hlinkClick r:id="rId5" action="ppaction://hlinkfile"/>
          </p:cNvPr>
          <p:cNvGraphicFramePr>
            <a:graphicFrameLocks noChangeAspect="1"/>
          </p:cNvGraphicFramePr>
          <p:nvPr>
            <p:extLst>
              <p:ext uri="{D42A27DB-BD31-4B8C-83A1-F6EECF244321}">
                <p14:modId xmlns:p14="http://schemas.microsoft.com/office/powerpoint/2010/main" val="2436845870"/>
              </p:ext>
            </p:extLst>
          </p:nvPr>
        </p:nvGraphicFramePr>
        <p:xfrm>
          <a:off x="7032104" y="1848247"/>
          <a:ext cx="914400" cy="771525"/>
        </p:xfrm>
        <a:graphic>
          <a:graphicData uri="http://schemas.openxmlformats.org/presentationml/2006/ole">
            <mc:AlternateContent xmlns:mc="http://schemas.openxmlformats.org/markup-compatibility/2006">
              <mc:Choice xmlns:v="urn:schemas-microsoft-com:vml" Requires="v">
                <p:oleObj spid="_x0000_s6169" name="Objekt-Manager-Shellobjekt" showAsIcon="1" r:id="rId6" imgW="914400" imgH="771480" progId="Package">
                  <p:link updateAutomatic="1"/>
                </p:oleObj>
              </mc:Choice>
              <mc:Fallback>
                <p:oleObj name="Objekt-Manager-Shellobjekt" showAsIcon="1" r:id="rId6" imgW="914400" imgH="771480" progId="Package">
                  <p:link updateAutomatic="1"/>
                  <p:pic>
                    <p:nvPicPr>
                      <p:cNvPr id="0" name=""/>
                      <p:cNvPicPr/>
                      <p:nvPr/>
                    </p:nvPicPr>
                    <p:blipFill>
                      <a:blip r:embed="rId7"/>
                      <a:stretch>
                        <a:fillRect/>
                      </a:stretch>
                    </p:blipFill>
                    <p:spPr>
                      <a:xfrm>
                        <a:off x="7032104" y="1848247"/>
                        <a:ext cx="914400" cy="771525"/>
                      </a:xfrm>
                      <a:prstGeom prst="rect">
                        <a:avLst/>
                      </a:prstGeom>
                    </p:spPr>
                  </p:pic>
                </p:oleObj>
              </mc:Fallback>
            </mc:AlternateContent>
          </a:graphicData>
        </a:graphic>
      </p:graphicFrame>
      <p:cxnSp>
        <p:nvCxnSpPr>
          <p:cNvPr id="10" name="Gerade Verbindung mit Pfeil 9"/>
          <p:cNvCxnSpPr/>
          <p:nvPr/>
        </p:nvCxnSpPr>
        <p:spPr bwMode="auto">
          <a:xfrm flipV="1">
            <a:off x="5238328" y="2348880"/>
            <a:ext cx="1451992" cy="720080"/>
          </a:xfrm>
          <a:prstGeom prst="straightConnector1">
            <a:avLst/>
          </a:prstGeom>
          <a:solidFill>
            <a:schemeClr val="accent1"/>
          </a:solidFill>
          <a:ln w="50800" cap="flat" cmpd="sng" algn="ctr">
            <a:solidFill>
              <a:srgbClr val="FF0000"/>
            </a:solidFill>
            <a:prstDash val="solid"/>
            <a:round/>
            <a:headEnd type="none" w="med" len="med"/>
            <a:tailEnd type="arrow"/>
          </a:ln>
          <a:effectLst/>
        </p:spPr>
      </p:cxnSp>
      <p:sp>
        <p:nvSpPr>
          <p:cNvPr id="12" name="Abgerundetes Rechteck 11"/>
          <p:cNvSpPr/>
          <p:nvPr/>
        </p:nvSpPr>
        <p:spPr bwMode="auto">
          <a:xfrm>
            <a:off x="6804248" y="1484784"/>
            <a:ext cx="1368152" cy="1224136"/>
          </a:xfrm>
          <a:prstGeom prst="roundRect">
            <a:avLst/>
          </a:prstGeom>
          <a:noFill/>
          <a:ln w="25400" algn="ctr">
            <a:solidFill>
              <a:srgbClr val="FF0000"/>
            </a:solidFill>
            <a:round/>
            <a:headEnd/>
            <a:tailEnd/>
          </a:ln>
        </p:spPr>
        <p:txBody>
          <a:bodyPr rtlCol="0" anchor="ctr"/>
          <a:lstStyle/>
          <a:p>
            <a:pPr algn="ctr"/>
            <a:endParaRPr lang="de-DE" smtClean="0"/>
          </a:p>
        </p:txBody>
      </p:sp>
      <p:sp>
        <p:nvSpPr>
          <p:cNvPr id="9" name="Datumsplatzhalter 8"/>
          <p:cNvSpPr>
            <a:spLocks noGrp="1"/>
          </p:cNvSpPr>
          <p:nvPr>
            <p:ph type="dt" sz="half" idx="10"/>
          </p:nvPr>
        </p:nvSpPr>
        <p:spPr/>
        <p:txBody>
          <a:bodyPr/>
          <a:lstStyle/>
          <a:p>
            <a:pPr>
              <a:defRPr/>
            </a:pPr>
            <a:fld id="{97696E28-C5D4-4B9A-836E-7DAE3D6B4B60}"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46</a:t>
            </a:fld>
            <a:endParaRPr lang="en-US"/>
          </a:p>
        </p:txBody>
      </p:sp>
    </p:spTree>
    <p:extLst>
      <p:ext uri="{BB962C8B-B14F-4D97-AF65-F5344CB8AC3E}">
        <p14:creationId xmlns:p14="http://schemas.microsoft.com/office/powerpoint/2010/main" val="1464191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Das war die Datenzugriffsschicht mit dem EF</a:t>
            </a: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Datenzugriffsschicht mit EF</a:t>
            </a:r>
          </a:p>
        </p:txBody>
      </p:sp>
      <p:pic>
        <p:nvPicPr>
          <p:cNvPr id="4" name="Grafik 3"/>
          <p:cNvPicPr>
            <a:picLocks noChangeAspect="1"/>
          </p:cNvPicPr>
          <p:nvPr/>
        </p:nvPicPr>
        <p:blipFill>
          <a:blip r:embed="rId3"/>
          <a:stretch>
            <a:fillRect/>
          </a:stretch>
        </p:blipFill>
        <p:spPr>
          <a:xfrm>
            <a:off x="755576" y="1628800"/>
            <a:ext cx="3080940" cy="4625214"/>
          </a:xfrm>
          <a:prstGeom prst="rect">
            <a:avLst/>
          </a:prstGeom>
        </p:spPr>
      </p:pic>
      <p:sp>
        <p:nvSpPr>
          <p:cNvPr id="8" name="Datumsplatzhalter 7"/>
          <p:cNvSpPr>
            <a:spLocks noGrp="1"/>
          </p:cNvSpPr>
          <p:nvPr>
            <p:ph type="dt" sz="half" idx="10"/>
          </p:nvPr>
        </p:nvSpPr>
        <p:spPr/>
        <p:txBody>
          <a:bodyPr/>
          <a:lstStyle/>
          <a:p>
            <a:pPr>
              <a:defRPr/>
            </a:pPr>
            <a:fld id="{F909B45E-2A41-42F6-A6D0-D62BF5519B30}"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47</a:t>
            </a:fld>
            <a:endParaRPr lang="en-US"/>
          </a:p>
        </p:txBody>
      </p:sp>
    </p:spTree>
    <p:extLst>
      <p:ext uri="{BB962C8B-B14F-4D97-AF65-F5344CB8AC3E}">
        <p14:creationId xmlns:p14="http://schemas.microsoft.com/office/powerpoint/2010/main" val="3240979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smtClean="0"/>
              <a:t>Nutzen der Datenzugriffsschicht</a:t>
            </a:r>
          </a:p>
          <a:p>
            <a:pPr marL="0" indent="0">
              <a:buNone/>
            </a:pPr>
            <a:r>
              <a:rPr lang="de-DE" dirty="0" smtClean="0"/>
              <a:t>In der </a:t>
            </a:r>
            <a:r>
              <a:rPr lang="de-DE" dirty="0" err="1" smtClean="0"/>
              <a:t>Global.asax</a:t>
            </a:r>
            <a:r>
              <a:rPr lang="de-DE" dirty="0" smtClean="0"/>
              <a:t> die Datenbank initialisieren</a:t>
            </a:r>
          </a:p>
          <a:p>
            <a:pPr marL="0" defTabSz="360000">
              <a:lnSpc>
                <a:spcPct val="100000"/>
              </a:lnSpc>
              <a:spcBef>
                <a:spcPts val="0"/>
              </a:spcBef>
              <a:spcAft>
                <a:spcPts val="0"/>
              </a:spcAft>
            </a:pP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System.Data.Entity</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namespace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Global</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HttpApplication</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Application_Start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object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EventArgs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Code that runs on application startup</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RouteConfig</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.RegisterRoutes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RouteTable</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.Routes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BundleConfig</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.RegisterBundles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BundleTable</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.Bundles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Initialize the product database.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Database</a:t>
            </a:r>
            <a:r>
              <a:rPr lang="de-DE"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.SetInitializer</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de-DE"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ProductDatabaseInitializer</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80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 Datenzugriffsschicht mit EF</a:t>
            </a:r>
          </a:p>
        </p:txBody>
      </p:sp>
      <p:sp>
        <p:nvSpPr>
          <p:cNvPr id="7" name="Datumsplatzhalter 6"/>
          <p:cNvSpPr>
            <a:spLocks noGrp="1"/>
          </p:cNvSpPr>
          <p:nvPr>
            <p:ph type="dt" sz="half" idx="10"/>
          </p:nvPr>
        </p:nvSpPr>
        <p:spPr/>
        <p:txBody>
          <a:bodyPr/>
          <a:lstStyle/>
          <a:p>
            <a:pPr>
              <a:defRPr/>
            </a:pPr>
            <a:fld id="{1FDB038F-2B27-4EFD-B132-12980DD91217}"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48</a:t>
            </a:fld>
            <a:endParaRPr lang="en-US"/>
          </a:p>
        </p:txBody>
      </p:sp>
    </p:spTree>
    <p:extLst>
      <p:ext uri="{BB962C8B-B14F-4D97-AF65-F5344CB8AC3E}">
        <p14:creationId xmlns:p14="http://schemas.microsoft.com/office/powerpoint/2010/main" val="3395761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In der </a:t>
            </a:r>
            <a:r>
              <a:rPr lang="de-DE" dirty="0" err="1" smtClean="0"/>
              <a:t>Web.config</a:t>
            </a:r>
            <a:r>
              <a:rPr lang="de-DE" dirty="0" smtClean="0"/>
              <a:t> die Datenbank Connection konfigurieren</a:t>
            </a:r>
          </a:p>
          <a:p>
            <a:pPr marL="0" defTabSz="360000">
              <a:lnSpc>
                <a:spcPct val="100000"/>
              </a:lnSpc>
              <a:spcBef>
                <a:spcPts val="0"/>
              </a:spcBef>
              <a:spcAft>
                <a:spcPts val="0"/>
              </a:spcAft>
            </a:pP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defTabSz="360000">
              <a:lnSpc>
                <a:spcPct val="100000"/>
              </a:lnSpc>
              <a:spcBef>
                <a:spcPts val="0"/>
              </a:spcBef>
              <a:spcAft>
                <a:spcPts val="0"/>
              </a:spcAft>
            </a:pP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&lt;</a:t>
            </a:r>
            <a:r>
              <a:rPr lang="en-US" sz="1000"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connectionStrings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&lt;</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add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DefaultConnection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514350" lvl="2"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smtClean="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connectionString</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Data Source=(</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LocalDb</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)\v11.0;AttachDbFilename=|</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DataDirectory</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|\aspnet-WingtipToys-20150614012412.mdf;Initial Catalog=aspnet-WingtipToys-20150614012412;Integrated Security=True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latin typeface="Consolas" panose="020B0609020204030204" pitchFamily="49" charset="0"/>
                <a:ea typeface="Calibri" panose="020F0502020204030204" pitchFamily="34" charset="0"/>
              </a:rPr>
              <a:t> </a:t>
            </a:r>
            <a:r>
              <a:rPr lang="en-US" sz="1000" dirty="0" smtClean="0">
                <a:solidFill>
                  <a:srgbClr val="0000FF"/>
                </a:solidFill>
                <a:latin typeface="Consolas" panose="020B0609020204030204" pitchFamily="49" charset="0"/>
                <a:ea typeface="Calibri" panose="020F0502020204030204" pitchFamily="34" charset="0"/>
              </a:rPr>
              <a:t>		</a:t>
            </a:r>
            <a:r>
              <a:rPr lang="en-US" sz="1000" dirty="0" err="1" smtClean="0">
                <a:solidFill>
                  <a:srgbClr val="FF0000"/>
                </a:solidFill>
                <a:latin typeface="Consolas" panose="020B0609020204030204" pitchFamily="49" charset="0"/>
                <a:ea typeface="Calibri" panose="020F0502020204030204" pitchFamily="34" charset="0"/>
              </a:rPr>
              <a:t>providerName</a:t>
            </a:r>
            <a:r>
              <a:rPr lang="en-US" sz="1000" dirty="0">
                <a:solidFill>
                  <a:srgbClr val="0000FF"/>
                </a:solidFill>
                <a:latin typeface="Consolas" panose="020B0609020204030204" pitchFamily="49" charset="0"/>
                <a:ea typeface="Calibri" panose="020F0502020204030204" pitchFamily="34" charset="0"/>
              </a:rPr>
              <a:t>=</a:t>
            </a:r>
            <a:r>
              <a:rPr lang="en-US" sz="1000" dirty="0">
                <a:solidFill>
                  <a:srgbClr val="000000"/>
                </a:solidFill>
                <a:latin typeface="Consolas" panose="020B0609020204030204" pitchFamily="49" charset="0"/>
                <a:ea typeface="Calibri" panose="020F0502020204030204" pitchFamily="34" charset="0"/>
              </a:rPr>
              <a:t>"</a:t>
            </a:r>
            <a:r>
              <a:rPr lang="en-US" sz="1000" dirty="0" err="1">
                <a:solidFill>
                  <a:srgbClr val="0000FF"/>
                </a:solidFill>
                <a:latin typeface="Consolas" panose="020B0609020204030204" pitchFamily="49" charset="0"/>
                <a:ea typeface="Calibri" panose="020F0502020204030204" pitchFamily="34" charset="0"/>
              </a:rPr>
              <a:t>System.Data.SqlClient</a:t>
            </a:r>
            <a:r>
              <a:rPr lang="en-US" sz="1000" dirty="0">
                <a:solidFill>
                  <a:srgbClr val="000000"/>
                </a:solidFill>
                <a:latin typeface="Consolas" panose="020B0609020204030204" pitchFamily="49" charset="0"/>
                <a:ea typeface="Calibri" panose="020F0502020204030204" pitchFamily="34" charset="0"/>
              </a:rPr>
              <a:t>"</a:t>
            </a:r>
            <a:r>
              <a:rPr lang="en-US" sz="1000" dirty="0">
                <a:solidFill>
                  <a:srgbClr val="0000FF"/>
                </a:solidFill>
                <a:latin typeface="Consolas" panose="020B0609020204030204" pitchFamily="49" charset="0"/>
                <a:ea typeface="Calibri" panose="020F0502020204030204" pitchFamily="34" charset="0"/>
              </a:rPr>
              <a:t> </a:t>
            </a:r>
            <a:r>
              <a:rPr lang="en-US" sz="1000" dirty="0" smtClean="0">
                <a:solidFill>
                  <a:srgbClr val="0000FF"/>
                </a:solidFill>
                <a:latin typeface="Consolas" panose="020B0609020204030204" pitchFamily="49" charset="0"/>
                <a:ea typeface="Calibri" panose="020F0502020204030204" pitchFamily="34" charset="0"/>
              </a:rPr>
              <a:t>/&gt;</a:t>
            </a:r>
          </a:p>
          <a:p>
            <a:pPr marL="400050" lvl="1" indent="0" defTabSz="360000">
              <a:lnSpc>
                <a:spcPct val="100000"/>
              </a:lnSpc>
              <a:spcBef>
                <a:spcPts val="0"/>
              </a:spcBef>
              <a:spcAft>
                <a:spcPts val="0"/>
              </a:spcAft>
              <a:buNone/>
            </a:pPr>
            <a:r>
              <a:rPr lang="en-US" sz="1000" dirty="0" smtClean="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&lt;</a:t>
            </a:r>
            <a:r>
              <a:rPr lang="en-US" sz="1000" dirty="0" smtClean="0">
                <a:solidFill>
                  <a:srgbClr val="A3151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add</a:t>
            </a:r>
            <a:r>
              <a:rPr lang="en-US" sz="1000" dirty="0" smtClean="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smtClean="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name</a:t>
            </a:r>
            <a:r>
              <a:rPr lang="en-US" sz="1000" dirty="0" smtClean="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smtClean="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smtClean="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WingtipToys</a:t>
            </a:r>
            <a:r>
              <a:rPr lang="en-US" sz="1000" dirty="0" smtClean="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smtClean="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endParaRPr lang="de-DE" sz="1200" dirty="0" smtClean="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smtClean="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connectionString</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Data Source=(</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LocalDB</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)\v11.0;AttachDbFilename=|</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DataDirectory</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wingtiptoys.mdf;Integrated</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Security=True</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providerName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System.Data.SqlClient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/&gt;</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&lt;/</a:t>
            </a:r>
            <a:r>
              <a:rPr lang="en-US" sz="1000"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connectionStrings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buNone/>
            </a:pPr>
            <a:r>
              <a:rPr lang="en-US" sz="1600" dirty="0" smtClean="0"/>
              <a:t>Gelb </a:t>
            </a:r>
            <a:r>
              <a:rPr lang="en-US" sz="1600" dirty="0" err="1"/>
              <a:t>markierten</a:t>
            </a:r>
            <a:r>
              <a:rPr lang="en-US" sz="1600" dirty="0"/>
              <a:t> </a:t>
            </a:r>
            <a:r>
              <a:rPr lang="en-US" sz="1600" dirty="0" err="1"/>
              <a:t>Bereich</a:t>
            </a:r>
            <a:r>
              <a:rPr lang="en-US" sz="1600" dirty="0"/>
              <a:t> </a:t>
            </a:r>
            <a:r>
              <a:rPr lang="en-US" sz="1600" dirty="0" err="1" smtClean="0"/>
              <a:t>einfügen</a:t>
            </a:r>
            <a:endParaRPr lang="en-US" sz="1600" dirty="0" smtClean="0"/>
          </a:p>
          <a:p>
            <a:pPr marL="0" indent="0" defTabSz="360000">
              <a:buNone/>
            </a:pPr>
            <a:endParaRPr lang="en-US" dirty="0" smtClean="0"/>
          </a:p>
          <a:p>
            <a:pPr marL="0" indent="0" defTabSz="360000">
              <a:buNone/>
            </a:pPr>
            <a:r>
              <a:rPr lang="en-US" dirty="0" err="1" smtClean="0"/>
              <a:t>Projekt</a:t>
            </a:r>
            <a:r>
              <a:rPr lang="en-US" dirty="0" smtClean="0"/>
              <a:t> </a:t>
            </a:r>
            <a:r>
              <a:rPr lang="en-US" dirty="0" err="1" smtClean="0"/>
              <a:t>neu</a:t>
            </a:r>
            <a:r>
              <a:rPr lang="en-US" dirty="0" smtClean="0"/>
              <a:t> </a:t>
            </a:r>
            <a:r>
              <a:rPr lang="en-US" dirty="0" err="1" smtClean="0"/>
              <a:t>erstellen</a:t>
            </a:r>
            <a:r>
              <a:rPr lang="en-US" dirty="0" smtClean="0"/>
              <a:t> </a:t>
            </a:r>
            <a:endParaRPr lang="de-DE" dirty="0"/>
          </a:p>
        </p:txBody>
      </p:sp>
      <p:sp>
        <p:nvSpPr>
          <p:cNvPr id="3" name="Titel 2"/>
          <p:cNvSpPr>
            <a:spLocks noGrp="1"/>
          </p:cNvSpPr>
          <p:nvPr>
            <p:ph type="title"/>
          </p:nvPr>
        </p:nvSpPr>
        <p:spPr/>
        <p:txBody>
          <a:bodyPr/>
          <a:lstStyle/>
          <a:p>
            <a:r>
              <a:rPr lang="de-DE" dirty="0" smtClean="0"/>
              <a:t> </a:t>
            </a:r>
            <a:r>
              <a:rPr lang="de-DE" dirty="0"/>
              <a:t>ASP.NET - - Datenzugriffsschicht mit EF</a:t>
            </a:r>
          </a:p>
        </p:txBody>
      </p:sp>
      <p:pic>
        <p:nvPicPr>
          <p:cNvPr id="4" name="Grafik 3"/>
          <p:cNvPicPr>
            <a:picLocks noChangeAspect="1"/>
          </p:cNvPicPr>
          <p:nvPr/>
        </p:nvPicPr>
        <p:blipFill>
          <a:blip r:embed="rId3"/>
          <a:stretch>
            <a:fillRect/>
          </a:stretch>
        </p:blipFill>
        <p:spPr>
          <a:xfrm>
            <a:off x="4780012" y="3356992"/>
            <a:ext cx="3848100" cy="2600325"/>
          </a:xfrm>
          <a:prstGeom prst="rect">
            <a:avLst/>
          </a:prstGeom>
        </p:spPr>
      </p:pic>
      <p:cxnSp>
        <p:nvCxnSpPr>
          <p:cNvPr id="5" name="Gerade Verbindung mit Pfeil 4"/>
          <p:cNvCxnSpPr/>
          <p:nvPr/>
        </p:nvCxnSpPr>
        <p:spPr bwMode="auto">
          <a:xfrm flipV="1">
            <a:off x="3146492" y="4581128"/>
            <a:ext cx="1425508" cy="106114"/>
          </a:xfrm>
          <a:prstGeom prst="straightConnector1">
            <a:avLst/>
          </a:prstGeom>
          <a:solidFill>
            <a:schemeClr val="accent1"/>
          </a:solidFill>
          <a:ln w="50800" cap="flat" cmpd="sng" algn="ctr">
            <a:solidFill>
              <a:srgbClr val="FF0000"/>
            </a:solidFill>
            <a:prstDash val="solid"/>
            <a:round/>
            <a:headEnd type="none" w="med" len="med"/>
            <a:tailEnd type="arrow"/>
          </a:ln>
          <a:effectLst/>
        </p:spPr>
      </p:cxnSp>
      <p:sp>
        <p:nvSpPr>
          <p:cNvPr id="9" name="Datumsplatzhalter 8"/>
          <p:cNvSpPr>
            <a:spLocks noGrp="1"/>
          </p:cNvSpPr>
          <p:nvPr>
            <p:ph type="dt" sz="half" idx="10"/>
          </p:nvPr>
        </p:nvSpPr>
        <p:spPr/>
        <p:txBody>
          <a:bodyPr/>
          <a:lstStyle/>
          <a:p>
            <a:pPr>
              <a:defRPr/>
            </a:pPr>
            <a:fld id="{DBDD5003-0100-47D8-8C22-F9ED15316821}"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49</a:t>
            </a:fld>
            <a:endParaRPr lang="en-US"/>
          </a:p>
        </p:txBody>
      </p:sp>
    </p:spTree>
    <p:extLst>
      <p:ext uri="{BB962C8B-B14F-4D97-AF65-F5344CB8AC3E}">
        <p14:creationId xmlns:p14="http://schemas.microsoft.com/office/powerpoint/2010/main" val="2142479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a:t>Was ist das Entity Framework? </a:t>
            </a:r>
          </a:p>
          <a:p>
            <a:endParaRPr lang="de-DE" dirty="0" smtClean="0"/>
          </a:p>
          <a:p>
            <a:r>
              <a:rPr lang="de-DE" dirty="0" smtClean="0"/>
              <a:t>Open </a:t>
            </a:r>
            <a:r>
              <a:rPr lang="de-DE" dirty="0"/>
              <a:t>Source (Seit Version 6.0) </a:t>
            </a:r>
            <a:endParaRPr lang="de-DE" dirty="0" smtClean="0"/>
          </a:p>
          <a:p>
            <a:r>
              <a:rPr lang="de-DE" dirty="0" smtClean="0"/>
              <a:t>ORM-Framework </a:t>
            </a:r>
          </a:p>
          <a:p>
            <a:pPr lvl="1">
              <a:spcBef>
                <a:spcPts val="300"/>
              </a:spcBef>
              <a:buFont typeface="Symbol" panose="05050102010706020507" pitchFamily="18" charset="2"/>
              <a:buChar char="-"/>
            </a:pPr>
            <a:r>
              <a:rPr lang="de-DE" dirty="0" smtClean="0"/>
              <a:t>Bildet </a:t>
            </a:r>
            <a:r>
              <a:rPr lang="de-DE" dirty="0"/>
              <a:t>Objekte auf eine relationale Datenbank ab </a:t>
            </a:r>
            <a:endParaRPr lang="de-DE" dirty="0" smtClean="0"/>
          </a:p>
          <a:p>
            <a:r>
              <a:rPr lang="de-DE" dirty="0" smtClean="0"/>
              <a:t>Data Access Layer </a:t>
            </a:r>
          </a:p>
          <a:p>
            <a:r>
              <a:rPr lang="de-DE" dirty="0" smtClean="0"/>
              <a:t>Unabhängig </a:t>
            </a:r>
            <a:r>
              <a:rPr lang="de-DE" dirty="0"/>
              <a:t>von verwendeter Datenbank </a:t>
            </a:r>
            <a:endParaRPr lang="de-DE" dirty="0" smtClean="0"/>
          </a:p>
          <a:p>
            <a:pPr lvl="1">
              <a:spcBef>
                <a:spcPts val="300"/>
              </a:spcBef>
              <a:buFont typeface="Symbol" panose="05050102010706020507" pitchFamily="18" charset="2"/>
              <a:buChar char="-"/>
            </a:pPr>
            <a:r>
              <a:rPr lang="de-DE" dirty="0" smtClean="0"/>
              <a:t>Microsoft </a:t>
            </a:r>
            <a:r>
              <a:rPr lang="de-DE" dirty="0"/>
              <a:t>SQL Server </a:t>
            </a:r>
          </a:p>
          <a:p>
            <a:pPr lvl="1">
              <a:spcBef>
                <a:spcPts val="300"/>
              </a:spcBef>
              <a:buFont typeface="Symbol" panose="05050102010706020507" pitchFamily="18" charset="2"/>
              <a:buChar char="-"/>
            </a:pPr>
            <a:r>
              <a:rPr lang="de-DE" dirty="0" smtClean="0"/>
              <a:t>MySQL </a:t>
            </a:r>
            <a:r>
              <a:rPr lang="de-DE" dirty="0"/>
              <a:t>/ Oracle </a:t>
            </a:r>
            <a:r>
              <a:rPr lang="de-DE" dirty="0" smtClean="0"/>
              <a:t>/ Access / …</a:t>
            </a:r>
          </a:p>
          <a:p>
            <a:pPr>
              <a:spcBef>
                <a:spcPts val="2400"/>
              </a:spcBef>
            </a:pPr>
            <a:r>
              <a:rPr lang="de-DE" dirty="0" smtClean="0"/>
              <a:t>Bestandteil von .NET</a:t>
            </a:r>
            <a:endParaRPr lang="de-DE" dirty="0"/>
          </a:p>
        </p:txBody>
      </p:sp>
      <p:sp>
        <p:nvSpPr>
          <p:cNvPr id="3" name="Titel 2"/>
          <p:cNvSpPr>
            <a:spLocks noGrp="1"/>
          </p:cNvSpPr>
          <p:nvPr>
            <p:ph type="title"/>
          </p:nvPr>
        </p:nvSpPr>
        <p:spPr/>
        <p:txBody>
          <a:bodyPr/>
          <a:lstStyle/>
          <a:p>
            <a:r>
              <a:rPr lang="de-DE" dirty="0" smtClean="0"/>
              <a:t> Entity Framework</a:t>
            </a:r>
            <a:endParaRPr lang="de-DE" dirty="0"/>
          </a:p>
        </p:txBody>
      </p:sp>
      <p:sp>
        <p:nvSpPr>
          <p:cNvPr id="7" name="Datumsplatzhalter 6"/>
          <p:cNvSpPr>
            <a:spLocks noGrp="1"/>
          </p:cNvSpPr>
          <p:nvPr>
            <p:ph type="dt" sz="half" idx="10"/>
          </p:nvPr>
        </p:nvSpPr>
        <p:spPr/>
        <p:txBody>
          <a:bodyPr/>
          <a:lstStyle/>
          <a:p>
            <a:pPr>
              <a:defRPr/>
            </a:pPr>
            <a:fld id="{58C4FADC-DD5D-4A64-8DC9-54F27BD48F20}"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5</a:t>
            </a:fld>
            <a:endParaRPr lang="en-US"/>
          </a:p>
        </p:txBody>
      </p:sp>
    </p:spTree>
    <p:extLst>
      <p:ext uri="{BB962C8B-B14F-4D97-AF65-F5344CB8AC3E}">
        <p14:creationId xmlns:p14="http://schemas.microsoft.com/office/powerpoint/2010/main" val="4191358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a:t>Benutzeroberfläche und </a:t>
            </a:r>
            <a:r>
              <a:rPr lang="de-DE" sz="2800" b="1" dirty="0" smtClean="0"/>
              <a:t>Navigation</a:t>
            </a:r>
          </a:p>
          <a:p>
            <a:pPr marL="0" indent="0">
              <a:buNone/>
            </a:pPr>
            <a:r>
              <a:rPr lang="de-DE" dirty="0" smtClean="0"/>
              <a:t>Default.aspx</a:t>
            </a:r>
          </a:p>
          <a:p>
            <a:pPr marL="0" defTabSz="360000">
              <a:lnSpc>
                <a:spcPct val="100000"/>
              </a:lnSpc>
              <a:spcBef>
                <a:spcPts val="0"/>
              </a:spcBef>
              <a:spcAft>
                <a:spcPts val="0"/>
              </a:spcAft>
            </a:pPr>
            <a:endParaRPr lang="en-US" sz="1000" dirty="0" smtClean="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smtClean="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Page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Title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="Welcome"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Language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MasterPageFile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Site.Master</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AutoEventWireup</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="true"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CodeBehind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Default.aspx.cs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Inherits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._Default"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asp</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BodyContent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ContentPlaceHolderID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MainContent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="server"&gt;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h1</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Title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h1</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h2</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 Toys can help you find the perfect gift.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h2</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="lead"&gt;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We're all about transportation toys. You can order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any of our toys today. Each toy listing has detailed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information to help you choose the right toy.</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800"/>
              </a:spcAft>
              <a:buNone/>
            </a:pP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de-DE"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asp</a:t>
            </a:r>
            <a:r>
              <a:rPr lang="de-DE"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de-DE"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a:t>
            </a: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600" dirty="0" err="1" smtClean="0"/>
              <a:t>Quellcode</a:t>
            </a:r>
            <a:r>
              <a:rPr lang="en-US" sz="1600" dirty="0" smtClean="0"/>
              <a:t> </a:t>
            </a:r>
            <a:r>
              <a:rPr lang="en-US" sz="1600" dirty="0" err="1" smtClean="0"/>
              <a:t>ersetzen</a:t>
            </a:r>
            <a:endParaRPr lang="de-DE"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sp>
        <p:nvSpPr>
          <p:cNvPr id="7" name="Datumsplatzhalter 6"/>
          <p:cNvSpPr>
            <a:spLocks noGrp="1"/>
          </p:cNvSpPr>
          <p:nvPr>
            <p:ph type="dt" sz="half" idx="10"/>
          </p:nvPr>
        </p:nvSpPr>
        <p:spPr/>
        <p:txBody>
          <a:bodyPr/>
          <a:lstStyle/>
          <a:p>
            <a:pPr>
              <a:defRPr/>
            </a:pPr>
            <a:fld id="{6DE0E37A-6934-46B9-804A-44422C75DE61}"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50</a:t>
            </a:fld>
            <a:endParaRPr lang="en-US"/>
          </a:p>
        </p:txBody>
      </p:sp>
    </p:spTree>
    <p:extLst>
      <p:ext uri="{BB962C8B-B14F-4D97-AF65-F5344CB8AC3E}">
        <p14:creationId xmlns:p14="http://schemas.microsoft.com/office/powerpoint/2010/main" val="21273800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err="1" smtClean="0"/>
              <a:t>Site.Master</a:t>
            </a: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4" name="Grafik 3"/>
          <p:cNvPicPr>
            <a:picLocks noChangeAspect="1"/>
          </p:cNvPicPr>
          <p:nvPr/>
        </p:nvPicPr>
        <p:blipFill>
          <a:blip r:embed="rId4"/>
          <a:stretch>
            <a:fillRect/>
          </a:stretch>
        </p:blipFill>
        <p:spPr>
          <a:xfrm>
            <a:off x="635620" y="1785981"/>
            <a:ext cx="4591050" cy="428625"/>
          </a:xfrm>
          <a:prstGeom prst="rect">
            <a:avLst/>
          </a:prstGeom>
        </p:spPr>
      </p:pic>
      <p:pic>
        <p:nvPicPr>
          <p:cNvPr id="5" name="Grafik 4"/>
          <p:cNvPicPr>
            <a:picLocks noChangeAspect="1"/>
          </p:cNvPicPr>
          <p:nvPr/>
        </p:nvPicPr>
        <p:blipFill>
          <a:blip r:embed="rId5"/>
          <a:stretch>
            <a:fillRect/>
          </a:stretch>
        </p:blipFill>
        <p:spPr>
          <a:xfrm>
            <a:off x="755576" y="2531852"/>
            <a:ext cx="6057900" cy="495300"/>
          </a:xfrm>
          <a:prstGeom prst="rect">
            <a:avLst/>
          </a:prstGeom>
        </p:spPr>
      </p:pic>
      <p:pic>
        <p:nvPicPr>
          <p:cNvPr id="6" name="Grafik 5"/>
          <p:cNvPicPr>
            <a:picLocks noChangeAspect="1"/>
          </p:cNvPicPr>
          <p:nvPr/>
        </p:nvPicPr>
        <p:blipFill>
          <a:blip r:embed="rId6"/>
          <a:stretch>
            <a:fillRect/>
          </a:stretch>
        </p:blipFill>
        <p:spPr>
          <a:xfrm>
            <a:off x="635620" y="3470858"/>
            <a:ext cx="8239125" cy="1590675"/>
          </a:xfrm>
          <a:prstGeom prst="rect">
            <a:avLst/>
          </a:prstGeom>
        </p:spPr>
      </p:pic>
      <p:pic>
        <p:nvPicPr>
          <p:cNvPr id="7" name="Grafik 6"/>
          <p:cNvPicPr>
            <a:picLocks noChangeAspect="1"/>
          </p:cNvPicPr>
          <p:nvPr/>
        </p:nvPicPr>
        <p:blipFill>
          <a:blip r:embed="rId7"/>
          <a:stretch>
            <a:fillRect/>
          </a:stretch>
        </p:blipFill>
        <p:spPr>
          <a:xfrm>
            <a:off x="635620" y="5593091"/>
            <a:ext cx="5095875" cy="400050"/>
          </a:xfrm>
          <a:prstGeom prst="rect">
            <a:avLst/>
          </a:prstGeom>
        </p:spPr>
      </p:pic>
      <p:cxnSp>
        <p:nvCxnSpPr>
          <p:cNvPr id="8" name="Gerade Verbindung mit Pfeil 7"/>
          <p:cNvCxnSpPr/>
          <p:nvPr/>
        </p:nvCxnSpPr>
        <p:spPr bwMode="auto">
          <a:xfrm flipV="1">
            <a:off x="5707732" y="1949218"/>
            <a:ext cx="1451992" cy="720080"/>
          </a:xfrm>
          <a:prstGeom prst="straightConnector1">
            <a:avLst/>
          </a:prstGeom>
          <a:solidFill>
            <a:schemeClr val="accent1"/>
          </a:solidFill>
          <a:ln w="50800" cap="flat" cmpd="sng" algn="ctr">
            <a:solidFill>
              <a:srgbClr val="FF0000"/>
            </a:solidFill>
            <a:prstDash val="solid"/>
            <a:round/>
            <a:headEnd type="none" w="med" len="med"/>
            <a:tailEnd type="arrow"/>
          </a:ln>
          <a:effectLst/>
        </p:spPr>
      </p:cxnSp>
      <p:sp>
        <p:nvSpPr>
          <p:cNvPr id="9" name="Abgerundetes Rechteck 8"/>
          <p:cNvSpPr/>
          <p:nvPr/>
        </p:nvSpPr>
        <p:spPr bwMode="auto">
          <a:xfrm>
            <a:off x="7273652" y="1085122"/>
            <a:ext cx="1368152" cy="1224136"/>
          </a:xfrm>
          <a:prstGeom prst="roundRect">
            <a:avLst/>
          </a:prstGeom>
          <a:noFill/>
          <a:ln w="25400" algn="ctr">
            <a:solidFill>
              <a:srgbClr val="FF0000"/>
            </a:solidFill>
            <a:round/>
            <a:headEnd/>
            <a:tailEnd/>
          </a:ln>
        </p:spPr>
        <p:txBody>
          <a:bodyPr rtlCol="0" anchor="ctr"/>
          <a:lstStyle/>
          <a:p>
            <a:pPr algn="ctr"/>
            <a:endParaRPr lang="de-DE" smtClean="0"/>
          </a:p>
        </p:txBody>
      </p:sp>
      <p:graphicFrame>
        <p:nvGraphicFramePr>
          <p:cNvPr id="10" name="Objekt 9">
            <a:hlinkClick r:id="rId8" action="ppaction://hlinkfile"/>
          </p:cNvPr>
          <p:cNvGraphicFramePr>
            <a:graphicFrameLocks noChangeAspect="1"/>
          </p:cNvGraphicFramePr>
          <p:nvPr>
            <p:extLst>
              <p:ext uri="{D42A27DB-BD31-4B8C-83A1-F6EECF244321}">
                <p14:modId xmlns:p14="http://schemas.microsoft.com/office/powerpoint/2010/main" val="380433189"/>
              </p:ext>
            </p:extLst>
          </p:nvPr>
        </p:nvGraphicFramePr>
        <p:xfrm>
          <a:off x="7531100" y="1257300"/>
          <a:ext cx="914400" cy="771525"/>
        </p:xfrm>
        <a:graphic>
          <a:graphicData uri="http://schemas.openxmlformats.org/presentationml/2006/ole">
            <mc:AlternateContent xmlns:mc="http://schemas.openxmlformats.org/markup-compatibility/2006">
              <mc:Choice xmlns:v="urn:schemas-microsoft-com:vml" Requires="v">
                <p:oleObj spid="_x0000_s7191" name="Objekt-Manager-Shellobjekt" showAsIcon="1" r:id="rId9" imgW="914400" imgH="771480" progId="Package">
                  <p:link updateAutomatic="1"/>
                </p:oleObj>
              </mc:Choice>
              <mc:Fallback>
                <p:oleObj name="Objekt-Manager-Shellobjekt" showAsIcon="1" r:id="rId9" imgW="914400" imgH="771480" progId="Package">
                  <p:link updateAutomatic="1"/>
                  <p:pic>
                    <p:nvPicPr>
                      <p:cNvPr id="0" name=""/>
                      <p:cNvPicPr/>
                      <p:nvPr/>
                    </p:nvPicPr>
                    <p:blipFill>
                      <a:blip r:embed="rId10"/>
                      <a:stretch>
                        <a:fillRect/>
                      </a:stretch>
                    </p:blipFill>
                    <p:spPr>
                      <a:xfrm>
                        <a:off x="7531100" y="1257300"/>
                        <a:ext cx="914400" cy="771525"/>
                      </a:xfrm>
                      <a:prstGeom prst="rect">
                        <a:avLst/>
                      </a:prstGeom>
                    </p:spPr>
                  </p:pic>
                </p:oleObj>
              </mc:Fallback>
            </mc:AlternateContent>
          </a:graphicData>
        </a:graphic>
      </p:graphicFrame>
      <p:sp>
        <p:nvSpPr>
          <p:cNvPr id="14" name="Datumsplatzhalter 13"/>
          <p:cNvSpPr>
            <a:spLocks noGrp="1"/>
          </p:cNvSpPr>
          <p:nvPr>
            <p:ph type="dt" sz="half" idx="10"/>
          </p:nvPr>
        </p:nvSpPr>
        <p:spPr/>
        <p:txBody>
          <a:bodyPr/>
          <a:lstStyle/>
          <a:p>
            <a:pPr>
              <a:defRPr/>
            </a:pPr>
            <a:fld id="{1684C86D-A40E-453A-993C-C6C881B69A58}" type="datetime1">
              <a:rPr lang="de-DE" smtClean="0"/>
              <a:t>18.06.2015</a:t>
            </a:fld>
            <a:endParaRPr lang="en-US"/>
          </a:p>
        </p:txBody>
      </p:sp>
      <p:sp>
        <p:nvSpPr>
          <p:cNvPr id="15" name="Foliennummernplatzhalter 14"/>
          <p:cNvSpPr>
            <a:spLocks noGrp="1"/>
          </p:cNvSpPr>
          <p:nvPr>
            <p:ph type="sldNum" sz="quarter" idx="12"/>
          </p:nvPr>
        </p:nvSpPr>
        <p:spPr/>
        <p:txBody>
          <a:bodyPr/>
          <a:lstStyle/>
          <a:p>
            <a:pPr>
              <a:defRPr/>
            </a:pPr>
            <a:fld id="{0747BC70-76BC-43A4-8291-B1E8B18CA846}" type="slidenum">
              <a:rPr lang="en-US" smtClean="0"/>
              <a:pPr>
                <a:defRPr/>
              </a:pPr>
              <a:t>51</a:t>
            </a:fld>
            <a:endParaRPr lang="en-US"/>
          </a:p>
        </p:txBody>
      </p:sp>
    </p:spTree>
    <p:extLst>
      <p:ext uri="{BB962C8B-B14F-4D97-AF65-F5344CB8AC3E}">
        <p14:creationId xmlns:p14="http://schemas.microsoft.com/office/powerpoint/2010/main" val="1400047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Resources hinzufügen</a:t>
            </a:r>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r>
              <a:rPr lang="en-US" sz="1600" dirty="0" err="1" smtClean="0"/>
              <a:t>Dateiordner</a:t>
            </a:r>
            <a:r>
              <a:rPr lang="en-US" sz="1600" dirty="0" smtClean="0"/>
              <a:t> [</a:t>
            </a:r>
            <a:r>
              <a:rPr lang="de-DE" sz="1600" i="1" dirty="0" err="1"/>
              <a:t>WingtipToys</a:t>
            </a:r>
            <a:r>
              <a:rPr lang="de-DE" sz="1600" i="1" dirty="0"/>
              <a:t>-Assets</a:t>
            </a:r>
            <a:r>
              <a:rPr lang="en-US" sz="1600" dirty="0" smtClean="0"/>
              <a:t>] auf </a:t>
            </a:r>
            <a:r>
              <a:rPr lang="en-US" sz="1600" dirty="0" err="1" smtClean="0"/>
              <a:t>Projekt</a:t>
            </a:r>
            <a:r>
              <a:rPr lang="en-US" sz="1600" dirty="0" smtClean="0"/>
              <a:t> in </a:t>
            </a:r>
            <a:r>
              <a:rPr lang="en-US" sz="1600" dirty="0" err="1" smtClean="0"/>
              <a:t>Projektmappenexplorer</a:t>
            </a:r>
            <a:r>
              <a:rPr lang="en-US" sz="1600" dirty="0" smtClean="0"/>
              <a:t> </a:t>
            </a:r>
            <a:r>
              <a:rPr lang="en-US" sz="1600" dirty="0" err="1" smtClean="0"/>
              <a:t>ziehen</a:t>
            </a:r>
            <a:endParaRPr lang="de-DE" dirty="0"/>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4" name="Grafik 3"/>
          <p:cNvPicPr>
            <a:picLocks noChangeAspect="1"/>
          </p:cNvPicPr>
          <p:nvPr/>
        </p:nvPicPr>
        <p:blipFill>
          <a:blip r:embed="rId3"/>
          <a:stretch>
            <a:fillRect/>
          </a:stretch>
        </p:blipFill>
        <p:spPr>
          <a:xfrm>
            <a:off x="827584" y="1844824"/>
            <a:ext cx="7661651" cy="2736304"/>
          </a:xfrm>
          <a:prstGeom prst="rect">
            <a:avLst/>
          </a:prstGeom>
        </p:spPr>
      </p:pic>
      <p:cxnSp>
        <p:nvCxnSpPr>
          <p:cNvPr id="6" name="Gerade Verbindung mit Pfeil 5"/>
          <p:cNvCxnSpPr/>
          <p:nvPr/>
        </p:nvCxnSpPr>
        <p:spPr bwMode="auto">
          <a:xfrm flipV="1">
            <a:off x="5004048" y="2708920"/>
            <a:ext cx="1440160" cy="43204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1" name="Textfeld 10"/>
          <p:cNvSpPr txBox="1"/>
          <p:nvPr/>
        </p:nvSpPr>
        <p:spPr>
          <a:xfrm rot="20670020">
            <a:off x="5013926" y="2604603"/>
            <a:ext cx="1300356" cy="369332"/>
          </a:xfrm>
          <a:prstGeom prst="rect">
            <a:avLst/>
          </a:prstGeom>
          <a:noFill/>
        </p:spPr>
        <p:txBody>
          <a:bodyPr wrap="none" rtlCol="0">
            <a:spAutoFit/>
          </a:bodyPr>
          <a:lstStyle/>
          <a:p>
            <a:r>
              <a:rPr lang="de-DE" dirty="0" err="1">
                <a:solidFill>
                  <a:srgbClr val="FF0000"/>
                </a:solidFill>
              </a:rPr>
              <a:t>d</a:t>
            </a:r>
            <a:r>
              <a:rPr lang="de-DE" dirty="0" err="1" smtClean="0">
                <a:solidFill>
                  <a:srgbClr val="FF0000"/>
                </a:solidFill>
              </a:rPr>
              <a:t>rag</a:t>
            </a:r>
            <a:r>
              <a:rPr lang="de-DE" dirty="0" smtClean="0">
                <a:solidFill>
                  <a:srgbClr val="FF0000"/>
                </a:solidFill>
              </a:rPr>
              <a:t> / </a:t>
            </a:r>
            <a:r>
              <a:rPr lang="de-DE" dirty="0" err="1" smtClean="0">
                <a:solidFill>
                  <a:srgbClr val="FF0000"/>
                </a:solidFill>
              </a:rPr>
              <a:t>drop</a:t>
            </a:r>
            <a:endParaRPr lang="de-DE" dirty="0">
              <a:solidFill>
                <a:srgbClr val="FF0000"/>
              </a:solidFill>
            </a:endParaRPr>
          </a:p>
        </p:txBody>
      </p:sp>
      <p:sp>
        <p:nvSpPr>
          <p:cNvPr id="9" name="Datumsplatzhalter 8"/>
          <p:cNvSpPr>
            <a:spLocks noGrp="1"/>
          </p:cNvSpPr>
          <p:nvPr>
            <p:ph type="dt" sz="half" idx="10"/>
          </p:nvPr>
        </p:nvSpPr>
        <p:spPr/>
        <p:txBody>
          <a:bodyPr/>
          <a:lstStyle/>
          <a:p>
            <a:pPr>
              <a:defRPr/>
            </a:pPr>
            <a:fld id="{9A6C3934-FA4F-4B8B-90B6-13AE977410D5}"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52</a:t>
            </a:fld>
            <a:endParaRPr lang="en-US"/>
          </a:p>
        </p:txBody>
      </p:sp>
    </p:spTree>
    <p:extLst>
      <p:ext uri="{BB962C8B-B14F-4D97-AF65-F5344CB8AC3E}">
        <p14:creationId xmlns:p14="http://schemas.microsoft.com/office/powerpoint/2010/main" val="365062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Firmenlogo anlegen</a:t>
            </a: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4" name="Grafik 3"/>
          <p:cNvPicPr>
            <a:picLocks noChangeAspect="1"/>
          </p:cNvPicPr>
          <p:nvPr/>
        </p:nvPicPr>
        <p:blipFill>
          <a:blip r:embed="rId3"/>
          <a:stretch>
            <a:fillRect/>
          </a:stretch>
        </p:blipFill>
        <p:spPr>
          <a:xfrm>
            <a:off x="683568" y="1988840"/>
            <a:ext cx="2400300" cy="2809875"/>
          </a:xfrm>
          <a:prstGeom prst="rect">
            <a:avLst/>
          </a:prstGeom>
        </p:spPr>
      </p:pic>
      <p:sp>
        <p:nvSpPr>
          <p:cNvPr id="6" name="Rechteck 5"/>
          <p:cNvSpPr/>
          <p:nvPr/>
        </p:nvSpPr>
        <p:spPr>
          <a:xfrm>
            <a:off x="3851920" y="1916832"/>
            <a:ext cx="4572000" cy="1015663"/>
          </a:xfrm>
          <a:prstGeom prst="rect">
            <a:avLst/>
          </a:prstGeom>
        </p:spPr>
        <p:txBody>
          <a:bodyPr>
            <a:spAutoFit/>
          </a:bodyPr>
          <a:lstStyle/>
          <a:p>
            <a:pPr lvl="0">
              <a:lnSpc>
                <a:spcPts val="2400"/>
              </a:lnSpc>
              <a:spcBef>
                <a:spcPts val="1600"/>
              </a:spcBef>
            </a:pPr>
            <a:r>
              <a:rPr lang="de-DE" sz="1600" kern="0" dirty="0" smtClean="0">
                <a:solidFill>
                  <a:srgbClr val="464646"/>
                </a:solidFill>
                <a:latin typeface="Calibri"/>
                <a:cs typeface="+mn-cs"/>
              </a:rPr>
              <a:t>Order [Images] anlegen</a:t>
            </a:r>
            <a:br>
              <a:rPr lang="de-DE" sz="1600" kern="0" dirty="0" smtClean="0">
                <a:solidFill>
                  <a:srgbClr val="464646"/>
                </a:solidFill>
                <a:latin typeface="Calibri"/>
                <a:cs typeface="+mn-cs"/>
              </a:rPr>
            </a:br>
            <a:r>
              <a:rPr lang="de-DE" sz="1600" kern="0" dirty="0" smtClean="0">
                <a:solidFill>
                  <a:srgbClr val="464646"/>
                </a:solidFill>
                <a:latin typeface="Calibri"/>
                <a:cs typeface="+mn-cs"/>
              </a:rPr>
              <a:t>logo.jpg auf [</a:t>
            </a:r>
            <a:r>
              <a:rPr lang="de-DE" sz="1600" kern="0" dirty="0" err="1" smtClean="0">
                <a:solidFill>
                  <a:srgbClr val="464646"/>
                </a:solidFill>
                <a:latin typeface="Calibri"/>
                <a:cs typeface="+mn-cs"/>
              </a:rPr>
              <a:t>WingtipToys</a:t>
            </a:r>
            <a:r>
              <a:rPr lang="de-DE" sz="1600" kern="0" dirty="0" smtClean="0">
                <a:solidFill>
                  <a:srgbClr val="464646"/>
                </a:solidFill>
                <a:latin typeface="Calibri"/>
                <a:cs typeface="+mn-cs"/>
              </a:rPr>
              <a:t>-Assets\</a:t>
            </a:r>
            <a:r>
              <a:rPr lang="de-DE" sz="1600" kern="0" dirty="0" err="1" smtClean="0">
                <a:solidFill>
                  <a:srgbClr val="464646"/>
                </a:solidFill>
                <a:latin typeface="Calibri"/>
                <a:cs typeface="+mn-cs"/>
              </a:rPr>
              <a:t>Calalog</a:t>
            </a:r>
            <a:r>
              <a:rPr lang="de-DE" sz="1600" kern="0" dirty="0" smtClean="0">
                <a:solidFill>
                  <a:srgbClr val="464646"/>
                </a:solidFill>
                <a:latin typeface="Calibri"/>
                <a:cs typeface="+mn-cs"/>
              </a:rPr>
              <a:t>] in [Images] verschieben</a:t>
            </a:r>
            <a:endParaRPr lang="de-DE" sz="2100" kern="0" dirty="0">
              <a:solidFill>
                <a:srgbClr val="464646"/>
              </a:solidFill>
              <a:latin typeface="Calibri"/>
              <a:cs typeface="+mn-cs"/>
            </a:endParaRPr>
          </a:p>
        </p:txBody>
      </p:sp>
      <p:sp>
        <p:nvSpPr>
          <p:cNvPr id="9" name="Datumsplatzhalter 8"/>
          <p:cNvSpPr>
            <a:spLocks noGrp="1"/>
          </p:cNvSpPr>
          <p:nvPr>
            <p:ph type="dt" sz="half" idx="10"/>
          </p:nvPr>
        </p:nvSpPr>
        <p:spPr/>
        <p:txBody>
          <a:bodyPr/>
          <a:lstStyle/>
          <a:p>
            <a:pPr>
              <a:defRPr/>
            </a:pPr>
            <a:fld id="{F7A067B8-1A60-401B-8081-3B803A67C4E1}"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53</a:t>
            </a:fld>
            <a:endParaRPr lang="en-US"/>
          </a:p>
        </p:txBody>
      </p:sp>
    </p:spTree>
    <p:extLst>
      <p:ext uri="{BB962C8B-B14F-4D97-AF65-F5344CB8AC3E}">
        <p14:creationId xmlns:p14="http://schemas.microsoft.com/office/powerpoint/2010/main" val="566653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Neue Seite [</a:t>
            </a:r>
            <a:r>
              <a:rPr lang="de-DE" i="1" dirty="0" smtClean="0"/>
              <a:t>ProductList.aspx</a:t>
            </a:r>
            <a:r>
              <a:rPr lang="de-DE" dirty="0" smtClean="0"/>
              <a:t>]</a:t>
            </a: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5" name="Grafik 4"/>
          <p:cNvPicPr>
            <a:picLocks noChangeAspect="1"/>
          </p:cNvPicPr>
          <p:nvPr/>
        </p:nvPicPr>
        <p:blipFill>
          <a:blip r:embed="rId3"/>
          <a:stretch>
            <a:fillRect/>
          </a:stretch>
        </p:blipFill>
        <p:spPr>
          <a:xfrm>
            <a:off x="558835" y="1628800"/>
            <a:ext cx="6048672" cy="4182188"/>
          </a:xfrm>
          <a:prstGeom prst="rect">
            <a:avLst/>
          </a:prstGeom>
        </p:spPr>
      </p:pic>
      <p:pic>
        <p:nvPicPr>
          <p:cNvPr id="6" name="Grafik 5"/>
          <p:cNvPicPr>
            <a:picLocks noChangeAspect="1"/>
          </p:cNvPicPr>
          <p:nvPr/>
        </p:nvPicPr>
        <p:blipFill>
          <a:blip r:embed="rId4"/>
          <a:stretch>
            <a:fillRect/>
          </a:stretch>
        </p:blipFill>
        <p:spPr>
          <a:xfrm>
            <a:off x="5436096" y="3199184"/>
            <a:ext cx="3320603" cy="2026215"/>
          </a:xfrm>
          <a:prstGeom prst="rect">
            <a:avLst/>
          </a:prstGeom>
        </p:spPr>
      </p:pic>
      <p:pic>
        <p:nvPicPr>
          <p:cNvPr id="4" name="Grafik 3"/>
          <p:cNvPicPr>
            <a:picLocks noChangeAspect="1"/>
          </p:cNvPicPr>
          <p:nvPr/>
        </p:nvPicPr>
        <p:blipFill>
          <a:blip r:embed="rId5"/>
          <a:stretch>
            <a:fillRect/>
          </a:stretch>
        </p:blipFill>
        <p:spPr>
          <a:xfrm>
            <a:off x="7028507" y="1194307"/>
            <a:ext cx="1728192" cy="1582285"/>
          </a:xfrm>
          <a:prstGeom prst="rect">
            <a:avLst/>
          </a:prstGeom>
        </p:spPr>
      </p:pic>
      <p:sp>
        <p:nvSpPr>
          <p:cNvPr id="10" name="Datumsplatzhalter 9"/>
          <p:cNvSpPr>
            <a:spLocks noGrp="1"/>
          </p:cNvSpPr>
          <p:nvPr>
            <p:ph type="dt" sz="half" idx="10"/>
          </p:nvPr>
        </p:nvSpPr>
        <p:spPr/>
        <p:txBody>
          <a:bodyPr/>
          <a:lstStyle/>
          <a:p>
            <a:pPr>
              <a:defRPr/>
            </a:pPr>
            <a:fld id="{F20BFA50-B434-456A-AEE5-2C5DD4F17435}"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54</a:t>
            </a:fld>
            <a:endParaRPr lang="en-US"/>
          </a:p>
        </p:txBody>
      </p:sp>
    </p:spTree>
    <p:extLst>
      <p:ext uri="{BB962C8B-B14F-4D97-AF65-F5344CB8AC3E}">
        <p14:creationId xmlns:p14="http://schemas.microsoft.com/office/powerpoint/2010/main" val="20564908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09600" y="1143000"/>
            <a:ext cx="8426896" cy="4953000"/>
          </a:xfrm>
        </p:spPr>
        <p:txBody>
          <a:bodyPr/>
          <a:lstStyle/>
          <a:p>
            <a:pPr marL="0" indent="0">
              <a:buNone/>
            </a:pPr>
            <a:r>
              <a:rPr lang="de-DE" b="1" dirty="0" smtClean="0"/>
              <a:t>Layout mit Bootstrap </a:t>
            </a:r>
          </a:p>
          <a:p>
            <a:pPr marL="0" indent="0">
              <a:buNone/>
            </a:pPr>
            <a:r>
              <a:rPr lang="de-DE" dirty="0" smtClean="0"/>
              <a:t>Original Bootstrap Dateien umbenennen</a:t>
            </a:r>
          </a:p>
          <a:p>
            <a:pPr marL="0" indent="0">
              <a:buNone/>
            </a:pPr>
            <a:endParaRPr lang="de-DE" dirty="0"/>
          </a:p>
          <a:p>
            <a:pPr marL="0" indent="0">
              <a:buNone/>
            </a:pPr>
            <a:endParaRPr lang="de-DE" dirty="0" smtClean="0"/>
          </a:p>
          <a:p>
            <a:pPr marL="0" indent="0">
              <a:buNone/>
            </a:pPr>
            <a:r>
              <a:rPr lang="de-DE" dirty="0" smtClean="0"/>
              <a:t>Download </a:t>
            </a:r>
            <a:r>
              <a:rPr lang="de-DE" dirty="0"/>
              <a:t>von </a:t>
            </a:r>
            <a:r>
              <a:rPr lang="de-DE" dirty="0">
                <a:hlinkClick r:id="rId3"/>
              </a:rPr>
              <a:t>http://bootswatch.com</a:t>
            </a:r>
            <a:r>
              <a:rPr lang="de-DE" dirty="0" smtClean="0">
                <a:hlinkClick r:id="rId3"/>
              </a:rPr>
              <a:t>/</a:t>
            </a:r>
            <a:r>
              <a:rPr lang="de-DE" dirty="0"/>
              <a:t> in </a:t>
            </a:r>
            <a:r>
              <a:rPr lang="de-DE" dirty="0" smtClean="0"/>
              <a:t/>
            </a:r>
            <a:br>
              <a:rPr lang="de-DE" dirty="0" smtClean="0"/>
            </a:br>
            <a:r>
              <a:rPr lang="de-DE" sz="1600" dirty="0" smtClean="0">
                <a:hlinkClick r:id="rId4" action="ppaction://hlinkfile"/>
              </a:rPr>
              <a:t>C</a:t>
            </a:r>
            <a:r>
              <a:rPr lang="de-DE" sz="1600" dirty="0">
                <a:hlinkClick r:id="rId4" action="ppaction://hlinkfile"/>
              </a:rPr>
              <a:t>:\Users\tg\Documents\visual </a:t>
            </a:r>
            <a:r>
              <a:rPr lang="de-DE" sz="1600" dirty="0" err="1">
                <a:hlinkClick r:id="rId4" action="ppaction://hlinkfile"/>
              </a:rPr>
              <a:t>studio</a:t>
            </a:r>
            <a:r>
              <a:rPr lang="de-DE" sz="1600" dirty="0">
                <a:hlinkClick r:id="rId4" action="ppaction://hlinkfile"/>
              </a:rPr>
              <a:t> </a:t>
            </a:r>
            <a:r>
              <a:rPr lang="de-DE" sz="1600" dirty="0" smtClean="0">
                <a:hlinkClick r:id="rId4" action="ppaction://hlinkfile"/>
              </a:rPr>
              <a:t>2013\Projects\</a:t>
            </a:r>
            <a:r>
              <a:rPr lang="de-DE" sz="1600" dirty="0" err="1" smtClean="0">
                <a:hlinkClick r:id="rId4" action="ppaction://hlinkfile"/>
              </a:rPr>
              <a:t>WingtipToys</a:t>
            </a:r>
            <a:r>
              <a:rPr lang="de-DE" sz="1600" dirty="0" smtClean="0">
                <a:hlinkClick r:id="rId4" action="ppaction://hlinkfile"/>
              </a:rPr>
              <a:t>\</a:t>
            </a:r>
            <a:r>
              <a:rPr lang="de-DE" sz="1600" dirty="0" err="1" smtClean="0">
                <a:hlinkClick r:id="rId4" action="ppaction://hlinkfile"/>
              </a:rPr>
              <a:t>WingtipToys</a:t>
            </a:r>
            <a:r>
              <a:rPr lang="de-DE" sz="1600" dirty="0" smtClean="0">
                <a:hlinkClick r:id="rId4" action="ppaction://hlinkfile"/>
              </a:rPr>
              <a:t>\Content</a:t>
            </a:r>
            <a:r>
              <a:rPr lang="de-DE" sz="1600" dirty="0" smtClean="0"/>
              <a:t>  </a:t>
            </a:r>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5" name="Grafik 4"/>
          <p:cNvPicPr>
            <a:picLocks noChangeAspect="1"/>
          </p:cNvPicPr>
          <p:nvPr/>
        </p:nvPicPr>
        <p:blipFill>
          <a:blip r:embed="rId5"/>
          <a:stretch>
            <a:fillRect/>
          </a:stretch>
        </p:blipFill>
        <p:spPr>
          <a:xfrm>
            <a:off x="5580112" y="1484784"/>
            <a:ext cx="2257425" cy="1762125"/>
          </a:xfrm>
          <a:prstGeom prst="rect">
            <a:avLst/>
          </a:prstGeom>
        </p:spPr>
      </p:pic>
      <p:pic>
        <p:nvPicPr>
          <p:cNvPr id="6" name="Grafik 5"/>
          <p:cNvPicPr>
            <a:picLocks noChangeAspect="1"/>
          </p:cNvPicPr>
          <p:nvPr/>
        </p:nvPicPr>
        <p:blipFill>
          <a:blip r:embed="rId6"/>
          <a:stretch>
            <a:fillRect/>
          </a:stretch>
        </p:blipFill>
        <p:spPr>
          <a:xfrm>
            <a:off x="6228184" y="3963154"/>
            <a:ext cx="2049735" cy="2371594"/>
          </a:xfrm>
          <a:prstGeom prst="rect">
            <a:avLst/>
          </a:prstGeom>
        </p:spPr>
      </p:pic>
      <p:sp>
        <p:nvSpPr>
          <p:cNvPr id="9" name="Datumsplatzhalter 8"/>
          <p:cNvSpPr>
            <a:spLocks noGrp="1"/>
          </p:cNvSpPr>
          <p:nvPr>
            <p:ph type="dt" sz="half" idx="10"/>
          </p:nvPr>
        </p:nvSpPr>
        <p:spPr/>
        <p:txBody>
          <a:bodyPr/>
          <a:lstStyle/>
          <a:p>
            <a:pPr>
              <a:defRPr/>
            </a:pPr>
            <a:fld id="{53FBF01F-1A6E-4EA2-B2E9-340E0CBA872C}"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55</a:t>
            </a:fld>
            <a:endParaRPr lang="en-US"/>
          </a:p>
        </p:txBody>
      </p:sp>
    </p:spTree>
    <p:extLst>
      <p:ext uri="{BB962C8B-B14F-4D97-AF65-F5344CB8AC3E}">
        <p14:creationId xmlns:p14="http://schemas.microsoft.com/office/powerpoint/2010/main" val="34536685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Hinzufügen zum Projekt</a:t>
            </a:r>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4" name="Grafik 3"/>
          <p:cNvPicPr>
            <a:picLocks noChangeAspect="1"/>
          </p:cNvPicPr>
          <p:nvPr/>
        </p:nvPicPr>
        <p:blipFill>
          <a:blip r:embed="rId3"/>
          <a:stretch>
            <a:fillRect/>
          </a:stretch>
        </p:blipFill>
        <p:spPr>
          <a:xfrm>
            <a:off x="755575" y="1628800"/>
            <a:ext cx="4206159" cy="4104456"/>
          </a:xfrm>
          <a:prstGeom prst="rect">
            <a:avLst/>
          </a:prstGeom>
        </p:spPr>
      </p:pic>
      <p:sp>
        <p:nvSpPr>
          <p:cNvPr id="6" name="Rechteck 5"/>
          <p:cNvSpPr/>
          <p:nvPr/>
        </p:nvSpPr>
        <p:spPr>
          <a:xfrm>
            <a:off x="5827752" y="1700808"/>
            <a:ext cx="2416046" cy="707886"/>
          </a:xfrm>
          <a:prstGeom prst="rect">
            <a:avLst/>
          </a:prstGeom>
        </p:spPr>
        <p:txBody>
          <a:bodyPr wrap="none">
            <a:spAutoFit/>
          </a:bodyPr>
          <a:lstStyle/>
          <a:p>
            <a:pPr lvl="0">
              <a:lnSpc>
                <a:spcPts val="2400"/>
              </a:lnSpc>
              <a:spcBef>
                <a:spcPts val="1600"/>
              </a:spcBef>
            </a:pPr>
            <a:r>
              <a:rPr lang="en-US" sz="1600" kern="0" dirty="0" err="1" smtClean="0">
                <a:solidFill>
                  <a:srgbClr val="464646"/>
                </a:solidFill>
                <a:latin typeface="Calibri"/>
                <a:cs typeface="+mn-cs"/>
              </a:rPr>
              <a:t>ausgeblendete</a:t>
            </a:r>
            <a:r>
              <a:rPr lang="en-US" sz="1600" kern="0" dirty="0" smtClean="0">
                <a:solidFill>
                  <a:srgbClr val="464646"/>
                </a:solidFill>
                <a:latin typeface="Calibri"/>
                <a:cs typeface="+mn-cs"/>
              </a:rPr>
              <a:t> </a:t>
            </a:r>
            <a:r>
              <a:rPr lang="en-US" sz="1600" kern="0" dirty="0" err="1" smtClean="0">
                <a:solidFill>
                  <a:srgbClr val="464646"/>
                </a:solidFill>
                <a:latin typeface="Calibri"/>
                <a:cs typeface="+mn-cs"/>
              </a:rPr>
              <a:t>Dateien</a:t>
            </a:r>
            <a:r>
              <a:rPr lang="en-US" sz="1600" kern="0" dirty="0" smtClean="0">
                <a:solidFill>
                  <a:srgbClr val="464646"/>
                </a:solidFill>
                <a:latin typeface="Calibri"/>
                <a:cs typeface="+mn-cs"/>
              </a:rPr>
              <a:t> </a:t>
            </a:r>
            <a:r>
              <a:rPr lang="en-US" sz="1600" kern="0" dirty="0" err="1" smtClean="0">
                <a:solidFill>
                  <a:srgbClr val="464646"/>
                </a:solidFill>
                <a:latin typeface="Calibri"/>
                <a:cs typeface="+mn-cs"/>
              </a:rPr>
              <a:t>im</a:t>
            </a:r>
            <a:r>
              <a:rPr lang="en-US" sz="1600" kern="0" dirty="0" smtClean="0">
                <a:solidFill>
                  <a:srgbClr val="464646"/>
                </a:solidFill>
                <a:latin typeface="Calibri"/>
                <a:cs typeface="+mn-cs"/>
              </a:rPr>
              <a:t> </a:t>
            </a:r>
            <a:br>
              <a:rPr lang="en-US" sz="1600" kern="0" dirty="0" smtClean="0">
                <a:solidFill>
                  <a:srgbClr val="464646"/>
                </a:solidFill>
                <a:latin typeface="Calibri"/>
                <a:cs typeface="+mn-cs"/>
              </a:rPr>
            </a:br>
            <a:r>
              <a:rPr lang="en-US" sz="1600" kern="0" dirty="0" err="1" smtClean="0">
                <a:solidFill>
                  <a:srgbClr val="464646"/>
                </a:solidFill>
                <a:latin typeface="Calibri"/>
                <a:cs typeface="+mn-cs"/>
              </a:rPr>
              <a:t>Projektexplorer</a:t>
            </a:r>
            <a:r>
              <a:rPr lang="en-US" sz="1600" kern="0" dirty="0" smtClean="0">
                <a:solidFill>
                  <a:srgbClr val="464646"/>
                </a:solidFill>
                <a:latin typeface="Calibri"/>
                <a:cs typeface="+mn-cs"/>
              </a:rPr>
              <a:t> </a:t>
            </a:r>
            <a:r>
              <a:rPr lang="en-US" sz="1600" kern="0" dirty="0" err="1" smtClean="0">
                <a:solidFill>
                  <a:srgbClr val="464646"/>
                </a:solidFill>
                <a:latin typeface="Calibri"/>
                <a:cs typeface="+mn-cs"/>
              </a:rPr>
              <a:t>anzeigen</a:t>
            </a:r>
            <a:endParaRPr lang="de-DE" sz="2100" kern="0" dirty="0">
              <a:solidFill>
                <a:srgbClr val="464646"/>
              </a:solidFill>
              <a:latin typeface="Calibri"/>
              <a:cs typeface="+mn-cs"/>
            </a:endParaRPr>
          </a:p>
        </p:txBody>
      </p:sp>
      <p:cxnSp>
        <p:nvCxnSpPr>
          <p:cNvPr id="7" name="Gerade Verbindung mit Pfeil 6"/>
          <p:cNvCxnSpPr>
            <a:stCxn id="6" idx="1"/>
            <a:endCxn id="8" idx="3"/>
          </p:cNvCxnSpPr>
          <p:nvPr/>
        </p:nvCxnSpPr>
        <p:spPr bwMode="auto">
          <a:xfrm flipH="1" flipV="1">
            <a:off x="4342640" y="1871894"/>
            <a:ext cx="1485112" cy="182857"/>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8" name="Abgerundetes Rechteck 7"/>
          <p:cNvSpPr/>
          <p:nvPr/>
        </p:nvSpPr>
        <p:spPr bwMode="auto">
          <a:xfrm>
            <a:off x="3875940" y="1603673"/>
            <a:ext cx="466700" cy="536442"/>
          </a:xfrm>
          <a:prstGeom prst="roundRect">
            <a:avLst/>
          </a:prstGeom>
          <a:noFill/>
          <a:ln w="25400" algn="ctr">
            <a:solidFill>
              <a:srgbClr val="FF0000"/>
            </a:solidFill>
            <a:round/>
            <a:headEnd/>
            <a:tailEnd/>
          </a:ln>
        </p:spPr>
        <p:txBody>
          <a:bodyPr rtlCol="0" anchor="ctr"/>
          <a:lstStyle/>
          <a:p>
            <a:pPr algn="ctr"/>
            <a:endParaRPr lang="de-DE" smtClean="0"/>
          </a:p>
        </p:txBody>
      </p:sp>
      <p:sp>
        <p:nvSpPr>
          <p:cNvPr id="12" name="Abgerundetes Rechteck 11"/>
          <p:cNvSpPr/>
          <p:nvPr/>
        </p:nvSpPr>
        <p:spPr bwMode="auto">
          <a:xfrm>
            <a:off x="899571" y="4437112"/>
            <a:ext cx="1952634" cy="392426"/>
          </a:xfrm>
          <a:prstGeom prst="roundRect">
            <a:avLst/>
          </a:prstGeom>
          <a:noFill/>
          <a:ln w="25400" algn="ctr">
            <a:solidFill>
              <a:srgbClr val="FF0000"/>
            </a:solidFill>
            <a:round/>
            <a:headEnd/>
            <a:tailEnd/>
          </a:ln>
        </p:spPr>
        <p:txBody>
          <a:bodyPr rtlCol="0" anchor="ctr"/>
          <a:lstStyle/>
          <a:p>
            <a:pPr algn="ctr"/>
            <a:endParaRPr lang="de-DE" smtClean="0"/>
          </a:p>
        </p:txBody>
      </p:sp>
      <p:sp>
        <p:nvSpPr>
          <p:cNvPr id="13" name="Rechteck 12"/>
          <p:cNvSpPr/>
          <p:nvPr/>
        </p:nvSpPr>
        <p:spPr>
          <a:xfrm>
            <a:off x="5900370" y="4149080"/>
            <a:ext cx="2202847" cy="400110"/>
          </a:xfrm>
          <a:prstGeom prst="rect">
            <a:avLst/>
          </a:prstGeom>
        </p:spPr>
        <p:txBody>
          <a:bodyPr wrap="none">
            <a:spAutoFit/>
          </a:bodyPr>
          <a:lstStyle/>
          <a:p>
            <a:pPr lvl="0">
              <a:lnSpc>
                <a:spcPts val="2400"/>
              </a:lnSpc>
              <a:spcBef>
                <a:spcPts val="1600"/>
              </a:spcBef>
            </a:pPr>
            <a:r>
              <a:rPr lang="en-US" sz="1600" kern="0" dirty="0" smtClean="0">
                <a:solidFill>
                  <a:srgbClr val="464646"/>
                </a:solidFill>
                <a:latin typeface="Calibri"/>
                <a:cs typeface="+mn-cs"/>
              </a:rPr>
              <a:t>Und </a:t>
            </a:r>
            <a:r>
              <a:rPr lang="en-US" sz="1600" kern="0" dirty="0" err="1" smtClean="0">
                <a:solidFill>
                  <a:srgbClr val="464646"/>
                </a:solidFill>
                <a:latin typeface="Calibri"/>
                <a:cs typeface="+mn-cs"/>
              </a:rPr>
              <a:t>Dateien</a:t>
            </a:r>
            <a:r>
              <a:rPr lang="en-US" sz="1600" kern="0" dirty="0" smtClean="0">
                <a:solidFill>
                  <a:srgbClr val="464646"/>
                </a:solidFill>
                <a:latin typeface="Calibri"/>
                <a:cs typeface="+mn-cs"/>
              </a:rPr>
              <a:t> </a:t>
            </a:r>
            <a:r>
              <a:rPr lang="en-US" sz="1600" kern="0" dirty="0" err="1" smtClean="0">
                <a:solidFill>
                  <a:srgbClr val="464646"/>
                </a:solidFill>
                <a:latin typeface="Calibri"/>
                <a:cs typeface="+mn-cs"/>
              </a:rPr>
              <a:t>hinzufügen</a:t>
            </a:r>
            <a:endParaRPr lang="de-DE" sz="2100" kern="0" dirty="0">
              <a:solidFill>
                <a:srgbClr val="464646"/>
              </a:solidFill>
              <a:latin typeface="Calibri"/>
              <a:cs typeface="+mn-cs"/>
            </a:endParaRPr>
          </a:p>
        </p:txBody>
      </p:sp>
      <p:cxnSp>
        <p:nvCxnSpPr>
          <p:cNvPr id="14" name="Gerade Verbindung mit Pfeil 13"/>
          <p:cNvCxnSpPr>
            <a:stCxn id="13" idx="1"/>
          </p:cNvCxnSpPr>
          <p:nvPr/>
        </p:nvCxnSpPr>
        <p:spPr bwMode="auto">
          <a:xfrm flipH="1">
            <a:off x="2858654" y="4349135"/>
            <a:ext cx="3041716" cy="28419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1" name="Datumsplatzhalter 10"/>
          <p:cNvSpPr>
            <a:spLocks noGrp="1"/>
          </p:cNvSpPr>
          <p:nvPr>
            <p:ph type="dt" sz="half" idx="10"/>
          </p:nvPr>
        </p:nvSpPr>
        <p:spPr/>
        <p:txBody>
          <a:bodyPr/>
          <a:lstStyle/>
          <a:p>
            <a:pPr>
              <a:defRPr/>
            </a:pPr>
            <a:fld id="{2BBE999B-EE4F-476B-A240-31367A7B350C}" type="datetime1">
              <a:rPr lang="de-DE" smtClean="0"/>
              <a:t>18.06.2015</a:t>
            </a:fld>
            <a:endParaRPr lang="en-US"/>
          </a:p>
        </p:txBody>
      </p:sp>
      <p:sp>
        <p:nvSpPr>
          <p:cNvPr id="15" name="Foliennummernplatzhalter 14"/>
          <p:cNvSpPr>
            <a:spLocks noGrp="1"/>
          </p:cNvSpPr>
          <p:nvPr>
            <p:ph type="sldNum" sz="quarter" idx="12"/>
          </p:nvPr>
        </p:nvSpPr>
        <p:spPr/>
        <p:txBody>
          <a:bodyPr/>
          <a:lstStyle/>
          <a:p>
            <a:pPr>
              <a:defRPr/>
            </a:pPr>
            <a:fld id="{0747BC70-76BC-43A4-8291-B1E8B18CA846}" type="slidenum">
              <a:rPr lang="en-US" smtClean="0"/>
              <a:pPr>
                <a:defRPr/>
              </a:pPr>
              <a:t>56</a:t>
            </a:fld>
            <a:endParaRPr lang="en-US"/>
          </a:p>
        </p:txBody>
      </p:sp>
    </p:spTree>
    <p:extLst>
      <p:ext uri="{BB962C8B-B14F-4D97-AF65-F5344CB8AC3E}">
        <p14:creationId xmlns:p14="http://schemas.microsoft.com/office/powerpoint/2010/main" val="2680944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smtClean="0"/>
              <a:t>Navigation anpassen</a:t>
            </a:r>
          </a:p>
          <a:p>
            <a:pPr marL="0" indent="0">
              <a:buNone/>
            </a:pPr>
            <a:r>
              <a:rPr lang="de-DE" i="1" dirty="0" err="1" smtClean="0"/>
              <a:t>Site.Master</a:t>
            </a:r>
            <a:endParaRPr lang="de-DE" i="1" dirty="0" smtClean="0"/>
          </a:p>
          <a:p>
            <a:pPr marL="0" defTabSz="360000">
              <a:lnSpc>
                <a:spcPct val="100000"/>
              </a:lnSpc>
              <a:spcBef>
                <a:spcPts val="0"/>
              </a:spcBef>
              <a:spcAft>
                <a:spcPts val="0"/>
              </a:spcAft>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navbar</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-collapse collapse"&gt;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ul</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nav</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navbar-nav</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="server"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href</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Home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="server"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href</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="~/About"&gt;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About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="server"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href</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="~/Contact"&gt;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Contact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="server"</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href</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ProductList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Products</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li</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de-DE"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ul</a:t>
            </a: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800"/>
              </a:spcAft>
              <a:buNone/>
            </a:pPr>
            <a:r>
              <a:rPr lang="de-DE" sz="1000" dirty="0">
                <a:latin typeface="Calibri" panose="020F0502020204030204" pitchFamily="34" charset="0"/>
                <a:ea typeface="Calibri" panose="020F0502020204030204" pitchFamily="34" charset="0"/>
                <a:cs typeface="Times New Roman" panose="02020603050405020304" pitchFamily="18" charset="0"/>
              </a:rPr>
              <a:t> </a:t>
            </a:r>
            <a:endParaRPr lang="de-DE" sz="10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buNone/>
            </a:pPr>
            <a:r>
              <a:rPr lang="en-US" sz="1600" dirty="0"/>
              <a:t>Gelb </a:t>
            </a:r>
            <a:r>
              <a:rPr lang="en-US" sz="1600" dirty="0" err="1"/>
              <a:t>markierten</a:t>
            </a:r>
            <a:r>
              <a:rPr lang="en-US" sz="1600" dirty="0"/>
              <a:t> </a:t>
            </a:r>
            <a:r>
              <a:rPr lang="en-US" sz="1600" dirty="0" err="1"/>
              <a:t>Bereich</a:t>
            </a:r>
            <a:r>
              <a:rPr lang="en-US" sz="1600" dirty="0"/>
              <a:t> </a:t>
            </a:r>
            <a:r>
              <a:rPr lang="en-US" sz="1600" dirty="0" err="1" smtClean="0"/>
              <a:t>einfügen</a:t>
            </a:r>
            <a:r>
              <a:rPr lang="en-US" sz="1600" dirty="0" smtClean="0"/>
              <a:t> </a:t>
            </a:r>
            <a:r>
              <a:rPr lang="en-US" sz="1600" dirty="0" err="1" smtClean="0"/>
              <a:t>für</a:t>
            </a:r>
            <a:r>
              <a:rPr lang="en-US" sz="1600" dirty="0" smtClean="0"/>
              <a:t> </a:t>
            </a:r>
            <a:r>
              <a:rPr lang="en-US" sz="1600" dirty="0" err="1" smtClean="0"/>
              <a:t>neu</a:t>
            </a:r>
            <a:r>
              <a:rPr lang="en-US" sz="1600" dirty="0" smtClean="0"/>
              <a:t> </a:t>
            </a:r>
            <a:r>
              <a:rPr lang="en-US" sz="1600" dirty="0" err="1" smtClean="0"/>
              <a:t>erstellte</a:t>
            </a:r>
            <a:r>
              <a:rPr lang="en-US" sz="1600" dirty="0" smtClean="0"/>
              <a:t> </a:t>
            </a:r>
            <a:r>
              <a:rPr lang="en-US" sz="1600" dirty="0" err="1" smtClean="0"/>
              <a:t>Seite</a:t>
            </a:r>
            <a:r>
              <a:rPr lang="en-US" sz="1600" dirty="0" smtClean="0"/>
              <a:t> [Products.aspx]</a:t>
            </a:r>
            <a:r>
              <a:rPr lang="de-DE" sz="1000" dirty="0" smtClean="0"/>
              <a:t> </a:t>
            </a:r>
          </a:p>
          <a:p>
            <a:pPr marL="0" lvl="0" indent="0" defTabSz="360000">
              <a:buNone/>
            </a:pPr>
            <a:endParaRPr lang="de-DE" sz="1000" dirty="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sp>
        <p:nvSpPr>
          <p:cNvPr id="4" name="Abgerundetes Rechteck 3"/>
          <p:cNvSpPr/>
          <p:nvPr/>
        </p:nvSpPr>
        <p:spPr bwMode="auto">
          <a:xfrm>
            <a:off x="683568" y="4221088"/>
            <a:ext cx="720080" cy="504056"/>
          </a:xfrm>
          <a:prstGeom prst="roundRect">
            <a:avLst/>
          </a:prstGeom>
          <a:gradFill rotWithShape="0">
            <a:gsLst>
              <a:gs pos="0">
                <a:srgbClr val="E03725"/>
              </a:gs>
              <a:gs pos="100000">
                <a:srgbClr val="B22D26"/>
              </a:gs>
            </a:gsLst>
            <a:lin ang="5400000"/>
          </a:gradFill>
          <a:ln w="9525" algn="ctr">
            <a:solidFill>
              <a:schemeClr val="tx1"/>
            </a:solidFill>
            <a:round/>
            <a:headEnd/>
            <a:tailEnd/>
          </a:ln>
        </p:spPr>
        <p:txBody>
          <a:bodyPr rtlCol="0" anchor="ctr"/>
          <a:lstStyle/>
          <a:p>
            <a:pPr algn="ctr"/>
            <a:r>
              <a:rPr lang="de-DE" sz="2400" b="1" dirty="0" smtClean="0"/>
              <a:t>F5</a:t>
            </a:r>
            <a:endParaRPr lang="de-DE" b="1" dirty="0" smtClean="0"/>
          </a:p>
        </p:txBody>
      </p:sp>
      <p:sp>
        <p:nvSpPr>
          <p:cNvPr id="8" name="Datumsplatzhalter 7"/>
          <p:cNvSpPr>
            <a:spLocks noGrp="1"/>
          </p:cNvSpPr>
          <p:nvPr>
            <p:ph type="dt" sz="half" idx="10"/>
          </p:nvPr>
        </p:nvSpPr>
        <p:spPr/>
        <p:txBody>
          <a:bodyPr/>
          <a:lstStyle/>
          <a:p>
            <a:pPr>
              <a:defRPr/>
            </a:pPr>
            <a:fld id="{6D9FE2BD-FD15-4323-8842-70B179A583F0}"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57</a:t>
            </a:fld>
            <a:endParaRPr lang="en-US"/>
          </a:p>
        </p:txBody>
      </p:sp>
    </p:spTree>
    <p:extLst>
      <p:ext uri="{BB962C8B-B14F-4D97-AF65-F5344CB8AC3E}">
        <p14:creationId xmlns:p14="http://schemas.microsoft.com/office/powerpoint/2010/main" val="21766941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defTabSz="360000">
              <a:lnSpc>
                <a:spcPct val="100000"/>
              </a:lnSpc>
              <a:spcBef>
                <a:spcPts val="0"/>
              </a:spcBef>
              <a:spcAft>
                <a:spcPts val="0"/>
              </a:spcAft>
              <a:buNone/>
            </a:pPr>
            <a:r>
              <a:rPr lang="en-US" dirty="0" err="1" smtClean="0"/>
              <a:t>Hinzufügen</a:t>
            </a:r>
            <a:r>
              <a:rPr lang="en-US" dirty="0" smtClean="0"/>
              <a:t> </a:t>
            </a:r>
            <a:r>
              <a:rPr lang="en-US" dirty="0" err="1" smtClean="0"/>
              <a:t>eines</a:t>
            </a:r>
            <a:r>
              <a:rPr lang="en-US" dirty="0" smtClean="0"/>
              <a:t> </a:t>
            </a:r>
            <a:r>
              <a:rPr lang="en-US" dirty="0" err="1" smtClean="0"/>
              <a:t>Datensteuerelements</a:t>
            </a:r>
            <a:r>
              <a:rPr lang="en-US" dirty="0" smtClean="0"/>
              <a:t> </a:t>
            </a:r>
            <a:r>
              <a:rPr lang="en-US" dirty="0" err="1" smtClean="0"/>
              <a:t>für</a:t>
            </a:r>
            <a:r>
              <a:rPr lang="en-US" dirty="0" smtClean="0"/>
              <a:t> Navigation</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indent="0" defTabSz="360000">
              <a:lnSpc>
                <a:spcPct val="100000"/>
              </a:lnSpc>
              <a:spcBef>
                <a:spcPts val="0"/>
              </a:spcBef>
              <a:spcAft>
                <a:spcPts val="0"/>
              </a:spcAft>
              <a:buNone/>
            </a:pPr>
            <a:r>
              <a:rPr lang="en-US" dirty="0" err="1" smtClean="0"/>
              <a:t>Hier</a:t>
            </a:r>
            <a:r>
              <a:rPr lang="en-US" dirty="0" smtClean="0"/>
              <a:t> </a:t>
            </a:r>
            <a:r>
              <a:rPr lang="en-US" dirty="0" err="1" smtClean="0"/>
              <a:t>wird</a:t>
            </a:r>
            <a:r>
              <a:rPr lang="en-US" dirty="0" smtClean="0"/>
              <a:t> </a:t>
            </a:r>
            <a:r>
              <a:rPr lang="en-US" dirty="0" err="1" smtClean="0"/>
              <a:t>ein</a:t>
            </a:r>
            <a:r>
              <a:rPr lang="en-US" dirty="0" smtClean="0"/>
              <a:t> </a:t>
            </a:r>
            <a:r>
              <a:rPr lang="de-DE" dirty="0" err="1" smtClean="0"/>
              <a:t>asp:ListView</a:t>
            </a:r>
            <a:r>
              <a:rPr lang="de-DE" dirty="0" smtClean="0"/>
              <a:t> verwendet um die Daten zu konsumieren.</a:t>
            </a:r>
          </a:p>
          <a:p>
            <a:pPr marL="0" indent="0" defTabSz="360000">
              <a:lnSpc>
                <a:spcPct val="100000"/>
              </a:lnSpc>
              <a:spcBef>
                <a:spcPts val="0"/>
              </a:spcBef>
              <a:spcAft>
                <a:spcPts val="0"/>
              </a:spcAft>
              <a:buNone/>
            </a:pPr>
            <a:r>
              <a:rPr lang="en-US" dirty="0" err="1" smtClean="0"/>
              <a:t>Es</a:t>
            </a:r>
            <a:r>
              <a:rPr lang="en-US" dirty="0" smtClean="0"/>
              <a:t> </a:t>
            </a:r>
            <a:r>
              <a:rPr lang="en-US" dirty="0" err="1" smtClean="0"/>
              <a:t>gibt</a:t>
            </a:r>
            <a:r>
              <a:rPr lang="en-US" dirty="0" smtClean="0"/>
              <a:t> </a:t>
            </a:r>
            <a:r>
              <a:rPr lang="en-US" dirty="0" err="1" smtClean="0"/>
              <a:t>auch</a:t>
            </a:r>
            <a:r>
              <a:rPr lang="en-US" dirty="0" smtClean="0"/>
              <a:t>:</a:t>
            </a:r>
            <a:r>
              <a:rPr lang="en-US" dirty="0"/>
              <a:t/>
            </a:r>
            <a:br>
              <a:rPr lang="en-US" dirty="0"/>
            </a:br>
            <a:r>
              <a:rPr lang="de-DE" dirty="0" err="1" smtClean="0"/>
              <a:t>asp:GridView</a:t>
            </a:r>
            <a:endParaRPr lang="de-DE" dirty="0" smtClean="0"/>
          </a:p>
          <a:p>
            <a:pPr marL="0" indent="0" defTabSz="360000">
              <a:lnSpc>
                <a:spcPct val="100000"/>
              </a:lnSpc>
              <a:spcBef>
                <a:spcPts val="0"/>
              </a:spcBef>
              <a:spcAft>
                <a:spcPts val="0"/>
              </a:spcAft>
              <a:buNone/>
            </a:pPr>
            <a:r>
              <a:rPr lang="de-DE" dirty="0" err="1"/>
              <a:t>asp:DropDownList</a:t>
            </a:r>
            <a:endParaRPr lang="de-DE" dirty="0" smtClean="0"/>
          </a:p>
          <a:p>
            <a:pPr marL="0" indent="0" defTabSz="360000">
              <a:lnSpc>
                <a:spcPct val="100000"/>
              </a:lnSpc>
              <a:spcBef>
                <a:spcPts val="0"/>
              </a:spcBef>
              <a:spcAft>
                <a:spcPts val="0"/>
              </a:spcAft>
              <a:buNone/>
            </a:pPr>
            <a:endParaRPr lang="en-US" dirty="0"/>
          </a:p>
          <a:p>
            <a:pPr marL="0" defTabSz="360000">
              <a:lnSpc>
                <a:spcPct val="100000"/>
              </a:lnSpc>
              <a:spcBef>
                <a:spcPts val="0"/>
              </a:spcBef>
              <a:spcAft>
                <a:spcPts val="0"/>
              </a:spcAft>
            </a:pPr>
            <a:endParaRPr lang="de-DE" dirty="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4" name="Grafik 3"/>
          <p:cNvPicPr>
            <a:picLocks noChangeAspect="1"/>
          </p:cNvPicPr>
          <p:nvPr/>
        </p:nvPicPr>
        <p:blipFill>
          <a:blip r:embed="rId3"/>
          <a:stretch>
            <a:fillRect/>
          </a:stretch>
        </p:blipFill>
        <p:spPr>
          <a:xfrm>
            <a:off x="609228" y="1772816"/>
            <a:ext cx="7427673" cy="2160240"/>
          </a:xfrm>
          <a:prstGeom prst="rect">
            <a:avLst/>
          </a:prstGeom>
        </p:spPr>
      </p:pic>
      <p:sp>
        <p:nvSpPr>
          <p:cNvPr id="8" name="Datumsplatzhalter 7"/>
          <p:cNvSpPr>
            <a:spLocks noGrp="1"/>
          </p:cNvSpPr>
          <p:nvPr>
            <p:ph type="dt" sz="half" idx="10"/>
          </p:nvPr>
        </p:nvSpPr>
        <p:spPr/>
        <p:txBody>
          <a:bodyPr/>
          <a:lstStyle/>
          <a:p>
            <a:pPr>
              <a:defRPr/>
            </a:pPr>
            <a:fld id="{5886D3A2-D757-48CE-ACD1-DA99BC521174}"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58</a:t>
            </a:fld>
            <a:endParaRPr lang="en-US"/>
          </a:p>
        </p:txBody>
      </p:sp>
    </p:spTree>
    <p:extLst>
      <p:ext uri="{BB962C8B-B14F-4D97-AF65-F5344CB8AC3E}">
        <p14:creationId xmlns:p14="http://schemas.microsoft.com/office/powerpoint/2010/main" val="1223389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lvl="0" defTabSz="360000">
              <a:lnSpc>
                <a:spcPct val="100000"/>
              </a:lnSpc>
              <a:spcBef>
                <a:spcPts val="0"/>
              </a:spcBef>
              <a:spcAft>
                <a:spcPts val="0"/>
              </a:spcAft>
            </a:pPr>
            <a:endPar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de-DE" i="1" dirty="0" err="1"/>
              <a:t>Site.Master</a:t>
            </a:r>
            <a:endParaRPr lang="en-US" i="1" dirty="0"/>
          </a:p>
          <a:p>
            <a:pPr marL="0" lvl="0" defTabSz="360000">
              <a:lnSpc>
                <a:spcPct val="100000"/>
              </a:lnSpc>
              <a:spcBef>
                <a:spcPts val="0"/>
              </a:spcBef>
              <a:spcAft>
                <a:spcPts val="0"/>
              </a:spcAft>
            </a:pPr>
            <a:endPar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TitleContent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style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text-align</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center"&gt;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="server"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href</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asp</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="Image1"</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="server"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ImageUrl</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="~/Images/logo.jpg"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BorderStyle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="None"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CategoryMenu</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style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text-align</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center"&gt;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asp</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ListView</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categoryList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ItemType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WingtipToys.Models.Category</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="server"</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SelectMethod</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GetCategories</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ItemTemplate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style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font-size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large; </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font-style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normal"&gt;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href</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ProductList.aspx?id</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Item.CategoryID</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%&gt;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&lt;%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Item.CategoryName</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ItemTemplate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ItemSeparatorTemplate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ItemSeparatorTemplate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asp</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ListView</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="container body-content"&gt;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lvl="0" defTabSz="360000">
              <a:lnSpc>
                <a:spcPct val="100000"/>
              </a:lnSpc>
              <a:spcBef>
                <a:spcPts val="0"/>
              </a:spcBef>
              <a:spcAft>
                <a:spcPts val="800"/>
              </a:spcAft>
            </a:pP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defTabSz="360000">
              <a:lnSpc>
                <a:spcPct val="100000"/>
              </a:lnSpc>
              <a:spcBef>
                <a:spcPts val="0"/>
              </a:spcBef>
              <a:spcAft>
                <a:spcPts val="800"/>
              </a:spcAft>
              <a:buNone/>
            </a:pPr>
            <a:r>
              <a:rPr lang="en-US" sz="1600" dirty="0"/>
              <a:t>Gelb </a:t>
            </a:r>
            <a:r>
              <a:rPr lang="en-US" sz="1600" dirty="0" err="1"/>
              <a:t>markierten</a:t>
            </a:r>
            <a:r>
              <a:rPr lang="en-US" sz="1600" dirty="0"/>
              <a:t> </a:t>
            </a:r>
            <a:r>
              <a:rPr lang="en-US" sz="1600" dirty="0" err="1"/>
              <a:t>Bereich</a:t>
            </a:r>
            <a:r>
              <a:rPr lang="en-US" sz="1600" dirty="0"/>
              <a:t> </a:t>
            </a:r>
            <a:r>
              <a:rPr lang="en-US" sz="1600" dirty="0" err="1"/>
              <a:t>einfügen</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sp>
        <p:nvSpPr>
          <p:cNvPr id="7" name="Datumsplatzhalter 6"/>
          <p:cNvSpPr>
            <a:spLocks noGrp="1"/>
          </p:cNvSpPr>
          <p:nvPr>
            <p:ph type="dt" sz="half" idx="10"/>
          </p:nvPr>
        </p:nvSpPr>
        <p:spPr/>
        <p:txBody>
          <a:bodyPr/>
          <a:lstStyle/>
          <a:p>
            <a:pPr>
              <a:defRPr/>
            </a:pPr>
            <a:fld id="{12B40988-BC97-4E3F-BC60-3E45DE46FAF7}"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59</a:t>
            </a:fld>
            <a:endParaRPr lang="en-US"/>
          </a:p>
        </p:txBody>
      </p:sp>
    </p:spTree>
    <p:extLst>
      <p:ext uri="{BB962C8B-B14F-4D97-AF65-F5344CB8AC3E}">
        <p14:creationId xmlns:p14="http://schemas.microsoft.com/office/powerpoint/2010/main" val="47957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Anwendungen mit .NET</a:t>
            </a:r>
          </a:p>
          <a:p>
            <a:r>
              <a:rPr lang="de-DE" dirty="0" smtClean="0"/>
              <a:t>Konsolenanwendungen</a:t>
            </a:r>
          </a:p>
          <a:p>
            <a:r>
              <a:rPr lang="de-DE" dirty="0" smtClean="0"/>
              <a:t>Client-Anwendungen</a:t>
            </a:r>
          </a:p>
          <a:p>
            <a:pPr lvl="1">
              <a:spcBef>
                <a:spcPts val="300"/>
              </a:spcBef>
            </a:pPr>
            <a:r>
              <a:rPr lang="de-DE" dirty="0"/>
              <a:t>Windows Forms</a:t>
            </a:r>
          </a:p>
          <a:p>
            <a:pPr lvl="1">
              <a:spcBef>
                <a:spcPts val="300"/>
              </a:spcBef>
            </a:pPr>
            <a:r>
              <a:rPr lang="de-DE" dirty="0"/>
              <a:t>WPF</a:t>
            </a:r>
          </a:p>
          <a:p>
            <a:r>
              <a:rPr lang="de-DE" dirty="0" smtClean="0"/>
              <a:t>Web-Anwendungen</a:t>
            </a:r>
          </a:p>
          <a:p>
            <a:pPr lvl="1">
              <a:spcBef>
                <a:spcPts val="300"/>
              </a:spcBef>
            </a:pPr>
            <a:r>
              <a:rPr lang="de-DE" dirty="0" smtClean="0"/>
              <a:t>Asp.net </a:t>
            </a:r>
            <a:r>
              <a:rPr lang="de-DE" dirty="0" err="1" smtClean="0"/>
              <a:t>Webforms</a:t>
            </a:r>
            <a:endParaRPr lang="de-DE" dirty="0" smtClean="0"/>
          </a:p>
          <a:p>
            <a:pPr lvl="1">
              <a:spcBef>
                <a:spcPts val="300"/>
              </a:spcBef>
            </a:pPr>
            <a:r>
              <a:rPr lang="de-DE" dirty="0" smtClean="0"/>
              <a:t>MVC</a:t>
            </a:r>
          </a:p>
          <a:p>
            <a:r>
              <a:rPr lang="de-DE" dirty="0" smtClean="0"/>
              <a:t>Tools</a:t>
            </a:r>
          </a:p>
          <a:p>
            <a:pPr lvl="1">
              <a:spcBef>
                <a:spcPts val="300"/>
              </a:spcBef>
            </a:pPr>
            <a:r>
              <a:rPr lang="de-DE" dirty="0" smtClean="0"/>
              <a:t>CLR UDF </a:t>
            </a:r>
            <a:r>
              <a:rPr lang="de-DE" sz="1000" dirty="0" smtClean="0"/>
              <a:t>für SQL User Group</a:t>
            </a:r>
          </a:p>
          <a:p>
            <a:pPr lvl="1">
              <a:spcBef>
                <a:spcPts val="300"/>
              </a:spcBef>
            </a:pPr>
            <a:r>
              <a:rPr lang="de-DE" dirty="0" smtClean="0"/>
              <a:t>SharePoint / Exchange</a:t>
            </a:r>
            <a:r>
              <a:rPr lang="de-DE" dirty="0"/>
              <a:t> </a:t>
            </a:r>
            <a:r>
              <a:rPr lang="de-DE" dirty="0" smtClean="0"/>
              <a:t>/ …</a:t>
            </a:r>
          </a:p>
        </p:txBody>
      </p:sp>
      <p:sp>
        <p:nvSpPr>
          <p:cNvPr id="3" name="Titel 2"/>
          <p:cNvSpPr>
            <a:spLocks noGrp="1"/>
          </p:cNvSpPr>
          <p:nvPr>
            <p:ph type="title"/>
          </p:nvPr>
        </p:nvSpPr>
        <p:spPr/>
        <p:txBody>
          <a:bodyPr/>
          <a:lstStyle/>
          <a:p>
            <a:r>
              <a:rPr lang="de-DE" dirty="0" smtClean="0"/>
              <a:t> Entity Framework</a:t>
            </a:r>
            <a:endParaRPr lang="de-DE" dirty="0"/>
          </a:p>
        </p:txBody>
      </p:sp>
      <p:sp>
        <p:nvSpPr>
          <p:cNvPr id="4" name="Textfeld 3"/>
          <p:cNvSpPr txBox="1"/>
          <p:nvPr/>
        </p:nvSpPr>
        <p:spPr>
          <a:xfrm>
            <a:off x="6516216" y="2708920"/>
            <a:ext cx="2232248" cy="1200329"/>
          </a:xfrm>
          <a:prstGeom prst="rect">
            <a:avLst/>
          </a:prstGeom>
          <a:noFill/>
        </p:spPr>
        <p:txBody>
          <a:bodyPr wrap="square" rtlCol="0">
            <a:spAutoFit/>
          </a:bodyPr>
          <a:lstStyle/>
          <a:p>
            <a:r>
              <a:rPr lang="de-DE" sz="7200" dirty="0" smtClean="0">
                <a:solidFill>
                  <a:schemeClr val="tx2">
                    <a:lumMod val="10000"/>
                  </a:schemeClr>
                </a:solidFill>
              </a:rPr>
              <a:t>= EF</a:t>
            </a:r>
            <a:endParaRPr lang="de-DE" sz="7200" dirty="0">
              <a:solidFill>
                <a:schemeClr val="tx2">
                  <a:lumMod val="10000"/>
                </a:schemeClr>
              </a:solidFill>
            </a:endParaRPr>
          </a:p>
        </p:txBody>
      </p:sp>
      <p:sp>
        <p:nvSpPr>
          <p:cNvPr id="5" name="Textfeld 4"/>
          <p:cNvSpPr txBox="1"/>
          <p:nvPr/>
        </p:nvSpPr>
        <p:spPr>
          <a:xfrm>
            <a:off x="4211960" y="2708920"/>
            <a:ext cx="2016224" cy="1200329"/>
          </a:xfrm>
          <a:prstGeom prst="rect">
            <a:avLst/>
          </a:prstGeom>
          <a:noFill/>
        </p:spPr>
        <p:txBody>
          <a:bodyPr wrap="square" rtlCol="0">
            <a:spAutoFit/>
          </a:bodyPr>
          <a:lstStyle/>
          <a:p>
            <a:r>
              <a:rPr lang="de-DE" sz="7200" dirty="0">
                <a:solidFill>
                  <a:schemeClr val="tx2">
                    <a:lumMod val="10000"/>
                  </a:schemeClr>
                </a:solidFill>
              </a:rPr>
              <a:t>+</a:t>
            </a:r>
          </a:p>
        </p:txBody>
      </p:sp>
      <p:sp>
        <p:nvSpPr>
          <p:cNvPr id="6" name="Flussdiagramm: Magnetplattenspeicher 5"/>
          <p:cNvSpPr/>
          <p:nvPr/>
        </p:nvSpPr>
        <p:spPr bwMode="auto">
          <a:xfrm>
            <a:off x="5076056" y="2548867"/>
            <a:ext cx="1368152" cy="1520433"/>
          </a:xfrm>
          <a:prstGeom prst="flowChartMagneticDisk">
            <a:avLst/>
          </a:prstGeom>
          <a:gradFill rotWithShape="0">
            <a:gsLst>
              <a:gs pos="0">
                <a:srgbClr val="E03725"/>
              </a:gs>
              <a:gs pos="100000">
                <a:srgbClr val="B22D26"/>
              </a:gs>
            </a:gsLst>
            <a:lin ang="5400000"/>
          </a:gradFill>
          <a:ln w="9525" algn="ctr">
            <a:solidFill>
              <a:schemeClr val="tx1"/>
            </a:solidFill>
            <a:round/>
            <a:headEnd/>
            <a:tailEnd/>
          </a:ln>
        </p:spPr>
        <p:txBody>
          <a:bodyPr rtlCol="0" anchor="ctr"/>
          <a:lstStyle/>
          <a:p>
            <a:pPr algn="ctr"/>
            <a:endParaRPr lang="de-DE" smtClean="0"/>
          </a:p>
        </p:txBody>
      </p:sp>
      <p:sp>
        <p:nvSpPr>
          <p:cNvPr id="10" name="Datumsplatzhalter 9"/>
          <p:cNvSpPr>
            <a:spLocks noGrp="1"/>
          </p:cNvSpPr>
          <p:nvPr>
            <p:ph type="dt" sz="half" idx="10"/>
          </p:nvPr>
        </p:nvSpPr>
        <p:spPr/>
        <p:txBody>
          <a:bodyPr/>
          <a:lstStyle/>
          <a:p>
            <a:pPr>
              <a:defRPr/>
            </a:pPr>
            <a:fld id="{E0CAEF45-ED22-411A-B1ED-759D911BB2BF}"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6</a:t>
            </a:fld>
            <a:endParaRPr lang="en-US"/>
          </a:p>
        </p:txBody>
      </p:sp>
    </p:spTree>
    <p:extLst>
      <p:ext uri="{BB962C8B-B14F-4D97-AF65-F5344CB8AC3E}">
        <p14:creationId xmlns:p14="http://schemas.microsoft.com/office/powerpoint/2010/main" val="13861322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i="1" dirty="0" err="1"/>
              <a:t>Site.Master.cs</a:t>
            </a:r>
            <a:r>
              <a:rPr lang="de-DE" dirty="0"/>
              <a:t> </a:t>
            </a:r>
          </a:p>
          <a:p>
            <a:pPr marL="400050" lvl="1" indent="0">
              <a:lnSpc>
                <a:spcPct val="100000"/>
              </a:lnSpc>
              <a:spcBef>
                <a:spcPts val="0"/>
              </a:spcBef>
              <a:spcAft>
                <a:spcPts val="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0000"/>
              </a:lnSpc>
              <a:spcBef>
                <a:spcPts val="0"/>
              </a:spcBef>
              <a:spcAft>
                <a:spcPts val="0"/>
              </a:spcAft>
              <a:buNone/>
            </a:pPr>
            <a:r>
              <a:rPr lang="de-DE"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System.Linq</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0000"/>
              </a:lnSpc>
              <a:spcBef>
                <a:spcPts val="0"/>
              </a:spcBef>
              <a:spcAft>
                <a:spcPts val="800"/>
              </a:spcAft>
              <a:buNone/>
            </a:pPr>
            <a:r>
              <a:rPr lang="de-DE"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r>
              <a:rPr lang="de-DE"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marL="400050" lvl="1" indent="0">
              <a:lnSpc>
                <a:spcPct val="100000"/>
              </a:lnSpc>
              <a:spcBef>
                <a:spcPts val="0"/>
              </a:spcBef>
              <a:spcAft>
                <a:spcPts val="800"/>
              </a:spcAft>
              <a:buNone/>
            </a:pPr>
            <a:endPar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400050" lvl="1" indent="0">
              <a:lnSpc>
                <a:spcPct val="100000"/>
              </a:lnSpc>
              <a:spcBef>
                <a:spcPts val="0"/>
              </a:spcBef>
              <a:spcAft>
                <a:spcPts val="800"/>
              </a:spcAft>
              <a:buNone/>
            </a:pP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protected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Page_Load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object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EventArgs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IQueryable</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Category</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 </a:t>
            </a:r>
            <a:r>
              <a:rPr lang="en-US" sz="10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GetCategories</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var</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_</a:t>
            </a:r>
            <a:r>
              <a:rPr lang="en-US" sz="10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db</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new</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WingtipToys.Models.</a:t>
            </a:r>
            <a:r>
              <a:rPr lang="en-US" sz="1000" dirty="0" err="1">
                <a:solidFill>
                  <a:srgbClr val="2B91A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ProductContext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IQueryable</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Category</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 query = _</a:t>
            </a:r>
            <a:r>
              <a:rPr lang="en-US" sz="10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db.Categories</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return</a:t>
            </a:r>
            <a:r>
              <a:rPr lang="de-DE"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query</a:t>
            </a:r>
            <a:r>
              <a:rPr lang="de-DE"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800"/>
              </a:spcAft>
              <a:buNone/>
            </a:pPr>
            <a:r>
              <a:rPr lang="de-DE"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sp>
        <p:nvSpPr>
          <p:cNvPr id="5" name="Abgerundetes Rechteck 4"/>
          <p:cNvSpPr/>
          <p:nvPr/>
        </p:nvSpPr>
        <p:spPr bwMode="auto">
          <a:xfrm>
            <a:off x="755576" y="4653136"/>
            <a:ext cx="720080" cy="504056"/>
          </a:xfrm>
          <a:prstGeom prst="roundRect">
            <a:avLst/>
          </a:prstGeom>
          <a:gradFill rotWithShape="0">
            <a:gsLst>
              <a:gs pos="0">
                <a:srgbClr val="E03725"/>
              </a:gs>
              <a:gs pos="100000">
                <a:srgbClr val="B22D26"/>
              </a:gs>
            </a:gsLst>
            <a:lin ang="5400000"/>
          </a:gradFill>
          <a:ln w="9525" algn="ctr">
            <a:solidFill>
              <a:schemeClr val="tx1"/>
            </a:solidFill>
            <a:round/>
            <a:headEnd/>
            <a:tailEnd/>
          </a:ln>
        </p:spPr>
        <p:txBody>
          <a:bodyPr rtlCol="0" anchor="ctr"/>
          <a:lstStyle/>
          <a:p>
            <a:pPr algn="ctr"/>
            <a:r>
              <a:rPr lang="de-DE" sz="2400" b="1" dirty="0" smtClean="0"/>
              <a:t>F5</a:t>
            </a:r>
            <a:endParaRPr lang="de-DE" b="1" dirty="0" smtClean="0"/>
          </a:p>
        </p:txBody>
      </p:sp>
      <p:sp>
        <p:nvSpPr>
          <p:cNvPr id="8" name="Datumsplatzhalter 7"/>
          <p:cNvSpPr>
            <a:spLocks noGrp="1"/>
          </p:cNvSpPr>
          <p:nvPr>
            <p:ph type="dt" sz="half" idx="10"/>
          </p:nvPr>
        </p:nvSpPr>
        <p:spPr/>
        <p:txBody>
          <a:bodyPr/>
          <a:lstStyle/>
          <a:p>
            <a:pPr>
              <a:defRPr/>
            </a:pPr>
            <a:fld id="{5BE289D5-6F69-46C8-A81B-CC1476AD98CF}"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60</a:t>
            </a:fld>
            <a:endParaRPr lang="en-US"/>
          </a:p>
        </p:txBody>
      </p:sp>
    </p:spTree>
    <p:extLst>
      <p:ext uri="{BB962C8B-B14F-4D97-AF65-F5344CB8AC3E}">
        <p14:creationId xmlns:p14="http://schemas.microsoft.com/office/powerpoint/2010/main" val="21626565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Aktueller Datenbestand</a:t>
            </a:r>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lnSpc>
                <a:spcPct val="100000"/>
              </a:lnSpc>
              <a:spcBef>
                <a:spcPts val="300"/>
              </a:spcBef>
              <a:buNone/>
            </a:pPr>
            <a:r>
              <a:rPr lang="de-DE" sz="1600" dirty="0"/>
              <a:t>Siehe </a:t>
            </a:r>
            <a:r>
              <a:rPr lang="de-DE" sz="1600" dirty="0" smtClean="0"/>
              <a:t>&lt;</a:t>
            </a:r>
            <a:r>
              <a:rPr lang="de-DE" sz="1600" dirty="0" err="1" smtClean="0"/>
              <a:t>connectionStrings</a:t>
            </a:r>
            <a:r>
              <a:rPr lang="de-DE" sz="1600" dirty="0" smtClean="0"/>
              <a:t>&gt; Sektion in </a:t>
            </a:r>
            <a:r>
              <a:rPr lang="de-DE" sz="1600" dirty="0" err="1" smtClean="0"/>
              <a:t>Web.config</a:t>
            </a:r>
            <a:endParaRPr lang="de-DE" sz="1600" dirty="0" smtClean="0"/>
          </a:p>
          <a:p>
            <a:pPr marL="0" indent="0">
              <a:lnSpc>
                <a:spcPct val="100000"/>
              </a:lnSpc>
              <a:spcBef>
                <a:spcPts val="300"/>
              </a:spcBef>
              <a:buNone/>
            </a:pPr>
            <a:r>
              <a:rPr lang="de-DE" sz="1000" dirty="0" smtClean="0"/>
              <a:t>Source</a:t>
            </a:r>
            <a:r>
              <a:rPr lang="de-DE" sz="1000" dirty="0"/>
              <a:t>=(</a:t>
            </a:r>
            <a:r>
              <a:rPr lang="de-DE" sz="1000" dirty="0" err="1"/>
              <a:t>LocalDB</a:t>
            </a:r>
            <a:r>
              <a:rPr lang="de-DE" sz="1000" dirty="0"/>
              <a:t>)\v11.0</a:t>
            </a:r>
            <a:r>
              <a:rPr lang="de-DE" sz="1000" dirty="0" smtClean="0"/>
              <a:t>;</a:t>
            </a:r>
            <a:br>
              <a:rPr lang="de-DE" sz="1000" dirty="0" smtClean="0"/>
            </a:br>
            <a:r>
              <a:rPr lang="de-DE" sz="1000" dirty="0" err="1" smtClean="0"/>
              <a:t>AttachDbFilename</a:t>
            </a:r>
            <a:r>
              <a:rPr lang="de-DE" sz="1000" dirty="0"/>
              <a:t>="c:\users\tg\documents\visual </a:t>
            </a:r>
            <a:r>
              <a:rPr lang="de-DE" sz="1000" dirty="0" err="1"/>
              <a:t>studio</a:t>
            </a:r>
            <a:r>
              <a:rPr lang="de-DE" sz="1000" dirty="0"/>
              <a:t> 2013\Projects\</a:t>
            </a:r>
            <a:r>
              <a:rPr lang="de-DE" sz="1000" dirty="0" err="1"/>
              <a:t>WingtipToys</a:t>
            </a:r>
            <a:r>
              <a:rPr lang="de-DE" sz="1000" dirty="0"/>
              <a:t>\</a:t>
            </a:r>
            <a:r>
              <a:rPr lang="de-DE" sz="1000" dirty="0" err="1"/>
              <a:t>WingtipToys</a:t>
            </a:r>
            <a:r>
              <a:rPr lang="de-DE" sz="1000" dirty="0"/>
              <a:t>\</a:t>
            </a:r>
            <a:r>
              <a:rPr lang="de-DE" sz="1000" dirty="0" err="1"/>
              <a:t>App_Data</a:t>
            </a:r>
            <a:r>
              <a:rPr lang="de-DE" sz="1000" dirty="0"/>
              <a:t>\</a:t>
            </a:r>
            <a:r>
              <a:rPr lang="de-DE" sz="1000" dirty="0" err="1"/>
              <a:t>wingtiptoys.mdf</a:t>
            </a:r>
            <a:r>
              <a:rPr lang="de-DE" sz="1000" dirty="0" smtClean="0"/>
              <a:t>";</a:t>
            </a:r>
            <a:br>
              <a:rPr lang="de-DE" sz="1000" dirty="0" smtClean="0"/>
            </a:br>
            <a:r>
              <a:rPr lang="de-DE" sz="1000" dirty="0" smtClean="0"/>
              <a:t>Integrated </a:t>
            </a:r>
            <a:r>
              <a:rPr lang="de-DE" sz="1000" dirty="0"/>
              <a:t>Security=True</a:t>
            </a:r>
            <a:endParaRPr lang="de-DE" sz="1000"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 </a:t>
            </a:r>
            <a:r>
              <a:rPr lang="de-DE" dirty="0"/>
              <a:t>ASP.NET - Benutzeroberfläche und Navigation</a:t>
            </a:r>
          </a:p>
        </p:txBody>
      </p:sp>
      <p:pic>
        <p:nvPicPr>
          <p:cNvPr id="4" name="Grafik 3"/>
          <p:cNvPicPr>
            <a:picLocks noChangeAspect="1"/>
          </p:cNvPicPr>
          <p:nvPr/>
        </p:nvPicPr>
        <p:blipFill>
          <a:blip r:embed="rId3"/>
          <a:stretch>
            <a:fillRect/>
          </a:stretch>
        </p:blipFill>
        <p:spPr>
          <a:xfrm>
            <a:off x="641995" y="1590675"/>
            <a:ext cx="4945200" cy="3206477"/>
          </a:xfrm>
          <a:prstGeom prst="rect">
            <a:avLst/>
          </a:prstGeom>
        </p:spPr>
      </p:pic>
      <p:pic>
        <p:nvPicPr>
          <p:cNvPr id="5" name="Grafik 4"/>
          <p:cNvPicPr>
            <a:picLocks noChangeAspect="1"/>
          </p:cNvPicPr>
          <p:nvPr/>
        </p:nvPicPr>
        <p:blipFill>
          <a:blip r:embed="rId4"/>
          <a:stretch>
            <a:fillRect/>
          </a:stretch>
        </p:blipFill>
        <p:spPr>
          <a:xfrm>
            <a:off x="5940152" y="3124699"/>
            <a:ext cx="2843978" cy="1672453"/>
          </a:xfrm>
          <a:prstGeom prst="rect">
            <a:avLst/>
          </a:prstGeom>
        </p:spPr>
      </p:pic>
      <p:sp>
        <p:nvSpPr>
          <p:cNvPr id="9" name="Datumsplatzhalter 8"/>
          <p:cNvSpPr>
            <a:spLocks noGrp="1"/>
          </p:cNvSpPr>
          <p:nvPr>
            <p:ph type="dt" sz="half" idx="10"/>
          </p:nvPr>
        </p:nvSpPr>
        <p:spPr/>
        <p:txBody>
          <a:bodyPr/>
          <a:lstStyle/>
          <a:p>
            <a:pPr>
              <a:defRPr/>
            </a:pPr>
            <a:fld id="{9E41540A-2954-4F63-BE05-90964C41571F}" type="datetime1">
              <a:rPr lang="de-DE" smtClean="0"/>
              <a:t>18.06.2015</a:t>
            </a:fld>
            <a:endParaRPr lang="en-US"/>
          </a:p>
        </p:txBody>
      </p:sp>
      <p:sp>
        <p:nvSpPr>
          <p:cNvPr id="10" name="Foliennummernplatzhalter 9"/>
          <p:cNvSpPr>
            <a:spLocks noGrp="1"/>
          </p:cNvSpPr>
          <p:nvPr>
            <p:ph type="sldNum" sz="quarter" idx="12"/>
          </p:nvPr>
        </p:nvSpPr>
        <p:spPr/>
        <p:txBody>
          <a:bodyPr/>
          <a:lstStyle/>
          <a:p>
            <a:pPr>
              <a:defRPr/>
            </a:pPr>
            <a:fld id="{0747BC70-76BC-43A4-8291-B1E8B18CA846}" type="slidenum">
              <a:rPr lang="en-US" smtClean="0"/>
              <a:pPr>
                <a:defRPr/>
              </a:pPr>
              <a:t>61</a:t>
            </a:fld>
            <a:endParaRPr lang="en-US"/>
          </a:p>
        </p:txBody>
      </p:sp>
    </p:spTree>
    <p:extLst>
      <p:ext uri="{BB962C8B-B14F-4D97-AF65-F5344CB8AC3E}">
        <p14:creationId xmlns:p14="http://schemas.microsoft.com/office/powerpoint/2010/main" val="98938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Daten-Steuerelemente</a:t>
            </a:r>
          </a:p>
          <a:p>
            <a:pPr marL="0" indent="0">
              <a:buNone/>
            </a:pPr>
            <a:r>
              <a:rPr lang="de-DE" dirty="0"/>
              <a:t>Die </a:t>
            </a:r>
            <a:r>
              <a:rPr lang="de-DE" dirty="0" smtClean="0"/>
              <a:t>Produktliste</a:t>
            </a:r>
          </a:p>
          <a:p>
            <a:pPr marL="0" indent="0">
              <a:buNone/>
            </a:pPr>
            <a:endParaRPr lang="de-DE" dirty="0"/>
          </a:p>
        </p:txBody>
      </p:sp>
      <p:sp>
        <p:nvSpPr>
          <p:cNvPr id="3" name="Titel 2"/>
          <p:cNvSpPr>
            <a:spLocks noGrp="1"/>
          </p:cNvSpPr>
          <p:nvPr>
            <p:ph type="title"/>
          </p:nvPr>
        </p:nvSpPr>
        <p:spPr/>
        <p:txBody>
          <a:bodyPr/>
          <a:lstStyle/>
          <a:p>
            <a:r>
              <a:rPr lang="de-DE" dirty="0" smtClean="0"/>
              <a:t> </a:t>
            </a:r>
            <a:r>
              <a:rPr lang="de-DE" dirty="0"/>
              <a:t>ASP.NET - Daten-Steuerelemente</a:t>
            </a:r>
          </a:p>
        </p:txBody>
      </p:sp>
      <p:pic>
        <p:nvPicPr>
          <p:cNvPr id="4" name="Grafik 3"/>
          <p:cNvPicPr>
            <a:picLocks noChangeAspect="1"/>
          </p:cNvPicPr>
          <p:nvPr/>
        </p:nvPicPr>
        <p:blipFill>
          <a:blip r:embed="rId3"/>
          <a:stretch>
            <a:fillRect/>
          </a:stretch>
        </p:blipFill>
        <p:spPr>
          <a:xfrm>
            <a:off x="755576" y="2204864"/>
            <a:ext cx="5688632" cy="3675802"/>
          </a:xfrm>
          <a:prstGeom prst="rect">
            <a:avLst/>
          </a:prstGeom>
        </p:spPr>
      </p:pic>
      <p:sp>
        <p:nvSpPr>
          <p:cNvPr id="8" name="Datumsplatzhalter 7"/>
          <p:cNvSpPr>
            <a:spLocks noGrp="1"/>
          </p:cNvSpPr>
          <p:nvPr>
            <p:ph type="dt" sz="half" idx="10"/>
          </p:nvPr>
        </p:nvSpPr>
        <p:spPr/>
        <p:txBody>
          <a:bodyPr/>
          <a:lstStyle/>
          <a:p>
            <a:pPr>
              <a:defRPr/>
            </a:pPr>
            <a:fld id="{30D7AC7A-B2C1-489B-9C83-FCAB36E64777}"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62</a:t>
            </a:fld>
            <a:endParaRPr lang="en-US"/>
          </a:p>
        </p:txBody>
      </p:sp>
    </p:spTree>
    <p:extLst>
      <p:ext uri="{BB962C8B-B14F-4D97-AF65-F5344CB8AC3E}">
        <p14:creationId xmlns:p14="http://schemas.microsoft.com/office/powerpoint/2010/main" val="31750910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Daten-Steuerelemente</a:t>
            </a:r>
          </a:p>
          <a:p>
            <a:pPr marL="0" indent="0">
              <a:buNone/>
            </a:pPr>
            <a:r>
              <a:rPr lang="de-DE" i="1" dirty="0" smtClean="0"/>
              <a:t>ProductList.aspx</a:t>
            </a:r>
          </a:p>
          <a:p>
            <a:pPr marL="0" indent="0">
              <a:buNone/>
            </a:pPr>
            <a:endParaRPr lang="de-DE" i="1" dirty="0" smtClean="0"/>
          </a:p>
          <a:p>
            <a:pPr marL="0" indent="0">
              <a:buNone/>
            </a:pPr>
            <a:endParaRPr lang="de-DE" dirty="0"/>
          </a:p>
        </p:txBody>
      </p:sp>
      <p:sp>
        <p:nvSpPr>
          <p:cNvPr id="3" name="Titel 2"/>
          <p:cNvSpPr>
            <a:spLocks noGrp="1"/>
          </p:cNvSpPr>
          <p:nvPr>
            <p:ph type="title"/>
          </p:nvPr>
        </p:nvSpPr>
        <p:spPr/>
        <p:txBody>
          <a:bodyPr/>
          <a:lstStyle/>
          <a:p>
            <a:r>
              <a:rPr lang="de-DE" dirty="0" smtClean="0"/>
              <a:t> </a:t>
            </a:r>
            <a:r>
              <a:rPr lang="de-DE" dirty="0"/>
              <a:t>ASP.NET - Daten-Steuerelemente</a:t>
            </a:r>
          </a:p>
        </p:txBody>
      </p:sp>
      <p:pic>
        <p:nvPicPr>
          <p:cNvPr id="4" name="Grafik 3"/>
          <p:cNvPicPr>
            <a:picLocks noChangeAspect="1"/>
          </p:cNvPicPr>
          <p:nvPr/>
        </p:nvPicPr>
        <p:blipFill>
          <a:blip r:embed="rId4"/>
          <a:stretch>
            <a:fillRect/>
          </a:stretch>
        </p:blipFill>
        <p:spPr>
          <a:xfrm>
            <a:off x="755576" y="2780928"/>
            <a:ext cx="6848475" cy="2762250"/>
          </a:xfrm>
          <a:prstGeom prst="rect">
            <a:avLst/>
          </a:prstGeom>
        </p:spPr>
      </p:pic>
      <p:cxnSp>
        <p:nvCxnSpPr>
          <p:cNvPr id="5" name="Gerade Verbindung mit Pfeil 4"/>
          <p:cNvCxnSpPr/>
          <p:nvPr/>
        </p:nvCxnSpPr>
        <p:spPr bwMode="auto">
          <a:xfrm flipV="1">
            <a:off x="5707732" y="1949218"/>
            <a:ext cx="1451992" cy="720080"/>
          </a:xfrm>
          <a:prstGeom prst="straightConnector1">
            <a:avLst/>
          </a:prstGeom>
          <a:solidFill>
            <a:schemeClr val="accent1"/>
          </a:solidFill>
          <a:ln w="50800" cap="flat" cmpd="sng" algn="ctr">
            <a:solidFill>
              <a:srgbClr val="FF0000"/>
            </a:solidFill>
            <a:prstDash val="solid"/>
            <a:round/>
            <a:headEnd type="none" w="med" len="med"/>
            <a:tailEnd type="arrow"/>
          </a:ln>
          <a:effectLst/>
        </p:spPr>
      </p:cxnSp>
      <p:sp>
        <p:nvSpPr>
          <p:cNvPr id="6" name="Abgerundetes Rechteck 5"/>
          <p:cNvSpPr/>
          <p:nvPr/>
        </p:nvSpPr>
        <p:spPr bwMode="auto">
          <a:xfrm>
            <a:off x="7273652" y="1085122"/>
            <a:ext cx="1368152" cy="1224136"/>
          </a:xfrm>
          <a:prstGeom prst="roundRect">
            <a:avLst/>
          </a:prstGeom>
          <a:noFill/>
          <a:ln w="25400" algn="ctr">
            <a:solidFill>
              <a:srgbClr val="FF0000"/>
            </a:solidFill>
            <a:round/>
            <a:headEnd/>
            <a:tailEnd/>
          </a:ln>
        </p:spPr>
        <p:txBody>
          <a:bodyPr rtlCol="0" anchor="ctr"/>
          <a:lstStyle/>
          <a:p>
            <a:pPr algn="ctr"/>
            <a:endParaRPr lang="de-DE" smtClean="0"/>
          </a:p>
        </p:txBody>
      </p:sp>
      <p:graphicFrame>
        <p:nvGraphicFramePr>
          <p:cNvPr id="7" name="Objekt 6">
            <a:hlinkClick r:id="rId5" action="ppaction://hlinkfile"/>
          </p:cNvPr>
          <p:cNvGraphicFramePr>
            <a:graphicFrameLocks noChangeAspect="1"/>
          </p:cNvGraphicFramePr>
          <p:nvPr>
            <p:extLst>
              <p:ext uri="{D42A27DB-BD31-4B8C-83A1-F6EECF244321}">
                <p14:modId xmlns:p14="http://schemas.microsoft.com/office/powerpoint/2010/main" val="2810920805"/>
              </p:ext>
            </p:extLst>
          </p:nvPr>
        </p:nvGraphicFramePr>
        <p:xfrm>
          <a:off x="7500528" y="1409701"/>
          <a:ext cx="914400" cy="771525"/>
        </p:xfrm>
        <a:graphic>
          <a:graphicData uri="http://schemas.openxmlformats.org/presentationml/2006/ole">
            <mc:AlternateContent xmlns:mc="http://schemas.openxmlformats.org/markup-compatibility/2006">
              <mc:Choice xmlns:v="urn:schemas-microsoft-com:vml" Requires="v">
                <p:oleObj spid="_x0000_s8211" name="Objekt-Manager-Shellobjekt" showAsIcon="1" r:id="rId6" imgW="914400" imgH="771480" progId="Package">
                  <p:link updateAutomatic="1"/>
                </p:oleObj>
              </mc:Choice>
              <mc:Fallback>
                <p:oleObj name="Objekt-Manager-Shellobjekt" showAsIcon="1" r:id="rId6" imgW="914400" imgH="771480" progId="Package">
                  <p:link updateAutomatic="1"/>
                  <p:pic>
                    <p:nvPicPr>
                      <p:cNvPr id="0" name=""/>
                      <p:cNvPicPr/>
                      <p:nvPr/>
                    </p:nvPicPr>
                    <p:blipFill>
                      <a:blip r:embed="rId7"/>
                      <a:stretch>
                        <a:fillRect/>
                      </a:stretch>
                    </p:blipFill>
                    <p:spPr>
                      <a:xfrm>
                        <a:off x="7500528" y="1409701"/>
                        <a:ext cx="914400" cy="771525"/>
                      </a:xfrm>
                      <a:prstGeom prst="rect">
                        <a:avLst/>
                      </a:prstGeom>
                    </p:spPr>
                  </p:pic>
                </p:oleObj>
              </mc:Fallback>
            </mc:AlternateContent>
          </a:graphicData>
        </a:graphic>
      </p:graphicFrame>
      <p:sp>
        <p:nvSpPr>
          <p:cNvPr id="11" name="Datumsplatzhalter 10"/>
          <p:cNvSpPr>
            <a:spLocks noGrp="1"/>
          </p:cNvSpPr>
          <p:nvPr>
            <p:ph type="dt" sz="half" idx="10"/>
          </p:nvPr>
        </p:nvSpPr>
        <p:spPr/>
        <p:txBody>
          <a:bodyPr/>
          <a:lstStyle/>
          <a:p>
            <a:pPr>
              <a:defRPr/>
            </a:pPr>
            <a:fld id="{E2ED3673-BB54-4B44-9011-2D45FFE06DA2}" type="datetime1">
              <a:rPr lang="de-DE" smtClean="0"/>
              <a:t>18.06.2015</a:t>
            </a:fld>
            <a:endParaRPr lang="en-US"/>
          </a:p>
        </p:txBody>
      </p:sp>
      <p:sp>
        <p:nvSpPr>
          <p:cNvPr id="12" name="Foliennummernplatzhalter 11"/>
          <p:cNvSpPr>
            <a:spLocks noGrp="1"/>
          </p:cNvSpPr>
          <p:nvPr>
            <p:ph type="sldNum" sz="quarter" idx="12"/>
          </p:nvPr>
        </p:nvSpPr>
        <p:spPr/>
        <p:txBody>
          <a:bodyPr/>
          <a:lstStyle/>
          <a:p>
            <a:pPr>
              <a:defRPr/>
            </a:pPr>
            <a:fld id="{0747BC70-76BC-43A4-8291-B1E8B18CA846}" type="slidenum">
              <a:rPr lang="en-US" smtClean="0"/>
              <a:pPr>
                <a:defRPr/>
              </a:pPr>
              <a:t>63</a:t>
            </a:fld>
            <a:endParaRPr lang="en-US"/>
          </a:p>
        </p:txBody>
      </p:sp>
    </p:spTree>
    <p:extLst>
      <p:ext uri="{BB962C8B-B14F-4D97-AF65-F5344CB8AC3E}">
        <p14:creationId xmlns:p14="http://schemas.microsoft.com/office/powerpoint/2010/main" val="8198995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i="1" dirty="0" err="1" smtClean="0"/>
              <a:t>ProductList.aspx.cs</a:t>
            </a:r>
            <a:endParaRPr lang="de-DE" i="1" dirty="0" smtClean="0"/>
          </a:p>
          <a:p>
            <a:pPr marL="400050" lvl="1" indent="0" defTabSz="360000">
              <a:lnSpc>
                <a:spcPct val="100000"/>
              </a:lnSpc>
              <a:spcBef>
                <a:spcPts val="0"/>
              </a:spcBef>
              <a:spcAft>
                <a:spcPts val="0"/>
              </a:spcAft>
              <a:buNone/>
            </a:pP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System.Web.ModelBinding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namespace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partial</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ProductList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System.Web.UI.</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Page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protected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Page_Load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object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EventArgs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IQueryable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GetProducts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QueryString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_</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db</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ProductContext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IQueryable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query = _</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db.Products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categoryId.HasValue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&amp;&amp;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&gt; 0)</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query =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query.Where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 =&gt;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p.CategoryID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categoryId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query</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80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a:p>
        </p:txBody>
      </p:sp>
      <p:sp>
        <p:nvSpPr>
          <p:cNvPr id="3" name="Titel 2"/>
          <p:cNvSpPr>
            <a:spLocks noGrp="1"/>
          </p:cNvSpPr>
          <p:nvPr>
            <p:ph type="title"/>
          </p:nvPr>
        </p:nvSpPr>
        <p:spPr/>
        <p:txBody>
          <a:bodyPr/>
          <a:lstStyle/>
          <a:p>
            <a:r>
              <a:rPr lang="de-DE" dirty="0" smtClean="0"/>
              <a:t> </a:t>
            </a:r>
            <a:r>
              <a:rPr lang="de-DE" dirty="0"/>
              <a:t>ASP.NET - Daten-Steuerelemente</a:t>
            </a:r>
          </a:p>
        </p:txBody>
      </p:sp>
      <p:sp>
        <p:nvSpPr>
          <p:cNvPr id="7" name="Datumsplatzhalter 6"/>
          <p:cNvSpPr>
            <a:spLocks noGrp="1"/>
          </p:cNvSpPr>
          <p:nvPr>
            <p:ph type="dt" sz="half" idx="10"/>
          </p:nvPr>
        </p:nvSpPr>
        <p:spPr/>
        <p:txBody>
          <a:bodyPr/>
          <a:lstStyle/>
          <a:p>
            <a:pPr>
              <a:defRPr/>
            </a:pPr>
            <a:fld id="{4C1563E1-0196-4DBC-9BF0-8BD303B1D51A}"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64</a:t>
            </a:fld>
            <a:endParaRPr lang="en-US"/>
          </a:p>
        </p:txBody>
      </p:sp>
    </p:spTree>
    <p:extLst>
      <p:ext uri="{BB962C8B-B14F-4D97-AF65-F5344CB8AC3E}">
        <p14:creationId xmlns:p14="http://schemas.microsoft.com/office/powerpoint/2010/main" val="9746457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Neue Seite </a:t>
            </a:r>
            <a:r>
              <a:rPr lang="de-DE" dirty="0" err="1"/>
              <a:t>ProductDetails</a:t>
            </a:r>
            <a:endParaRPr lang="en-US" dirty="0"/>
          </a:p>
          <a:p>
            <a:pPr marL="0" indent="0">
              <a:buNone/>
            </a:pPr>
            <a:endParaRPr lang="de-DE" dirty="0"/>
          </a:p>
        </p:txBody>
      </p:sp>
      <p:sp>
        <p:nvSpPr>
          <p:cNvPr id="3" name="Titel 2"/>
          <p:cNvSpPr>
            <a:spLocks noGrp="1"/>
          </p:cNvSpPr>
          <p:nvPr>
            <p:ph type="title"/>
          </p:nvPr>
        </p:nvSpPr>
        <p:spPr/>
        <p:txBody>
          <a:bodyPr/>
          <a:lstStyle/>
          <a:p>
            <a:r>
              <a:rPr lang="de-DE" dirty="0" smtClean="0"/>
              <a:t> </a:t>
            </a:r>
            <a:r>
              <a:rPr lang="de-DE" dirty="0"/>
              <a:t>ASP.NET - Daten-Steuerelemente</a:t>
            </a:r>
          </a:p>
        </p:txBody>
      </p:sp>
      <p:pic>
        <p:nvPicPr>
          <p:cNvPr id="4" name="Grafik 3"/>
          <p:cNvPicPr>
            <a:picLocks noChangeAspect="1"/>
          </p:cNvPicPr>
          <p:nvPr/>
        </p:nvPicPr>
        <p:blipFill>
          <a:blip r:embed="rId3"/>
          <a:stretch>
            <a:fillRect/>
          </a:stretch>
        </p:blipFill>
        <p:spPr>
          <a:xfrm>
            <a:off x="755576" y="1628800"/>
            <a:ext cx="7033245" cy="4568796"/>
          </a:xfrm>
          <a:prstGeom prst="rect">
            <a:avLst/>
          </a:prstGeom>
        </p:spPr>
      </p:pic>
      <p:sp>
        <p:nvSpPr>
          <p:cNvPr id="8" name="Datumsplatzhalter 7"/>
          <p:cNvSpPr>
            <a:spLocks noGrp="1"/>
          </p:cNvSpPr>
          <p:nvPr>
            <p:ph type="dt" sz="half" idx="10"/>
          </p:nvPr>
        </p:nvSpPr>
        <p:spPr/>
        <p:txBody>
          <a:bodyPr/>
          <a:lstStyle/>
          <a:p>
            <a:pPr>
              <a:defRPr/>
            </a:pPr>
            <a:fld id="{24DFD6D1-62DE-45D7-AFEA-576CD3F6CAFB}"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65</a:t>
            </a:fld>
            <a:endParaRPr lang="en-US"/>
          </a:p>
        </p:txBody>
      </p:sp>
    </p:spTree>
    <p:extLst>
      <p:ext uri="{BB962C8B-B14F-4D97-AF65-F5344CB8AC3E}">
        <p14:creationId xmlns:p14="http://schemas.microsoft.com/office/powerpoint/2010/main" val="4289991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09600" y="1143000"/>
            <a:ext cx="7924800" cy="5094312"/>
          </a:xfrm>
        </p:spPr>
        <p:txBody>
          <a:bodyPr/>
          <a:lstStyle/>
          <a:p>
            <a:pPr marL="0" indent="0">
              <a:buNone/>
            </a:pPr>
            <a:r>
              <a:rPr lang="de-DE" dirty="0" smtClean="0"/>
              <a:t>ProductDetails.aspx</a:t>
            </a:r>
          </a:p>
          <a:p>
            <a:pPr marL="400050" lvl="1"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Page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Title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 Details"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Language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MasterPageFile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Site.Master</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AutoEventWireup</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="true"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CodeBehind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ProductDetails.aspx.cs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Inherits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WingtipToys.ProductDetails</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asp</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="Content1"</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ContentPlaceHolderID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MainContent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="server"&gt;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asp</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8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FormView</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ID</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productDetail</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runat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="server"</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ItemType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WingtipToys.Models.Product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SelectMethod</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GetProduct</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RenderOuterTable</a:t>
            </a:r>
            <a:r>
              <a:rPr lang="en-US" sz="1000" dirty="0">
                <a:solidFill>
                  <a:srgbClr val="0000FF"/>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="false"&gt;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ItemTemplate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h1</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Item.ProductName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h1</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div</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table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img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="/Catalog/Images/</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Item.ImagePath</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style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border</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:solid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height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:300px"</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Item.ProductName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&amp;</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nbsp</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style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vertical-align</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top; </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text-align</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:left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Description:</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Item.Description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span</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Price: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&amp;</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nbsp</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.Format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Item.UnitPrice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span</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span</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 Number:</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&amp;</a:t>
            </a:r>
            <a:r>
              <a:rPr lang="en-US" sz="1000"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nbsp</a:t>
            </a:r>
            <a:r>
              <a:rPr lang="en-US" sz="1000" dirty="0">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Item.ProductID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span</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td</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table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ItemTemplate</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de-DE"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asp</a:t>
            </a:r>
            <a:r>
              <a:rPr lang="de-DE"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de-DE"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FormView</a:t>
            </a: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800"/>
              </a:spcAft>
              <a:buNone/>
            </a:pP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de-DE"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asp</a:t>
            </a:r>
            <a:r>
              <a:rPr lang="de-DE"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de-DE" sz="1000" dirty="0" err="1">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a:t>
            </a:r>
            <a:r>
              <a:rPr lang="de-DE"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de-DE" sz="1800" dirty="0" smtClean="0"/>
              <a:t>mit </a:t>
            </a:r>
            <a:r>
              <a:rPr lang="de-DE" sz="1800" dirty="0" err="1" smtClean="0"/>
              <a:t>asp:FormView</a:t>
            </a:r>
            <a:endParaRPr lang="de-DE" sz="1800" dirty="0"/>
          </a:p>
        </p:txBody>
      </p:sp>
      <p:sp>
        <p:nvSpPr>
          <p:cNvPr id="3" name="Titel 2"/>
          <p:cNvSpPr>
            <a:spLocks noGrp="1"/>
          </p:cNvSpPr>
          <p:nvPr>
            <p:ph type="title"/>
          </p:nvPr>
        </p:nvSpPr>
        <p:spPr/>
        <p:txBody>
          <a:bodyPr/>
          <a:lstStyle/>
          <a:p>
            <a:r>
              <a:rPr lang="de-DE" dirty="0" smtClean="0"/>
              <a:t> </a:t>
            </a:r>
            <a:r>
              <a:rPr lang="de-DE" dirty="0"/>
              <a:t>ASP.NET - Daten-Steuerelemente</a:t>
            </a:r>
          </a:p>
        </p:txBody>
      </p:sp>
      <p:sp>
        <p:nvSpPr>
          <p:cNvPr id="7" name="Datumsplatzhalter 6"/>
          <p:cNvSpPr>
            <a:spLocks noGrp="1"/>
          </p:cNvSpPr>
          <p:nvPr>
            <p:ph type="dt" sz="half" idx="10"/>
          </p:nvPr>
        </p:nvSpPr>
        <p:spPr/>
        <p:txBody>
          <a:bodyPr/>
          <a:lstStyle/>
          <a:p>
            <a:pPr>
              <a:defRPr/>
            </a:pPr>
            <a:fld id="{94EC7CB5-26A7-46E6-A73C-C1E3BDA268F4}"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66</a:t>
            </a:fld>
            <a:endParaRPr lang="en-US"/>
          </a:p>
        </p:txBody>
      </p:sp>
    </p:spTree>
    <p:extLst>
      <p:ext uri="{BB962C8B-B14F-4D97-AF65-F5344CB8AC3E}">
        <p14:creationId xmlns:p14="http://schemas.microsoft.com/office/powerpoint/2010/main" val="12125827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err="1" smtClean="0"/>
              <a:t>ProductDetails.aspx.cs</a:t>
            </a:r>
            <a:endParaRPr lang="de-DE" dirty="0" smtClean="0"/>
          </a:p>
          <a:p>
            <a:pPr marL="400050" lvl="1" indent="0" defTabSz="360000">
              <a:lnSpc>
                <a:spcPct val="100000"/>
              </a:lnSpc>
              <a:spcBef>
                <a:spcPts val="0"/>
              </a:spcBef>
              <a:spcAft>
                <a:spcPts val="0"/>
              </a:spcAft>
              <a:buNone/>
            </a:pPr>
            <a:endPar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using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System.Web.ModelBinding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namespace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partial</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ProductDetails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System.Web.UI.</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Page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protected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Page_Load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object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EventArgs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IQueryable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GetProduct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QueryString</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productID</a:t>
            </a:r>
            <a:r>
              <a:rPr lang="en-US" sz="10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_</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db</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WingtipToys.Models.</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ProductContext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IQueryable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query = _</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db.Products</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productId.HasValue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&amp;&amp;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&gt; 0)</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query =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query.Where</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 =&gt;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p.ProductID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0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productId</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else</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query =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query;</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en-US"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400050" lvl="1" indent="0" defTabSz="360000">
              <a:lnSpc>
                <a:spcPct val="100000"/>
              </a:lnSpc>
              <a:spcBef>
                <a:spcPts val="0"/>
              </a:spcBef>
              <a:spcAft>
                <a:spcPts val="800"/>
              </a:spcAft>
              <a:buNone/>
            </a:pPr>
            <a:r>
              <a:rPr lang="de-DE" sz="10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de-DE"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a:p>
        </p:txBody>
      </p:sp>
      <p:sp>
        <p:nvSpPr>
          <p:cNvPr id="3" name="Titel 2"/>
          <p:cNvSpPr>
            <a:spLocks noGrp="1"/>
          </p:cNvSpPr>
          <p:nvPr>
            <p:ph type="title"/>
          </p:nvPr>
        </p:nvSpPr>
        <p:spPr/>
        <p:txBody>
          <a:bodyPr/>
          <a:lstStyle/>
          <a:p>
            <a:r>
              <a:rPr lang="de-DE" dirty="0" smtClean="0"/>
              <a:t> </a:t>
            </a:r>
            <a:r>
              <a:rPr lang="de-DE" dirty="0"/>
              <a:t>ASP.NET - Daten-Steuerelemente</a:t>
            </a:r>
          </a:p>
        </p:txBody>
      </p:sp>
      <p:sp>
        <p:nvSpPr>
          <p:cNvPr id="7" name="Datumsplatzhalter 6"/>
          <p:cNvSpPr>
            <a:spLocks noGrp="1"/>
          </p:cNvSpPr>
          <p:nvPr>
            <p:ph type="dt" sz="half" idx="10"/>
          </p:nvPr>
        </p:nvSpPr>
        <p:spPr/>
        <p:txBody>
          <a:bodyPr/>
          <a:lstStyle/>
          <a:p>
            <a:pPr>
              <a:defRPr/>
            </a:pPr>
            <a:fld id="{3357A72A-0514-4D51-86B8-38964BF1BF26}"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67</a:t>
            </a:fld>
            <a:endParaRPr lang="en-US"/>
          </a:p>
        </p:txBody>
      </p:sp>
    </p:spTree>
    <p:extLst>
      <p:ext uri="{BB962C8B-B14F-4D97-AF65-F5344CB8AC3E}">
        <p14:creationId xmlns:p14="http://schemas.microsoft.com/office/powerpoint/2010/main" val="42303160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Neue Seite </a:t>
            </a:r>
            <a:r>
              <a:rPr lang="de-DE" b="1" dirty="0"/>
              <a:t>Shopping </a:t>
            </a:r>
            <a:r>
              <a:rPr lang="de-DE" b="1" dirty="0" err="1" smtClean="0"/>
              <a:t>Cart</a:t>
            </a:r>
            <a:endParaRPr lang="de-DE" b="1" dirty="0" smtClean="0"/>
          </a:p>
          <a:p>
            <a:pPr marL="0" indent="0">
              <a:buNone/>
            </a:pPr>
            <a:endParaRPr lang="de-DE" b="1" dirty="0"/>
          </a:p>
          <a:p>
            <a:pPr marL="0" indent="0">
              <a:buNone/>
            </a:pPr>
            <a:endParaRPr lang="de-DE" b="1" dirty="0" smtClean="0"/>
          </a:p>
          <a:p>
            <a:pPr marL="0" indent="0">
              <a:buNone/>
            </a:pPr>
            <a:endParaRPr lang="de-DE" b="1" dirty="0"/>
          </a:p>
          <a:p>
            <a:pPr marL="0" indent="0">
              <a:buNone/>
            </a:pPr>
            <a:endParaRPr lang="de-DE" b="1" dirty="0" smtClean="0"/>
          </a:p>
          <a:p>
            <a:pPr marL="0" indent="0">
              <a:buNone/>
            </a:pPr>
            <a:endParaRPr lang="de-DE" b="1" dirty="0"/>
          </a:p>
          <a:p>
            <a:pPr marL="0" indent="0">
              <a:buNone/>
            </a:pPr>
            <a:endParaRPr lang="de-DE" b="1" dirty="0" smtClean="0"/>
          </a:p>
          <a:p>
            <a:pPr marL="0" indent="0">
              <a:buNone/>
            </a:pPr>
            <a:endParaRPr lang="de-DE" b="1" dirty="0"/>
          </a:p>
          <a:p>
            <a:pPr marL="0" indent="0">
              <a:buNone/>
            </a:pPr>
            <a:r>
              <a:rPr lang="de-DE" sz="1600" b="1" dirty="0" smtClean="0">
                <a:hlinkClick r:id="rId3"/>
              </a:rPr>
              <a:t>http</a:t>
            </a:r>
            <a:r>
              <a:rPr lang="de-DE" sz="1600" b="1" dirty="0">
                <a:hlinkClick r:id="rId3"/>
              </a:rPr>
              <a:t>://</a:t>
            </a:r>
            <a:r>
              <a:rPr lang="de-DE" sz="1600" b="1" dirty="0" smtClean="0">
                <a:hlinkClick r:id="rId3"/>
              </a:rPr>
              <a:t>www.asp.net/web-forms/overview/getting-started/getting-started-with-aspnet-45-web-forms/shopping-cart</a:t>
            </a:r>
            <a:r>
              <a:rPr lang="de-DE" b="1" dirty="0" smtClean="0"/>
              <a:t> </a:t>
            </a:r>
            <a:endParaRPr lang="de-DE" b="1" dirty="0"/>
          </a:p>
          <a:p>
            <a:pPr marL="0" indent="0">
              <a:buNone/>
            </a:pPr>
            <a:endParaRPr lang="en-US" dirty="0"/>
          </a:p>
          <a:p>
            <a:pPr marL="0" indent="0">
              <a:buNone/>
            </a:pPr>
            <a:endParaRPr lang="de-DE" dirty="0"/>
          </a:p>
        </p:txBody>
      </p:sp>
      <p:sp>
        <p:nvSpPr>
          <p:cNvPr id="3" name="Titel 2"/>
          <p:cNvSpPr>
            <a:spLocks noGrp="1"/>
          </p:cNvSpPr>
          <p:nvPr>
            <p:ph type="title"/>
          </p:nvPr>
        </p:nvSpPr>
        <p:spPr/>
        <p:txBody>
          <a:bodyPr/>
          <a:lstStyle/>
          <a:p>
            <a:r>
              <a:rPr lang="de-DE" dirty="0" smtClean="0"/>
              <a:t> </a:t>
            </a:r>
            <a:r>
              <a:rPr lang="de-DE" dirty="0"/>
              <a:t>ASP.NET - Daten-Steuerelemente</a:t>
            </a:r>
          </a:p>
        </p:txBody>
      </p:sp>
      <p:pic>
        <p:nvPicPr>
          <p:cNvPr id="9218" name="Picture 2" descr="Shopping Cart - Multiple Produc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7" y="1700808"/>
            <a:ext cx="5112568" cy="3494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516216" y="1377642"/>
            <a:ext cx="2452851" cy="170816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de-DE" sz="2100" b="1" dirty="0">
                <a:solidFill>
                  <a:srgbClr val="464646"/>
                </a:solidFill>
                <a:latin typeface="+mn-lt"/>
                <a:cs typeface="+mn-cs"/>
              </a:rPr>
              <a:t>CRUD </a:t>
            </a:r>
            <a:r>
              <a:rPr lang="de-DE" sz="2100" b="1" dirty="0" smtClean="0">
                <a:solidFill>
                  <a:srgbClr val="464646"/>
                </a:solidFill>
                <a:latin typeface="+mn-lt"/>
                <a:cs typeface="+mn-cs"/>
              </a:rPr>
              <a:t>Funktionalität</a:t>
            </a:r>
            <a:endParaRPr lang="de-DE" sz="2100" b="1" dirty="0">
              <a:solidFill>
                <a:srgbClr val="464646"/>
              </a:solidFill>
              <a:latin typeface="+mn-lt"/>
              <a:cs typeface="+mn-cs"/>
            </a:endParaRPr>
          </a:p>
          <a:p>
            <a:r>
              <a:rPr lang="de-DE" sz="2100" dirty="0">
                <a:solidFill>
                  <a:srgbClr val="464646"/>
                </a:solidFill>
                <a:latin typeface="+mn-lt"/>
                <a:cs typeface="+mn-cs"/>
              </a:rPr>
              <a:t>Create</a:t>
            </a:r>
          </a:p>
          <a:p>
            <a:r>
              <a:rPr lang="de-DE" sz="2100" dirty="0">
                <a:solidFill>
                  <a:srgbClr val="464646"/>
                </a:solidFill>
                <a:latin typeface="+mn-lt"/>
                <a:cs typeface="+mn-cs"/>
              </a:rPr>
              <a:t>Read</a:t>
            </a:r>
          </a:p>
          <a:p>
            <a:r>
              <a:rPr lang="de-DE" sz="2100" dirty="0">
                <a:solidFill>
                  <a:srgbClr val="464646"/>
                </a:solidFill>
                <a:latin typeface="+mn-lt"/>
                <a:cs typeface="+mn-cs"/>
              </a:rPr>
              <a:t>Update</a:t>
            </a:r>
          </a:p>
          <a:p>
            <a:r>
              <a:rPr lang="de-DE" sz="2100" dirty="0">
                <a:solidFill>
                  <a:srgbClr val="464646"/>
                </a:solidFill>
                <a:latin typeface="+mn-lt"/>
                <a:cs typeface="+mn-cs"/>
              </a:rPr>
              <a:t>Delete</a:t>
            </a:r>
          </a:p>
        </p:txBody>
      </p:sp>
      <p:sp>
        <p:nvSpPr>
          <p:cNvPr id="8" name="Datumsplatzhalter 7"/>
          <p:cNvSpPr>
            <a:spLocks noGrp="1"/>
          </p:cNvSpPr>
          <p:nvPr>
            <p:ph type="dt" sz="half" idx="10"/>
          </p:nvPr>
        </p:nvSpPr>
        <p:spPr/>
        <p:txBody>
          <a:bodyPr/>
          <a:lstStyle/>
          <a:p>
            <a:pPr>
              <a:defRPr/>
            </a:pPr>
            <a:fld id="{BB63E9BC-9F1C-4BFA-BD0E-5B413BCB94BE}"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68</a:t>
            </a:fld>
            <a:endParaRPr lang="en-US"/>
          </a:p>
        </p:txBody>
      </p:sp>
    </p:spTree>
    <p:extLst>
      <p:ext uri="{BB962C8B-B14F-4D97-AF65-F5344CB8AC3E}">
        <p14:creationId xmlns:p14="http://schemas.microsoft.com/office/powerpoint/2010/main" val="38030462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a:t>Windows Forms</a:t>
            </a:r>
          </a:p>
          <a:p>
            <a:pPr marL="0" indent="0">
              <a:buNone/>
            </a:pPr>
            <a:r>
              <a:rPr lang="de-DE" b="1" dirty="0" smtClean="0"/>
              <a:t>Daten-Steuerelemente </a:t>
            </a:r>
            <a:r>
              <a:rPr lang="de-DE" b="1" dirty="0" err="1" smtClean="0"/>
              <a:t>asp:GridView</a:t>
            </a:r>
            <a:r>
              <a:rPr lang="de-DE" b="1" dirty="0" smtClean="0"/>
              <a:t> und </a:t>
            </a:r>
            <a:r>
              <a:rPr lang="de-DE" b="1" dirty="0" err="1" smtClean="0"/>
              <a:t>asp:DropDownList</a:t>
            </a:r>
            <a:endParaRPr lang="de-DE" b="1" dirty="0" smtClean="0">
              <a:hlinkClick r:id="rId3"/>
            </a:endParaRPr>
          </a:p>
          <a:p>
            <a:pPr marL="0" indent="0">
              <a:buNone/>
            </a:pPr>
            <a:r>
              <a:rPr lang="de-DE" dirty="0" smtClean="0">
                <a:hlinkClick r:id="rId3"/>
              </a:rPr>
              <a:t>https</a:t>
            </a:r>
            <a:r>
              <a:rPr lang="de-DE" dirty="0">
                <a:hlinkClick r:id="rId3"/>
              </a:rPr>
              <a:t>://</a:t>
            </a:r>
            <a:r>
              <a:rPr lang="de-DE" dirty="0" smtClean="0">
                <a:hlinkClick r:id="rId3"/>
              </a:rPr>
              <a:t>docs.oracle.com/cd/E17952_01/connector-net-en/connector-net-tutorials-entity-framework-databinding-linq-entities.html</a:t>
            </a:r>
            <a:r>
              <a:rPr lang="de-DE" dirty="0" smtClean="0"/>
              <a:t> </a:t>
            </a:r>
          </a:p>
          <a:p>
            <a:pPr marL="0" indent="0">
              <a:buNone/>
            </a:pPr>
            <a:r>
              <a:rPr lang="de-DE" dirty="0" smtClean="0"/>
              <a:t>mit Datenbank </a:t>
            </a:r>
            <a:r>
              <a:rPr lang="de-DE" dirty="0" err="1" smtClean="0">
                <a:hlinkClick r:id="rId4" action="ppaction://hlinkfile"/>
              </a:rPr>
              <a:t>world.sql</a:t>
            </a: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 Ende</a:t>
            </a:r>
            <a:endParaRPr lang="de-DE" dirty="0"/>
          </a:p>
        </p:txBody>
      </p:sp>
      <p:sp>
        <p:nvSpPr>
          <p:cNvPr id="7" name="Datumsplatzhalter 6"/>
          <p:cNvSpPr>
            <a:spLocks noGrp="1"/>
          </p:cNvSpPr>
          <p:nvPr>
            <p:ph type="dt" sz="half" idx="10"/>
          </p:nvPr>
        </p:nvSpPr>
        <p:spPr/>
        <p:txBody>
          <a:bodyPr/>
          <a:lstStyle/>
          <a:p>
            <a:pPr>
              <a:defRPr/>
            </a:pPr>
            <a:fld id="{3E85187D-CBAA-450C-A1B5-EAEF43EDA487}"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69</a:t>
            </a:fld>
            <a:endParaRPr lang="en-US"/>
          </a:p>
        </p:txBody>
      </p:sp>
    </p:spTree>
    <p:extLst>
      <p:ext uri="{BB962C8B-B14F-4D97-AF65-F5344CB8AC3E}">
        <p14:creationId xmlns:p14="http://schemas.microsoft.com/office/powerpoint/2010/main" val="23661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Erste Schritte</a:t>
            </a:r>
            <a:endParaRPr lang="de-DE" sz="2400" b="1" dirty="0"/>
          </a:p>
          <a:p>
            <a:pPr marL="0" indent="0">
              <a:spcBef>
                <a:spcPts val="800"/>
              </a:spcBef>
              <a:buNone/>
            </a:pPr>
            <a:r>
              <a:rPr lang="de-DE" dirty="0"/>
              <a:t>Ich möchte nur Code programmieren</a:t>
            </a:r>
            <a:r>
              <a:rPr lang="de-DE" dirty="0" smtClean="0"/>
              <a:t>...</a:t>
            </a:r>
          </a:p>
          <a:p>
            <a:pPr lvl="1">
              <a:spcBef>
                <a:spcPts val="300"/>
              </a:spcBef>
              <a:buFont typeface="Arial" panose="020B0604020202020204" pitchFamily="34" charset="0"/>
              <a:buChar char="•"/>
            </a:pPr>
            <a:r>
              <a:rPr lang="de-DE" dirty="0" smtClean="0"/>
              <a:t>Neue Datenbank</a:t>
            </a:r>
            <a:br>
              <a:rPr lang="de-DE" dirty="0" smtClean="0"/>
            </a:br>
            <a:r>
              <a:rPr lang="de-DE" i="1" dirty="0" smtClean="0"/>
              <a:t>Verwende </a:t>
            </a:r>
            <a:r>
              <a:rPr lang="de-DE" b="1" i="1" dirty="0"/>
              <a:t>Code First,</a:t>
            </a:r>
            <a:r>
              <a:rPr lang="de-DE" i="1" dirty="0"/>
              <a:t> um </a:t>
            </a:r>
            <a:r>
              <a:rPr lang="de-DE" i="1" dirty="0" smtClean="0"/>
              <a:t>das </a:t>
            </a:r>
            <a:r>
              <a:rPr lang="de-DE" i="1" dirty="0"/>
              <a:t>Modell im Code zu definieren und anschließend eine Datenbank zu generieren</a:t>
            </a:r>
            <a:r>
              <a:rPr lang="de-DE" i="1" dirty="0" smtClean="0"/>
              <a:t>.</a:t>
            </a:r>
          </a:p>
          <a:p>
            <a:pPr lvl="1">
              <a:spcBef>
                <a:spcPts val="300"/>
              </a:spcBef>
              <a:buFont typeface="Arial" panose="020B0604020202020204" pitchFamily="34" charset="0"/>
              <a:buChar char="•"/>
            </a:pPr>
            <a:r>
              <a:rPr lang="de-DE" dirty="0" smtClean="0"/>
              <a:t>Vorhandene Datenbank</a:t>
            </a:r>
            <a:br>
              <a:rPr lang="de-DE" dirty="0" smtClean="0"/>
            </a:br>
            <a:r>
              <a:rPr lang="de-DE" i="1" dirty="0" smtClean="0"/>
              <a:t>Verwende </a:t>
            </a:r>
            <a:r>
              <a:rPr lang="de-DE" b="1" i="1" dirty="0" smtClean="0"/>
              <a:t>Code </a:t>
            </a:r>
            <a:r>
              <a:rPr lang="de-DE" b="1" i="1" dirty="0"/>
              <a:t>First,</a:t>
            </a:r>
            <a:r>
              <a:rPr lang="de-DE" i="1" dirty="0"/>
              <a:t> um ein codebasiertes Modell zu erstellen, das einer vorhandenen Datenbank zugeordnet </a:t>
            </a:r>
            <a:r>
              <a:rPr lang="de-DE" i="1" dirty="0" smtClean="0"/>
              <a:t>ist.</a:t>
            </a:r>
          </a:p>
          <a:p>
            <a:pPr marL="0" lvl="1" indent="0">
              <a:spcBef>
                <a:spcPts val="800"/>
              </a:spcBef>
              <a:buNone/>
            </a:pPr>
            <a:r>
              <a:rPr lang="de-DE" dirty="0" smtClean="0"/>
              <a:t>Ich möchte eine grafische Oberfläche verwenden…</a:t>
            </a:r>
          </a:p>
          <a:p>
            <a:pPr marL="742950" lvl="2" indent="-342900">
              <a:spcBef>
                <a:spcPts val="300"/>
              </a:spcBef>
              <a:buFont typeface="Arial" panose="020B0604020202020204" pitchFamily="34" charset="0"/>
              <a:buChar char="•"/>
            </a:pPr>
            <a:r>
              <a:rPr lang="de-DE" dirty="0" smtClean="0"/>
              <a:t>Neue</a:t>
            </a:r>
            <a:r>
              <a:rPr lang="de-DE" i="1" dirty="0"/>
              <a:t> </a:t>
            </a:r>
            <a:r>
              <a:rPr lang="de-DE" dirty="0" smtClean="0"/>
              <a:t>Datenbank</a:t>
            </a:r>
            <a:br>
              <a:rPr lang="de-DE" dirty="0" smtClean="0"/>
            </a:br>
            <a:r>
              <a:rPr lang="de-DE" i="1" dirty="0" smtClean="0"/>
              <a:t>Verwende </a:t>
            </a:r>
            <a:r>
              <a:rPr lang="de-DE" b="1" i="1" dirty="0"/>
              <a:t>Model First,</a:t>
            </a:r>
            <a:r>
              <a:rPr lang="de-DE" i="1" dirty="0"/>
              <a:t> um </a:t>
            </a:r>
            <a:r>
              <a:rPr lang="de-DE" i="1" dirty="0" smtClean="0"/>
              <a:t>das </a:t>
            </a:r>
            <a:r>
              <a:rPr lang="de-DE" i="1" dirty="0"/>
              <a:t>Modell </a:t>
            </a:r>
            <a:r>
              <a:rPr lang="de-DE" i="1" dirty="0" smtClean="0"/>
              <a:t>grafisch zu </a:t>
            </a:r>
            <a:r>
              <a:rPr lang="de-DE" i="1" dirty="0"/>
              <a:t>definieren und anschließend eine Datenbank zu generieren</a:t>
            </a:r>
            <a:r>
              <a:rPr lang="de-DE" i="1" dirty="0" smtClean="0"/>
              <a:t>.</a:t>
            </a:r>
          </a:p>
          <a:p>
            <a:pPr marL="742950" lvl="2" indent="-342900">
              <a:spcBef>
                <a:spcPts val="300"/>
              </a:spcBef>
              <a:buFont typeface="Arial" panose="020B0604020202020204" pitchFamily="34" charset="0"/>
              <a:buChar char="•"/>
            </a:pPr>
            <a:r>
              <a:rPr lang="de-DE" dirty="0" smtClean="0"/>
              <a:t>Vorhandene Datenbank</a:t>
            </a:r>
            <a:br>
              <a:rPr lang="de-DE" dirty="0" smtClean="0"/>
            </a:br>
            <a:r>
              <a:rPr lang="de-DE" i="1" dirty="0" smtClean="0"/>
              <a:t>Verwende </a:t>
            </a:r>
            <a:r>
              <a:rPr lang="de-DE" b="1" i="1" dirty="0"/>
              <a:t>Database First,</a:t>
            </a:r>
            <a:r>
              <a:rPr lang="de-DE" i="1" dirty="0"/>
              <a:t> um </a:t>
            </a:r>
            <a:r>
              <a:rPr lang="de-DE" i="1" dirty="0" smtClean="0"/>
              <a:t>ein Modell </a:t>
            </a:r>
            <a:r>
              <a:rPr lang="de-DE" i="1" dirty="0"/>
              <a:t>zu erstellen, das einer vorhandenen Datenbank zugeordnet ist.</a:t>
            </a:r>
            <a:endParaRPr lang="de-DE" dirty="0"/>
          </a:p>
        </p:txBody>
      </p:sp>
      <p:sp>
        <p:nvSpPr>
          <p:cNvPr id="3" name="Titel 2"/>
          <p:cNvSpPr>
            <a:spLocks noGrp="1"/>
          </p:cNvSpPr>
          <p:nvPr>
            <p:ph type="title"/>
          </p:nvPr>
        </p:nvSpPr>
        <p:spPr/>
        <p:txBody>
          <a:bodyPr/>
          <a:lstStyle/>
          <a:p>
            <a:r>
              <a:rPr lang="de-DE" dirty="0" smtClean="0"/>
              <a:t> Entity Framework</a:t>
            </a:r>
            <a:endParaRPr lang="de-DE" dirty="0"/>
          </a:p>
        </p:txBody>
      </p:sp>
      <p:sp>
        <p:nvSpPr>
          <p:cNvPr id="7" name="Datumsplatzhalter 6"/>
          <p:cNvSpPr>
            <a:spLocks noGrp="1"/>
          </p:cNvSpPr>
          <p:nvPr>
            <p:ph type="dt" sz="half" idx="10"/>
          </p:nvPr>
        </p:nvSpPr>
        <p:spPr/>
        <p:txBody>
          <a:bodyPr/>
          <a:lstStyle/>
          <a:p>
            <a:pPr>
              <a:defRPr/>
            </a:pPr>
            <a:fld id="{21F689EB-1C0C-4CD1-ADDF-5225EA3A58C7}"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a:t>
            </a:fld>
            <a:endParaRPr lang="en-US"/>
          </a:p>
        </p:txBody>
      </p:sp>
    </p:spTree>
    <p:extLst>
      <p:ext uri="{BB962C8B-B14F-4D97-AF65-F5344CB8AC3E}">
        <p14:creationId xmlns:p14="http://schemas.microsoft.com/office/powerpoint/2010/main" val="1250034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LINQ Query</a:t>
            </a:r>
            <a:endParaRPr lang="de-DE" sz="2800" b="1" dirty="0"/>
          </a:p>
          <a:p>
            <a:pPr marL="0" indent="0">
              <a:buNone/>
            </a:pPr>
            <a:r>
              <a:rPr lang="de-DE" dirty="0"/>
              <a:t>Auszug aus </a:t>
            </a:r>
            <a:r>
              <a:rPr lang="de-DE" dirty="0">
                <a:hlinkClick r:id="rId3"/>
              </a:rPr>
              <a:t>https://</a:t>
            </a:r>
            <a:r>
              <a:rPr lang="de-DE" dirty="0" smtClean="0">
                <a:hlinkClick r:id="rId3"/>
              </a:rPr>
              <a:t>msdn.microsoft.com/de-de/jj573936</a:t>
            </a:r>
            <a:endParaRPr lang="de-DE" dirty="0" smtClean="0"/>
          </a:p>
          <a:p>
            <a:pPr marL="400050" lvl="1" indent="0">
              <a:lnSpc>
                <a:spcPct val="107000"/>
              </a:lnSpc>
              <a:spcAft>
                <a:spcPts val="800"/>
              </a:spcAft>
              <a:buNone/>
            </a:pPr>
            <a:r>
              <a:rPr lang="en-US" sz="2800" b="1" kern="1800" dirty="0">
                <a:latin typeface="Times New Roman" panose="02020603050405020304" pitchFamily="18" charset="0"/>
                <a:ea typeface="Times New Roman" panose="02020603050405020304" pitchFamily="18" charset="0"/>
                <a:cs typeface="Times New Roman" panose="02020603050405020304" pitchFamily="18" charset="0"/>
              </a:rPr>
              <a:t>Finding entities using a query</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DbSet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IDbSet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implement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IQueryable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and so can be used as the starting point for writing a LINQ query against the database. This is not the appropriate place for an in-depth discussion of LINQ, but here are a couple of simple examples:</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var</a:t>
            </a:r>
            <a:r>
              <a:rPr lang="en-US" sz="1050" dirty="0">
                <a:latin typeface="Courier New" panose="02070309020205020404" pitchFamily="49" charset="0"/>
                <a:ea typeface="Times New Roman" panose="02020603050405020304" pitchFamily="18" charset="0"/>
                <a:cs typeface="Times New Roman" panose="02020603050405020304" pitchFamily="18" charset="0"/>
              </a:rPr>
              <a:t> context = new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BloggingContext</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 Query for all blogs with names starting with B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var</a:t>
            </a:r>
            <a:r>
              <a:rPr lang="en-US" sz="1050" dirty="0">
                <a:latin typeface="Courier New" panose="02070309020205020404" pitchFamily="49" charset="0"/>
                <a:ea typeface="Times New Roman" panose="02020603050405020304" pitchFamily="18" charset="0"/>
                <a:cs typeface="Times New Roman" panose="02020603050405020304" pitchFamily="18" charset="0"/>
              </a:rPr>
              <a:t> blogs = from b in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context.Blogs</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where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b.Name.StartsWith</a:t>
            </a:r>
            <a:r>
              <a:rPr lang="en-US" sz="1050" dirty="0">
                <a:latin typeface="Courier New" panose="02070309020205020404" pitchFamily="49" charset="0"/>
                <a:ea typeface="Times New Roman" panose="02020603050405020304" pitchFamily="18" charset="0"/>
                <a:cs typeface="Times New Roman" panose="02020603050405020304" pitchFamily="18" charset="0"/>
              </a:rPr>
              <a:t>("B")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select b;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 Query for the Blog named ADO.NET Blog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var</a:t>
            </a:r>
            <a:r>
              <a:rPr lang="en-US" sz="1050" dirty="0">
                <a:latin typeface="Courier New" panose="02070309020205020404" pitchFamily="49" charset="0"/>
                <a:ea typeface="Times New Roman" panose="02020603050405020304" pitchFamily="18" charset="0"/>
                <a:cs typeface="Times New Roman" panose="02020603050405020304" pitchFamily="18" charset="0"/>
              </a:rPr>
              <a:t> blog =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context.Blogs</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.Where(b =&gt;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b.Name</a:t>
            </a:r>
            <a:r>
              <a:rPr lang="en-US" sz="1050" dirty="0">
                <a:latin typeface="Courier New" panose="02070309020205020404" pitchFamily="49" charset="0"/>
                <a:ea typeface="Times New Roman" panose="02020603050405020304" pitchFamily="18" charset="0"/>
                <a:cs typeface="Times New Roman" panose="02020603050405020304" pitchFamily="18" charset="0"/>
              </a:rPr>
              <a:t> == "ADO.NET Blog")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latin typeface="Courier New" panose="02070309020205020404" pitchFamily="49" charset="0"/>
                <a:ea typeface="Times New Roman" panose="02020603050405020304" pitchFamily="18" charset="0"/>
                <a:cs typeface="Times New Roman" panose="02020603050405020304" pitchFamily="18" charset="0"/>
              </a:rPr>
              <a:t>FirstOrDefault</a:t>
            </a:r>
            <a:r>
              <a:rPr lang="en-US" sz="1050" dirty="0">
                <a:latin typeface="Courier New" panose="02070309020205020404" pitchFamily="49" charset="0"/>
                <a:ea typeface="Times New Roman" panose="02020603050405020304" pitchFamily="18" charset="0"/>
                <a:cs typeface="Times New Roman" panose="02020603050405020304" pitchFamily="18" charset="0"/>
              </a:rPr>
              <a:t>(); </a:t>
            </a:r>
            <a:br>
              <a:rPr lang="en-US" sz="1050" dirty="0">
                <a:latin typeface="Courier New" panose="02070309020205020404" pitchFamily="49" charset="0"/>
                <a:ea typeface="Times New Roman" panose="02020603050405020304" pitchFamily="18" charset="0"/>
                <a:cs typeface="Times New Roman" panose="02020603050405020304" pitchFamily="18" charset="0"/>
              </a:rPr>
            </a:br>
            <a:r>
              <a:rPr lang="en-US" sz="1050" dirty="0">
                <a:latin typeface="Courier New" panose="02070309020205020404" pitchFamily="49" charset="0"/>
                <a:ea typeface="Times New Roman" panose="02020603050405020304" pitchFamily="18" charset="0"/>
                <a:cs typeface="Times New Roman" panose="02020603050405020304" pitchFamily="18" charset="0"/>
              </a:rPr>
              <a:t>}</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 Ende</a:t>
            </a:r>
            <a:endParaRPr lang="de-DE" dirty="0"/>
          </a:p>
        </p:txBody>
      </p:sp>
      <p:sp>
        <p:nvSpPr>
          <p:cNvPr id="7" name="Datumsplatzhalter 6"/>
          <p:cNvSpPr>
            <a:spLocks noGrp="1"/>
          </p:cNvSpPr>
          <p:nvPr>
            <p:ph type="dt" sz="half" idx="10"/>
          </p:nvPr>
        </p:nvSpPr>
        <p:spPr/>
        <p:txBody>
          <a:bodyPr/>
          <a:lstStyle/>
          <a:p>
            <a:pPr>
              <a:defRPr/>
            </a:pPr>
            <a:fld id="{DA2AA2E5-FC3A-41BF-AD08-F2AEC6BA252A}"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70</a:t>
            </a:fld>
            <a:endParaRPr lang="en-US"/>
          </a:p>
        </p:txBody>
      </p:sp>
    </p:spTree>
    <p:extLst>
      <p:ext uri="{BB962C8B-B14F-4D97-AF65-F5344CB8AC3E}">
        <p14:creationId xmlns:p14="http://schemas.microsoft.com/office/powerpoint/2010/main" val="24393671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Links</a:t>
            </a:r>
            <a:endParaRPr lang="de-DE" dirty="0" smtClean="0">
              <a:hlinkClick r:id="rId3"/>
            </a:endParaRPr>
          </a:p>
          <a:p>
            <a:pPr marL="0" indent="0">
              <a:buNone/>
            </a:pPr>
            <a:r>
              <a:rPr lang="de-DE" dirty="0" smtClean="0">
                <a:hlinkClick r:id="rId3"/>
              </a:rPr>
              <a:t>https</a:t>
            </a:r>
            <a:r>
              <a:rPr lang="de-DE" dirty="0">
                <a:hlinkClick r:id="rId3"/>
              </a:rPr>
              <a:t>://</a:t>
            </a:r>
            <a:r>
              <a:rPr lang="de-DE" dirty="0" smtClean="0">
                <a:hlinkClick r:id="rId3"/>
              </a:rPr>
              <a:t>msdn.microsoft.com/de-de/ee712907</a:t>
            </a:r>
            <a:endParaRPr lang="de-DE" dirty="0" smtClean="0"/>
          </a:p>
          <a:p>
            <a:pPr marL="0" indent="0">
              <a:buNone/>
            </a:pPr>
            <a:r>
              <a:rPr lang="de-DE" dirty="0">
                <a:hlinkClick r:id="rId4"/>
              </a:rPr>
              <a:t>https://</a:t>
            </a:r>
            <a:r>
              <a:rPr lang="de-DE" dirty="0" smtClean="0">
                <a:hlinkClick r:id="rId4"/>
              </a:rPr>
              <a:t>www.asp.net/mvc/overview/getting-started/getting-started-with-ef-using-mvc/creating-an-entity-framework-data-model-for-an-asp-net-mvc-application</a:t>
            </a:r>
            <a:endParaRPr lang="de-DE" dirty="0" smtClean="0"/>
          </a:p>
          <a:p>
            <a:pPr marL="0" indent="0">
              <a:buNone/>
            </a:pPr>
            <a:r>
              <a:rPr lang="de-DE" dirty="0">
                <a:hlinkClick r:id="rId5"/>
              </a:rPr>
              <a:t>http://blog.magnusmontin.net/2013/05/30/generic-dal-using-entity-framework</a:t>
            </a:r>
            <a:r>
              <a:rPr lang="de-DE" dirty="0" smtClean="0">
                <a:hlinkClick r:id="rId5"/>
              </a:rPr>
              <a:t>/</a:t>
            </a:r>
            <a:endParaRPr lang="de-DE" dirty="0" smtClean="0"/>
          </a:p>
          <a:p>
            <a:pPr marL="0" indent="0">
              <a:buNone/>
            </a:pPr>
            <a:r>
              <a:rPr lang="de-DE" dirty="0">
                <a:hlinkClick r:id="rId6"/>
              </a:rPr>
              <a:t>http://</a:t>
            </a:r>
            <a:r>
              <a:rPr lang="de-DE" dirty="0" smtClean="0">
                <a:hlinkClick r:id="rId6"/>
              </a:rPr>
              <a:t>www.asp.net/web-forms/overview/getting-started/getting-started-with-aspnet-45-web-forms/create_the_data_access_layer</a:t>
            </a:r>
            <a:endParaRPr lang="de-DE" dirty="0" smtClean="0"/>
          </a:p>
          <a:p>
            <a:pPr marL="0" indent="0">
              <a:buNone/>
            </a:pPr>
            <a:endParaRPr lang="de-DE" dirty="0" smtClean="0"/>
          </a:p>
        </p:txBody>
      </p:sp>
      <p:sp>
        <p:nvSpPr>
          <p:cNvPr id="3" name="Titel 2"/>
          <p:cNvSpPr>
            <a:spLocks noGrp="1"/>
          </p:cNvSpPr>
          <p:nvPr>
            <p:ph type="title"/>
          </p:nvPr>
        </p:nvSpPr>
        <p:spPr/>
        <p:txBody>
          <a:bodyPr/>
          <a:lstStyle/>
          <a:p>
            <a:r>
              <a:rPr lang="de-DE" dirty="0" smtClean="0"/>
              <a:t>Ende</a:t>
            </a:r>
            <a:endParaRPr lang="de-DE" dirty="0"/>
          </a:p>
        </p:txBody>
      </p:sp>
      <p:sp>
        <p:nvSpPr>
          <p:cNvPr id="7" name="Datumsplatzhalter 6"/>
          <p:cNvSpPr>
            <a:spLocks noGrp="1"/>
          </p:cNvSpPr>
          <p:nvPr>
            <p:ph type="dt" sz="half" idx="10"/>
          </p:nvPr>
        </p:nvSpPr>
        <p:spPr/>
        <p:txBody>
          <a:bodyPr/>
          <a:lstStyle/>
          <a:p>
            <a:pPr>
              <a:defRPr/>
            </a:pPr>
            <a:fld id="{438CD014-C9B1-47FF-914F-3D129C623D19}"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71</a:t>
            </a:fld>
            <a:endParaRPr lang="en-US"/>
          </a:p>
        </p:txBody>
      </p:sp>
    </p:spTree>
    <p:extLst>
      <p:ext uri="{BB962C8B-B14F-4D97-AF65-F5344CB8AC3E}">
        <p14:creationId xmlns:p14="http://schemas.microsoft.com/office/powerpoint/2010/main" val="39750457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Bücher</a:t>
            </a:r>
          </a:p>
          <a:p>
            <a:pPr marL="0" indent="0">
              <a:buNone/>
            </a:pPr>
            <a:endParaRPr lang="de-DE" dirty="0" smtClean="0">
              <a:hlinkClick r:id="rId3"/>
            </a:endParaRPr>
          </a:p>
          <a:p>
            <a:pPr marL="0" indent="0">
              <a:buNone/>
            </a:pPr>
            <a:endParaRPr lang="de-DE" dirty="0" smtClean="0"/>
          </a:p>
        </p:txBody>
      </p:sp>
      <p:sp>
        <p:nvSpPr>
          <p:cNvPr id="3" name="Titel 2"/>
          <p:cNvSpPr>
            <a:spLocks noGrp="1"/>
          </p:cNvSpPr>
          <p:nvPr>
            <p:ph type="title"/>
          </p:nvPr>
        </p:nvSpPr>
        <p:spPr/>
        <p:txBody>
          <a:bodyPr/>
          <a:lstStyle/>
          <a:p>
            <a:r>
              <a:rPr lang="de-DE" dirty="0" smtClean="0"/>
              <a:t>Ende</a:t>
            </a:r>
            <a:endParaRPr lang="de-DE" dirty="0"/>
          </a:p>
        </p:txBody>
      </p:sp>
      <p:pic>
        <p:nvPicPr>
          <p:cNvPr id="14338" name="Grafik 3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806" y="2547937"/>
            <a:ext cx="16383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4337" name="Grafik 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1514474"/>
            <a:ext cx="3981450"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93190" y="1523314"/>
            <a:ext cx="336983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sz="24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DbContext</a:t>
            </a:r>
            <a:endParaRPr kumimoji="0" lang="de-DE" altLang="de-DE"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http://filepi.cm/i/BwzmHlT</a:t>
            </a:r>
            <a:endParaRPr kumimoji="0" lang="de-DE" altLang="de-DE"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eBook: </a:t>
            </a:r>
            <a:r>
              <a:rPr kumimoji="0" lang="en-US" altLang="de-DE"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ction="ppaction://hlinkfile"/>
              </a:rPr>
              <a:t>Programming Entity Framework_ DbContext.pdf</a:t>
            </a:r>
            <a:endParaRPr kumimoji="0" lang="de-DE" altLang="de-DE"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leider nur </a:t>
            </a:r>
            <a:r>
              <a:rPr kumimoji="0" lang="de-DE" altLang="de-DE"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EntityFramework</a:t>
            </a:r>
            <a:r>
              <a:rPr kumimoji="0" lang="de-DE" altLang="de-DE"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de-DE" altLang="de-DE"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package</a:t>
            </a:r>
            <a:r>
              <a:rPr kumimoji="0" lang="de-DE" altLang="de-DE"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4.3 </a:t>
            </a:r>
            <a:endParaRPr kumimoji="0" lang="de-DE" altLang="de-DE"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0" y="2600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7" name="Rechteck 6"/>
          <p:cNvSpPr/>
          <p:nvPr/>
        </p:nvSpPr>
        <p:spPr>
          <a:xfrm>
            <a:off x="609600" y="5024199"/>
            <a:ext cx="3262432" cy="553998"/>
          </a:xfrm>
          <a:prstGeom prst="rect">
            <a:avLst/>
          </a:prstGeom>
        </p:spPr>
        <p:txBody>
          <a:bodyPr wrap="none">
            <a:spAutoFit/>
          </a:bodyPr>
          <a:lstStyle/>
          <a:p>
            <a:r>
              <a:rPr lang="de-DE" b="1" dirty="0"/>
              <a:t>Entity Framework 6 </a:t>
            </a:r>
            <a:r>
              <a:rPr lang="de-DE" b="1" dirty="0" err="1" smtClean="0"/>
              <a:t>Recipes</a:t>
            </a:r>
            <a:endParaRPr lang="de-DE" b="1" dirty="0" smtClean="0"/>
          </a:p>
          <a:p>
            <a:r>
              <a:rPr lang="de-DE" sz="1200" b="1" dirty="0">
                <a:hlinkClick r:id="rId7"/>
              </a:rPr>
              <a:t>http://</a:t>
            </a:r>
            <a:r>
              <a:rPr lang="de-DE" sz="1200" b="1" dirty="0" smtClean="0">
                <a:hlinkClick r:id="rId7"/>
              </a:rPr>
              <a:t>www.apress.com/9781430257882</a:t>
            </a:r>
            <a:r>
              <a:rPr lang="de-DE" sz="1200" b="1" dirty="0" smtClean="0"/>
              <a:t> </a:t>
            </a:r>
            <a:endParaRPr lang="de-DE" sz="1200" b="1" dirty="0"/>
          </a:p>
        </p:txBody>
      </p:sp>
      <p:pic>
        <p:nvPicPr>
          <p:cNvPr id="14342" name="Picture 6" descr="Entity Framework 6 Recipes Cover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9723" y="3357324"/>
            <a:ext cx="2638425" cy="3333750"/>
          </a:xfrm>
          <a:prstGeom prst="rect">
            <a:avLst/>
          </a:prstGeom>
          <a:noFill/>
          <a:extLst>
            <a:ext uri="{909E8E84-426E-40DD-AFC4-6F175D3DCCD1}">
              <a14:hiddenFill xmlns:a14="http://schemas.microsoft.com/office/drawing/2010/main">
                <a:solidFill>
                  <a:srgbClr val="FFFFFF"/>
                </a:solidFill>
              </a14:hiddenFill>
            </a:ext>
          </a:extLst>
        </p:spPr>
      </p:pic>
      <p:sp>
        <p:nvSpPr>
          <p:cNvPr id="10" name="Datumsplatzhalter 9"/>
          <p:cNvSpPr>
            <a:spLocks noGrp="1"/>
          </p:cNvSpPr>
          <p:nvPr>
            <p:ph type="dt" sz="half" idx="10"/>
          </p:nvPr>
        </p:nvSpPr>
        <p:spPr/>
        <p:txBody>
          <a:bodyPr/>
          <a:lstStyle/>
          <a:p>
            <a:pPr>
              <a:defRPr/>
            </a:pPr>
            <a:fld id="{60E15440-9315-45C4-8A2C-3EE2E48D814C}" type="datetime1">
              <a:rPr lang="de-DE" smtClean="0"/>
              <a:t>18.06.2015</a:t>
            </a:fld>
            <a:endParaRPr lang="en-US"/>
          </a:p>
        </p:txBody>
      </p:sp>
      <p:sp>
        <p:nvSpPr>
          <p:cNvPr id="11" name="Foliennummernplatzhalter 10"/>
          <p:cNvSpPr>
            <a:spLocks noGrp="1"/>
          </p:cNvSpPr>
          <p:nvPr>
            <p:ph type="sldNum" sz="quarter" idx="12"/>
          </p:nvPr>
        </p:nvSpPr>
        <p:spPr/>
        <p:txBody>
          <a:bodyPr/>
          <a:lstStyle/>
          <a:p>
            <a:pPr>
              <a:defRPr/>
            </a:pPr>
            <a:fld id="{0747BC70-76BC-43A4-8291-B1E8B18CA846}" type="slidenum">
              <a:rPr lang="en-US" smtClean="0"/>
              <a:pPr>
                <a:defRPr/>
              </a:pPr>
              <a:t>72</a:t>
            </a:fld>
            <a:endParaRPr lang="en-US"/>
          </a:p>
        </p:txBody>
      </p:sp>
    </p:spTree>
    <p:extLst>
      <p:ext uri="{BB962C8B-B14F-4D97-AF65-F5344CB8AC3E}">
        <p14:creationId xmlns:p14="http://schemas.microsoft.com/office/powerpoint/2010/main" val="16197771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800" b="1" dirty="0" smtClean="0"/>
              <a:t>Zukunft</a:t>
            </a:r>
          </a:p>
          <a:p>
            <a:pPr marL="0" indent="0">
              <a:buNone/>
            </a:pPr>
            <a:r>
              <a:rPr lang="de-DE" dirty="0" smtClean="0"/>
              <a:t>EF 7</a:t>
            </a:r>
          </a:p>
          <a:p>
            <a:pPr marL="0" indent="0">
              <a:buNone/>
            </a:pPr>
            <a:r>
              <a:rPr lang="de-DE" dirty="0">
                <a:hlinkClick r:id="rId3"/>
              </a:rPr>
              <a:t>http://</a:t>
            </a:r>
            <a:r>
              <a:rPr lang="de-DE" dirty="0" smtClean="0">
                <a:hlinkClick r:id="rId3"/>
              </a:rPr>
              <a:t>windowsdeveloper.de/news/entity-framework-7-neuerungen-177202</a:t>
            </a:r>
            <a:endParaRPr lang="de-DE" dirty="0" smtClean="0"/>
          </a:p>
          <a:p>
            <a:pPr marL="0" indent="0">
              <a:buNone/>
            </a:pPr>
            <a:endParaRPr lang="de-DE" dirty="0"/>
          </a:p>
          <a:p>
            <a:pPr marL="0" indent="0">
              <a:buNone/>
            </a:pPr>
            <a:endParaRPr lang="de-DE" dirty="0" smtClean="0"/>
          </a:p>
        </p:txBody>
      </p:sp>
      <p:sp>
        <p:nvSpPr>
          <p:cNvPr id="3" name="Titel 2"/>
          <p:cNvSpPr>
            <a:spLocks noGrp="1"/>
          </p:cNvSpPr>
          <p:nvPr>
            <p:ph type="title"/>
          </p:nvPr>
        </p:nvSpPr>
        <p:spPr/>
        <p:txBody>
          <a:bodyPr/>
          <a:lstStyle/>
          <a:p>
            <a:r>
              <a:rPr lang="de-DE" dirty="0" smtClean="0"/>
              <a:t>Ende</a:t>
            </a:r>
            <a:endParaRPr lang="de-DE" dirty="0"/>
          </a:p>
        </p:txBody>
      </p:sp>
      <p:sp>
        <p:nvSpPr>
          <p:cNvPr id="7" name="Datumsplatzhalter 6"/>
          <p:cNvSpPr>
            <a:spLocks noGrp="1"/>
          </p:cNvSpPr>
          <p:nvPr>
            <p:ph type="dt" sz="half" idx="10"/>
          </p:nvPr>
        </p:nvSpPr>
        <p:spPr/>
        <p:txBody>
          <a:bodyPr/>
          <a:lstStyle/>
          <a:p>
            <a:pPr>
              <a:defRPr/>
            </a:pPr>
            <a:fld id="{ECC0B3EF-AE94-4FBF-BF19-B4D143710DCC}"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73</a:t>
            </a:fld>
            <a:endParaRPr lang="en-US"/>
          </a:p>
        </p:txBody>
      </p:sp>
    </p:spTree>
    <p:extLst>
      <p:ext uri="{BB962C8B-B14F-4D97-AF65-F5344CB8AC3E}">
        <p14:creationId xmlns:p14="http://schemas.microsoft.com/office/powerpoint/2010/main" val="40115237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lvl="0" indent="0">
              <a:buNone/>
            </a:pPr>
            <a:r>
              <a:rPr lang="de-DE" sz="2400" b="1" dirty="0" smtClean="0"/>
              <a:t>Veranstaltungsankündigung</a:t>
            </a:r>
            <a:endParaRPr lang="de-DE" sz="2400" b="1" dirty="0"/>
          </a:p>
          <a:p>
            <a:pPr marL="0" indent="0">
              <a:lnSpc>
                <a:spcPct val="107000"/>
              </a:lnSpc>
              <a:spcBef>
                <a:spcPts val="0"/>
              </a:spcBef>
              <a:spcAft>
                <a:spcPts val="800"/>
              </a:spcAft>
              <a:buNone/>
            </a:pPr>
            <a:endParaRPr lang="de-DE" sz="1200" u="sng"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de-DE" sz="1200" b="1" u="sng" dirty="0" smtClean="0">
                <a:latin typeface="Calibri" panose="020F0502020204030204" pitchFamily="34" charset="0"/>
                <a:ea typeface="Calibri" panose="020F0502020204030204" pitchFamily="34" charset="0"/>
                <a:cs typeface="Times New Roman" panose="02020603050405020304" pitchFamily="18" charset="0"/>
              </a:rPr>
              <a:t>Inhalt</a:t>
            </a:r>
            <a:endParaRPr lang="de-DE" sz="12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de-DE" sz="1200" dirty="0">
                <a:latin typeface="Calibri" panose="020F0502020204030204" pitchFamily="34" charset="0"/>
                <a:ea typeface="Calibri" panose="020F0502020204030204" pitchFamily="34" charset="0"/>
                <a:cs typeface="Times New Roman" panose="02020603050405020304" pitchFamily="18" charset="0"/>
              </a:rPr>
              <a:t>Egal ob eine Windows-Client Anwendung, eine </a:t>
            </a:r>
            <a:r>
              <a:rPr lang="de-DE" sz="1200" dirty="0" smtClean="0">
                <a:latin typeface="Calibri" panose="020F0502020204030204" pitchFamily="34" charset="0"/>
                <a:ea typeface="Calibri" panose="020F0502020204030204" pitchFamily="34" charset="0"/>
                <a:cs typeface="Times New Roman" panose="02020603050405020304" pitchFamily="18" charset="0"/>
              </a:rPr>
              <a:t>Web-basierte </a:t>
            </a:r>
            <a:r>
              <a:rPr lang="de-DE" sz="1200" dirty="0">
                <a:latin typeface="Calibri" panose="020F0502020204030204" pitchFamily="34" charset="0"/>
                <a:ea typeface="Calibri" panose="020F0502020204030204" pitchFamily="34" charset="0"/>
                <a:cs typeface="Times New Roman" panose="02020603050405020304" pitchFamily="18" charset="0"/>
              </a:rPr>
              <a:t>Anwendung, eine </a:t>
            </a:r>
            <a:r>
              <a:rPr lang="de-DE" sz="1200" dirty="0" smtClean="0">
                <a:latin typeface="Calibri" panose="020F0502020204030204" pitchFamily="34" charset="0"/>
                <a:ea typeface="Calibri" panose="020F0502020204030204" pitchFamily="34" charset="0"/>
                <a:cs typeface="Times New Roman" panose="02020603050405020304" pitchFamily="18" charset="0"/>
              </a:rPr>
              <a:t>Konsolenanwendung </a:t>
            </a:r>
            <a:r>
              <a:rPr lang="de-DE" sz="1200" dirty="0">
                <a:latin typeface="Calibri" panose="020F0502020204030204" pitchFamily="34" charset="0"/>
                <a:ea typeface="Calibri" panose="020F0502020204030204" pitchFamily="34" charset="0"/>
                <a:cs typeface="Times New Roman" panose="02020603050405020304" pitchFamily="18" charset="0"/>
              </a:rPr>
              <a:t>oder ein sonstiges Tool oder Service, alle wollen Daten!</a:t>
            </a:r>
          </a:p>
          <a:p>
            <a:pPr marL="0" indent="0">
              <a:lnSpc>
                <a:spcPct val="107000"/>
              </a:lnSpc>
              <a:spcBef>
                <a:spcPts val="0"/>
              </a:spcBef>
              <a:spcAft>
                <a:spcPts val="800"/>
              </a:spcAft>
              <a:buNone/>
            </a:pPr>
            <a:r>
              <a:rPr lang="de-DE" sz="1200" dirty="0">
                <a:latin typeface="Calibri" panose="020F0502020204030204" pitchFamily="34" charset="0"/>
                <a:ea typeface="Calibri" panose="020F0502020204030204" pitchFamily="34" charset="0"/>
                <a:cs typeface="Times New Roman" panose="02020603050405020304" pitchFamily="18" charset="0"/>
              </a:rPr>
              <a:t>Entity Framework (EF) ist der empfohlene Data Access Layer für Microsoft .NET Anwendungen.</a:t>
            </a:r>
          </a:p>
          <a:p>
            <a:pPr marL="0" indent="0">
              <a:lnSpc>
                <a:spcPct val="107000"/>
              </a:lnSpc>
              <a:spcBef>
                <a:spcPts val="0"/>
              </a:spcBef>
              <a:spcAft>
                <a:spcPts val="800"/>
              </a:spcAft>
              <a:buNone/>
            </a:pPr>
            <a:r>
              <a:rPr lang="de-DE" sz="1200" dirty="0">
                <a:latin typeface="Calibri" panose="020F0502020204030204" pitchFamily="34" charset="0"/>
                <a:ea typeface="Calibri" panose="020F0502020204030204" pitchFamily="34" charset="0"/>
                <a:cs typeface="Times New Roman" panose="02020603050405020304" pitchFamily="18" charset="0"/>
              </a:rPr>
              <a:t>Das Objekt-Relationale-Mapping (ORM) des EF bildet die vom .NET-Programmierer geliebten Objekte auf relationalen Tabellen des SQL Servers ab.</a:t>
            </a:r>
          </a:p>
          <a:p>
            <a:pPr marL="0" indent="0">
              <a:lnSpc>
                <a:spcPct val="107000"/>
              </a:lnSpc>
              <a:spcBef>
                <a:spcPts val="0"/>
              </a:spcBef>
              <a:spcAft>
                <a:spcPts val="800"/>
              </a:spcAft>
              <a:buNone/>
            </a:pPr>
            <a:r>
              <a:rPr lang="de-DE" sz="1200" dirty="0">
                <a:latin typeface="Calibri" panose="020F0502020204030204" pitchFamily="34" charset="0"/>
                <a:ea typeface="Calibri" panose="020F0502020204030204" pitchFamily="34" charset="0"/>
                <a:cs typeface="Times New Roman" panose="02020603050405020304" pitchFamily="18" charset="0"/>
              </a:rPr>
              <a:t>Visual Studio und .NET werden Schwerpunkt des Vortrags. An Hand von Programm Beispielen wird die Sicht eines objektorientieren .NET Programmierers auf die Daten des SQL Server vorgestellt.</a:t>
            </a:r>
          </a:p>
          <a:p>
            <a:pPr marL="0" indent="0">
              <a:lnSpc>
                <a:spcPct val="107000"/>
              </a:lnSpc>
              <a:spcBef>
                <a:spcPts val="0"/>
              </a:spcBef>
              <a:spcAft>
                <a:spcPts val="800"/>
              </a:spcAft>
              <a:buNone/>
            </a:pPr>
            <a:r>
              <a:rPr lang="de-DE" sz="12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800"/>
              </a:spcAft>
              <a:buNone/>
            </a:pPr>
            <a:r>
              <a:rPr lang="de-DE" sz="1200" b="1" u="sng" dirty="0">
                <a:latin typeface="Calibri" panose="020F0502020204030204" pitchFamily="34" charset="0"/>
                <a:ea typeface="Calibri" panose="020F0502020204030204" pitchFamily="34" charset="0"/>
                <a:cs typeface="Times New Roman" panose="02020603050405020304" pitchFamily="18" charset="0"/>
              </a:rPr>
              <a:t>Zur Person</a:t>
            </a:r>
            <a:endParaRPr lang="de-DE" sz="12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de-DE" sz="1200" b="1" i="1" dirty="0">
                <a:latin typeface="Calibri" panose="020F0502020204030204" pitchFamily="34" charset="0"/>
                <a:ea typeface="Calibri" panose="020F0502020204030204" pitchFamily="34" charset="0"/>
                <a:cs typeface="Times New Roman" panose="02020603050405020304" pitchFamily="18" charset="0"/>
              </a:rPr>
              <a:t>Thomas Groß</a:t>
            </a:r>
            <a:r>
              <a:rPr lang="de-DE" sz="1200" i="1" dirty="0">
                <a:latin typeface="Calibri" panose="020F0502020204030204" pitchFamily="34" charset="0"/>
                <a:ea typeface="Calibri" panose="020F0502020204030204" pitchFamily="34" charset="0"/>
                <a:cs typeface="Times New Roman" panose="02020603050405020304" pitchFamily="18" charset="0"/>
              </a:rPr>
              <a:t> entwickelt seit über 25 Jahren datenbankbasierte Anwendungen. Besonderen Wert legt er auf den Entwurf und das Design von Anwendungen, um eine optimale Abbildung der Prozesse und eine hohe Usability zu gewährleisten. Für die Implementierung der Software nutzt er MS SQL Server, das .net-Framework, Office VBA, SharePoint und die BI Tools des SQL Servers.</a:t>
            </a:r>
            <a:r>
              <a:rPr lang="de-DE" sz="1200" dirty="0">
                <a:latin typeface="Calibri" panose="020F0502020204030204" pitchFamily="34" charset="0"/>
                <a:ea typeface="Calibri" panose="020F0502020204030204" pitchFamily="34" charset="0"/>
                <a:cs typeface="Times New Roman" panose="02020603050405020304" pitchFamily="18" charset="0"/>
              </a:rPr>
              <a:t> </a:t>
            </a:r>
            <a:br>
              <a:rPr lang="de-DE" sz="1200" dirty="0">
                <a:latin typeface="Calibri" panose="020F0502020204030204" pitchFamily="34" charset="0"/>
                <a:ea typeface="Calibri" panose="020F0502020204030204" pitchFamily="34" charset="0"/>
                <a:cs typeface="Times New Roman" panose="02020603050405020304" pitchFamily="18" charset="0"/>
              </a:rPr>
            </a:br>
            <a:r>
              <a:rPr lang="de-DE" sz="1200" i="1" dirty="0">
                <a:latin typeface="Calibri" panose="020F0502020204030204" pitchFamily="34" charset="0"/>
                <a:ea typeface="Calibri" panose="020F0502020204030204" pitchFamily="34" charset="0"/>
                <a:cs typeface="Times New Roman" panose="02020603050405020304" pitchFamily="18" charset="0"/>
              </a:rPr>
              <a:t>Er ist Geschäftsführer der </a:t>
            </a:r>
            <a:r>
              <a:rPr lang="de-DE" sz="1200" i="1" dirty="0" err="1">
                <a:latin typeface="Calibri" panose="020F0502020204030204" pitchFamily="34" charset="0"/>
                <a:ea typeface="Calibri" panose="020F0502020204030204" pitchFamily="34" charset="0"/>
                <a:cs typeface="Times New Roman" panose="02020603050405020304" pitchFamily="18" charset="0"/>
              </a:rPr>
              <a:t>join</a:t>
            </a:r>
            <a:r>
              <a:rPr lang="de-DE" sz="1200" i="1" dirty="0">
                <a:latin typeface="Calibri" panose="020F0502020204030204" pitchFamily="34" charset="0"/>
                <a:ea typeface="Calibri" panose="020F0502020204030204" pitchFamily="34" charset="0"/>
                <a:cs typeface="Times New Roman" panose="02020603050405020304" pitchFamily="18" charset="0"/>
              </a:rPr>
              <a:t> </a:t>
            </a:r>
            <a:r>
              <a:rPr lang="de-DE" sz="1200" i="1" dirty="0" err="1">
                <a:latin typeface="Calibri" panose="020F0502020204030204" pitchFamily="34" charset="0"/>
                <a:ea typeface="Calibri" panose="020F0502020204030204" pitchFamily="34" charset="0"/>
                <a:cs typeface="Times New Roman" panose="02020603050405020304" pitchFamily="18" charset="0"/>
              </a:rPr>
              <a:t>and</a:t>
            </a:r>
            <a:r>
              <a:rPr lang="de-DE" sz="1200" i="1" dirty="0">
                <a:latin typeface="Calibri" panose="020F0502020204030204" pitchFamily="34" charset="0"/>
                <a:ea typeface="Calibri" panose="020F0502020204030204" pitchFamily="34" charset="0"/>
                <a:cs typeface="Times New Roman" panose="02020603050405020304" pitchFamily="18" charset="0"/>
              </a:rPr>
              <a:t> </a:t>
            </a:r>
            <a:r>
              <a:rPr lang="de-DE" sz="1200" i="1" dirty="0" err="1">
                <a:latin typeface="Calibri" panose="020F0502020204030204" pitchFamily="34" charset="0"/>
                <a:ea typeface="Calibri" panose="020F0502020204030204" pitchFamily="34" charset="0"/>
                <a:cs typeface="Times New Roman" panose="02020603050405020304" pitchFamily="18" charset="0"/>
              </a:rPr>
              <a:t>share</a:t>
            </a:r>
            <a:r>
              <a:rPr lang="de-DE" sz="1200" i="1" dirty="0">
                <a:latin typeface="Calibri" panose="020F0502020204030204" pitchFamily="34" charset="0"/>
                <a:ea typeface="Calibri" panose="020F0502020204030204" pitchFamily="34" charset="0"/>
                <a:cs typeface="Times New Roman" panose="02020603050405020304" pitchFamily="18" charset="0"/>
              </a:rPr>
              <a:t> GmbH. </a:t>
            </a:r>
            <a:br>
              <a:rPr lang="de-DE" sz="1200" i="1" dirty="0">
                <a:latin typeface="Calibri" panose="020F0502020204030204" pitchFamily="34" charset="0"/>
                <a:ea typeface="Calibri" panose="020F0502020204030204" pitchFamily="34" charset="0"/>
                <a:cs typeface="Times New Roman" panose="02020603050405020304" pitchFamily="18" charset="0"/>
              </a:rPr>
            </a:br>
            <a:r>
              <a:rPr lang="de-DE" sz="1200" i="1" dirty="0">
                <a:latin typeface="Calibri" panose="020F0502020204030204" pitchFamily="34" charset="0"/>
                <a:ea typeface="Calibri" panose="020F0502020204030204" pitchFamily="34" charset="0"/>
                <a:cs typeface="Times New Roman" panose="02020603050405020304" pitchFamily="18" charset="0"/>
              </a:rPr>
              <a:t>Mit seinem Team pflegt er langjährige und vertrauensvolle Beziehungen zu seinen Kunden</a:t>
            </a:r>
            <a:r>
              <a:rPr lang="de-DE" sz="1200" dirty="0" smtClean="0">
                <a:latin typeface="Calibri" panose="020F0502020204030204" pitchFamily="34" charset="0"/>
                <a:ea typeface="Calibri" panose="020F0502020204030204" pitchFamily="34" charset="0"/>
                <a:cs typeface="Times New Roman" panose="02020603050405020304" pitchFamily="18" charset="0"/>
              </a:rPr>
              <a:t>.</a:t>
            </a:r>
            <a:br>
              <a:rPr lang="de-DE" sz="1200" dirty="0" smtClean="0">
                <a:latin typeface="Calibri" panose="020F0502020204030204" pitchFamily="34" charset="0"/>
                <a:ea typeface="Calibri" panose="020F0502020204030204" pitchFamily="34" charset="0"/>
                <a:cs typeface="Times New Roman" panose="02020603050405020304" pitchFamily="18" charset="0"/>
              </a:rPr>
            </a:br>
            <a:r>
              <a:rPr lang="de-DE" sz="1200" dirty="0" smtClean="0">
                <a:latin typeface="Calibri" panose="020F0502020204030204" pitchFamily="34" charset="0"/>
                <a:ea typeface="Calibri" panose="020F0502020204030204" pitchFamily="34" charset="0"/>
                <a:cs typeface="Times New Roman" panose="02020603050405020304" pitchFamily="18" charset="0"/>
                <a:hlinkClick r:id="rId3"/>
              </a:rPr>
              <a:t>www.join-and-share.de</a:t>
            </a:r>
            <a:r>
              <a:rPr lang="de-DE" sz="1200" dirty="0" smtClean="0">
                <a:latin typeface="Calibri" panose="020F0502020204030204" pitchFamily="34" charset="0"/>
                <a:ea typeface="Calibri" panose="020F0502020204030204" pitchFamily="34" charset="0"/>
                <a:cs typeface="Times New Roman" panose="02020603050405020304" pitchFamily="18" charset="0"/>
              </a:rPr>
              <a:t> </a:t>
            </a:r>
            <a:endParaRPr lang="de-DE" sz="1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smtClean="0"/>
          </a:p>
        </p:txBody>
      </p:sp>
      <p:sp>
        <p:nvSpPr>
          <p:cNvPr id="3" name="Titel 2"/>
          <p:cNvSpPr>
            <a:spLocks noGrp="1"/>
          </p:cNvSpPr>
          <p:nvPr>
            <p:ph type="title"/>
          </p:nvPr>
        </p:nvSpPr>
        <p:spPr/>
        <p:txBody>
          <a:bodyPr/>
          <a:lstStyle/>
          <a:p>
            <a:r>
              <a:rPr lang="de-DE" dirty="0" smtClean="0"/>
              <a:t> Ende</a:t>
            </a:r>
            <a:endParaRPr lang="de-DE" dirty="0"/>
          </a:p>
        </p:txBody>
      </p:sp>
      <p:sp>
        <p:nvSpPr>
          <p:cNvPr id="7" name="Datumsplatzhalter 6"/>
          <p:cNvSpPr>
            <a:spLocks noGrp="1"/>
          </p:cNvSpPr>
          <p:nvPr>
            <p:ph type="dt" sz="half" idx="10"/>
          </p:nvPr>
        </p:nvSpPr>
        <p:spPr/>
        <p:txBody>
          <a:bodyPr/>
          <a:lstStyle/>
          <a:p>
            <a:pPr>
              <a:defRPr/>
            </a:pPr>
            <a:fld id="{3CE89008-C66E-4B15-94AD-09769D63551B}"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74</a:t>
            </a:fld>
            <a:endParaRPr lang="en-US"/>
          </a:p>
        </p:txBody>
      </p:sp>
    </p:spTree>
    <p:extLst>
      <p:ext uri="{BB962C8B-B14F-4D97-AF65-F5344CB8AC3E}">
        <p14:creationId xmlns:p14="http://schemas.microsoft.com/office/powerpoint/2010/main" val="8085331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a:t>
            </a:r>
            <a:endParaRPr lang="de-DE" dirty="0"/>
          </a:p>
        </p:txBody>
      </p:sp>
      <p:sp>
        <p:nvSpPr>
          <p:cNvPr id="7" name="Datumsplatzhalter 6"/>
          <p:cNvSpPr>
            <a:spLocks noGrp="1"/>
          </p:cNvSpPr>
          <p:nvPr>
            <p:ph type="dt" sz="half" idx="10"/>
          </p:nvPr>
        </p:nvSpPr>
        <p:spPr/>
        <p:txBody>
          <a:bodyPr/>
          <a:lstStyle/>
          <a:p>
            <a:pPr>
              <a:defRPr/>
            </a:pPr>
            <a:fld id="{ACFFAD8A-C13E-4112-A6A8-33522B6F8BB0}"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75</a:t>
            </a:fld>
            <a:endParaRPr lang="en-US"/>
          </a:p>
        </p:txBody>
      </p:sp>
    </p:spTree>
    <p:extLst>
      <p:ext uri="{BB962C8B-B14F-4D97-AF65-F5344CB8AC3E}">
        <p14:creationId xmlns:p14="http://schemas.microsoft.com/office/powerpoint/2010/main" val="3910458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a:t>
            </a:r>
            <a:endParaRPr lang="de-DE" dirty="0"/>
          </a:p>
        </p:txBody>
      </p:sp>
      <p:sp>
        <p:nvSpPr>
          <p:cNvPr id="7" name="Datumsplatzhalter 6"/>
          <p:cNvSpPr>
            <a:spLocks noGrp="1"/>
          </p:cNvSpPr>
          <p:nvPr>
            <p:ph type="dt" sz="half" idx="10"/>
          </p:nvPr>
        </p:nvSpPr>
        <p:spPr/>
        <p:txBody>
          <a:bodyPr/>
          <a:lstStyle/>
          <a:p>
            <a:pPr>
              <a:defRPr/>
            </a:pPr>
            <a:fld id="{60A0F46D-E884-4571-9613-505D5AD85926}"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76</a:t>
            </a:fld>
            <a:endParaRPr lang="en-US"/>
          </a:p>
        </p:txBody>
      </p:sp>
    </p:spTree>
    <p:extLst>
      <p:ext uri="{BB962C8B-B14F-4D97-AF65-F5344CB8AC3E}">
        <p14:creationId xmlns:p14="http://schemas.microsoft.com/office/powerpoint/2010/main" val="8871833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p>
        </p:txBody>
      </p:sp>
      <p:sp>
        <p:nvSpPr>
          <p:cNvPr id="3" name="Titel 2"/>
          <p:cNvSpPr>
            <a:spLocks noGrp="1"/>
          </p:cNvSpPr>
          <p:nvPr>
            <p:ph type="title"/>
          </p:nvPr>
        </p:nvSpPr>
        <p:spPr/>
        <p:txBody>
          <a:bodyPr/>
          <a:lstStyle/>
          <a:p>
            <a:r>
              <a:rPr lang="de-DE" dirty="0"/>
              <a:t>  Entity Framework – </a:t>
            </a:r>
            <a:r>
              <a:rPr lang="de-DE" dirty="0" smtClean="0"/>
              <a:t>???</a:t>
            </a:r>
            <a:endParaRPr lang="de-DE" dirty="0"/>
          </a:p>
        </p:txBody>
      </p:sp>
      <p:sp>
        <p:nvSpPr>
          <p:cNvPr id="7" name="Datumsplatzhalter 6"/>
          <p:cNvSpPr>
            <a:spLocks noGrp="1"/>
          </p:cNvSpPr>
          <p:nvPr>
            <p:ph type="dt" sz="half" idx="10"/>
          </p:nvPr>
        </p:nvSpPr>
        <p:spPr/>
        <p:txBody>
          <a:bodyPr/>
          <a:lstStyle/>
          <a:p>
            <a:pPr>
              <a:defRPr/>
            </a:pPr>
            <a:fld id="{CB80772A-9C84-49AA-BA32-C7E7B04A23CB}" type="datetime1">
              <a:rPr lang="de-DE" smtClean="0"/>
              <a:t>18.06.2015</a:t>
            </a:fld>
            <a:endParaRPr lang="en-US"/>
          </a:p>
        </p:txBody>
      </p:sp>
      <p:sp>
        <p:nvSpPr>
          <p:cNvPr id="8" name="Foliennummernplatzhalter 7"/>
          <p:cNvSpPr>
            <a:spLocks noGrp="1"/>
          </p:cNvSpPr>
          <p:nvPr>
            <p:ph type="sldNum" sz="quarter" idx="12"/>
          </p:nvPr>
        </p:nvSpPr>
        <p:spPr/>
        <p:txBody>
          <a:bodyPr/>
          <a:lstStyle/>
          <a:p>
            <a:pPr>
              <a:defRPr/>
            </a:pPr>
            <a:fld id="{0747BC70-76BC-43A4-8291-B1E8B18CA846}" type="slidenum">
              <a:rPr lang="en-US" smtClean="0"/>
              <a:pPr>
                <a:defRPr/>
              </a:pPr>
              <a:t>77</a:t>
            </a:fld>
            <a:endParaRPr lang="en-US"/>
          </a:p>
        </p:txBody>
      </p:sp>
    </p:spTree>
    <p:extLst>
      <p:ext uri="{BB962C8B-B14F-4D97-AF65-F5344CB8AC3E}">
        <p14:creationId xmlns:p14="http://schemas.microsoft.com/office/powerpoint/2010/main" val="791482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FBFB"/>
            </a:gs>
            <a:gs pos="39999">
              <a:srgbClr val="FCFCFC"/>
            </a:gs>
            <a:gs pos="70000">
              <a:srgbClr val="FDFDFD"/>
            </a:gs>
            <a:gs pos="100000">
              <a:srgbClr val="FCFCFC"/>
            </a:gs>
          </a:gsLst>
          <a:lin ang="5400000" scaled="0"/>
          <a:tileRect/>
        </a:gradFill>
        <a:effectLst/>
      </p:bgPr>
    </p:bg>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sz="2400" b="1" dirty="0" smtClean="0"/>
              <a:t>Konsolenanwendung </a:t>
            </a:r>
            <a:r>
              <a:rPr lang="de-DE" sz="2400" b="1" dirty="0"/>
              <a:t>ohne Entity Framework</a:t>
            </a:r>
          </a:p>
          <a:p>
            <a:pPr marL="0" indent="0">
              <a:buNone/>
            </a:pPr>
            <a:r>
              <a:rPr lang="de-DE" dirty="0" smtClean="0">
                <a:hlinkClick r:id="rId4" action="ppaction://hlinkfile"/>
              </a:rPr>
              <a:t>EntityFrameworkConsolenanwendung.sln</a:t>
            </a:r>
            <a:endParaRPr lang="de-DE" dirty="0" smtClean="0"/>
          </a:p>
          <a:p>
            <a:pPr marL="0" indent="0">
              <a:buNone/>
            </a:pPr>
            <a:r>
              <a:rPr lang="de-DE" dirty="0" smtClean="0"/>
              <a:t>Code</a:t>
            </a:r>
          </a:p>
          <a:p>
            <a:pPr marL="0" indent="0" defTabSz="360000">
              <a:lnSpc>
                <a:spcPct val="100000"/>
              </a:lnSpc>
              <a:spcBef>
                <a:spcPts val="0"/>
              </a:spcBef>
              <a:buNone/>
            </a:pPr>
            <a:r>
              <a:rPr lang="en-US" sz="1000" dirty="0" smtClean="0">
                <a:solidFill>
                  <a:srgbClr val="0000FF"/>
                </a:solidFill>
                <a:highlight>
                  <a:srgbClr val="FFFFFF"/>
                </a:highlight>
                <a:latin typeface="Consolas" panose="020B0609020204030204" pitchFamily="49" charset="0"/>
              </a:rPr>
              <a:t>	string</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connString</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"Data Source=.\\;Initial Catalog=</a:t>
            </a:r>
            <a:r>
              <a:rPr lang="en-US" sz="1000" dirty="0" err="1">
                <a:solidFill>
                  <a:srgbClr val="A31515"/>
                </a:solidFill>
                <a:highlight>
                  <a:srgbClr val="FFFFFF"/>
                </a:highlight>
                <a:latin typeface="Consolas" panose="020B0609020204030204" pitchFamily="49" charset="0"/>
              </a:rPr>
              <a:t>EntityFramework;Integrated</a:t>
            </a:r>
            <a:r>
              <a:rPr lang="en-US" sz="1000" dirty="0">
                <a:solidFill>
                  <a:srgbClr val="A31515"/>
                </a:solidFill>
                <a:highlight>
                  <a:srgbClr val="FFFFFF"/>
                </a:highlight>
                <a:latin typeface="Consolas" panose="020B0609020204030204" pitchFamily="49" charset="0"/>
              </a:rPr>
              <a:t> Security=True"</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string</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cmdString</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"INSERT INTO Authors (</a:t>
            </a:r>
            <a:r>
              <a:rPr lang="en-US" sz="1000" dirty="0" err="1">
                <a:solidFill>
                  <a:srgbClr val="A31515"/>
                </a:solidFill>
                <a:highlight>
                  <a:srgbClr val="FFFFFF"/>
                </a:highlight>
                <a:latin typeface="Consolas" panose="020B0609020204030204" pitchFamily="49" charset="0"/>
              </a:rPr>
              <a:t>Name,Birthday</a:t>
            </a:r>
            <a:r>
              <a:rPr lang="en-US" sz="1000" dirty="0">
                <a:solidFill>
                  <a:srgbClr val="A31515"/>
                </a:solidFill>
                <a:highlight>
                  <a:srgbClr val="FFFFFF"/>
                </a:highlight>
                <a:latin typeface="Consolas" panose="020B0609020204030204" pitchFamily="49" charset="0"/>
              </a:rPr>
              <a:t>) VALUES ('Theo Tester', '03.03.2003')"</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FF"/>
                </a:solidFill>
                <a:highlight>
                  <a:srgbClr val="FFFFFF"/>
                </a:highlight>
                <a:latin typeface="Consolas" panose="020B0609020204030204" pitchFamily="49" charset="0"/>
              </a:rPr>
              <a:t>int</a:t>
            </a:r>
            <a:r>
              <a:rPr lang="de-DE" sz="1000" dirty="0" smtClean="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anz</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SqlConnection</a:t>
            </a:r>
            <a:r>
              <a:rPr lang="en-US" sz="1000" dirty="0">
                <a:solidFill>
                  <a:srgbClr val="000000"/>
                </a:solidFill>
                <a:highlight>
                  <a:srgbClr val="FFFFFF"/>
                </a:highlight>
                <a:latin typeface="Consolas" panose="020B0609020204030204" pitchFamily="49" charset="0"/>
              </a:rPr>
              <a:t> conn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SqlConnection</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connString</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SqlCommand</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comm</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SqlCommand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cmdString</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comm.Connection</a:t>
            </a:r>
            <a:r>
              <a:rPr lang="de-DE" sz="1000" dirty="0" smtClean="0">
                <a:solidFill>
                  <a:srgbClr val="000000"/>
                </a:solidFill>
                <a:highlight>
                  <a:srgbClr val="FFFFFF"/>
                </a:highlight>
                <a:latin typeface="Consolas" panose="020B0609020204030204" pitchFamily="49" charset="0"/>
              </a:rPr>
              <a:t> </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conn</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conn.Open</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anz</a:t>
            </a:r>
            <a:r>
              <a:rPr lang="de-DE" sz="1000" dirty="0" smtClean="0">
                <a:solidFill>
                  <a:srgbClr val="000000"/>
                </a:solidFill>
                <a:highlight>
                  <a:srgbClr val="FFFFFF"/>
                </a:highlight>
                <a:latin typeface="Consolas" panose="020B0609020204030204" pitchFamily="49" charset="0"/>
              </a:rPr>
              <a:t> </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comm.ExecuteNonQuery</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smtClean="0">
                <a:solidFill>
                  <a:srgbClr val="000000"/>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Console</a:t>
            </a:r>
            <a:r>
              <a:rPr lang="en-US" sz="1000" dirty="0" err="1" smtClean="0">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 </a:t>
            </a:r>
            <a:r>
              <a:rPr lang="en-US" sz="1000" dirty="0" err="1">
                <a:solidFill>
                  <a:srgbClr val="A31515"/>
                </a:solidFill>
                <a:highlight>
                  <a:srgbClr val="FFFFFF"/>
                </a:highlight>
                <a:latin typeface="Consolas" panose="020B0609020204030204" pitchFamily="49" charset="0"/>
              </a:rPr>
              <a:t>Datensatz</a:t>
            </a:r>
            <a:r>
              <a:rPr lang="en-US" sz="1000" dirty="0">
                <a:solidFill>
                  <a:srgbClr val="A31515"/>
                </a:solidFill>
                <a:highlight>
                  <a:srgbClr val="FFFFFF"/>
                </a:highlight>
                <a:latin typeface="Consolas" panose="020B0609020204030204" pitchFamily="49" charset="0"/>
              </a:rPr>
              <a:t> inserted. \n\</a:t>
            </a:r>
            <a:r>
              <a:rPr lang="en-US" sz="1000" dirty="0" err="1">
                <a:solidFill>
                  <a:srgbClr val="A31515"/>
                </a:solidFill>
                <a:highlight>
                  <a:srgbClr val="FFFFFF"/>
                </a:highlight>
                <a:latin typeface="Consolas" panose="020B0609020204030204" pitchFamily="49" charset="0"/>
              </a:rPr>
              <a:t>nPress</a:t>
            </a:r>
            <a:r>
              <a:rPr lang="en-US" sz="1000" dirty="0">
                <a:solidFill>
                  <a:srgbClr val="A31515"/>
                </a:solidFill>
                <a:highlight>
                  <a:srgbClr val="FFFFFF"/>
                </a:highlight>
                <a:latin typeface="Consolas" panose="020B0609020204030204" pitchFamily="49" charset="0"/>
              </a:rPr>
              <a:t> any key ..."</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anz</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2B91AF"/>
                </a:solidFill>
                <a:highlight>
                  <a:srgbClr val="FFFFFF"/>
                </a:highlight>
                <a:latin typeface="Consolas" panose="020B0609020204030204" pitchFamily="49" charset="0"/>
              </a:rPr>
              <a:t>Console</a:t>
            </a:r>
            <a:r>
              <a:rPr lang="de-DE" sz="1000" dirty="0" err="1" smtClean="0">
                <a:solidFill>
                  <a:srgbClr val="000000"/>
                </a:solidFill>
                <a:highlight>
                  <a:srgbClr val="FFFFFF"/>
                </a:highlight>
                <a:latin typeface="Consolas" panose="020B0609020204030204" pitchFamily="49" charset="0"/>
              </a:rPr>
              <a:t>.ReadKey</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dirty="0" smtClean="0"/>
              <a:t>Und</a:t>
            </a:r>
          </a:p>
          <a:p>
            <a:pPr marL="0" indent="0" defTabSz="360000">
              <a:lnSpc>
                <a:spcPct val="100000"/>
              </a:lnSpc>
              <a:spcBef>
                <a:spcPts val="0"/>
              </a:spcBef>
              <a:buNone/>
            </a:pPr>
            <a:r>
              <a:rPr lang="de-DE" sz="1600" dirty="0" err="1">
                <a:solidFill>
                  <a:srgbClr val="0000FF"/>
                </a:solidFill>
                <a:highlight>
                  <a:srgbClr val="FFFFFF"/>
                </a:highlight>
                <a:latin typeface="Consolas" panose="020B0609020204030204" pitchFamily="49" charset="0"/>
              </a:rPr>
              <a:t>using</a:t>
            </a:r>
            <a:r>
              <a:rPr lang="de-DE" sz="1600" dirty="0">
                <a:solidFill>
                  <a:srgbClr val="000000"/>
                </a:solidFill>
                <a:highlight>
                  <a:srgbClr val="FFFFFF"/>
                </a:highlight>
                <a:latin typeface="Consolas" panose="020B0609020204030204" pitchFamily="49" charset="0"/>
              </a:rPr>
              <a:t> </a:t>
            </a:r>
            <a:r>
              <a:rPr lang="de-DE" sz="1600" dirty="0" err="1">
                <a:solidFill>
                  <a:srgbClr val="000000"/>
                </a:solidFill>
                <a:highlight>
                  <a:srgbClr val="FFFFFF"/>
                </a:highlight>
                <a:latin typeface="Consolas" panose="020B0609020204030204" pitchFamily="49" charset="0"/>
              </a:rPr>
              <a:t>System.Data.SqlClient</a:t>
            </a:r>
            <a:r>
              <a:rPr lang="de-DE" sz="16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endParaRPr lang="de-DE" dirty="0" smtClean="0"/>
          </a:p>
          <a:p>
            <a:pPr defTabSz="360000">
              <a:lnSpc>
                <a:spcPct val="100000"/>
              </a:lnSpc>
              <a:spcBef>
                <a:spcPts val="0"/>
              </a:spcBef>
              <a:buFont typeface="Wingdings" panose="05000000000000000000" pitchFamily="2" charset="2"/>
              <a:buChar char="à"/>
            </a:pPr>
            <a:r>
              <a:rPr lang="de-DE" dirty="0" smtClean="0"/>
              <a:t>Kompliziert</a:t>
            </a:r>
            <a:r>
              <a:rPr lang="de-DE" dirty="0"/>
              <a:t>, Fehleranfällig, </a:t>
            </a:r>
            <a:r>
              <a:rPr lang="de-DE" dirty="0" smtClean="0"/>
              <a:t>Unsicher</a:t>
            </a:r>
          </a:p>
        </p:txBody>
      </p:sp>
      <p:sp>
        <p:nvSpPr>
          <p:cNvPr id="3" name="Titel 2"/>
          <p:cNvSpPr>
            <a:spLocks noGrp="1"/>
          </p:cNvSpPr>
          <p:nvPr>
            <p:ph type="title"/>
          </p:nvPr>
        </p:nvSpPr>
        <p:spPr/>
        <p:txBody>
          <a:bodyPr/>
          <a:lstStyle/>
          <a:p>
            <a:r>
              <a:rPr lang="de-DE" dirty="0" smtClean="0"/>
              <a:t>Konsolenanwendung ohne Entity Framework</a:t>
            </a:r>
            <a:endParaRPr lang="de-DE" dirty="0"/>
          </a:p>
        </p:txBody>
      </p:sp>
      <p:pic>
        <p:nvPicPr>
          <p:cNvPr id="4" name="Grafik 3"/>
          <p:cNvPicPr>
            <a:picLocks noChangeAspect="1"/>
          </p:cNvPicPr>
          <p:nvPr/>
        </p:nvPicPr>
        <p:blipFill>
          <a:blip r:embed="rId5"/>
          <a:stretch>
            <a:fillRect/>
          </a:stretch>
        </p:blipFill>
        <p:spPr>
          <a:xfrm>
            <a:off x="5819944" y="4437112"/>
            <a:ext cx="3295650" cy="2171700"/>
          </a:xfrm>
          <a:prstGeom prst="rect">
            <a:avLst/>
          </a:prstGeom>
        </p:spPr>
      </p:pic>
      <p:sp>
        <p:nvSpPr>
          <p:cNvPr id="8" name="Datumsplatzhalter 7"/>
          <p:cNvSpPr>
            <a:spLocks noGrp="1"/>
          </p:cNvSpPr>
          <p:nvPr>
            <p:ph type="dt" sz="half" idx="10"/>
          </p:nvPr>
        </p:nvSpPr>
        <p:spPr/>
        <p:txBody>
          <a:bodyPr/>
          <a:lstStyle/>
          <a:p>
            <a:pPr>
              <a:defRPr/>
            </a:pPr>
            <a:fld id="{6F2D54C4-E1B8-4558-AED0-60D89941398A}"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8</a:t>
            </a:fld>
            <a:endParaRPr lang="en-US"/>
          </a:p>
        </p:txBody>
      </p:sp>
    </p:spTree>
    <p:extLst>
      <p:ext uri="{BB962C8B-B14F-4D97-AF65-F5344CB8AC3E}">
        <p14:creationId xmlns:p14="http://schemas.microsoft.com/office/powerpoint/2010/main" val="802841748"/>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defTabSz="360000">
              <a:lnSpc>
                <a:spcPct val="100000"/>
              </a:lnSpc>
              <a:spcBef>
                <a:spcPts val="0"/>
              </a:spcBef>
              <a:buNone/>
            </a:pPr>
            <a:r>
              <a:rPr lang="de-DE" sz="2400" b="1" dirty="0" smtClean="0"/>
              <a:t>Mit MySQL</a:t>
            </a:r>
          </a:p>
          <a:p>
            <a:pPr marL="0" indent="0" defTabSz="360000">
              <a:lnSpc>
                <a:spcPct val="100000"/>
              </a:lnSpc>
              <a:spcBef>
                <a:spcPts val="0"/>
              </a:spcBef>
              <a:buNone/>
            </a:pPr>
            <a:endParaRPr lang="de-DE" dirty="0"/>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FF"/>
                </a:solidFill>
                <a:highlight>
                  <a:srgbClr val="FFFFFF"/>
                </a:highlight>
                <a:latin typeface="Consolas" panose="020B0609020204030204" pitchFamily="49" charset="0"/>
              </a:rPr>
              <a:t>string</a:t>
            </a:r>
            <a:r>
              <a:rPr lang="de-DE" sz="1000" dirty="0" smtClean="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connString</a:t>
            </a:r>
            <a:r>
              <a:rPr lang="de-DE" sz="1000" dirty="0">
                <a:solidFill>
                  <a:srgbClr val="000000"/>
                </a:solidFill>
                <a:highlight>
                  <a:srgbClr val="FFFFFF"/>
                </a:highlight>
                <a:latin typeface="Consolas" panose="020B0609020204030204" pitchFamily="49" charset="0"/>
              </a:rPr>
              <a:t> = </a:t>
            </a:r>
            <a:r>
              <a:rPr lang="de-DE" sz="1000" dirty="0">
                <a:solidFill>
                  <a:srgbClr val="A31515"/>
                </a:solidFill>
                <a:highlight>
                  <a:srgbClr val="FFFFFF"/>
                </a:highlight>
                <a:latin typeface="Consolas" panose="020B0609020204030204" pitchFamily="49" charset="0"/>
              </a:rPr>
              <a:t>"</a:t>
            </a:r>
            <a:r>
              <a:rPr lang="de-DE" sz="1000" dirty="0" err="1">
                <a:solidFill>
                  <a:srgbClr val="A31515"/>
                </a:solidFill>
                <a:highlight>
                  <a:srgbClr val="FFFFFF"/>
                </a:highlight>
                <a:latin typeface="Consolas" panose="020B0609020204030204" pitchFamily="49" charset="0"/>
              </a:rPr>
              <a:t>server</a:t>
            </a:r>
            <a:r>
              <a:rPr lang="de-DE" sz="1000" dirty="0">
                <a:solidFill>
                  <a:srgbClr val="A31515"/>
                </a:solidFill>
                <a:highlight>
                  <a:srgbClr val="FFFFFF"/>
                </a:highlight>
                <a:latin typeface="Consolas" panose="020B0609020204030204" pitchFamily="49" charset="0"/>
              </a:rPr>
              <a:t>=</a:t>
            </a:r>
            <a:r>
              <a:rPr lang="de-DE" sz="1000" dirty="0" err="1">
                <a:solidFill>
                  <a:srgbClr val="A31515"/>
                </a:solidFill>
                <a:highlight>
                  <a:srgbClr val="FFFFFF"/>
                </a:highlight>
                <a:latin typeface="Consolas" panose="020B0609020204030204" pitchFamily="49" charset="0"/>
              </a:rPr>
              <a:t>localhost;user</a:t>
            </a:r>
            <a:r>
              <a:rPr lang="de-DE" sz="1000" dirty="0">
                <a:solidFill>
                  <a:srgbClr val="A31515"/>
                </a:solidFill>
                <a:highlight>
                  <a:srgbClr val="FFFFFF"/>
                </a:highlight>
                <a:latin typeface="Consolas" panose="020B0609020204030204" pitchFamily="49" charset="0"/>
              </a:rPr>
              <a:t> </a:t>
            </a:r>
            <a:r>
              <a:rPr lang="de-DE" sz="1000" dirty="0" err="1">
                <a:solidFill>
                  <a:srgbClr val="A31515"/>
                </a:solidFill>
                <a:highlight>
                  <a:srgbClr val="FFFFFF"/>
                </a:highlight>
                <a:latin typeface="Consolas" panose="020B0609020204030204" pitchFamily="49" charset="0"/>
              </a:rPr>
              <a:t>id</a:t>
            </a:r>
            <a:r>
              <a:rPr lang="de-DE" sz="1000" dirty="0">
                <a:solidFill>
                  <a:srgbClr val="A31515"/>
                </a:solidFill>
                <a:highlight>
                  <a:srgbClr val="FFFFFF"/>
                </a:highlight>
                <a:latin typeface="Consolas" panose="020B0609020204030204" pitchFamily="49" charset="0"/>
              </a:rPr>
              <a:t>=</a:t>
            </a:r>
            <a:r>
              <a:rPr lang="de-DE" sz="1000" dirty="0" err="1">
                <a:solidFill>
                  <a:srgbClr val="A31515"/>
                </a:solidFill>
                <a:highlight>
                  <a:srgbClr val="FFFFFF"/>
                </a:highlight>
                <a:latin typeface="Consolas" panose="020B0609020204030204" pitchFamily="49" charset="0"/>
              </a:rPr>
              <a:t>root;port</a:t>
            </a:r>
            <a:r>
              <a:rPr lang="de-DE" sz="1000" dirty="0">
                <a:solidFill>
                  <a:srgbClr val="A31515"/>
                </a:solidFill>
                <a:highlight>
                  <a:srgbClr val="FFFFFF"/>
                </a:highlight>
                <a:latin typeface="Consolas" panose="020B0609020204030204" pitchFamily="49" charset="0"/>
              </a:rPr>
              <a:t>=3307;database=</a:t>
            </a:r>
            <a:r>
              <a:rPr lang="de-DE" sz="1000" dirty="0" err="1">
                <a:solidFill>
                  <a:srgbClr val="A31515"/>
                </a:solidFill>
                <a:highlight>
                  <a:srgbClr val="FFFFFF"/>
                </a:highlight>
                <a:latin typeface="Consolas" panose="020B0609020204030204" pitchFamily="49" charset="0"/>
              </a:rPr>
              <a:t>EntityFramework</a:t>
            </a:r>
            <a:r>
              <a:rPr lang="de-DE" sz="1000" dirty="0">
                <a:solidFill>
                  <a:srgbClr val="A31515"/>
                </a:solidFill>
                <a:highlight>
                  <a:srgbClr val="FFFFFF"/>
                </a:highlight>
                <a:latin typeface="Consolas" panose="020B0609020204030204" pitchFamily="49" charset="0"/>
              </a:rPr>
              <a:t>"</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string</a:t>
            </a:r>
            <a:r>
              <a:rPr lang="en-US" sz="1000" dirty="0" smtClean="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cmdString</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"INSERT INTO Authors (</a:t>
            </a:r>
            <a:r>
              <a:rPr lang="en-US" sz="1000" dirty="0" err="1">
                <a:solidFill>
                  <a:srgbClr val="A31515"/>
                </a:solidFill>
                <a:highlight>
                  <a:srgbClr val="FFFFFF"/>
                </a:highlight>
                <a:latin typeface="Consolas" panose="020B0609020204030204" pitchFamily="49" charset="0"/>
              </a:rPr>
              <a:t>Name,Birthday</a:t>
            </a:r>
            <a:r>
              <a:rPr lang="en-US" sz="1000" dirty="0">
                <a:solidFill>
                  <a:srgbClr val="A31515"/>
                </a:solidFill>
                <a:highlight>
                  <a:srgbClr val="FFFFFF"/>
                </a:highlight>
                <a:latin typeface="Consolas" panose="020B0609020204030204" pitchFamily="49" charset="0"/>
              </a:rPr>
              <a:t>) VALUES ('Theo Tester', '2003-03-03')"</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MySqlConnection</a:t>
            </a:r>
            <a:r>
              <a:rPr lang="en-US" sz="1000" dirty="0">
                <a:solidFill>
                  <a:srgbClr val="000000"/>
                </a:solidFill>
                <a:highlight>
                  <a:srgbClr val="FFFFFF"/>
                </a:highlight>
                <a:latin typeface="Consolas" panose="020B0609020204030204" pitchFamily="49" charset="0"/>
              </a:rPr>
              <a:t> conn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MySqlConnection</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connString</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smtClean="0">
                <a:solidFill>
                  <a:srgbClr val="000000"/>
                </a:solidFill>
                <a:highlight>
                  <a:srgbClr val="FFFFFF"/>
                </a:highlight>
                <a:latin typeface="Consolas" panose="020B0609020204030204" pitchFamily="49" charset="0"/>
              </a:rPr>
              <a:t>		</a:t>
            </a:r>
            <a:r>
              <a:rPr lang="en-US" sz="1000" dirty="0" smtClean="0">
                <a:solidFill>
                  <a:srgbClr val="0000FF"/>
                </a:solidFill>
                <a:highlight>
                  <a:srgbClr val="FFFFFF"/>
                </a:highlight>
                <a:latin typeface="Consolas" panose="020B0609020204030204" pitchFamily="49" charset="0"/>
              </a:rPr>
              <a:t>using</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2B91AF"/>
                </a:solidFill>
                <a:highlight>
                  <a:srgbClr val="FFFFFF"/>
                </a:highlight>
                <a:latin typeface="Consolas" panose="020B0609020204030204" pitchFamily="49" charset="0"/>
              </a:rPr>
              <a:t>MySqlCommand</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comm</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MySqlCommand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cmdString</a:t>
            </a:r>
            <a:r>
              <a:rPr lang="en-US"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comm.Connection</a:t>
            </a:r>
            <a:r>
              <a:rPr lang="de-DE" sz="1000" dirty="0" smtClean="0">
                <a:solidFill>
                  <a:srgbClr val="000000"/>
                </a:solidFill>
                <a:highlight>
                  <a:srgbClr val="FFFFFF"/>
                </a:highlight>
                <a:latin typeface="Consolas" panose="020B0609020204030204" pitchFamily="49" charset="0"/>
              </a:rPr>
              <a:t> </a:t>
            </a:r>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conn</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conn.Open</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a:solidFill>
                  <a:srgbClr val="000000"/>
                </a:solidFill>
                <a:highlight>
                  <a:srgbClr val="FFFFFF"/>
                </a:highlight>
                <a:latin typeface="Consolas" panose="020B0609020204030204" pitchFamily="49" charset="0"/>
              </a:rPr>
              <a:t>               </a:t>
            </a:r>
            <a:r>
              <a:rPr lang="de-DE" sz="1000" dirty="0" smtClean="0">
                <a:solidFill>
                  <a:srgbClr val="000000"/>
                </a:solidFill>
                <a:highlight>
                  <a:srgbClr val="FFFFFF"/>
                </a:highlight>
                <a:latin typeface="Consolas" panose="020B0609020204030204" pitchFamily="49" charset="0"/>
              </a:rPr>
              <a:t>	</a:t>
            </a:r>
            <a:r>
              <a:rPr lang="de-DE" sz="1000" dirty="0" err="1" smtClean="0">
                <a:solidFill>
                  <a:srgbClr val="000000"/>
                </a:solidFill>
                <a:highlight>
                  <a:srgbClr val="FFFFFF"/>
                </a:highlight>
                <a:latin typeface="Consolas" panose="020B0609020204030204" pitchFamily="49" charset="0"/>
              </a:rPr>
              <a:t>comm.ExecuteNonQuery</a:t>
            </a:r>
            <a:r>
              <a:rPr lang="de-DE" sz="1000" dirty="0">
                <a:solidFill>
                  <a:srgbClr val="000000"/>
                </a:solidFill>
                <a:highlight>
                  <a:srgbClr val="FFFFFF"/>
                </a:highlight>
                <a:latin typeface="Consolas" panose="020B0609020204030204" pitchFamily="49" charset="0"/>
              </a:rPr>
              <a:t>();</a:t>
            </a: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sz="1000" dirty="0" smtClean="0">
                <a:solidFill>
                  <a:srgbClr val="000000"/>
                </a:solidFill>
                <a:highlight>
                  <a:srgbClr val="FFFFFF"/>
                </a:highlight>
                <a:latin typeface="Consolas" panose="020B0609020204030204" pitchFamily="49" charset="0"/>
              </a:rPr>
              <a:t>	}</a:t>
            </a:r>
          </a:p>
          <a:p>
            <a:pPr marL="0" indent="0" defTabSz="360000">
              <a:lnSpc>
                <a:spcPct val="100000"/>
              </a:lnSpc>
              <a:spcBef>
                <a:spcPts val="0"/>
              </a:spcBef>
              <a:buNone/>
            </a:pPr>
            <a:endParaRPr lang="de-DE" sz="1000" dirty="0">
              <a:solidFill>
                <a:srgbClr val="000000"/>
              </a:solidFill>
              <a:highlight>
                <a:srgbClr val="FFFFFF"/>
              </a:highlight>
              <a:latin typeface="Consolas" panose="020B0609020204030204" pitchFamily="49" charset="0"/>
            </a:endParaRPr>
          </a:p>
          <a:p>
            <a:pPr marL="0" indent="0" defTabSz="360000">
              <a:lnSpc>
                <a:spcPct val="100000"/>
              </a:lnSpc>
              <a:spcBef>
                <a:spcPts val="0"/>
              </a:spcBef>
              <a:buNone/>
            </a:pPr>
            <a:r>
              <a:rPr lang="de-DE" dirty="0"/>
              <a:t>Und </a:t>
            </a:r>
            <a:endParaRPr lang="de-DE" dirty="0" smtClean="0"/>
          </a:p>
          <a:p>
            <a:pPr marL="0" indent="0" defTabSz="360000">
              <a:lnSpc>
                <a:spcPct val="100000"/>
              </a:lnSpc>
              <a:spcBef>
                <a:spcPts val="0"/>
              </a:spcBef>
              <a:buNone/>
            </a:pPr>
            <a:r>
              <a:rPr lang="de-DE" sz="1800" dirty="0" err="1">
                <a:solidFill>
                  <a:srgbClr val="0000FF"/>
                </a:solidFill>
                <a:highlight>
                  <a:srgbClr val="FFFFFF"/>
                </a:highlight>
                <a:latin typeface="Consolas" panose="020B0609020204030204" pitchFamily="49" charset="0"/>
              </a:rPr>
              <a:t>using</a:t>
            </a:r>
            <a:r>
              <a:rPr lang="de-DE" sz="1800" dirty="0">
                <a:solidFill>
                  <a:srgbClr val="000000"/>
                </a:solidFill>
                <a:highlight>
                  <a:srgbClr val="FFFFFF"/>
                </a:highlight>
                <a:latin typeface="Consolas" panose="020B0609020204030204" pitchFamily="49" charset="0"/>
              </a:rPr>
              <a:t> </a:t>
            </a:r>
            <a:r>
              <a:rPr lang="de-DE" sz="1800" dirty="0" err="1">
                <a:solidFill>
                  <a:srgbClr val="000000"/>
                </a:solidFill>
                <a:highlight>
                  <a:srgbClr val="FFFFFF"/>
                </a:highlight>
                <a:latin typeface="Consolas" panose="020B0609020204030204" pitchFamily="49" charset="0"/>
              </a:rPr>
              <a:t>MySql.Data.MySqlClient</a:t>
            </a:r>
            <a:r>
              <a:rPr lang="de-DE" sz="1800" dirty="0" smtClean="0">
                <a:solidFill>
                  <a:srgbClr val="000000"/>
                </a:solidFill>
                <a:highlight>
                  <a:srgbClr val="FFFFFF"/>
                </a:highlight>
                <a:latin typeface="Consolas" panose="020B0609020204030204" pitchFamily="49" charset="0"/>
              </a:rPr>
              <a:t>;</a:t>
            </a:r>
          </a:p>
          <a:p>
            <a:pPr marL="0" indent="0" defTabSz="360000">
              <a:lnSpc>
                <a:spcPct val="100000"/>
              </a:lnSpc>
              <a:buNone/>
            </a:pPr>
            <a:r>
              <a:rPr lang="de-DE" sz="4800" dirty="0" smtClean="0"/>
              <a:t>+</a:t>
            </a:r>
            <a:br>
              <a:rPr lang="de-DE" sz="4800" dirty="0" smtClean="0"/>
            </a:br>
            <a:r>
              <a:rPr lang="de-DE" dirty="0" err="1" smtClean="0"/>
              <a:t>NuGet</a:t>
            </a:r>
            <a:r>
              <a:rPr lang="de-DE" dirty="0" smtClean="0"/>
              <a:t> Paket </a:t>
            </a:r>
          </a:p>
          <a:p>
            <a:pPr marL="0" indent="0" defTabSz="360000">
              <a:lnSpc>
                <a:spcPct val="100000"/>
              </a:lnSpc>
              <a:spcBef>
                <a:spcPts val="0"/>
              </a:spcBef>
              <a:buNone/>
            </a:pPr>
            <a:endParaRPr lang="de-DE" dirty="0"/>
          </a:p>
          <a:p>
            <a:pPr marL="0" indent="0" defTabSz="360000">
              <a:lnSpc>
                <a:spcPct val="100000"/>
              </a:lnSpc>
              <a:spcBef>
                <a:spcPts val="0"/>
              </a:spcBef>
              <a:buNone/>
            </a:pPr>
            <a:r>
              <a:rPr lang="de-DE" dirty="0">
                <a:hlinkClick r:id="rId3"/>
              </a:rPr>
              <a:t>http://openbook.rheinwerk-verlag.de/visual_csharp_2012/</a:t>
            </a:r>
            <a:r>
              <a:rPr lang="de-DE" dirty="0"/>
              <a:t>  </a:t>
            </a:r>
          </a:p>
          <a:p>
            <a:pPr marL="0" indent="0" defTabSz="360000">
              <a:lnSpc>
                <a:spcPct val="100000"/>
              </a:lnSpc>
              <a:spcBef>
                <a:spcPts val="0"/>
              </a:spcBef>
              <a:buNone/>
            </a:pPr>
            <a:endParaRPr lang="de-DE" dirty="0" smtClean="0"/>
          </a:p>
          <a:p>
            <a:pPr marL="0" indent="0" defTabSz="360000">
              <a:lnSpc>
                <a:spcPct val="100000"/>
              </a:lnSpc>
              <a:spcBef>
                <a:spcPts val="0"/>
              </a:spcBef>
              <a:buNone/>
            </a:pPr>
            <a:endParaRPr lang="de-DE" dirty="0"/>
          </a:p>
        </p:txBody>
      </p:sp>
      <p:sp>
        <p:nvSpPr>
          <p:cNvPr id="3" name="Titel 2"/>
          <p:cNvSpPr>
            <a:spLocks noGrp="1"/>
          </p:cNvSpPr>
          <p:nvPr>
            <p:ph type="title"/>
          </p:nvPr>
        </p:nvSpPr>
        <p:spPr/>
        <p:txBody>
          <a:bodyPr/>
          <a:lstStyle/>
          <a:p>
            <a:r>
              <a:rPr lang="de-DE" dirty="0" smtClean="0"/>
              <a:t>Konsolenanwendung </a:t>
            </a:r>
            <a:r>
              <a:rPr lang="de-DE" dirty="0"/>
              <a:t>ohne Entity Framework</a:t>
            </a:r>
          </a:p>
        </p:txBody>
      </p:sp>
      <p:pic>
        <p:nvPicPr>
          <p:cNvPr id="4" name="Grafik 3"/>
          <p:cNvPicPr>
            <a:picLocks noChangeAspect="1"/>
          </p:cNvPicPr>
          <p:nvPr/>
        </p:nvPicPr>
        <p:blipFill>
          <a:blip r:embed="rId4"/>
          <a:stretch>
            <a:fillRect/>
          </a:stretch>
        </p:blipFill>
        <p:spPr>
          <a:xfrm>
            <a:off x="2627784" y="4797152"/>
            <a:ext cx="2514600" cy="714375"/>
          </a:xfrm>
          <a:prstGeom prst="rect">
            <a:avLst/>
          </a:prstGeom>
        </p:spPr>
      </p:pic>
      <p:sp>
        <p:nvSpPr>
          <p:cNvPr id="8" name="Datumsplatzhalter 7"/>
          <p:cNvSpPr>
            <a:spLocks noGrp="1"/>
          </p:cNvSpPr>
          <p:nvPr>
            <p:ph type="dt" sz="half" idx="10"/>
          </p:nvPr>
        </p:nvSpPr>
        <p:spPr/>
        <p:txBody>
          <a:bodyPr/>
          <a:lstStyle/>
          <a:p>
            <a:pPr>
              <a:defRPr/>
            </a:pPr>
            <a:fld id="{D6B63825-B113-4B14-9C15-C5A12C379BFF}" type="datetime1">
              <a:rPr lang="de-DE" smtClean="0"/>
              <a:t>18.06.2015</a:t>
            </a:fld>
            <a:endParaRPr lang="en-US"/>
          </a:p>
        </p:txBody>
      </p:sp>
      <p:sp>
        <p:nvSpPr>
          <p:cNvPr id="9" name="Foliennummernplatzhalter 8"/>
          <p:cNvSpPr>
            <a:spLocks noGrp="1"/>
          </p:cNvSpPr>
          <p:nvPr>
            <p:ph type="sldNum" sz="quarter" idx="12"/>
          </p:nvPr>
        </p:nvSpPr>
        <p:spPr/>
        <p:txBody>
          <a:bodyPr/>
          <a:lstStyle/>
          <a:p>
            <a:pPr>
              <a:defRPr/>
            </a:pPr>
            <a:fld id="{0747BC70-76BC-43A4-8291-B1E8B18CA846}" type="slidenum">
              <a:rPr lang="en-US" smtClean="0"/>
              <a:pPr>
                <a:defRPr/>
              </a:pPr>
              <a:t>9</a:t>
            </a:fld>
            <a:endParaRPr lang="en-US"/>
          </a:p>
        </p:txBody>
      </p:sp>
    </p:spTree>
    <p:extLst>
      <p:ext uri="{BB962C8B-B14F-4D97-AF65-F5344CB8AC3E}">
        <p14:creationId xmlns:p14="http://schemas.microsoft.com/office/powerpoint/2010/main" val="1436329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 presentation">
  <a:themeElements>
    <a:clrScheme name="Custom 5">
      <a:dk1>
        <a:srgbClr val="FFFFFF"/>
      </a:dk1>
      <a:lt1>
        <a:srgbClr val="CBCBCB"/>
      </a:lt1>
      <a:dk2>
        <a:srgbClr val="FFFFFF"/>
      </a:dk2>
      <a:lt2>
        <a:srgbClr val="E5E5E5"/>
      </a:lt2>
      <a:accent1>
        <a:srgbClr val="BFBFBF"/>
      </a:accent1>
      <a:accent2>
        <a:srgbClr val="C22800"/>
      </a:accent2>
      <a:accent3>
        <a:srgbClr val="CBCBCB"/>
      </a:accent3>
      <a:accent4>
        <a:srgbClr val="00B050"/>
      </a:accent4>
      <a:accent5>
        <a:srgbClr val="7BA79D"/>
      </a:accent5>
      <a:accent6>
        <a:srgbClr val="968C8C"/>
      </a:accent6>
      <a:hlink>
        <a:srgbClr val="C00000"/>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0">
          <a:gsLst>
            <a:gs pos="0">
              <a:srgbClr val="E03725"/>
            </a:gs>
            <a:gs pos="100000">
              <a:srgbClr val="B22D26"/>
            </a:gs>
          </a:gsLst>
          <a:lin ang="5400000"/>
        </a:gradFill>
        <a:ln w="9525" algn="ctr">
          <a:solidFill>
            <a:schemeClr val="tx1"/>
          </a:solidFill>
          <a:round/>
          <a:headEnd/>
          <a:tailEnd/>
        </a:ln>
      </a:spPr>
      <a:bodyPr/>
      <a:lstStyle>
        <a:defPPr>
          <a:defRPr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ck and White Pushpins Design Template 1">
        <a:dk1>
          <a:srgbClr val="5C1F00"/>
        </a:dk1>
        <a:lt1>
          <a:srgbClr val="FFFFFF"/>
        </a:lt1>
        <a:dk2>
          <a:srgbClr val="E55555"/>
        </a:dk2>
        <a:lt2>
          <a:srgbClr val="DFD293"/>
        </a:lt2>
        <a:accent1>
          <a:srgbClr val="CC3300"/>
        </a:accent1>
        <a:accent2>
          <a:srgbClr val="BE7960"/>
        </a:accent2>
        <a:accent3>
          <a:srgbClr val="F0B4B4"/>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and White Pushpins Design Template 2">
        <a:dk1>
          <a:srgbClr val="2D2015"/>
        </a:dk1>
        <a:lt1>
          <a:srgbClr val="FFFFFF"/>
        </a:lt1>
        <a:dk2>
          <a:srgbClr val="9C8D66"/>
        </a:dk2>
        <a:lt2>
          <a:srgbClr val="DFC08D"/>
        </a:lt2>
        <a:accent1>
          <a:srgbClr val="8C7B70"/>
        </a:accent1>
        <a:accent2>
          <a:srgbClr val="8F5F2F"/>
        </a:accent2>
        <a:accent3>
          <a:srgbClr val="CBC5B8"/>
        </a:accent3>
        <a:accent4>
          <a:srgbClr val="DADADA"/>
        </a:accent4>
        <a:accent5>
          <a:srgbClr val="C5BFBB"/>
        </a:accent5>
        <a:accent6>
          <a:srgbClr val="81552A"/>
        </a:accent6>
        <a:hlink>
          <a:srgbClr val="CCB400"/>
        </a:hlink>
        <a:folHlink>
          <a:srgbClr val="ADBABB"/>
        </a:folHlink>
      </a:clrScheme>
      <a:clrMap bg1="dk2" tx1="lt1" bg2="dk1" tx2="lt2" accent1="accent1" accent2="accent2" accent3="accent3" accent4="accent4" accent5="accent5" accent6="accent6" hlink="hlink" folHlink="folHlink"/>
    </a:extraClrScheme>
    <a:extraClrScheme>
      <a:clrScheme name="Black and White Pushpins Design Template 3">
        <a:dk1>
          <a:srgbClr val="C0C0C0"/>
        </a:dk1>
        <a:lt1>
          <a:srgbClr val="FFFFFF"/>
        </a:lt1>
        <a:dk2>
          <a:srgbClr val="000000"/>
        </a:dk2>
        <a:lt2>
          <a:srgbClr val="333333"/>
        </a:lt2>
        <a:accent1>
          <a:srgbClr val="5F5F5F"/>
        </a:accent1>
        <a:accent2>
          <a:srgbClr val="DDDDDD"/>
        </a:accent2>
        <a:accent3>
          <a:srgbClr val="FFFFFF"/>
        </a:accent3>
        <a:accent4>
          <a:srgbClr val="A4A4A4"/>
        </a:accent4>
        <a:accent5>
          <a:srgbClr val="B6B6B6"/>
        </a:accent5>
        <a:accent6>
          <a:srgbClr val="C8C8C8"/>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Black and White Pushpins Design Template 4">
        <a:dk1>
          <a:srgbClr val="003366"/>
        </a:dk1>
        <a:lt1>
          <a:srgbClr val="FFFFFF"/>
        </a:lt1>
        <a:dk2>
          <a:srgbClr val="42A5F0"/>
        </a:dk2>
        <a:lt2>
          <a:srgbClr val="3399FF"/>
        </a:lt2>
        <a:accent1>
          <a:srgbClr val="4880B8"/>
        </a:accent1>
        <a:accent2>
          <a:srgbClr val="00B000"/>
        </a:accent2>
        <a:accent3>
          <a:srgbClr val="B0CFF6"/>
        </a:accent3>
        <a:accent4>
          <a:srgbClr val="DADADA"/>
        </a:accent4>
        <a:accent5>
          <a:srgbClr val="B1C0D8"/>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and White Pushpins Design Template 5">
        <a:dk1>
          <a:srgbClr val="336699"/>
        </a:dk1>
        <a:lt1>
          <a:srgbClr val="FFFFFF"/>
        </a:lt1>
        <a:dk2>
          <a:srgbClr val="DDDDDD"/>
        </a:dk2>
        <a:lt2>
          <a:srgbClr val="B2C8D8"/>
        </a:lt2>
        <a:accent1>
          <a:srgbClr val="1F62C5"/>
        </a:accent1>
        <a:accent2>
          <a:srgbClr val="468A4B"/>
        </a:accent2>
        <a:accent3>
          <a:srgbClr val="EBEBEB"/>
        </a:accent3>
        <a:accent4>
          <a:srgbClr val="DADADA"/>
        </a:accent4>
        <a:accent5>
          <a:srgbClr val="ABB7DF"/>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and White Pushpins Design Template 6">
        <a:dk1>
          <a:srgbClr val="777777"/>
        </a:dk1>
        <a:lt1>
          <a:srgbClr val="FFFFFF"/>
        </a:lt1>
        <a:dk2>
          <a:srgbClr val="ABADA1"/>
        </a:dk2>
        <a:lt2>
          <a:srgbClr val="C2C2BA"/>
        </a:lt2>
        <a:accent1>
          <a:srgbClr val="909082"/>
        </a:accent1>
        <a:accent2>
          <a:srgbClr val="809EA8"/>
        </a:accent2>
        <a:accent3>
          <a:srgbClr val="D2D3CD"/>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and White Pushpins Design Template 7">
        <a:dk1>
          <a:srgbClr val="3E3E5C"/>
        </a:dk1>
        <a:lt1>
          <a:srgbClr val="FFFFFF"/>
        </a:lt1>
        <a:dk2>
          <a:srgbClr val="BABBD2"/>
        </a:dk2>
        <a:lt2>
          <a:srgbClr val="B2B2B2"/>
        </a:lt2>
        <a:accent1>
          <a:srgbClr val="787682"/>
        </a:accent1>
        <a:accent2>
          <a:srgbClr val="6699FF"/>
        </a:accent2>
        <a:accent3>
          <a:srgbClr val="D9DAE5"/>
        </a:accent3>
        <a:accent4>
          <a:srgbClr val="DADADA"/>
        </a:accent4>
        <a:accent5>
          <a:srgbClr val="BEBDC1"/>
        </a:accent5>
        <a:accent6>
          <a:srgbClr val="5C8A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and White Pushpins Design Template 8">
        <a:dk1>
          <a:srgbClr val="777777"/>
        </a:dk1>
        <a:lt1>
          <a:srgbClr val="FFFFDF"/>
        </a:lt1>
        <a:dk2>
          <a:srgbClr val="FFFFD9"/>
        </a:dk2>
        <a:lt2>
          <a:srgbClr val="AA8322"/>
        </a:lt2>
        <a:accent1>
          <a:srgbClr val="D6B778"/>
        </a:accent1>
        <a:accent2>
          <a:srgbClr val="33CCCC"/>
        </a:accent2>
        <a:accent3>
          <a:srgbClr val="FFFFE9"/>
        </a:accent3>
        <a:accent4>
          <a:srgbClr val="DADABE"/>
        </a:accent4>
        <a:accent5>
          <a:srgbClr val="E8D8BE"/>
        </a:accent5>
        <a:accent6>
          <a:srgbClr val="2DB9B9"/>
        </a:accent6>
        <a:hlink>
          <a:srgbClr val="FF5050"/>
        </a:hlink>
        <a:folHlink>
          <a:srgbClr val="FFCC66"/>
        </a:folHlink>
      </a:clrScheme>
      <a:clrMap bg1="dk2" tx1="lt1" bg2="dk1" tx2="lt2" accent1="accent1" accent2="accent2" accent3="accent3" accent4="accent4" accent5="accent5" accent6="accent6" hlink="hlink" folHlink="folHlink"/>
    </a:extraClrScheme>
    <a:extraClrScheme>
      <a:clrScheme name="Black and White Pushpins Design Template 9">
        <a:dk1>
          <a:srgbClr val="EACD64"/>
        </a:dk1>
        <a:lt1>
          <a:srgbClr val="FEDA9A"/>
        </a:lt1>
        <a:dk2>
          <a:srgbClr val="AD7625"/>
        </a:dk2>
        <a:lt2>
          <a:srgbClr val="969696"/>
        </a:lt2>
        <a:accent1>
          <a:srgbClr val="8F6F59"/>
        </a:accent1>
        <a:accent2>
          <a:srgbClr val="FFC891"/>
        </a:accent2>
        <a:accent3>
          <a:srgbClr val="FEEACA"/>
        </a:accent3>
        <a:accent4>
          <a:srgbClr val="C8AF54"/>
        </a:accent4>
        <a:accent5>
          <a:srgbClr val="C6BBB5"/>
        </a:accent5>
        <a:accent6>
          <a:srgbClr val="E7B583"/>
        </a:accent6>
        <a:hlink>
          <a:srgbClr val="FF8A3B"/>
        </a:hlink>
        <a:folHlink>
          <a:srgbClr val="EEC960"/>
        </a:folHlink>
      </a:clrScheme>
      <a:clrMap bg1="lt1" tx1="dk1" bg2="lt2" tx2="dk2" accent1="accent1" accent2="accent2" accent3="accent3" accent4="accent4" accent5="accent5" accent6="accent6" hlink="hlink" folHlink="folHlink"/>
    </a:extraClrScheme>
    <a:extraClrScheme>
      <a:clrScheme name="Black and White Pushpins Design Template 10">
        <a:dk1>
          <a:srgbClr val="808080"/>
        </a:dk1>
        <a:lt1>
          <a:srgbClr val="FFFFFF"/>
        </a:lt1>
        <a:dk2>
          <a:srgbClr val="F8F8F8"/>
        </a:dk2>
        <a:lt2>
          <a:srgbClr val="0099CC"/>
        </a:lt2>
        <a:accent1>
          <a:srgbClr val="66A0CC"/>
        </a:accent1>
        <a:accent2>
          <a:srgbClr val="CCCCFF"/>
        </a:accent2>
        <a:accent3>
          <a:srgbClr val="FBFBFB"/>
        </a:accent3>
        <a:accent4>
          <a:srgbClr val="DADADA"/>
        </a:accent4>
        <a:accent5>
          <a:srgbClr val="B8CDE2"/>
        </a:accent5>
        <a:accent6>
          <a:srgbClr val="B9B9E7"/>
        </a:accent6>
        <a:hlink>
          <a:srgbClr val="3333CC"/>
        </a:hlink>
        <a:folHlink>
          <a:srgbClr val="4D4D4D"/>
        </a:folHlink>
      </a:clrScheme>
      <a:clrMap bg1="dk2" tx1="lt1" bg2="dk1" tx2="lt2" accent1="accent1" accent2="accent2" accent3="accent3" accent4="accent4" accent5="accent5" accent6="accent6" hlink="hlink" folHlink="folHlink"/>
    </a:extraClrScheme>
    <a:extraClrScheme>
      <a:clrScheme name="Black and White Pushpins Design Template 11">
        <a:dk1>
          <a:srgbClr val="005A58"/>
        </a:dk1>
        <a:lt1>
          <a:srgbClr val="FFFFFF"/>
        </a:lt1>
        <a:dk2>
          <a:srgbClr val="4BB7B7"/>
        </a:dk2>
        <a:lt2>
          <a:srgbClr val="99CCFF"/>
        </a:lt2>
        <a:accent1>
          <a:srgbClr val="586F9E"/>
        </a:accent1>
        <a:accent2>
          <a:srgbClr val="4A24A8"/>
        </a:accent2>
        <a:accent3>
          <a:srgbClr val="B1D8D8"/>
        </a:accent3>
        <a:accent4>
          <a:srgbClr val="DADADA"/>
        </a:accent4>
        <a:accent5>
          <a:srgbClr val="B4BBCC"/>
        </a:accent5>
        <a:accent6>
          <a:srgbClr val="422098"/>
        </a:accent6>
        <a:hlink>
          <a:srgbClr val="CCE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
    <a:dk1>
      <a:srgbClr val="FFFFFF"/>
    </a:dk1>
    <a:lt1>
      <a:srgbClr val="CBCBCB"/>
    </a:lt1>
    <a:dk2>
      <a:srgbClr val="FFFFFF"/>
    </a:dk2>
    <a:lt2>
      <a:srgbClr val="E5E5E5"/>
    </a:lt2>
    <a:accent1>
      <a:srgbClr val="BFBFBF"/>
    </a:accent1>
    <a:accent2>
      <a:srgbClr val="C22800"/>
    </a:accent2>
    <a:accent3>
      <a:srgbClr val="CBCBCB"/>
    </a:accent3>
    <a:accent4>
      <a:srgbClr val="00B050"/>
    </a:accent4>
    <a:accent5>
      <a:srgbClr val="7BA79D"/>
    </a:accent5>
    <a:accent6>
      <a:srgbClr val="968C8C"/>
    </a:accent6>
    <a:hlink>
      <a:srgbClr val="C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emplate/>
  <TotalTime>0</TotalTime>
  <Words>2747</Words>
  <Application>Microsoft Office PowerPoint</Application>
  <PresentationFormat>Bildschirmpräsentation (4:3)</PresentationFormat>
  <Paragraphs>1126</Paragraphs>
  <Slides>77</Slides>
  <Notes>77</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Links</vt:lpstr>
      </vt:variant>
      <vt:variant>
        <vt:i4>3</vt:i4>
      </vt:variant>
      <vt:variant>
        <vt:lpstr>Folientitel</vt:lpstr>
      </vt:variant>
      <vt:variant>
        <vt:i4>77</vt:i4>
      </vt:variant>
    </vt:vector>
  </HeadingPairs>
  <TitlesOfParts>
    <vt:vector size="90" baseType="lpstr">
      <vt:lpstr>Arial Unicode MS</vt:lpstr>
      <vt:lpstr>Arial</vt:lpstr>
      <vt:lpstr>Calibri</vt:lpstr>
      <vt:lpstr>Consolas</vt:lpstr>
      <vt:lpstr>Courier New</vt:lpstr>
      <vt:lpstr>Symbol</vt:lpstr>
      <vt:lpstr>Tahoma</vt:lpstr>
      <vt:lpstr>Times New Roman</vt:lpstr>
      <vt:lpstr>Wingdings</vt:lpstr>
      <vt:lpstr>Business presentation</vt:lpstr>
      <vt:lpstr>???</vt:lpstr>
      <vt:lpstr>???</vt:lpstr>
      <vt:lpstr>???</vt:lpstr>
      <vt:lpstr> 60. Regionalgruppentreffen der PASS Berlin</vt:lpstr>
      <vt:lpstr> 60. Regionalgruppentreffen der PASS Berlin</vt:lpstr>
      <vt:lpstr> 60. Regionalgruppentreffen der PASS Berlin</vt:lpstr>
      <vt:lpstr> Entity Framework</vt:lpstr>
      <vt:lpstr> Entity Framework</vt:lpstr>
      <vt:lpstr> Entity Framework</vt:lpstr>
      <vt:lpstr> Entity Framework</vt:lpstr>
      <vt:lpstr>Konsolenanwendung ohne Entity Framework</vt:lpstr>
      <vt:lpstr>Konsolenanwendung ohne Entity Framework</vt:lpstr>
      <vt:lpstr>Konsolenanwendung ohne Entity Framework</vt:lpstr>
      <vt:lpstr>Entity Framework – Code First</vt:lpstr>
      <vt:lpstr>Entity Framework – Code First</vt:lpstr>
      <vt:lpstr>Entity Framework – Code First</vt:lpstr>
      <vt:lpstr>Entity Framework – Code First</vt:lpstr>
      <vt:lpstr>Entity Framework – Code First</vt:lpstr>
      <vt:lpstr>Entity Framework – Code First</vt:lpstr>
      <vt:lpstr>Entity Framework – Code First</vt:lpstr>
      <vt:lpstr>Entity Framework – Code First</vt:lpstr>
      <vt:lpstr> Entity Framework – Database First</vt:lpstr>
      <vt:lpstr>  Entity Framework – Database First</vt:lpstr>
      <vt:lpstr>  Entity Framework – Database First</vt:lpstr>
      <vt:lpstr>  Entity Framework – Database First</vt:lpstr>
      <vt:lpstr>  Entity Framework – Database First</vt:lpstr>
      <vt:lpstr>  Entity Framework – Database First</vt:lpstr>
      <vt:lpstr>  Entity Framework – Model First</vt:lpstr>
      <vt:lpstr>  Entity Framework – Model First</vt:lpstr>
      <vt:lpstr>  Entity Framework – Model First</vt:lpstr>
      <vt:lpstr>  Entity Framework – Model First</vt:lpstr>
      <vt:lpstr>  Entity Framework – Model First</vt:lpstr>
      <vt:lpstr>  Entity Framework – Model First</vt:lpstr>
      <vt:lpstr>  Entity Framework – Model First</vt:lpstr>
      <vt:lpstr>  Entity Framework – Model First</vt:lpstr>
      <vt:lpstr> ASP.NET</vt:lpstr>
      <vt:lpstr>ASP.NET</vt:lpstr>
      <vt:lpstr> ASP.NET</vt:lpstr>
      <vt:lpstr> ASP.NET</vt:lpstr>
      <vt:lpstr> ASP.NET - Erstellen des Projekts </vt:lpstr>
      <vt:lpstr> ASP.NET- Erstellen des Projekts </vt:lpstr>
      <vt:lpstr> ASP.NET - Erstellen des Projekts </vt:lpstr>
      <vt:lpstr> ASP.NET - Erstellen des Projekts </vt:lpstr>
      <vt:lpstr> ASP.NET - Datenzugriffsschicht mit EF</vt:lpstr>
      <vt:lpstr> ASP.NET- Datenzugriffsschicht mit EF</vt:lpstr>
      <vt:lpstr> ASP.NET - Datenzugriffsschicht mit EF</vt:lpstr>
      <vt:lpstr> ASP.NET - Datenzugriffsschicht mit EF</vt:lpstr>
      <vt:lpstr> ASP.NET - Datenzugriffsschicht mit EF</vt:lpstr>
      <vt:lpstr> ASP.NET - Datenzugriffsschicht mit EF</vt:lpstr>
      <vt:lpstr> ASP.NET - Datenzugriffsschicht mit EF</vt:lpstr>
      <vt:lpstr> ASP.NET - - Datenzugriffsschicht mit EF</vt:lpstr>
      <vt:lpstr> ASP.NET - - Datenzugriffsschicht mit EF</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Benutzeroberfläche und Navigation</vt:lpstr>
      <vt:lpstr> ASP.NET - Daten-Steuerelemente</vt:lpstr>
      <vt:lpstr> ASP.NET - Daten-Steuerelemente</vt:lpstr>
      <vt:lpstr> ASP.NET - Daten-Steuerelemente</vt:lpstr>
      <vt:lpstr> ASP.NET - Daten-Steuerelemente</vt:lpstr>
      <vt:lpstr> ASP.NET - Daten-Steuerelemente</vt:lpstr>
      <vt:lpstr> ASP.NET - Daten-Steuerelemente</vt:lpstr>
      <vt:lpstr> ASP.NET - Daten-Steuerelemente</vt:lpstr>
      <vt:lpstr> Ende</vt:lpstr>
      <vt:lpstr> Ende</vt:lpstr>
      <vt:lpstr>Ende</vt:lpstr>
      <vt:lpstr>Ende</vt:lpstr>
      <vt:lpstr>Ende</vt:lpstr>
      <vt:lpstr> Ende</vt:lpstr>
      <vt:lpstr>  Entity Framework – ???</vt:lpstr>
      <vt:lpstr>  Entity Framework – ???</vt:lpstr>
      <vt:lpstr>  Entity Framework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Gross</dc:creator>
  <cp:lastModifiedBy>Thomas Gross</cp:lastModifiedBy>
  <cp:revision>130</cp:revision>
  <cp:lastPrinted>2015-06-18T13:33:51Z</cp:lastPrinted>
  <dcterms:created xsi:type="dcterms:W3CDTF">2015-06-01T15:37:06Z</dcterms:created>
  <dcterms:modified xsi:type="dcterms:W3CDTF">2015-06-18T15:10:08Z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TC010175101033</vt:lpwstr>
  </property>
</Properties>
</file>