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6" r:id="rId9"/>
    <p:sldId id="270" r:id="rId10"/>
    <p:sldId id="271" r:id="rId11"/>
    <p:sldId id="263" r:id="rId12"/>
    <p:sldId id="262" r:id="rId13"/>
    <p:sldId id="265" r:id="rId14"/>
    <p:sldId id="268" r:id="rId15"/>
    <p:sldId id="272" r:id="rId16"/>
    <p:sldId id="273" r:id="rId17"/>
    <p:sldId id="279" r:id="rId18"/>
    <p:sldId id="280" r:id="rId19"/>
    <p:sldId id="277" r:id="rId20"/>
    <p:sldId id="269" r:id="rId21"/>
    <p:sldId id="264" r:id="rId22"/>
    <p:sldId id="274" r:id="rId23"/>
    <p:sldId id="276" r:id="rId24"/>
    <p:sldId id="275" r:id="rId25"/>
    <p:sldId id="278" r:id="rId26"/>
  </p:sldIdLst>
  <p:sldSz cx="12192000" cy="6858000"/>
  <p:notesSz cx="6858000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767" autoAdjust="0"/>
  </p:normalViewPr>
  <p:slideViewPr>
    <p:cSldViewPr snapToGrid="0">
      <p:cViewPr varScale="1">
        <p:scale>
          <a:sx n="102" d="100"/>
          <a:sy n="102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8D374-4945-4FD3-8425-6CC07F35D179}" type="datetimeFigureOut">
              <a:rPr lang="de-DE" smtClean="0"/>
              <a:t>06.05.2016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51982"/>
            <a:ext cx="548640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6"/>
            <a:ext cx="2971800" cy="4954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378826"/>
            <a:ext cx="2971800" cy="4954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C89F4-68AC-410F-8C74-E54B81280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8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02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577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Link: https://msdn.microsoft.com/en-us/library/mt299038.aspx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31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0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Beispiel: Marketing</a:t>
            </a:r>
            <a:r>
              <a:rPr lang="de-DE" baseline="0" dirty="0" smtClean="0"/>
              <a:t> Differenz zu Vortagesumsätzen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46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95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092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Webdatei öffnen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7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29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ChrisWebbs</a:t>
            </a:r>
            <a:r>
              <a:rPr lang="de-DE" baseline="0" dirty="0" smtClean="0"/>
              <a:t> Webseite</a:t>
            </a:r>
          </a:p>
          <a:p>
            <a:r>
              <a:rPr lang="de-DE" baseline="0" dirty="0" smtClean="0"/>
              <a:t>Excel-Beispiel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242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067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Deutscher Blog: Gute Einführungen</a:t>
            </a:r>
            <a:r>
              <a:rPr lang="de-DE" baseline="0" dirty="0" smtClean="0"/>
              <a:t> zum importieren von ganzen Ordnerinhalten, </a:t>
            </a:r>
          </a:p>
          <a:p>
            <a:r>
              <a:rPr lang="de-DE" baseline="0" dirty="0" smtClean="0"/>
              <a:t>Nachtrag zu Peters Vortrag: Dynamik in </a:t>
            </a:r>
            <a:r>
              <a:rPr lang="de-DE" baseline="0" dirty="0" err="1" smtClean="0"/>
              <a:t>Cubeformeln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559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944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612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9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2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Gartners Magic Quadrant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80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038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Zeigen am</a:t>
            </a:r>
            <a:r>
              <a:rPr lang="de-DE" baseline="0" dirty="0" smtClean="0"/>
              <a:t> Beispiel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89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Cube ansprechen: Marketingliste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203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232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C89F4-68AC-410F-8C74-E54B81280CB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50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299038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260791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keF/pquer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iccountan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TheBIccountant" TargetMode="External"/><Relationship Id="rId5" Type="http://schemas.openxmlformats.org/officeDocument/2006/relationships/hyperlink" Target="https://de.linkedin.com/in/imkefeldmann" TargetMode="External"/><Relationship Id="rId4" Type="http://schemas.openxmlformats.org/officeDocument/2006/relationships/hyperlink" Target="http://www.sqlxpert.de/microsoft-bi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iccountant.com/2015/12/28/how-to-export-data-from-power-bi-and-power-query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wer-planner.com/Products/ProdID/10/Power_Update" TargetMode="External"/><Relationship Id="rId4" Type="http://schemas.openxmlformats.org/officeDocument/2006/relationships/hyperlink" Target="https://dataveld.wordpress.com/2016/02/10/r-visuals-in-power-bi-beyond-plots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ttmasson.com/" TargetMode="External"/><Relationship Id="rId13" Type="http://schemas.openxmlformats.org/officeDocument/2006/relationships/hyperlink" Target="http://stackoverflow.com/questions/tagged/powerquery" TargetMode="External"/><Relationship Id="rId3" Type="http://schemas.openxmlformats.org/officeDocument/2006/relationships/hyperlink" Target="http://www.thebiccountant.com/learning-resources/" TargetMode="External"/><Relationship Id="rId7" Type="http://schemas.openxmlformats.org/officeDocument/2006/relationships/hyperlink" Target="http://markvsql.com/category/power-query/" TargetMode="External"/><Relationship Id="rId12" Type="http://schemas.openxmlformats.org/officeDocument/2006/relationships/hyperlink" Target="http://www.mrexcel.com/forum/power-bi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celeratorbi.com.au/exceleratorblog/" TargetMode="External"/><Relationship Id="rId11" Type="http://schemas.openxmlformats.org/officeDocument/2006/relationships/hyperlink" Target="https://social.technet.microsoft.com/Forums/en-US/home?forum=powerquery" TargetMode="External"/><Relationship Id="rId5" Type="http://schemas.openxmlformats.org/officeDocument/2006/relationships/hyperlink" Target="http://www.excelguru.ca/blog/" TargetMode="External"/><Relationship Id="rId10" Type="http://schemas.openxmlformats.org/officeDocument/2006/relationships/hyperlink" Target="https://twitter.com/search?q=#powerquery&amp;src=typd" TargetMode="External"/><Relationship Id="rId4" Type="http://schemas.openxmlformats.org/officeDocument/2006/relationships/hyperlink" Target="http://blog.crossjoin.co.uk/" TargetMode="External"/><Relationship Id="rId9" Type="http://schemas.openxmlformats.org/officeDocument/2006/relationships/hyperlink" Target="http://tweetedtimes.com/v/3139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technet.microsoft.com/Power-Query-Management-ec002f62#conten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ower-bi-usergroup.blogspot.de/2015/11/creating-editor-for-power-query-with.html" TargetMode="External"/><Relationship Id="rId4" Type="http://schemas.openxmlformats.org/officeDocument/2006/relationships/hyperlink" Target="http://www.thebiccountant.com/2016/01/30/visualize-query-dependencies-in-power-query-and-power-bi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270235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qreference.azurewebsites.net/PowerQueryFormulaLanguageSpecificationAugust2015.pdf" TargetMode="External"/><Relationship Id="rId4" Type="http://schemas.openxmlformats.org/officeDocument/2006/relationships/hyperlink" Target="https://msdn.microsoft.com/en-us/library/mt211003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iccountant.com/2015/10/31/tip-for-parameter-tables-in-power-query-and-power-b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biccountant.com/2015/09/17/filter-sql-server-queries-with-excel-tables-query-folding-limitations-and-bug-workaround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M für Datenbankprofis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Einsatzmöglichkeiten für </a:t>
            </a:r>
            <a:r>
              <a:rPr lang="de-DE" sz="2000" dirty="0" err="1" smtClean="0"/>
              <a:t>Cubeauswertungen</a:t>
            </a:r>
            <a:r>
              <a:rPr lang="de-DE" sz="2000" dirty="0" smtClean="0"/>
              <a:t> in Excel und Einführung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343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 der Abfragen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70616"/>
          </a:xfrm>
        </p:spPr>
        <p:txBody>
          <a:bodyPr>
            <a:normAutofit/>
          </a:bodyPr>
          <a:lstStyle/>
          <a:p>
            <a:r>
              <a:rPr lang="de-DE" sz="2400" dirty="0" smtClean="0"/>
              <a:t>Editor: Einzelne Schritte</a:t>
            </a:r>
          </a:p>
          <a:p>
            <a:r>
              <a:rPr lang="de-DE" sz="2400" dirty="0" smtClean="0"/>
              <a:t>Erweiterter Editor: Komplette Abfrage</a:t>
            </a:r>
          </a:p>
          <a:p>
            <a:r>
              <a:rPr lang="de-DE" sz="2400" dirty="0" smtClean="0"/>
              <a:t>Send </a:t>
            </a:r>
            <a:r>
              <a:rPr lang="de-DE" sz="2400" dirty="0" err="1" smtClean="0"/>
              <a:t>Frown</a:t>
            </a:r>
            <a:r>
              <a:rPr lang="de-DE" sz="2400" dirty="0" smtClean="0"/>
              <a:t>:  Alle Abfragen in der Datei </a:t>
            </a:r>
            <a:r>
              <a:rPr lang="de-DE" sz="1600" dirty="0" smtClean="0"/>
              <a:t>(neu alle Abfragen kopieren und in Text-Editor einfügen)</a:t>
            </a:r>
          </a:p>
          <a:p>
            <a:r>
              <a:rPr lang="de-DE" sz="2400" dirty="0" err="1"/>
              <a:t>Let</a:t>
            </a:r>
            <a:r>
              <a:rPr lang="de-DE" sz="2400" dirty="0"/>
              <a:t> …. In … ist als Klammer für eine Abfrage mit eigenem Namen </a:t>
            </a:r>
            <a:r>
              <a:rPr lang="de-DE" sz="2400" dirty="0" smtClean="0"/>
              <a:t>notwendig</a:t>
            </a:r>
            <a:endParaRPr lang="de-DE" sz="2400" dirty="0"/>
          </a:p>
          <a:p>
            <a:r>
              <a:rPr lang="de-DE" sz="2400" dirty="0" smtClean="0"/>
              <a:t>Es </a:t>
            </a:r>
            <a:r>
              <a:rPr lang="de-DE" sz="2400" dirty="0"/>
              <a:t>kann geschachtelt werden</a:t>
            </a:r>
            <a:r>
              <a:rPr lang="de-DE" sz="2400" dirty="0" smtClean="0"/>
              <a:t>!</a:t>
            </a:r>
            <a:endParaRPr lang="de-DE" sz="2400" dirty="0"/>
          </a:p>
          <a:p>
            <a:r>
              <a:rPr lang="de-DE" sz="2400" dirty="0"/>
              <a:t>Es kann gesprungen </a:t>
            </a:r>
            <a:r>
              <a:rPr lang="de-DE" sz="2400" dirty="0" smtClean="0"/>
              <a:t>werden: </a:t>
            </a:r>
            <a:r>
              <a:rPr lang="de-DE" dirty="0" smtClean="0"/>
              <a:t>Statt auf den vorherigen Schritt zuzugreifen, dann man auch auf: Ergebnisse anderer Abfragen zugreifen (z.B. um Filterwerte zu holen) oder auf jeden einzelnen vor-vorherigen Schritt innerhalb derselben Abfrage zugreifen. Es müssen keine Variablen speziell definiert werden, da jeder einzelne Schritt eine Variable definiert, auf die (innerhalb der Abfrage) zugegriffen werden kann.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1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Funktionen/Formeln </a:t>
            </a:r>
            <a:r>
              <a:rPr lang="de-DE" dirty="0"/>
              <a:t>sind unterteilt nach Wertetypen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45981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Primitive </a:t>
            </a:r>
            <a:r>
              <a:rPr lang="en-GB" sz="2400" dirty="0" err="1" smtClean="0"/>
              <a:t>Werte</a:t>
            </a:r>
            <a:r>
              <a:rPr lang="en-GB" sz="2400" dirty="0" smtClean="0"/>
              <a:t>:  Text, Number, Time, Date, </a:t>
            </a:r>
            <a:r>
              <a:rPr lang="en-GB" sz="2400" dirty="0" err="1" smtClean="0"/>
              <a:t>DateTime</a:t>
            </a:r>
            <a:r>
              <a:rPr lang="en-GB" sz="2400" dirty="0" smtClean="0"/>
              <a:t>, </a:t>
            </a:r>
            <a:r>
              <a:rPr lang="en-GB" sz="2400" dirty="0" err="1" smtClean="0"/>
              <a:t>DateTimeZone</a:t>
            </a:r>
            <a:r>
              <a:rPr lang="en-GB" sz="2400" dirty="0" smtClean="0"/>
              <a:t>, Duration, Binary, Logical, Null</a:t>
            </a:r>
          </a:p>
          <a:p>
            <a:r>
              <a:rPr lang="en-GB" sz="2400" dirty="0" err="1" smtClean="0"/>
              <a:t>Liste</a:t>
            </a:r>
            <a:r>
              <a:rPr lang="en-GB" sz="2400" dirty="0" smtClean="0"/>
              <a:t>:  </a:t>
            </a:r>
            <a:r>
              <a:rPr lang="en-GB" sz="2400" b="1" dirty="0"/>
              <a:t>{1..12}</a:t>
            </a:r>
            <a:endParaRPr lang="de-DE" sz="2400" b="1" dirty="0"/>
          </a:p>
          <a:p>
            <a:r>
              <a:rPr lang="en-GB" sz="2400" dirty="0" smtClean="0"/>
              <a:t>Record:  </a:t>
            </a:r>
            <a:r>
              <a:rPr lang="en-GB" sz="2400" b="1" dirty="0"/>
              <a:t>[</a:t>
            </a:r>
            <a:r>
              <a:rPr lang="en-GB" sz="2400" b="1" dirty="0" err="1"/>
              <a:t>CustomerID</a:t>
            </a:r>
            <a:r>
              <a:rPr lang="en-GB" sz="2400" b="1" dirty="0"/>
              <a:t> = 1, Name = "Bob"]</a:t>
            </a:r>
            <a:endParaRPr lang="de-DE" sz="2400" b="1" dirty="0"/>
          </a:p>
          <a:p>
            <a:r>
              <a:rPr lang="en-GB" sz="2400" dirty="0" err="1" smtClean="0"/>
              <a:t>Tabelle</a:t>
            </a:r>
            <a:r>
              <a:rPr lang="en-GB" sz="2400" dirty="0" smtClean="0"/>
              <a:t>:  </a:t>
            </a:r>
            <a:r>
              <a:rPr lang="en-GB" sz="2400" dirty="0"/>
              <a:t>#table( {"</a:t>
            </a:r>
            <a:r>
              <a:rPr lang="en-GB" sz="2400" dirty="0" err="1"/>
              <a:t>OrderID</a:t>
            </a:r>
            <a:r>
              <a:rPr lang="en-GB" sz="2400" dirty="0"/>
              <a:t>", "</a:t>
            </a:r>
            <a:r>
              <a:rPr lang="en-GB" sz="2400" dirty="0" err="1"/>
              <a:t>CustomerID</a:t>
            </a:r>
            <a:r>
              <a:rPr lang="en-GB" sz="2400" dirty="0"/>
              <a:t>", "Item", "Price"}, { {1, 1, "Fishing rod", 100.00}, {2, 1, "1 lb. worms", 5.00} </a:t>
            </a:r>
            <a:r>
              <a:rPr lang="en-GB" sz="2400" dirty="0" smtClean="0"/>
              <a:t>}) (</a:t>
            </a:r>
            <a:r>
              <a:rPr lang="en-GB" sz="2400" dirty="0" err="1" smtClean="0"/>
              <a:t>kann</a:t>
            </a:r>
            <a:r>
              <a:rPr lang="en-GB" sz="2400" dirty="0" smtClean="0"/>
              <a:t> </a:t>
            </a:r>
            <a:r>
              <a:rPr lang="en-GB" sz="2400" dirty="0" err="1"/>
              <a:t>aber</a:t>
            </a:r>
            <a:r>
              <a:rPr lang="en-GB" sz="2400" dirty="0"/>
              <a:t> </a:t>
            </a:r>
            <a:r>
              <a:rPr lang="en-GB" sz="2400" dirty="0" err="1"/>
              <a:t>auch</a:t>
            </a:r>
            <a:r>
              <a:rPr lang="en-GB" sz="2400" dirty="0"/>
              <a:t> </a:t>
            </a:r>
            <a:r>
              <a:rPr lang="en-GB" sz="2400" dirty="0" err="1"/>
              <a:t>aus</a:t>
            </a:r>
            <a:r>
              <a:rPr lang="en-GB" sz="2400" dirty="0"/>
              <a:t> </a:t>
            </a:r>
            <a:r>
              <a:rPr lang="en-GB" sz="2400" dirty="0" err="1" smtClean="0"/>
              <a:t>Spalten</a:t>
            </a:r>
            <a:r>
              <a:rPr lang="en-GB" sz="2400" dirty="0" smtClean="0"/>
              <a:t>, Listen, Records </a:t>
            </a:r>
            <a:r>
              <a:rPr lang="en-GB" sz="2400" dirty="0" err="1" smtClean="0"/>
              <a:t>oder</a:t>
            </a:r>
            <a:r>
              <a:rPr lang="en-GB" sz="2400" dirty="0" smtClean="0"/>
              <a:t> </a:t>
            </a:r>
            <a:r>
              <a:rPr lang="en-GB" sz="2400" dirty="0" err="1" smtClean="0"/>
              <a:t>einzelnen</a:t>
            </a:r>
            <a:r>
              <a:rPr lang="en-GB" sz="2400" dirty="0" smtClean="0"/>
              <a:t> </a:t>
            </a:r>
            <a:r>
              <a:rPr lang="en-GB" sz="2400" dirty="0" err="1" smtClean="0"/>
              <a:t>Werten</a:t>
            </a:r>
            <a:r>
              <a:rPr lang="en-GB" sz="2400" dirty="0" smtClean="0"/>
              <a:t> (Value) </a:t>
            </a:r>
            <a:r>
              <a:rPr lang="en-GB" sz="2400" dirty="0" err="1" smtClean="0"/>
              <a:t>erstellt</a:t>
            </a:r>
            <a:r>
              <a:rPr lang="en-GB" sz="2400" dirty="0" smtClean="0"/>
              <a:t> </a:t>
            </a:r>
            <a:r>
              <a:rPr lang="en-GB" sz="2400" dirty="0" err="1" smtClean="0"/>
              <a:t>werden</a:t>
            </a:r>
            <a:r>
              <a:rPr lang="en-GB" sz="2400" dirty="0" smtClean="0"/>
              <a:t>)</a:t>
            </a:r>
            <a:endParaRPr lang="de-DE" sz="2400" dirty="0"/>
          </a:p>
          <a:p>
            <a:r>
              <a:rPr lang="de-DE" sz="2400" dirty="0"/>
              <a:t>Daneben gibt es noch Operatoren, Typen, Metadaten sowie Funktionen und </a:t>
            </a:r>
            <a:r>
              <a:rPr lang="de-DE" sz="2400" dirty="0" err="1" smtClean="0"/>
              <a:t>Datenkonnektoren</a:t>
            </a:r>
            <a:endParaRPr lang="de-DE" sz="2400" dirty="0" smtClean="0"/>
          </a:p>
          <a:p>
            <a:pPr marL="0" indent="0">
              <a:buNone/>
            </a:pPr>
            <a:r>
              <a:rPr lang="de-DE" sz="1400" dirty="0">
                <a:hlinkClick r:id="rId3"/>
              </a:rPr>
              <a:t>https://msdn.microsoft.com/en-us/library/mt299038.aspx</a:t>
            </a:r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44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Grammatik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sz="2400" dirty="0" smtClean="0"/>
              <a:t>M ist </a:t>
            </a:r>
            <a:r>
              <a:rPr lang="de-DE" sz="2400" dirty="0" err="1" smtClean="0"/>
              <a:t>case</a:t>
            </a:r>
            <a:r>
              <a:rPr lang="de-DE" sz="2400" dirty="0" smtClean="0"/>
              <a:t> sensitive</a:t>
            </a:r>
          </a:p>
          <a:p>
            <a:r>
              <a:rPr lang="de-DE" sz="2400" dirty="0" smtClean="0"/>
              <a:t>#</a:t>
            </a:r>
            <a:r>
              <a:rPr lang="de-DE" sz="2400" dirty="0" err="1" smtClean="0"/>
              <a:t>shared</a:t>
            </a:r>
            <a:r>
              <a:rPr lang="de-DE" sz="2400" dirty="0" smtClean="0"/>
              <a:t> bringt eine Liste aller verfügbaren Funktionen (Hilfsliste: </a:t>
            </a:r>
            <a:r>
              <a:rPr lang="de-DE" sz="2400" dirty="0" err="1" smtClean="0"/>
              <a:t>ListeFunktionen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Aufbau: </a:t>
            </a:r>
          </a:p>
          <a:p>
            <a:pPr lvl="1"/>
            <a:r>
              <a:rPr lang="de-DE" sz="2200" dirty="0" smtClean="0"/>
              <a:t>1. Namensbestandteil ist der Objekttyp, auf dem die Operation durchgeführt wird (</a:t>
            </a:r>
            <a:r>
              <a:rPr lang="de-DE" sz="2200" dirty="0" err="1" smtClean="0"/>
              <a:t>Text.Contains</a:t>
            </a:r>
            <a:r>
              <a:rPr lang="de-DE" sz="2200" dirty="0" smtClean="0"/>
              <a:t>), </a:t>
            </a:r>
          </a:p>
          <a:p>
            <a:pPr lvl="1"/>
            <a:r>
              <a:rPr lang="de-DE" sz="2200" dirty="0" smtClean="0"/>
              <a:t>2. Operation, die durchgeführt wird sowie ggf. weitere Optionen</a:t>
            </a:r>
          </a:p>
          <a:p>
            <a:r>
              <a:rPr lang="de-DE" sz="2400" dirty="0" err="1" smtClean="0"/>
              <a:t>Signature</a:t>
            </a:r>
            <a:r>
              <a:rPr lang="de-DE" sz="2400" dirty="0" smtClean="0"/>
              <a:t> gibt Aufschluss über die Typen, die zwingend sind!</a:t>
            </a:r>
          </a:p>
          <a:p>
            <a:endParaRPr lang="de-DE" sz="2400" dirty="0" smtClean="0"/>
          </a:p>
          <a:p>
            <a:pPr marL="0" indent="0">
              <a:buNone/>
            </a:pPr>
            <a:r>
              <a:rPr lang="de-DE" sz="1600" dirty="0" smtClean="0">
                <a:hlinkClick r:id="rId3"/>
              </a:rPr>
              <a:t>https://msdn.microsoft.com/en-us/library/mt260791.aspx</a:t>
            </a:r>
            <a:endParaRPr lang="de-DE" sz="1600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95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Navigation in den 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0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600" b="1" dirty="0" smtClean="0"/>
              <a:t>Koordinaten ansteuern wie in Excel:</a:t>
            </a:r>
            <a:endParaRPr lang="de-DE" sz="2600" b="1" dirty="0"/>
          </a:p>
          <a:p>
            <a:r>
              <a:rPr lang="de-DE" sz="2600" b="1" dirty="0"/>
              <a:t>Absolut</a:t>
            </a:r>
            <a:r>
              <a:rPr lang="de-DE" sz="2600" dirty="0"/>
              <a:t>: </a:t>
            </a:r>
            <a:endParaRPr lang="de-DE" sz="2600" dirty="0" smtClean="0"/>
          </a:p>
          <a:p>
            <a:pPr lvl="1"/>
            <a:r>
              <a:rPr lang="de-DE" sz="2600" dirty="0" smtClean="0"/>
              <a:t>Spalte</a:t>
            </a:r>
            <a:r>
              <a:rPr lang="de-DE" sz="2600" dirty="0"/>
              <a:t>: </a:t>
            </a:r>
            <a:r>
              <a:rPr lang="de-DE" sz="2600" dirty="0" err="1" smtClean="0"/>
              <a:t>LastStep</a:t>
            </a:r>
            <a:r>
              <a:rPr lang="de-DE" sz="2600" dirty="0" smtClean="0"/>
              <a:t>[</a:t>
            </a:r>
            <a:r>
              <a:rPr lang="de-DE" sz="2600" dirty="0" err="1" smtClean="0"/>
              <a:t>Amount</a:t>
            </a:r>
            <a:r>
              <a:rPr lang="de-DE" sz="2600" dirty="0"/>
              <a:t>] </a:t>
            </a:r>
            <a:endParaRPr lang="de-DE" sz="2600" dirty="0" smtClean="0"/>
          </a:p>
          <a:p>
            <a:pPr lvl="1"/>
            <a:r>
              <a:rPr lang="de-DE" sz="2600" dirty="0" smtClean="0"/>
              <a:t>Zeile</a:t>
            </a:r>
            <a:r>
              <a:rPr lang="de-DE" sz="2600" dirty="0"/>
              <a:t>: {0} </a:t>
            </a:r>
            <a:endParaRPr lang="de-DE" sz="2600" dirty="0" smtClean="0"/>
          </a:p>
          <a:p>
            <a:pPr lvl="1"/>
            <a:r>
              <a:rPr lang="de-DE" sz="2600" dirty="0" smtClean="0"/>
              <a:t>-&gt; </a:t>
            </a:r>
            <a:r>
              <a:rPr lang="de-DE" sz="2600" dirty="0" err="1" smtClean="0"/>
              <a:t>LastStep</a:t>
            </a:r>
            <a:r>
              <a:rPr lang="de-DE" sz="2600" dirty="0" smtClean="0"/>
              <a:t>[</a:t>
            </a:r>
            <a:r>
              <a:rPr lang="de-DE" sz="2600" dirty="0" err="1" smtClean="0"/>
              <a:t>Amount</a:t>
            </a:r>
            <a:r>
              <a:rPr lang="de-DE" sz="2600" dirty="0"/>
              <a:t>]{0} gibt ersten Wert in Spalte </a:t>
            </a:r>
            <a:r>
              <a:rPr lang="de-DE" sz="2600" dirty="0" err="1"/>
              <a:t>Amount</a:t>
            </a:r>
            <a:endParaRPr lang="de-DE" sz="2600" dirty="0"/>
          </a:p>
          <a:p>
            <a:r>
              <a:rPr lang="de-DE" sz="2600" b="1" dirty="0" smtClean="0"/>
              <a:t>Relativ</a:t>
            </a:r>
            <a:r>
              <a:rPr lang="de-DE" sz="2600" dirty="0" smtClean="0"/>
              <a:t>: </a:t>
            </a:r>
          </a:p>
          <a:p>
            <a:pPr lvl="1"/>
            <a:r>
              <a:rPr lang="de-DE" sz="2400" dirty="0" err="1" smtClean="0"/>
              <a:t>LastStep</a:t>
            </a:r>
            <a:r>
              <a:rPr lang="de-DE" sz="2400" dirty="0" smtClean="0"/>
              <a:t>[</a:t>
            </a:r>
            <a:r>
              <a:rPr lang="de-DE" sz="2400" dirty="0" err="1" smtClean="0"/>
              <a:t>Amount</a:t>
            </a:r>
            <a:r>
              <a:rPr lang="de-DE" sz="2400" dirty="0" smtClean="0"/>
              <a:t>]{[Index]-1} – gibt den Wert der vorherigen Zeile (Index gibt aktuelle Zeilennummer an)</a:t>
            </a:r>
            <a:endParaRPr lang="de-DE" dirty="0"/>
          </a:p>
          <a:p>
            <a:r>
              <a:rPr lang="de-DE" i="1" dirty="0" smtClean="0"/>
              <a:t>Quelle: http</a:t>
            </a:r>
            <a:r>
              <a:rPr lang="de-DE" i="1" dirty="0"/>
              <a:t>://excel-inside.pro/blog/2015/11/05/absolute-and-relative-references-in-power-query/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36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Benutzerdefinierte Spalte einfügen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Zeilenweise Operation mit „</a:t>
            </a:r>
            <a:r>
              <a:rPr lang="de-DE" sz="2400" dirty="0" err="1" smtClean="0"/>
              <a:t>each</a:t>
            </a:r>
            <a:r>
              <a:rPr lang="de-DE" sz="2400" dirty="0" smtClean="0"/>
              <a:t>“: </a:t>
            </a:r>
            <a:r>
              <a:rPr lang="de-DE" sz="2400" dirty="0" err="1" smtClean="0"/>
              <a:t>if</a:t>
            </a:r>
            <a:r>
              <a:rPr lang="de-DE" sz="2400" dirty="0" smtClean="0"/>
              <a:t>…</a:t>
            </a:r>
            <a:r>
              <a:rPr lang="de-DE" sz="2400" dirty="0" err="1" smtClean="0"/>
              <a:t>then</a:t>
            </a:r>
            <a:r>
              <a:rPr lang="de-DE" sz="2400" dirty="0" smtClean="0"/>
              <a:t>, </a:t>
            </a:r>
          </a:p>
          <a:p>
            <a:r>
              <a:rPr lang="de-DE" sz="2400" dirty="0" smtClean="0"/>
              <a:t>Jegliche Formeln können eingegeben werden</a:t>
            </a:r>
          </a:p>
          <a:p>
            <a:r>
              <a:rPr lang="de-DE" sz="2400" dirty="0" smtClean="0"/>
              <a:t>Oder auch Listen oder Tabellen eingesetzt werden</a:t>
            </a:r>
          </a:p>
          <a:p>
            <a:r>
              <a:rPr lang="de-DE" sz="2400" dirty="0" smtClean="0"/>
              <a:t>Beispiel:  Liste aller Buchungsjahre</a:t>
            </a:r>
          </a:p>
          <a:p>
            <a:pPr marL="324000" lvl="1" indent="0">
              <a:buNone/>
            </a:pPr>
            <a:r>
              <a:rPr lang="en-US" sz="2200" dirty="0" err="1" smtClean="0"/>
              <a:t>Table.AddColumn</a:t>
            </a:r>
            <a:r>
              <a:rPr lang="en-US" sz="2200" dirty="0"/>
              <a:t>(#"Added Custom", </a:t>
            </a:r>
            <a:r>
              <a:rPr lang="en-US" sz="2200" dirty="0" smtClean="0"/>
              <a:t>“</a:t>
            </a:r>
            <a:r>
              <a:rPr lang="en-US" sz="2200" dirty="0" err="1" smtClean="0"/>
              <a:t>Jahre</a:t>
            </a:r>
            <a:r>
              <a:rPr lang="en-US" sz="2200" dirty="0" smtClean="0"/>
              <a:t>", </a:t>
            </a:r>
            <a:r>
              <a:rPr lang="en-US" sz="2200" dirty="0"/>
              <a:t>each </a:t>
            </a:r>
            <a:r>
              <a:rPr lang="en-US" sz="2200" dirty="0" err="1" smtClean="0"/>
              <a:t>List.Distinct</a:t>
            </a:r>
            <a:r>
              <a:rPr lang="en-US" sz="2200" dirty="0" smtClean="0"/>
              <a:t>(#”Added Custom”[</a:t>
            </a:r>
            <a:r>
              <a:rPr lang="en-US" sz="2200" dirty="0" err="1" smtClean="0"/>
              <a:t>DIM_DatumBuchung.Jahr</a:t>
            </a:r>
            <a:r>
              <a:rPr lang="en-US" sz="2200" dirty="0" smtClean="0"/>
              <a:t>]))</a:t>
            </a:r>
            <a:endParaRPr lang="de-DE" sz="2200" dirty="0" smtClean="0"/>
          </a:p>
          <a:p>
            <a:r>
              <a:rPr lang="de-DE" sz="2400" dirty="0" smtClean="0"/>
              <a:t>Aber: </a:t>
            </a:r>
            <a:r>
              <a:rPr lang="de-DE" sz="2400" dirty="0" err="1" smtClean="0"/>
              <a:t>AbfrageZusammenführen</a:t>
            </a:r>
            <a:r>
              <a:rPr lang="de-DE" sz="2400" dirty="0" smtClean="0"/>
              <a:t>/</a:t>
            </a:r>
            <a:r>
              <a:rPr lang="de-DE" sz="2400" dirty="0" err="1" smtClean="0"/>
              <a:t>Join</a:t>
            </a:r>
            <a:r>
              <a:rPr lang="de-DE" sz="2400" dirty="0" smtClean="0"/>
              <a:t> ist schneller für große Tabellen!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8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Über beliebig viele Felder möglich</a:t>
            </a:r>
          </a:p>
          <a:p>
            <a:r>
              <a:rPr lang="de-DE" sz="2400" dirty="0" smtClean="0"/>
              <a:t>Aggregationen: vorgeschlagene Standards verwenden oder eigene schreiben</a:t>
            </a:r>
          </a:p>
          <a:p>
            <a:r>
              <a:rPr lang="de-DE" sz="2400" dirty="0" smtClean="0"/>
              <a:t>Alle Zeilen anzeigen: Effektives Teilen von Tabellen</a:t>
            </a:r>
          </a:p>
          <a:p>
            <a:r>
              <a:rPr lang="de-DE" sz="2400" dirty="0" smtClean="0"/>
              <a:t>Beispiel: YTD auf Objektebene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208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Alternative: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70408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 smtClean="0"/>
              <a:t>Grundstruktur:</a:t>
            </a:r>
          </a:p>
          <a:p>
            <a:pPr marL="594000" lvl="2" indent="0">
              <a:buNone/>
            </a:pPr>
            <a:r>
              <a:rPr lang="de-DE" sz="2000" dirty="0" smtClean="0"/>
              <a:t>(</a:t>
            </a:r>
            <a:r>
              <a:rPr lang="de-DE" sz="2000" dirty="0" smtClean="0">
                <a:solidFill>
                  <a:srgbClr val="FF0000"/>
                </a:solidFill>
              </a:rPr>
              <a:t>URL</a:t>
            </a:r>
            <a:r>
              <a:rPr lang="de-DE" sz="2000" dirty="0" smtClean="0"/>
              <a:t>) =&gt; </a:t>
            </a:r>
          </a:p>
          <a:p>
            <a:pPr marL="594000" lvl="2" indent="0">
              <a:buNone/>
            </a:pPr>
            <a:r>
              <a:rPr lang="de-DE" sz="2000" dirty="0" err="1" smtClean="0"/>
              <a:t>Let</a:t>
            </a:r>
            <a:r>
              <a:rPr lang="de-DE" sz="2000" dirty="0" smtClean="0"/>
              <a:t> Quelle = </a:t>
            </a:r>
            <a:r>
              <a:rPr lang="de-DE" sz="2000" dirty="0" err="1" smtClean="0"/>
              <a:t>Web.Page</a:t>
            </a:r>
            <a:r>
              <a:rPr lang="de-DE" sz="2000" dirty="0" smtClean="0"/>
              <a:t>(</a:t>
            </a:r>
            <a:r>
              <a:rPr lang="de-DE" sz="2000" dirty="0" err="1" smtClean="0"/>
              <a:t>Web.Contents</a:t>
            </a:r>
            <a:r>
              <a:rPr lang="de-DE" sz="2000" dirty="0" smtClean="0"/>
              <a:t>(</a:t>
            </a:r>
            <a:r>
              <a:rPr lang="de-DE" sz="2000" dirty="0" smtClean="0">
                <a:solidFill>
                  <a:srgbClr val="FF0000"/>
                </a:solidFill>
              </a:rPr>
              <a:t>URL</a:t>
            </a:r>
            <a:r>
              <a:rPr lang="de-DE" sz="2000" dirty="0" smtClean="0"/>
              <a:t>)),</a:t>
            </a:r>
          </a:p>
          <a:p>
            <a:pPr marL="594000" lvl="2" indent="0">
              <a:buNone/>
            </a:pPr>
            <a:r>
              <a:rPr lang="de-DE" sz="2000" dirty="0" smtClean="0"/>
              <a:t>…. Weitere Schritte …. In </a:t>
            </a:r>
            <a:r>
              <a:rPr lang="de-DE" sz="2000" dirty="0" err="1" smtClean="0"/>
              <a:t>LastStep</a:t>
            </a:r>
            <a:endParaRPr lang="de-DE" sz="2000" dirty="0" smtClean="0"/>
          </a:p>
          <a:p>
            <a:pPr lvl="1"/>
            <a:r>
              <a:rPr lang="de-DE" sz="2200" dirty="0" smtClean="0"/>
              <a:t>Gefährliche Syntax-</a:t>
            </a:r>
            <a:r>
              <a:rPr lang="de-DE" sz="2200" dirty="0" err="1" smtClean="0"/>
              <a:t>sugar</a:t>
            </a:r>
            <a:r>
              <a:rPr lang="de-DE" sz="2200" dirty="0" smtClean="0"/>
              <a:t>: </a:t>
            </a:r>
            <a:r>
              <a:rPr lang="de-DE" sz="2200" dirty="0" err="1" smtClean="0"/>
              <a:t>each</a:t>
            </a:r>
            <a:r>
              <a:rPr lang="de-DE" sz="2200" dirty="0" smtClean="0"/>
              <a:t> ( (x)=&gt; x</a:t>
            </a:r>
          </a:p>
          <a:p>
            <a:r>
              <a:rPr lang="de-DE" sz="2400" dirty="0" smtClean="0"/>
              <a:t>Syntax-</a:t>
            </a:r>
            <a:r>
              <a:rPr lang="de-DE" sz="2400" dirty="0" err="1" smtClean="0"/>
              <a:t>sugar</a:t>
            </a:r>
            <a:r>
              <a:rPr lang="de-DE" sz="2400" dirty="0" smtClean="0"/>
              <a:t>: „</a:t>
            </a:r>
            <a:r>
              <a:rPr lang="de-DE" sz="2400" dirty="0" err="1" smtClean="0"/>
              <a:t>each</a:t>
            </a:r>
            <a:r>
              <a:rPr lang="de-DE" sz="2400" dirty="0" smtClean="0"/>
              <a:t>“ entspricht „(_) =&gt;“ statt _[</a:t>
            </a:r>
            <a:r>
              <a:rPr lang="de-DE" sz="2400" dirty="0" err="1" smtClean="0"/>
              <a:t>Column</a:t>
            </a:r>
            <a:r>
              <a:rPr lang="de-DE" sz="2400" dirty="0" smtClean="0"/>
              <a:t>] geht dann [</a:t>
            </a:r>
            <a:r>
              <a:rPr lang="de-DE" sz="2400" dirty="0" err="1" smtClean="0"/>
              <a:t>Column</a:t>
            </a:r>
            <a:r>
              <a:rPr lang="de-DE" sz="2400" dirty="0" smtClean="0"/>
              <a:t>]</a:t>
            </a:r>
          </a:p>
          <a:p>
            <a:r>
              <a:rPr lang="de-DE" sz="2400" dirty="0" smtClean="0"/>
              <a:t>Rekursionen: </a:t>
            </a:r>
          </a:p>
          <a:p>
            <a:pPr marL="324000" lvl="1" indent="0">
              <a:buNone/>
            </a:pPr>
            <a:r>
              <a:rPr lang="en-US" dirty="0" smtClean="0"/>
              <a:t>let </a:t>
            </a:r>
          </a:p>
          <a:p>
            <a:pPr marL="594000" lvl="2" indent="0">
              <a:buNone/>
            </a:pPr>
            <a:r>
              <a:rPr lang="en-US" sz="2000" dirty="0" smtClean="0"/>
              <a:t>fact </a:t>
            </a:r>
            <a:r>
              <a:rPr lang="en-US" sz="2000" dirty="0"/>
              <a:t>= (</a:t>
            </a:r>
            <a:r>
              <a:rPr lang="en-US" sz="2000" dirty="0" err="1"/>
              <a:t>num</a:t>
            </a:r>
            <a:r>
              <a:rPr lang="en-US" sz="2000" dirty="0"/>
              <a:t>) =&gt; </a:t>
            </a:r>
            <a:r>
              <a:rPr lang="en-US" sz="2000" dirty="0" smtClean="0"/>
              <a:t>if </a:t>
            </a:r>
            <a:r>
              <a:rPr lang="en-US" sz="2000" dirty="0" err="1"/>
              <a:t>num</a:t>
            </a:r>
            <a:r>
              <a:rPr lang="en-US" sz="2000" dirty="0"/>
              <a:t> = 0 then 1 else </a:t>
            </a:r>
            <a:r>
              <a:rPr lang="en-US" sz="2000" dirty="0" err="1"/>
              <a:t>num</a:t>
            </a:r>
            <a:r>
              <a:rPr lang="en-US" sz="2000" dirty="0"/>
              <a:t> * @fact (num-1) </a:t>
            </a:r>
          </a:p>
          <a:p>
            <a:pPr marL="324000" lvl="1" indent="0">
              <a:buNone/>
            </a:pPr>
            <a:r>
              <a:rPr lang="en-US" sz="1900" dirty="0" smtClean="0"/>
              <a:t>in</a:t>
            </a:r>
            <a:r>
              <a:rPr lang="en-US" sz="2200" dirty="0" smtClean="0"/>
              <a:t> </a:t>
            </a:r>
          </a:p>
          <a:p>
            <a:pPr marL="594000" lvl="2" indent="0">
              <a:buNone/>
            </a:pPr>
            <a:r>
              <a:rPr lang="en-US" sz="2000" dirty="0" smtClean="0"/>
              <a:t>fact(5) // equals 120 (5*4*3*2*1)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00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Verschachtelte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140086"/>
            <a:ext cx="11029615" cy="4572000"/>
          </a:xfrm>
        </p:spPr>
        <p:txBody>
          <a:bodyPr>
            <a:normAutofit/>
          </a:bodyPr>
          <a:lstStyle/>
          <a:p>
            <a:r>
              <a:rPr lang="en-US" dirty="0"/>
              <a:t>Rol12= </a:t>
            </a:r>
            <a:r>
              <a:rPr lang="en-US" dirty="0" err="1"/>
              <a:t>Table.AddColumn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               </a:t>
            </a:r>
            <a:r>
              <a:rPr lang="en-US" dirty="0" err="1"/>
              <a:t>ChType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               "Custom", </a:t>
            </a:r>
            <a:br>
              <a:rPr lang="en-US" dirty="0"/>
            </a:br>
            <a:r>
              <a:rPr lang="en-US" dirty="0"/>
              <a:t>                (</a:t>
            </a:r>
            <a:r>
              <a:rPr lang="en-US" b="1" dirty="0" err="1"/>
              <a:t>FilterTable</a:t>
            </a:r>
            <a:r>
              <a:rPr lang="en-US" dirty="0"/>
              <a:t>) =&gt; </a:t>
            </a:r>
            <a:r>
              <a:rPr lang="en-US" dirty="0" err="1"/>
              <a:t>List.Sum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                              </a:t>
            </a:r>
            <a:r>
              <a:rPr lang="en-US" dirty="0" err="1"/>
              <a:t>Table.SelectRows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                                  </a:t>
            </a:r>
            <a:r>
              <a:rPr lang="en-US" dirty="0" err="1"/>
              <a:t>Table.Buffer</a:t>
            </a:r>
            <a:r>
              <a:rPr lang="en-US" dirty="0"/>
              <a:t>(</a:t>
            </a:r>
            <a:r>
              <a:rPr lang="en-US" dirty="0" err="1"/>
              <a:t>ChType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                                   (</a:t>
            </a:r>
            <a:r>
              <a:rPr lang="en-US" b="1" dirty="0" err="1"/>
              <a:t>ValuesTable</a:t>
            </a:r>
            <a:r>
              <a:rPr lang="en-US" dirty="0"/>
              <a:t>)=&gt; </a:t>
            </a:r>
            <a:r>
              <a:rPr lang="en-US" b="1" dirty="0" err="1"/>
              <a:t>ValuesTable</a:t>
            </a:r>
            <a:r>
              <a:rPr lang="en-US" dirty="0"/>
              <a:t>[Date]&gt;</a:t>
            </a:r>
            <a:r>
              <a:rPr lang="en-US" dirty="0" err="1"/>
              <a:t>Date.AddMonths</a:t>
            </a:r>
            <a:r>
              <a:rPr lang="en-US" dirty="0"/>
              <a:t>(</a:t>
            </a:r>
            <a:r>
              <a:rPr lang="en-US" b="1" dirty="0" err="1"/>
              <a:t>FilterTable</a:t>
            </a:r>
            <a:r>
              <a:rPr lang="en-US" dirty="0"/>
              <a:t>[Date],-12) </a:t>
            </a:r>
            <a:br>
              <a:rPr lang="en-US" dirty="0"/>
            </a:br>
            <a:r>
              <a:rPr lang="en-US" dirty="0"/>
              <a:t>                                   and </a:t>
            </a:r>
            <a:r>
              <a:rPr lang="en-US" b="1" dirty="0" err="1"/>
              <a:t>ValuesTable</a:t>
            </a:r>
            <a:r>
              <a:rPr lang="en-US" dirty="0"/>
              <a:t>[Date]&lt;=</a:t>
            </a:r>
            <a:r>
              <a:rPr lang="en-US" b="1" dirty="0" err="1"/>
              <a:t>FilterTable</a:t>
            </a:r>
            <a:r>
              <a:rPr lang="en-US" dirty="0"/>
              <a:t>[Date] </a:t>
            </a:r>
            <a:br>
              <a:rPr lang="en-US" dirty="0"/>
            </a:br>
            <a:r>
              <a:rPr lang="en-US" dirty="0"/>
              <a:t>                                   and </a:t>
            </a:r>
            <a:r>
              <a:rPr lang="en-US" b="1" dirty="0" err="1"/>
              <a:t>ValuesTable</a:t>
            </a:r>
            <a:r>
              <a:rPr lang="en-US" dirty="0"/>
              <a:t>[Associate]=</a:t>
            </a:r>
            <a:r>
              <a:rPr lang="en-US" b="1" dirty="0" err="1"/>
              <a:t>FilterTable</a:t>
            </a:r>
            <a:r>
              <a:rPr lang="en-US" dirty="0"/>
              <a:t>[Associate])[Sales]</a:t>
            </a:r>
            <a:br>
              <a:rPr lang="en-US" dirty="0"/>
            </a:br>
            <a:r>
              <a:rPr lang="en-US" dirty="0"/>
              <a:t>                               )</a:t>
            </a:r>
            <a:br>
              <a:rPr lang="en-US" dirty="0"/>
            </a:br>
            <a:r>
              <a:rPr lang="en-US" dirty="0"/>
              <a:t>                            )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Tabelle</a:t>
            </a:r>
            <a:r>
              <a:rPr lang="en-US" dirty="0" smtClean="0"/>
              <a:t>, die 2 </a:t>
            </a:r>
            <a:r>
              <a:rPr lang="en-US" dirty="0" err="1" smtClean="0"/>
              <a:t>Rollen</a:t>
            </a:r>
            <a:r>
              <a:rPr lang="en-US" dirty="0" smtClean="0"/>
              <a:t> </a:t>
            </a:r>
            <a:r>
              <a:rPr lang="en-US" dirty="0" err="1" smtClean="0"/>
              <a:t>spielt</a:t>
            </a:r>
            <a:r>
              <a:rPr lang="en-US" dirty="0" smtClean="0"/>
              <a:t>:  1) </a:t>
            </a:r>
            <a:r>
              <a:rPr lang="en-US" dirty="0" err="1" smtClean="0"/>
              <a:t>Liefert</a:t>
            </a:r>
            <a:r>
              <a:rPr lang="en-US" dirty="0" smtClean="0"/>
              <a:t> die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addierenden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ValuesTable</a:t>
            </a:r>
            <a:r>
              <a:rPr lang="en-US" dirty="0"/>
              <a:t>: [Sales]) </a:t>
            </a:r>
            <a:r>
              <a:rPr lang="en-US" dirty="0" smtClean="0"/>
              <a:t>so </a:t>
            </a:r>
            <a:r>
              <a:rPr lang="en-US" dirty="0" err="1" smtClean="0"/>
              <a:t>wie</a:t>
            </a:r>
            <a:r>
              <a:rPr lang="en-US" dirty="0" smtClean="0"/>
              <a:t> 2) die </a:t>
            </a:r>
            <a:r>
              <a:rPr lang="en-US" dirty="0" err="1" smtClean="0"/>
              <a:t>Filterargumente</a:t>
            </a:r>
            <a:r>
              <a:rPr lang="en-US" dirty="0" smtClean="0"/>
              <a:t>, </a:t>
            </a:r>
            <a:r>
              <a:rPr lang="en-US" dirty="0" err="1" smtClean="0"/>
              <a:t>gegen</a:t>
            </a:r>
            <a:r>
              <a:rPr lang="en-US" dirty="0" smtClean="0"/>
              <a:t> die </a:t>
            </a:r>
            <a:r>
              <a:rPr lang="en-US" dirty="0" err="1" smtClean="0"/>
              <a:t>gecheckt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 (So </a:t>
            </a:r>
            <a:r>
              <a:rPr lang="en-US" dirty="0" err="1" smtClean="0"/>
              <a:t>funktioniert</a:t>
            </a:r>
            <a:r>
              <a:rPr lang="en-US" dirty="0" smtClean="0"/>
              <a:t> EARLIER in DAX </a:t>
            </a:r>
            <a:r>
              <a:rPr lang="en-US" dirty="0" err="1" smtClean="0"/>
              <a:t>oder</a:t>
            </a:r>
            <a:r>
              <a:rPr lang="en-US" dirty="0" smtClean="0"/>
              <a:t> SUMMEWENNS in Excel)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06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Funktionen verwalten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In </a:t>
            </a:r>
            <a:r>
              <a:rPr lang="de-DE" sz="2400" dirty="0" err="1" smtClean="0"/>
              <a:t>Github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github.com/ImkeF/pquery</a:t>
            </a:r>
            <a:endParaRPr lang="de-DE" dirty="0" smtClean="0"/>
          </a:p>
          <a:p>
            <a:r>
              <a:rPr lang="de-DE" sz="2400" dirty="0" smtClean="0"/>
              <a:t>In Excel: </a:t>
            </a:r>
            <a:r>
              <a:rPr lang="de-DE" dirty="0" smtClean="0"/>
              <a:t>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46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FilterAusdrücke</a:t>
            </a:r>
            <a:r>
              <a:rPr lang="de-DE" dirty="0" smtClean="0"/>
              <a:t>: </a:t>
            </a:r>
            <a:r>
              <a:rPr lang="de-DE" dirty="0" err="1" smtClean="0"/>
              <a:t>Expression.Evaluate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sz="2400" dirty="0" smtClean="0"/>
              <a:t>= </a:t>
            </a:r>
            <a:r>
              <a:rPr lang="de-DE" sz="2400" dirty="0" err="1" smtClean="0"/>
              <a:t>Table.AddColumn</a:t>
            </a:r>
            <a:r>
              <a:rPr lang="de-DE" sz="2400" dirty="0" smtClean="0"/>
              <a:t>(</a:t>
            </a:r>
            <a:r>
              <a:rPr lang="de-DE" sz="2400" dirty="0" err="1" smtClean="0"/>
              <a:t>PreviousStep</a:t>
            </a:r>
            <a:r>
              <a:rPr lang="de-DE" sz="2400" dirty="0" smtClean="0"/>
              <a:t>, „</a:t>
            </a:r>
            <a:r>
              <a:rPr lang="de-DE" sz="2400" dirty="0" err="1" smtClean="0"/>
              <a:t>EigeneFilter</a:t>
            </a:r>
            <a:r>
              <a:rPr lang="de-DE" sz="2400" dirty="0" smtClean="0"/>
              <a:t>", </a:t>
            </a:r>
            <a:r>
              <a:rPr lang="de-DE" sz="2400" dirty="0" err="1"/>
              <a:t>each</a:t>
            </a:r>
            <a:r>
              <a:rPr lang="de-DE" sz="2400" dirty="0"/>
              <a:t> </a:t>
            </a:r>
            <a:r>
              <a:rPr lang="de-DE" sz="2400" dirty="0" err="1"/>
              <a:t>Table.SelectRows</a:t>
            </a:r>
            <a:r>
              <a:rPr lang="de-DE" sz="2400" dirty="0"/>
              <a:t>(Hefte, </a:t>
            </a:r>
            <a:r>
              <a:rPr lang="de-DE" sz="2400" dirty="0" err="1"/>
              <a:t>Expression.Evaluate</a:t>
            </a:r>
            <a:r>
              <a:rPr lang="de-DE" sz="2400" dirty="0"/>
              <a:t>("</a:t>
            </a:r>
            <a:r>
              <a:rPr lang="de-DE" sz="2400" dirty="0" err="1"/>
              <a:t>each</a:t>
            </a:r>
            <a:r>
              <a:rPr lang="de-DE" sz="2400" dirty="0"/>
              <a:t> "&amp; "["&amp;[</a:t>
            </a:r>
            <a:r>
              <a:rPr lang="de-DE" sz="2400" dirty="0" err="1"/>
              <a:t>Column</a:t>
            </a:r>
            <a:r>
              <a:rPr lang="de-DE" sz="2400" dirty="0"/>
              <a:t>]&amp;"]"&amp;[Filter</a:t>
            </a:r>
            <a:r>
              <a:rPr lang="de-DE" sz="2400" dirty="0" smtClean="0"/>
              <a:t>])))</a:t>
            </a:r>
          </a:p>
          <a:p>
            <a:r>
              <a:rPr lang="de-DE" sz="2400" dirty="0" smtClean="0"/>
              <a:t>Oder 12M Rolling </a:t>
            </a:r>
            <a:r>
              <a:rPr lang="de-DE" sz="2400" dirty="0" err="1" smtClean="0"/>
              <a:t>average</a:t>
            </a:r>
            <a:r>
              <a:rPr lang="de-DE" sz="2400" dirty="0" smtClean="0"/>
              <a:t> dynamisch als Funktion</a:t>
            </a:r>
            <a:endParaRPr lang="de-DE" sz="24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39483"/>
              </p:ext>
            </p:extLst>
          </p:nvPr>
        </p:nvGraphicFramePr>
        <p:xfrm>
          <a:off x="1174402" y="2180496"/>
          <a:ext cx="5088612" cy="1765204"/>
        </p:xfrm>
        <a:graphic>
          <a:graphicData uri="http://schemas.openxmlformats.org/drawingml/2006/table">
            <a:tbl>
              <a:tblPr/>
              <a:tblGrid>
                <a:gridCol w="3584588"/>
                <a:gridCol w="1504024"/>
              </a:tblGrid>
              <a:tr h="441301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  <a:endParaRPr lang="de-DE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Filter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ABAB"/>
                    </a:solidFill>
                  </a:tcPr>
                </a:tc>
              </a:tr>
              <a:tr h="441301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DIM_Heft.EVP Lizenzen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3,50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41301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DIM_Heft.Mandant_ID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"1"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301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DIM_Heft.Jahrgang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"2013"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91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Zur </a:t>
            </a:r>
            <a:r>
              <a:rPr lang="de-DE" dirty="0" err="1" smtClean="0"/>
              <a:t>person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7778"/>
          </a:xfrm>
        </p:spPr>
        <p:txBody>
          <a:bodyPr>
            <a:normAutofit/>
          </a:bodyPr>
          <a:lstStyle/>
          <a:p>
            <a:r>
              <a:rPr lang="de-DE" sz="2200" dirty="0" smtClean="0"/>
              <a:t>Imke Feldmann</a:t>
            </a:r>
          </a:p>
          <a:p>
            <a:r>
              <a:rPr lang="de-DE" sz="2200" dirty="0" smtClean="0"/>
              <a:t>Dipl.-Kauffrau</a:t>
            </a:r>
          </a:p>
          <a:p>
            <a:r>
              <a:rPr lang="de-DE" sz="2200" dirty="0" smtClean="0"/>
              <a:t>16 Jahre tätig im kaufmännischen Bereich</a:t>
            </a:r>
          </a:p>
          <a:p>
            <a:r>
              <a:rPr lang="de-DE" sz="2200" dirty="0" smtClean="0"/>
              <a:t>Seit 3 Jahren freiberuflich als BI-Consultant tätig</a:t>
            </a:r>
          </a:p>
          <a:p>
            <a:r>
              <a:rPr lang="de-DE" sz="2200" dirty="0" smtClean="0"/>
              <a:t>Schwerpunkt: Transformation von Excel-Lösungen mit Power Query oder Cubes</a:t>
            </a:r>
          </a:p>
          <a:p>
            <a:r>
              <a:rPr lang="de-DE" sz="2200" dirty="0" smtClean="0"/>
              <a:t>Blogs: </a:t>
            </a:r>
            <a:r>
              <a:rPr lang="de-DE" sz="2200" dirty="0" smtClean="0">
                <a:hlinkClick r:id="rId3"/>
              </a:rPr>
              <a:t>www.TheBIccountant.com</a:t>
            </a:r>
            <a:r>
              <a:rPr lang="de-DE" sz="2200" dirty="0"/>
              <a:t> </a:t>
            </a:r>
            <a:r>
              <a:rPr lang="de-DE" sz="2200" dirty="0" smtClean="0"/>
              <a:t>(aktuell</a:t>
            </a:r>
            <a:r>
              <a:rPr lang="de-DE" sz="2200" dirty="0"/>
              <a:t>, englisch), </a:t>
            </a:r>
            <a:r>
              <a:rPr lang="de-DE" sz="2200" dirty="0">
                <a:hlinkClick r:id="rId4"/>
              </a:rPr>
              <a:t>http://www.sqlxpert.de/microsoft-bi</a:t>
            </a:r>
            <a:r>
              <a:rPr lang="de-DE" sz="2200" dirty="0" smtClean="0">
                <a:hlinkClick r:id="rId4"/>
              </a:rPr>
              <a:t>/</a:t>
            </a:r>
            <a:r>
              <a:rPr lang="de-DE" sz="2200" dirty="0" smtClean="0"/>
              <a:t> (alt, deutsch) </a:t>
            </a:r>
          </a:p>
          <a:p>
            <a:r>
              <a:rPr lang="de-DE" sz="2200" dirty="0" smtClean="0"/>
              <a:t>Kontakt: LinkedIn: </a:t>
            </a:r>
            <a:r>
              <a:rPr lang="de-DE" sz="2400" dirty="0">
                <a:hlinkClick r:id="rId5"/>
              </a:rPr>
              <a:t>https://</a:t>
            </a:r>
            <a:r>
              <a:rPr lang="de-DE" sz="2400" dirty="0" smtClean="0">
                <a:hlinkClick r:id="rId5"/>
              </a:rPr>
              <a:t>de.linkedin.com/in/imkefeldmann</a:t>
            </a:r>
            <a:r>
              <a:rPr lang="de-DE" sz="2400" dirty="0" smtClean="0"/>
              <a:t> </a:t>
            </a:r>
            <a:r>
              <a:rPr lang="de-DE" sz="2400" dirty="0"/>
              <a:t>, Twitter: </a:t>
            </a:r>
            <a:r>
              <a:rPr lang="de-DE" sz="2400" dirty="0">
                <a:hlinkClick r:id="rId6"/>
              </a:rPr>
              <a:t>https://</a:t>
            </a:r>
            <a:r>
              <a:rPr lang="de-DE" sz="2400" dirty="0" smtClean="0">
                <a:hlinkClick r:id="rId6"/>
              </a:rPr>
              <a:t>twitter.com/TheBIccountant</a:t>
            </a:r>
            <a:r>
              <a:rPr lang="de-DE" sz="2400" dirty="0" smtClean="0"/>
              <a:t> </a:t>
            </a:r>
            <a:endParaRPr lang="de-DE" sz="2400" dirty="0"/>
          </a:p>
          <a:p>
            <a:endParaRPr lang="de-DE" sz="2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6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45564"/>
          </a:xfrm>
        </p:spPr>
        <p:txBody>
          <a:bodyPr>
            <a:noAutofit/>
          </a:bodyPr>
          <a:lstStyle/>
          <a:p>
            <a:r>
              <a:rPr lang="de-DE" sz="2400" dirty="0" smtClean="0"/>
              <a:t>SQL-Abfragen werden weitestgehend an den Server durchgereicht („Query-</a:t>
            </a:r>
            <a:r>
              <a:rPr lang="de-DE" sz="2400" dirty="0" err="1" smtClean="0"/>
              <a:t>Folding</a:t>
            </a:r>
            <a:r>
              <a:rPr lang="de-DE" sz="2400" dirty="0" smtClean="0"/>
              <a:t>“) </a:t>
            </a:r>
            <a:r>
              <a:rPr lang="de-DE" dirty="0" smtClean="0"/>
              <a:t>(</a:t>
            </a:r>
            <a:r>
              <a:rPr lang="de-DE" i="1" dirty="0" smtClean="0"/>
              <a:t>Einschränkungen</a:t>
            </a:r>
            <a:r>
              <a:rPr lang="de-DE" i="1" dirty="0"/>
              <a:t>: http://www.thebiccountant.com/2015/09/17/filter-sql-server-queries-with-excel-tables-query-folding-limitations-and-bug-workaround</a:t>
            </a:r>
            <a:r>
              <a:rPr lang="de-DE" i="1" dirty="0" smtClean="0"/>
              <a:t>/)</a:t>
            </a:r>
          </a:p>
          <a:p>
            <a:r>
              <a:rPr lang="de-DE" sz="2400" dirty="0" smtClean="0"/>
              <a:t>Wiederholte Abfragen auf die gleichen Daten: Mit </a:t>
            </a:r>
            <a:r>
              <a:rPr lang="de-DE" sz="2400" dirty="0" err="1" smtClean="0"/>
              <a:t>Table.Buffer</a:t>
            </a:r>
            <a:r>
              <a:rPr lang="de-DE" sz="2400" dirty="0" smtClean="0"/>
              <a:t> oder </a:t>
            </a:r>
            <a:r>
              <a:rPr lang="de-DE" sz="2400" dirty="0" err="1" smtClean="0"/>
              <a:t>List.Buffer</a:t>
            </a:r>
            <a:r>
              <a:rPr lang="de-DE" sz="2400" dirty="0" smtClean="0"/>
              <a:t> abfedern (das unterbricht aber Query-</a:t>
            </a:r>
            <a:r>
              <a:rPr lang="de-DE" sz="2400" dirty="0" err="1" smtClean="0"/>
              <a:t>folding</a:t>
            </a:r>
            <a:r>
              <a:rPr lang="de-DE" sz="2400" dirty="0" smtClean="0"/>
              <a:t>!)</a:t>
            </a:r>
          </a:p>
          <a:p>
            <a:r>
              <a:rPr lang="de-DE" sz="2400" dirty="0" smtClean="0"/>
              <a:t>Rekursionen sind langsam! (Aber immer möglich…, </a:t>
            </a:r>
            <a:r>
              <a:rPr lang="de-DE" sz="2400" dirty="0" err="1" smtClean="0"/>
              <a:t>List.Generate</a:t>
            </a:r>
            <a:r>
              <a:rPr lang="de-DE" sz="2400" dirty="0" smtClean="0"/>
              <a:t> ist meist schneller)</a:t>
            </a:r>
          </a:p>
          <a:p>
            <a:r>
              <a:rPr lang="de-DE" sz="2400" dirty="0" smtClean="0"/>
              <a:t>Abfragen sinnvoll strukturieren (mehr mit Bezügen, statt mit Duplizieren arbeiten). Wenn man merkt, dass man einen Abfrageteil aus einer bestehenden Abfrage öfters braucht:  Abfrage teilen.</a:t>
            </a:r>
          </a:p>
          <a:p>
            <a:r>
              <a:rPr lang="de-DE" sz="2400" dirty="0" smtClean="0"/>
              <a:t>Sinnvolle Reihenfolge: Erst filtern (verkleinern), dann transformieren</a:t>
            </a:r>
          </a:p>
        </p:txBody>
      </p:sp>
    </p:spTree>
    <p:extLst>
      <p:ext uri="{BB962C8B-B14F-4D97-AF65-F5344CB8AC3E}">
        <p14:creationId xmlns:p14="http://schemas.microsoft.com/office/powerpoint/2010/main" val="15701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 der Ergebnisse möglich in (1):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1985554"/>
            <a:ext cx="11029615" cy="4872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/>
              <a:t>STANDARD:</a:t>
            </a:r>
          </a:p>
          <a:p>
            <a:r>
              <a:rPr lang="de-DE" sz="2400" dirty="0" smtClean="0"/>
              <a:t>Excel-Tabelle</a:t>
            </a:r>
            <a:endParaRPr lang="de-DE" sz="2400" dirty="0"/>
          </a:p>
          <a:p>
            <a:r>
              <a:rPr lang="de-DE" sz="2400" dirty="0"/>
              <a:t>Excel-Datenmodell (von dort aus: einfache Excel-Tabelle, einfache Pivot-Tabelle, Pivot-Chart)</a:t>
            </a:r>
          </a:p>
          <a:p>
            <a:r>
              <a:rPr lang="de-DE" sz="2400" dirty="0" err="1"/>
              <a:t>PowerPivot</a:t>
            </a:r>
            <a:r>
              <a:rPr lang="de-DE" sz="2400" dirty="0"/>
              <a:t>-Datenmodell (von dort aus: Cube-</a:t>
            </a:r>
            <a:r>
              <a:rPr lang="de-DE" sz="2400" dirty="0" err="1"/>
              <a:t>Pivottabelle</a:t>
            </a:r>
            <a:r>
              <a:rPr lang="de-DE" sz="2400" dirty="0"/>
              <a:t>)</a:t>
            </a:r>
          </a:p>
          <a:p>
            <a:r>
              <a:rPr lang="de-DE" sz="2400" dirty="0"/>
              <a:t>Ab Excel 2016: Objektmodell für VBA verfügbar (z.B. </a:t>
            </a:r>
            <a:r>
              <a:rPr lang="de-DE" sz="2400" dirty="0" err="1"/>
              <a:t>csv</a:t>
            </a:r>
            <a:r>
              <a:rPr lang="de-DE" sz="2400" dirty="0" smtClean="0"/>
              <a:t>)</a:t>
            </a:r>
          </a:p>
          <a:p>
            <a:r>
              <a:rPr lang="de-DE" sz="2400" dirty="0"/>
              <a:t>PBI Service (&lt; 10k </a:t>
            </a:r>
            <a:r>
              <a:rPr lang="de-DE" sz="2400" dirty="0" err="1"/>
              <a:t>rows</a:t>
            </a:r>
            <a:r>
              <a:rPr lang="de-DE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08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 der Ergebnisse möglich </a:t>
            </a:r>
            <a:r>
              <a:rPr lang="de-DE" smtClean="0"/>
              <a:t>in (2):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1985554"/>
            <a:ext cx="11029615" cy="4872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/>
              <a:t>TRICKS:</a:t>
            </a:r>
          </a:p>
          <a:p>
            <a:r>
              <a:rPr lang="de-DE" sz="2400" dirty="0" smtClean="0"/>
              <a:t>Über </a:t>
            </a:r>
            <a:r>
              <a:rPr lang="de-DE" sz="2400" dirty="0"/>
              <a:t>Dax-Studio als </a:t>
            </a:r>
            <a:r>
              <a:rPr lang="de-DE" sz="2400" dirty="0" err="1"/>
              <a:t>txt</a:t>
            </a:r>
            <a:r>
              <a:rPr lang="de-DE" sz="2400" dirty="0"/>
              <a:t> </a:t>
            </a:r>
            <a:r>
              <a:rPr lang="de-DE" sz="2400" dirty="0" smtClean="0"/>
              <a:t>(über Power-Pivot-Datenmodell in Excel </a:t>
            </a:r>
            <a:r>
              <a:rPr lang="de-DE" sz="2400" dirty="0"/>
              <a:t>und Power BI)</a:t>
            </a:r>
          </a:p>
          <a:p>
            <a:r>
              <a:rPr lang="de-DE" sz="2400" dirty="0"/>
              <a:t>Über R-Extension in PBI Desktop als </a:t>
            </a:r>
            <a:r>
              <a:rPr lang="de-DE" sz="2400" dirty="0" err="1"/>
              <a:t>txt</a:t>
            </a:r>
            <a:r>
              <a:rPr lang="de-DE" sz="2400" dirty="0"/>
              <a:t>, </a:t>
            </a:r>
            <a:r>
              <a:rPr lang="de-DE" sz="2400" dirty="0" err="1"/>
              <a:t>csv</a:t>
            </a:r>
            <a:r>
              <a:rPr lang="de-DE" sz="2400" dirty="0"/>
              <a:t> oder sogar in SQL-Server (Limit </a:t>
            </a:r>
            <a:r>
              <a:rPr lang="de-DE" sz="2400" dirty="0" err="1"/>
              <a:t>akt</a:t>
            </a:r>
            <a:r>
              <a:rPr lang="de-DE" sz="2400" dirty="0"/>
              <a:t>: 150k </a:t>
            </a:r>
            <a:r>
              <a:rPr lang="de-DE" sz="2400" dirty="0" err="1"/>
              <a:t>rows</a:t>
            </a:r>
            <a:r>
              <a:rPr lang="de-DE" sz="2400" dirty="0"/>
              <a:t>) </a:t>
            </a:r>
            <a:r>
              <a:rPr lang="de-DE" sz="2000" i="1" dirty="0"/>
              <a:t>(</a:t>
            </a:r>
            <a:r>
              <a:rPr lang="de-DE" sz="2000" i="1" dirty="0">
                <a:hlinkClick r:id="rId3"/>
              </a:rPr>
              <a:t>http://www.thebiccountant.com/2015/12/28/how-to-export-data-from-power-bi-and-power-query</a:t>
            </a:r>
            <a:r>
              <a:rPr lang="de-DE" sz="2000" i="1" dirty="0" smtClean="0">
                <a:hlinkClick r:id="rId3"/>
              </a:rPr>
              <a:t>/</a:t>
            </a:r>
            <a:r>
              <a:rPr lang="de-DE" sz="2000" i="1" dirty="0"/>
              <a:t>, </a:t>
            </a:r>
            <a:r>
              <a:rPr lang="de-DE" sz="2000" i="1" dirty="0">
                <a:hlinkClick r:id="rId4"/>
              </a:rPr>
              <a:t>https://dataveld.wordpress.com/2016/02/10/r-visuals-in-power-bi-beyond-plots</a:t>
            </a:r>
            <a:r>
              <a:rPr lang="de-DE" sz="2000" i="1" dirty="0" smtClean="0">
                <a:hlinkClick r:id="rId4"/>
              </a:rPr>
              <a:t>/</a:t>
            </a:r>
            <a:r>
              <a:rPr lang="de-DE" sz="2000" i="1" dirty="0" smtClean="0"/>
              <a:t>)</a:t>
            </a:r>
            <a:endParaRPr lang="de-DE" sz="2400" i="1" dirty="0" smtClean="0"/>
          </a:p>
          <a:p>
            <a:pPr marL="0" indent="0">
              <a:buNone/>
            </a:pPr>
            <a:r>
              <a:rPr lang="de-DE" sz="2400" b="1" dirty="0"/>
              <a:t>Drittanbieter:</a:t>
            </a:r>
          </a:p>
          <a:p>
            <a:r>
              <a:rPr lang="de-DE" sz="2400" dirty="0" smtClean="0"/>
              <a:t>Mit Power </a:t>
            </a:r>
            <a:r>
              <a:rPr lang="de-DE" sz="2400" dirty="0"/>
              <a:t>Update zum SQL-Server </a:t>
            </a:r>
            <a:r>
              <a:rPr lang="de-DE" sz="2000" i="1" dirty="0"/>
              <a:t>(</a:t>
            </a:r>
            <a:r>
              <a:rPr lang="de-DE" sz="2000" i="1" dirty="0">
                <a:hlinkClick r:id="rId5"/>
              </a:rPr>
              <a:t>http://</a:t>
            </a:r>
            <a:r>
              <a:rPr lang="de-DE" sz="2000" i="1" dirty="0" smtClean="0">
                <a:hlinkClick r:id="rId5"/>
              </a:rPr>
              <a:t>www.power-planner.com/Products/ProdID/10/Power_Update</a:t>
            </a:r>
            <a:r>
              <a:rPr lang="de-DE" sz="2000" i="1" dirty="0" smtClean="0"/>
              <a:t> )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21302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Resources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872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Auszug aus </a:t>
            </a:r>
            <a:r>
              <a:rPr lang="de-DE" dirty="0"/>
              <a:t>meinem Blog: </a:t>
            </a:r>
            <a:r>
              <a:rPr lang="de-DE" dirty="0">
                <a:hlinkClick r:id="rId3"/>
              </a:rPr>
              <a:t>http://www.thebiccountant.com/learning-resources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 :</a:t>
            </a:r>
          </a:p>
          <a:p>
            <a:r>
              <a:rPr lang="de-DE" sz="2400" dirty="0"/>
              <a:t>Chris Webb: </a:t>
            </a:r>
            <a:r>
              <a:rPr lang="de-DE" sz="2400" dirty="0">
                <a:hlinkClick r:id="rId4"/>
              </a:rPr>
              <a:t>http://blog.crossjoin.co.uk</a:t>
            </a:r>
            <a:r>
              <a:rPr lang="de-DE" sz="2400" dirty="0" smtClean="0">
                <a:hlinkClick r:id="rId4"/>
              </a:rPr>
              <a:t>/</a:t>
            </a:r>
            <a:r>
              <a:rPr lang="de-DE" sz="2400" dirty="0" smtClean="0"/>
              <a:t> (auch Buch)</a:t>
            </a:r>
          </a:p>
          <a:p>
            <a:r>
              <a:rPr lang="de-DE" sz="2400" dirty="0"/>
              <a:t>Ken Puls: </a:t>
            </a:r>
            <a:r>
              <a:rPr lang="de-DE" sz="2400" dirty="0">
                <a:hlinkClick r:id="rId5"/>
              </a:rPr>
              <a:t>http://www.excelguru.ca/blog</a:t>
            </a:r>
            <a:r>
              <a:rPr lang="de-DE" sz="2400" dirty="0" smtClean="0">
                <a:hlinkClick r:id="rId5"/>
              </a:rPr>
              <a:t>/</a:t>
            </a:r>
            <a:r>
              <a:rPr lang="de-DE" sz="2400" dirty="0" smtClean="0"/>
              <a:t> (auch Buch)</a:t>
            </a:r>
          </a:p>
          <a:p>
            <a:r>
              <a:rPr lang="de-DE" sz="2400" dirty="0" smtClean="0"/>
              <a:t>Matt </a:t>
            </a:r>
            <a:r>
              <a:rPr lang="de-DE" sz="2400" dirty="0"/>
              <a:t>Allington: </a:t>
            </a:r>
            <a:r>
              <a:rPr lang="de-DE" sz="2400" dirty="0">
                <a:hlinkClick r:id="rId6"/>
              </a:rPr>
              <a:t>http://exceleratorbi.com.au/exceleratorblog</a:t>
            </a:r>
            <a:r>
              <a:rPr lang="de-DE" sz="2400" dirty="0" smtClean="0">
                <a:hlinkClick r:id="rId6"/>
              </a:rPr>
              <a:t>/</a:t>
            </a:r>
            <a:r>
              <a:rPr lang="de-DE" sz="2400" dirty="0" smtClean="0"/>
              <a:t> </a:t>
            </a:r>
          </a:p>
          <a:p>
            <a:r>
              <a:rPr lang="de-DE" sz="2400" dirty="0"/>
              <a:t>Mark V: </a:t>
            </a:r>
            <a:r>
              <a:rPr lang="de-DE" sz="2400" dirty="0">
                <a:hlinkClick r:id="rId7"/>
              </a:rPr>
              <a:t>http://markvsql.com/category/power-query</a:t>
            </a:r>
            <a:r>
              <a:rPr lang="de-DE" sz="2400" dirty="0" smtClean="0">
                <a:hlinkClick r:id="rId7"/>
              </a:rPr>
              <a:t>/</a:t>
            </a:r>
            <a:endParaRPr lang="de-DE" sz="2400" dirty="0" smtClean="0"/>
          </a:p>
          <a:p>
            <a:r>
              <a:rPr lang="de-DE" sz="2400" dirty="0" smtClean="0"/>
              <a:t>Matt </a:t>
            </a:r>
            <a:r>
              <a:rPr lang="de-DE" sz="2400" dirty="0"/>
              <a:t>Masson: </a:t>
            </a:r>
            <a:r>
              <a:rPr lang="de-DE" sz="2400" dirty="0">
                <a:hlinkClick r:id="rId8"/>
              </a:rPr>
              <a:t>http://www.mattmasson.com</a:t>
            </a:r>
            <a:r>
              <a:rPr lang="de-DE" sz="2400" dirty="0" smtClean="0">
                <a:hlinkClick r:id="rId8"/>
              </a:rPr>
              <a:t>/</a:t>
            </a:r>
            <a:endParaRPr lang="de-DE" sz="2400" dirty="0" smtClean="0"/>
          </a:p>
          <a:p>
            <a:r>
              <a:rPr lang="de-DE" sz="2400" dirty="0"/>
              <a:t>Twitter: </a:t>
            </a:r>
            <a:r>
              <a:rPr lang="de-DE" sz="2400" dirty="0">
                <a:hlinkClick r:id="rId9"/>
              </a:rPr>
              <a:t>http://</a:t>
            </a:r>
            <a:r>
              <a:rPr lang="de-DE" sz="2400" dirty="0" smtClean="0">
                <a:hlinkClick r:id="rId9"/>
              </a:rPr>
              <a:t>tweetedtimes.com/v/3139</a:t>
            </a:r>
            <a:r>
              <a:rPr lang="de-DE" sz="2400" dirty="0"/>
              <a:t>, </a:t>
            </a:r>
            <a:r>
              <a:rPr lang="de-DE" sz="2400" dirty="0">
                <a:hlinkClick r:id="rId10"/>
              </a:rPr>
              <a:t>https://twitter.com/search?q=%</a:t>
            </a:r>
            <a:r>
              <a:rPr lang="de-DE" sz="2400" dirty="0" smtClean="0">
                <a:hlinkClick r:id="rId10"/>
              </a:rPr>
              <a:t>23powerquery&amp;src=typd</a:t>
            </a:r>
            <a:r>
              <a:rPr lang="de-DE" sz="2400" dirty="0" smtClean="0"/>
              <a:t> </a:t>
            </a:r>
          </a:p>
          <a:p>
            <a:r>
              <a:rPr lang="de-DE" sz="2400" dirty="0"/>
              <a:t>Foren: </a:t>
            </a:r>
            <a:r>
              <a:rPr lang="de-DE" sz="2400" dirty="0">
                <a:hlinkClick r:id="rId11"/>
              </a:rPr>
              <a:t>https://</a:t>
            </a:r>
            <a:r>
              <a:rPr lang="de-DE" sz="2400" dirty="0" smtClean="0">
                <a:hlinkClick r:id="rId11"/>
              </a:rPr>
              <a:t>social.technet.microsoft.com/Forums/en-US/home?forum=powerquery</a:t>
            </a:r>
            <a:r>
              <a:rPr lang="de-DE" sz="2400" dirty="0"/>
              <a:t>, </a:t>
            </a:r>
            <a:r>
              <a:rPr lang="de-DE" sz="2400" dirty="0">
                <a:hlinkClick r:id="rId12"/>
              </a:rPr>
              <a:t>http://www.mrexcel.com/forum/power-bi</a:t>
            </a:r>
            <a:r>
              <a:rPr lang="de-DE" sz="2400" dirty="0" smtClean="0">
                <a:hlinkClick r:id="rId12"/>
              </a:rPr>
              <a:t>/</a:t>
            </a:r>
            <a:r>
              <a:rPr lang="de-DE" sz="2400" dirty="0"/>
              <a:t> , </a:t>
            </a:r>
            <a:r>
              <a:rPr lang="de-DE" sz="2400" dirty="0">
                <a:hlinkClick r:id="rId13"/>
              </a:rPr>
              <a:t>http://</a:t>
            </a:r>
            <a:r>
              <a:rPr lang="de-DE" sz="2400" dirty="0" smtClean="0">
                <a:hlinkClick r:id="rId13"/>
              </a:rPr>
              <a:t>stackoverflow.com/questions/tagged/powerquery</a:t>
            </a:r>
            <a:r>
              <a:rPr lang="de-DE" sz="2400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994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Power Query Management Studio</a:t>
            </a:r>
          </a:p>
          <a:p>
            <a:r>
              <a:rPr lang="de-DE" i="1" dirty="0">
                <a:hlinkClick r:id="rId3"/>
              </a:rPr>
              <a:t>https://</a:t>
            </a:r>
            <a:r>
              <a:rPr lang="de-DE" i="1" dirty="0" smtClean="0">
                <a:hlinkClick r:id="rId3"/>
              </a:rPr>
              <a:t>gallery.technet.microsoft.com/Power-Query-Management-ec002f62#content</a:t>
            </a:r>
            <a:r>
              <a:rPr lang="de-DE" i="1" dirty="0" smtClean="0"/>
              <a:t> </a:t>
            </a:r>
          </a:p>
          <a:p>
            <a:r>
              <a:rPr lang="de-DE" sz="2800" dirty="0" err="1" smtClean="0"/>
              <a:t>Sankey</a:t>
            </a:r>
            <a:r>
              <a:rPr lang="de-DE" sz="2800" dirty="0" smtClean="0"/>
              <a:t> Diagramm mit Power BI</a:t>
            </a:r>
          </a:p>
          <a:p>
            <a:r>
              <a:rPr lang="de-DE" i="1" dirty="0">
                <a:hlinkClick r:id="rId4"/>
              </a:rPr>
              <a:t>http://www.thebiccountant.com/2016/01/30/visualize-query-dependencies-in-power-query-and-power-bi</a:t>
            </a:r>
            <a:r>
              <a:rPr lang="de-DE" i="1" dirty="0" smtClean="0">
                <a:hlinkClick r:id="rId4"/>
              </a:rPr>
              <a:t>/</a:t>
            </a:r>
            <a:r>
              <a:rPr lang="de-DE" i="1" dirty="0" smtClean="0"/>
              <a:t> </a:t>
            </a:r>
          </a:p>
          <a:p>
            <a:r>
              <a:rPr lang="de-DE" sz="2800" dirty="0" smtClean="0"/>
              <a:t>Notepad-Editor: </a:t>
            </a:r>
          </a:p>
          <a:p>
            <a:r>
              <a:rPr lang="de-DE" i="1" dirty="0">
                <a:hlinkClick r:id="rId5"/>
              </a:rPr>
              <a:t>http://</a:t>
            </a:r>
            <a:r>
              <a:rPr lang="de-DE" i="1" dirty="0" smtClean="0">
                <a:hlinkClick r:id="rId5"/>
              </a:rPr>
              <a:t>power-bi-usergroup.blogspot.de/2015/11/creating-editor-for-power-query-with.html</a:t>
            </a:r>
            <a:r>
              <a:rPr lang="de-DE" i="1" dirty="0" smtClean="0"/>
              <a:t> 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368043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-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dirty="0" smtClean="0"/>
              <a:t>Fazit:</a:t>
            </a:r>
          </a:p>
          <a:p>
            <a:r>
              <a:rPr lang="de-DE" sz="2400" dirty="0" smtClean="0"/>
              <a:t>M kann mehr 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 smtClean="0"/>
              <a:t>Ausblick:</a:t>
            </a:r>
          </a:p>
          <a:p>
            <a:r>
              <a:rPr lang="de-DE" sz="2400" dirty="0" err="1" smtClean="0"/>
              <a:t>Self</a:t>
            </a:r>
            <a:r>
              <a:rPr lang="de-DE" sz="2400" dirty="0" smtClean="0"/>
              <a:t>-Service-BI/berichtsspezifische Modellierung -&gt; Wofür noch Power Pivot oder DAX? -&gt; multidimensionale </a:t>
            </a:r>
            <a:r>
              <a:rPr lang="de-DE" sz="2400" dirty="0" err="1" smtClean="0"/>
              <a:t>Measures</a:t>
            </a:r>
            <a:endParaRPr lang="de-DE" sz="2400" dirty="0" smtClean="0"/>
          </a:p>
          <a:p>
            <a:r>
              <a:rPr lang="de-DE" sz="2400" dirty="0" smtClean="0"/>
              <a:t>In Excel:  Ersatz von VBA/Makros &amp; Automatisierung von Berechnungen (Komfort und Sicherheit)</a:t>
            </a:r>
          </a:p>
        </p:txBody>
      </p:sp>
    </p:spTree>
    <p:extLst>
      <p:ext uri="{BB962C8B-B14F-4D97-AF65-F5344CB8AC3E}">
        <p14:creationId xmlns:p14="http://schemas.microsoft.com/office/powerpoint/2010/main" val="72432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M?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Sprache für Power Query (oder </a:t>
            </a:r>
            <a:r>
              <a:rPr lang="de-DE" sz="2400" dirty="0" err="1" smtClean="0"/>
              <a:t>Get&amp;Transform</a:t>
            </a:r>
            <a:r>
              <a:rPr lang="de-DE" sz="2400" dirty="0" smtClean="0"/>
              <a:t> ab 2016) in Excel</a:t>
            </a:r>
          </a:p>
          <a:p>
            <a:r>
              <a:rPr lang="de-DE" sz="2400" dirty="0" smtClean="0"/>
              <a:t>Sprache für den ETL-Part in Power BI</a:t>
            </a:r>
          </a:p>
          <a:p>
            <a:r>
              <a:rPr lang="en-GB" sz="2400" dirty="0" smtClean="0"/>
              <a:t>“Mostly </a:t>
            </a:r>
            <a:r>
              <a:rPr lang="en-GB" sz="2400" dirty="0"/>
              <a:t>pure, higher-order, dynamically typed, partially lazy functional </a:t>
            </a:r>
            <a:r>
              <a:rPr lang="en-GB" sz="2400" dirty="0" smtClean="0"/>
              <a:t>language”</a:t>
            </a:r>
          </a:p>
          <a:p>
            <a:endParaRPr lang="en-GB" dirty="0"/>
          </a:p>
          <a:p>
            <a:r>
              <a:rPr lang="de-DE" i="1" dirty="0" smtClean="0"/>
              <a:t>Links: </a:t>
            </a:r>
          </a:p>
          <a:p>
            <a:r>
              <a:rPr lang="de-DE" i="1" dirty="0" smtClean="0"/>
              <a:t>Einführung</a:t>
            </a:r>
            <a:r>
              <a:rPr lang="de-DE" i="1" dirty="0"/>
              <a:t>: </a:t>
            </a:r>
            <a:r>
              <a:rPr lang="de-DE" i="1" u="sng" dirty="0">
                <a:hlinkClick r:id="rId3"/>
              </a:rPr>
              <a:t>https://msdn.microsoft.com/en-us/library/mt270235.aspx</a:t>
            </a:r>
            <a:endParaRPr lang="de-DE" i="1" dirty="0"/>
          </a:p>
          <a:p>
            <a:r>
              <a:rPr lang="de-DE" i="1" dirty="0" smtClean="0"/>
              <a:t>Formelkatalog: </a:t>
            </a:r>
            <a:r>
              <a:rPr lang="de-DE" i="1" u="sng" dirty="0">
                <a:hlinkClick r:id="rId4"/>
              </a:rPr>
              <a:t>https://msdn.microsoft.com/en-us/library/mt211003.aspx</a:t>
            </a:r>
            <a:endParaRPr lang="de-DE" i="1" dirty="0"/>
          </a:p>
          <a:p>
            <a:r>
              <a:rPr lang="de-DE" i="1" dirty="0"/>
              <a:t>Sprache M: </a:t>
            </a:r>
            <a:r>
              <a:rPr lang="de-DE" i="1" u="sng" dirty="0">
                <a:hlinkClick r:id="rId5"/>
              </a:rPr>
              <a:t>http://pqreference.azurewebsites.net/PowerQueryFormulaLanguageSpecificationAugust2015.pdf</a:t>
            </a:r>
            <a:endParaRPr lang="de-DE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64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… sollte sich ein Datenbankprofi für M interessieren?</a:t>
            </a:r>
          </a:p>
          <a:p>
            <a:endParaRPr lang="de-DE" sz="2400" dirty="0"/>
          </a:p>
          <a:p>
            <a:r>
              <a:rPr lang="de-DE" sz="2400" dirty="0" smtClean="0"/>
              <a:t>Sekundärnutzung: Schwächen beim Arbeiten mit Excel auf Cubes (multidimensional und </a:t>
            </a:r>
            <a:r>
              <a:rPr lang="de-DE" sz="2400" dirty="0" err="1" smtClean="0"/>
              <a:t>tabular</a:t>
            </a:r>
            <a:r>
              <a:rPr lang="de-DE" sz="2400" dirty="0" smtClean="0"/>
              <a:t>) auszugleichen</a:t>
            </a:r>
          </a:p>
          <a:p>
            <a:r>
              <a:rPr lang="de-DE" sz="2400" dirty="0" smtClean="0"/>
              <a:t>Einsatzmöglichkeiten im eigenen Unternehmen ausloten und koordinieren oder coachen</a:t>
            </a:r>
          </a:p>
          <a:p>
            <a:r>
              <a:rPr lang="de-DE" sz="2400" dirty="0" smtClean="0"/>
              <a:t>Zum Fan werden: Agiles </a:t>
            </a:r>
            <a:r>
              <a:rPr lang="de-DE" sz="2400" dirty="0" err="1" smtClean="0"/>
              <a:t>tool</a:t>
            </a:r>
            <a:r>
              <a:rPr lang="de-DE" sz="2400" dirty="0" smtClean="0"/>
              <a:t> mit Zukunft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583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M in Action in Excel</a:t>
            </a:r>
          </a:p>
          <a:p>
            <a:r>
              <a:rPr lang="de-DE" sz="2400" dirty="0" smtClean="0"/>
              <a:t>Einführung Grammatik</a:t>
            </a:r>
          </a:p>
          <a:p>
            <a:r>
              <a:rPr lang="de-DE" sz="2400" dirty="0" smtClean="0"/>
              <a:t>Automatisierung mit Funktionen</a:t>
            </a:r>
          </a:p>
          <a:p>
            <a:r>
              <a:rPr lang="de-DE" sz="2400" dirty="0" smtClean="0"/>
              <a:t>Rekursionen und Alternativen</a:t>
            </a:r>
          </a:p>
          <a:p>
            <a:r>
              <a:rPr lang="de-DE" sz="2400" dirty="0" smtClean="0"/>
              <a:t>Eigene Ausdrücke erstellen (</a:t>
            </a:r>
            <a:r>
              <a:rPr lang="de-DE" sz="2400" dirty="0" err="1" smtClean="0"/>
              <a:t>Expression.Evaluate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Weiterführende Ressourcen</a:t>
            </a:r>
          </a:p>
        </p:txBody>
      </p:sp>
    </p:spTree>
    <p:extLst>
      <p:ext uri="{BB962C8B-B14F-4D97-AF65-F5344CB8AC3E}">
        <p14:creationId xmlns:p14="http://schemas.microsoft.com/office/powerpoint/2010/main" val="16520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Schwächen von Excel beim Arbeiten mit Cubes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041743"/>
            <a:ext cx="11029615" cy="4659682"/>
          </a:xfrm>
        </p:spPr>
        <p:txBody>
          <a:bodyPr>
            <a:normAutofit lnSpcReduction="10000"/>
          </a:bodyPr>
          <a:lstStyle/>
          <a:p>
            <a:r>
              <a:rPr lang="de-DE" sz="2400" b="1" dirty="0"/>
              <a:t>Performance</a:t>
            </a:r>
          </a:p>
          <a:p>
            <a:r>
              <a:rPr lang="de-DE" sz="2000" dirty="0"/>
              <a:t>Berichte mit </a:t>
            </a:r>
            <a:r>
              <a:rPr lang="de-DE" sz="2000" dirty="0" smtClean="0"/>
              <a:t>sehr vielen </a:t>
            </a:r>
            <a:r>
              <a:rPr lang="de-DE" sz="2000" dirty="0" err="1" smtClean="0"/>
              <a:t>Cubeformeln</a:t>
            </a:r>
            <a:r>
              <a:rPr lang="de-DE" sz="2000" dirty="0" smtClean="0"/>
              <a:t> werden langsam</a:t>
            </a:r>
            <a:endParaRPr lang="de-DE" sz="2000" dirty="0"/>
          </a:p>
          <a:p>
            <a:r>
              <a:rPr lang="de-DE" sz="2000" dirty="0"/>
              <a:t>Pivots mit vielen Attributen in den Zeilen oder </a:t>
            </a:r>
            <a:r>
              <a:rPr lang="de-DE" sz="2000" dirty="0" smtClean="0"/>
              <a:t>Spalten</a:t>
            </a:r>
            <a:r>
              <a:rPr lang="de-DE" sz="2000" dirty="0"/>
              <a:t> </a:t>
            </a:r>
            <a:r>
              <a:rPr lang="de-DE" sz="2000" dirty="0" smtClean="0"/>
              <a:t>werden auch langsam (ungünstiges MDX in OLAP-Pivots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sz="2400" b="1" dirty="0"/>
              <a:t>Layout</a:t>
            </a:r>
          </a:p>
          <a:p>
            <a:r>
              <a:rPr lang="de-DE" sz="2000" dirty="0" smtClean="0"/>
              <a:t>Pivot-Charts haben Bugs (</a:t>
            </a:r>
            <a:r>
              <a:rPr lang="de-DE" sz="2000" dirty="0" err="1" smtClean="0"/>
              <a:t>invert</a:t>
            </a:r>
            <a:r>
              <a:rPr lang="de-DE" sz="2000" dirty="0" smtClean="0"/>
              <a:t>-</a:t>
            </a:r>
            <a:r>
              <a:rPr lang="de-DE" sz="2000" dirty="0" err="1" smtClean="0"/>
              <a:t>if</a:t>
            </a:r>
            <a:r>
              <a:rPr lang="de-DE" sz="2000" dirty="0" smtClean="0"/>
              <a:t>-negativ), sind nicht flexibel genug in der Formatierung (Datenbeschriftung aus separater Spalte)</a:t>
            </a:r>
          </a:p>
          <a:p>
            <a:r>
              <a:rPr lang="de-DE" sz="2000" dirty="0" smtClean="0"/>
              <a:t>In </a:t>
            </a:r>
            <a:r>
              <a:rPr lang="de-DE" sz="2000" dirty="0" err="1" smtClean="0"/>
              <a:t>Pivottabellen</a:t>
            </a:r>
            <a:r>
              <a:rPr lang="de-DE" sz="2000" dirty="0" smtClean="0"/>
              <a:t> können manche Zahlen aus den Attributen nicht richtig formatiert werden</a:t>
            </a:r>
            <a:endParaRPr lang="de-DE" sz="2000" dirty="0"/>
          </a:p>
          <a:p>
            <a:r>
              <a:rPr lang="de-DE" sz="2400" b="1" dirty="0"/>
              <a:t>Komfort/Flexibilität</a:t>
            </a:r>
          </a:p>
          <a:p>
            <a:r>
              <a:rPr lang="de-DE" sz="2000" dirty="0"/>
              <a:t>Man kann </a:t>
            </a:r>
            <a:r>
              <a:rPr lang="de-DE" sz="2000" dirty="0" smtClean="0"/>
              <a:t>Excel-Listen </a:t>
            </a:r>
            <a:r>
              <a:rPr lang="de-DE" sz="2000" dirty="0"/>
              <a:t>oder Tabellen als Filter </a:t>
            </a:r>
            <a:r>
              <a:rPr lang="de-DE" sz="2000" dirty="0" smtClean="0"/>
              <a:t>verwenden</a:t>
            </a:r>
            <a:r>
              <a:rPr lang="de-DE" sz="2000" dirty="0"/>
              <a:t> </a:t>
            </a:r>
            <a:r>
              <a:rPr lang="de-DE" sz="2000" dirty="0" smtClean="0"/>
              <a:t>statt die manuell eingeben zu müssen.</a:t>
            </a:r>
            <a:endParaRPr lang="de-DE" sz="2000" dirty="0"/>
          </a:p>
          <a:p>
            <a:r>
              <a:rPr lang="de-DE" sz="2000" dirty="0"/>
              <a:t>Man kann sogar eigene Filter definieren </a:t>
            </a:r>
            <a:r>
              <a:rPr lang="de-DE" sz="2000" dirty="0" smtClean="0"/>
              <a:t>lassen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986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 als ETL-Sprache: Zapft Quellen an: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r>
              <a:rPr lang="de-DE" sz="2400" dirty="0" smtClean="0"/>
              <a:t>Access, </a:t>
            </a:r>
            <a:r>
              <a:rPr lang="de-DE" sz="2400" dirty="0" err="1" smtClean="0"/>
              <a:t>ActiveDirectory</a:t>
            </a:r>
            <a:r>
              <a:rPr lang="de-DE" sz="2400" dirty="0" smtClean="0"/>
              <a:t>, CSV, Excel, Exchange, Facebook, Folder, </a:t>
            </a:r>
            <a:r>
              <a:rPr lang="de-DE" sz="2400" dirty="0" err="1" smtClean="0"/>
              <a:t>Hdfs</a:t>
            </a:r>
            <a:r>
              <a:rPr lang="de-DE" sz="2400" dirty="0" smtClean="0"/>
              <a:t>, JSON, </a:t>
            </a:r>
            <a:r>
              <a:rPr lang="de-DE" sz="2400" dirty="0" err="1" smtClean="0"/>
              <a:t>Odata</a:t>
            </a:r>
            <a:r>
              <a:rPr lang="de-DE" sz="2400" dirty="0" smtClean="0"/>
              <a:t>, Soda, SQL, Oracle, DB2, MySQL, </a:t>
            </a:r>
            <a:r>
              <a:rPr lang="de-DE" sz="2400" dirty="0" err="1" smtClean="0"/>
              <a:t>Sybase</a:t>
            </a:r>
            <a:r>
              <a:rPr lang="de-DE" sz="2400" dirty="0" smtClean="0"/>
              <a:t>, </a:t>
            </a:r>
            <a:r>
              <a:rPr lang="de-DE" sz="2400" dirty="0" err="1" smtClean="0"/>
              <a:t>Sharepoint</a:t>
            </a:r>
            <a:r>
              <a:rPr lang="de-DE" sz="2400" dirty="0" smtClean="0"/>
              <a:t>, </a:t>
            </a:r>
            <a:r>
              <a:rPr lang="de-DE" sz="2400" dirty="0" err="1" smtClean="0"/>
              <a:t>Teradata</a:t>
            </a:r>
            <a:r>
              <a:rPr lang="de-DE" sz="2400" dirty="0" smtClean="0"/>
              <a:t>, </a:t>
            </a:r>
            <a:r>
              <a:rPr lang="de-DE" sz="2400" dirty="0" err="1" smtClean="0"/>
              <a:t>PostgreSQL</a:t>
            </a:r>
            <a:r>
              <a:rPr lang="de-DE" sz="2400" dirty="0" smtClean="0"/>
              <a:t>, </a:t>
            </a:r>
            <a:r>
              <a:rPr lang="de-DE" sz="2400" dirty="0" err="1" smtClean="0"/>
              <a:t>www</a:t>
            </a:r>
            <a:r>
              <a:rPr lang="de-DE" sz="2400" dirty="0" smtClean="0"/>
              <a:t>, XML, </a:t>
            </a:r>
            <a:r>
              <a:rPr lang="de-DE" sz="2400" dirty="0" err="1" smtClean="0"/>
              <a:t>HdInsights</a:t>
            </a:r>
            <a:r>
              <a:rPr lang="de-DE" sz="2400" dirty="0" smtClean="0"/>
              <a:t>, </a:t>
            </a:r>
            <a:r>
              <a:rPr lang="de-DE" sz="2400" dirty="0" err="1" smtClean="0"/>
              <a:t>Azure</a:t>
            </a:r>
            <a:r>
              <a:rPr lang="de-DE" sz="2400" dirty="0" smtClean="0"/>
              <a:t>, SAP, </a:t>
            </a:r>
            <a:r>
              <a:rPr lang="de-DE" sz="2400" dirty="0" err="1" smtClean="0"/>
              <a:t>Salesforce</a:t>
            </a:r>
            <a:r>
              <a:rPr lang="de-DE" sz="2400" dirty="0" smtClean="0"/>
              <a:t>, </a:t>
            </a:r>
            <a:r>
              <a:rPr lang="de-DE" sz="2400" dirty="0" err="1" smtClean="0"/>
              <a:t>AnalysisServices</a:t>
            </a:r>
            <a:r>
              <a:rPr lang="de-DE" sz="2400" dirty="0" smtClean="0"/>
              <a:t>, ODBC, </a:t>
            </a:r>
            <a:r>
              <a:rPr lang="de-DE" sz="2400" dirty="0" err="1" smtClean="0"/>
              <a:t>GoogleAnalytics</a:t>
            </a:r>
            <a:r>
              <a:rPr lang="de-DE" sz="2400" dirty="0" smtClean="0"/>
              <a:t>…</a:t>
            </a:r>
          </a:p>
          <a:p>
            <a:r>
              <a:rPr lang="de-DE" sz="2400" dirty="0" smtClean="0"/>
              <a:t>Aber: Einschränkung der Quellen in Excel (Standard zu Pro) und Power BI  </a:t>
            </a:r>
            <a:endParaRPr lang="de-DE" sz="2400" dirty="0"/>
          </a:p>
          <a:p>
            <a:r>
              <a:rPr lang="de-DE" sz="2400" dirty="0" smtClean="0"/>
              <a:t>Mit eigenem Code kann man aber auch weitere Quellen erreichen: </a:t>
            </a:r>
            <a:r>
              <a:rPr lang="de-DE" sz="2400" dirty="0" err="1" smtClean="0"/>
              <a:t>zip</a:t>
            </a:r>
            <a:r>
              <a:rPr lang="de-DE" sz="2400" dirty="0" smtClean="0"/>
              <a:t>, Word-Tabellen, </a:t>
            </a:r>
            <a:r>
              <a:rPr lang="de-DE" sz="2400" dirty="0" err="1" smtClean="0"/>
              <a:t>SQLite</a:t>
            </a:r>
            <a:r>
              <a:rPr lang="de-DE" sz="2400" dirty="0"/>
              <a:t> </a:t>
            </a:r>
            <a:r>
              <a:rPr lang="de-DE" i="1" dirty="0"/>
              <a:t>(http://www.excelandpowerbi.com</a:t>
            </a:r>
            <a:r>
              <a:rPr lang="de-DE" i="1" dirty="0" smtClean="0"/>
              <a:t>/)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5187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Benutzerdefinierte</a:t>
            </a:r>
            <a:r>
              <a:rPr lang="de-DE" b="1" dirty="0"/>
              <a:t> </a:t>
            </a:r>
            <a:r>
              <a:rPr lang="de-DE" dirty="0" smtClean="0"/>
              <a:t>Parameter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 smtClean="0"/>
              <a:t>Steuerung der Abfrageparameter und- </a:t>
            </a:r>
            <a:r>
              <a:rPr lang="de-DE" sz="2400" b="1" dirty="0" err="1" smtClean="0"/>
              <a:t>filter</a:t>
            </a:r>
            <a:r>
              <a:rPr lang="de-DE" sz="2400" b="1" dirty="0" smtClean="0"/>
              <a:t> aus Excel-Feldern heraus:</a:t>
            </a:r>
            <a:endParaRPr lang="de-DE" sz="2400" b="1" dirty="0"/>
          </a:p>
          <a:p>
            <a:r>
              <a:rPr lang="de-DE" sz="2400" dirty="0" smtClean="0"/>
              <a:t>Parametertabelle: Einzelne, auch verschiedene Felder (meist über Spaltenfilter:  </a:t>
            </a:r>
            <a:r>
              <a:rPr lang="de-DE" sz="2400" dirty="0" err="1" smtClean="0"/>
              <a:t>Table.SelectRows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Filtertabelle: Mehrere Werte aus dem gleichen Feld (</a:t>
            </a:r>
            <a:r>
              <a:rPr lang="de-DE" sz="2400" dirty="0" err="1" smtClean="0"/>
              <a:t>Table.Join</a:t>
            </a:r>
            <a:r>
              <a:rPr lang="de-DE" sz="2400" dirty="0" smtClean="0"/>
              <a:t>…</a:t>
            </a:r>
            <a:r>
              <a:rPr lang="de-DE" sz="2400" dirty="0" err="1" smtClean="0"/>
              <a:t>JoinKind.Inner</a:t>
            </a:r>
            <a:r>
              <a:rPr lang="de-DE" sz="2400" dirty="0" smtClean="0"/>
              <a:t>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i="1" u="sng" dirty="0" smtClean="0">
                <a:hlinkClick r:id="rId3"/>
              </a:rPr>
              <a:t>http</a:t>
            </a:r>
            <a:r>
              <a:rPr lang="de-DE" i="1" u="sng" dirty="0">
                <a:hlinkClick r:id="rId3"/>
              </a:rPr>
              <a:t>://www.thebiccountant.com/2015/10/31/tip-for-parameter-tables-in-power-query-and-power-bi</a:t>
            </a:r>
            <a:r>
              <a:rPr lang="de-DE" i="1" u="sng" dirty="0" smtClean="0">
                <a:hlinkClick r:id="rId3"/>
              </a:rPr>
              <a:t>/</a:t>
            </a:r>
            <a:endParaRPr lang="de-DE" i="1" u="sng" dirty="0" smtClean="0"/>
          </a:p>
          <a:p>
            <a:r>
              <a:rPr lang="de-DE" i="1" u="sng" dirty="0">
                <a:hlinkClick r:id="rId4"/>
              </a:rPr>
              <a:t>http://www.thebiccountant.com/2015/09/17/filter-sql-server-queries-with-excel-tables-query-folding-limitations-and-bug-workaround</a:t>
            </a:r>
            <a:r>
              <a:rPr lang="de-DE" i="1" u="sng" dirty="0" smtClean="0">
                <a:hlinkClick r:id="rId4"/>
              </a:rPr>
              <a:t>/</a:t>
            </a:r>
            <a:endParaRPr lang="de-DE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34003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Join</a:t>
            </a:r>
            <a:r>
              <a:rPr lang="de-DE" dirty="0" smtClean="0"/>
              <a:t> Kinds: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0929"/>
          </a:xfrm>
        </p:spPr>
        <p:txBody>
          <a:bodyPr>
            <a:noAutofit/>
          </a:bodyPr>
          <a:lstStyle/>
          <a:p>
            <a:r>
              <a:rPr lang="de-DE" sz="2400" dirty="0" err="1" smtClean="0"/>
              <a:t>Inner</a:t>
            </a:r>
            <a:r>
              <a:rPr lang="de-DE" sz="2400" dirty="0" smtClean="0"/>
              <a:t> (für Filtertabellen)</a:t>
            </a:r>
          </a:p>
          <a:p>
            <a:r>
              <a:rPr lang="de-DE" sz="2400" dirty="0" err="1" smtClean="0"/>
              <a:t>RightOuter</a:t>
            </a:r>
            <a:endParaRPr lang="de-DE" sz="2400" dirty="0" smtClean="0"/>
          </a:p>
          <a:p>
            <a:r>
              <a:rPr lang="de-DE" sz="2400" dirty="0" err="1" smtClean="0"/>
              <a:t>LeftOuter</a:t>
            </a:r>
            <a:endParaRPr lang="de-DE" sz="2400" dirty="0" smtClean="0"/>
          </a:p>
          <a:p>
            <a:r>
              <a:rPr lang="de-DE" sz="2400" dirty="0" err="1" smtClean="0"/>
              <a:t>RightAnti</a:t>
            </a:r>
            <a:endParaRPr lang="de-DE" sz="2400" dirty="0" smtClean="0"/>
          </a:p>
          <a:p>
            <a:r>
              <a:rPr lang="de-DE" sz="2400" dirty="0" err="1" smtClean="0"/>
              <a:t>LeftAnti</a:t>
            </a:r>
            <a:endParaRPr lang="de-DE" sz="2400" dirty="0" smtClean="0"/>
          </a:p>
          <a:p>
            <a:r>
              <a:rPr lang="de-DE" sz="2400" dirty="0" smtClean="0"/>
              <a:t>(</a:t>
            </a:r>
            <a:r>
              <a:rPr lang="de-DE" sz="2400" dirty="0" err="1" smtClean="0"/>
              <a:t>FullOuter</a:t>
            </a:r>
            <a:r>
              <a:rPr lang="de-DE" sz="2400" dirty="0" smtClean="0"/>
              <a:t> </a:t>
            </a:r>
            <a:r>
              <a:rPr lang="de-DE" sz="2400" dirty="0" err="1" smtClean="0"/>
              <a:t>läßt</a:t>
            </a:r>
            <a:r>
              <a:rPr lang="de-DE" sz="2400" dirty="0" smtClean="0"/>
              <a:t> sich über Formel konstruieren: </a:t>
            </a:r>
            <a:r>
              <a:rPr lang="de-DE" sz="2400" dirty="0" err="1" smtClean="0"/>
              <a:t>append</a:t>
            </a:r>
            <a:r>
              <a:rPr lang="de-DE" sz="2400" dirty="0" smtClean="0"/>
              <a:t>(Union) </a:t>
            </a:r>
            <a:r>
              <a:rPr lang="de-DE" sz="2400" dirty="0" err="1" smtClean="0"/>
              <a:t>LeftAnti</a:t>
            </a:r>
            <a:r>
              <a:rPr lang="de-DE" sz="2400" dirty="0" smtClean="0"/>
              <a:t> mit </a:t>
            </a:r>
            <a:r>
              <a:rPr lang="de-DE" sz="2400" dirty="0" err="1" smtClean="0"/>
              <a:t>RightAnti</a:t>
            </a:r>
            <a:r>
              <a:rPr lang="de-DE" sz="2400" dirty="0" smtClean="0"/>
              <a:t>)</a:t>
            </a:r>
          </a:p>
          <a:p>
            <a:r>
              <a:rPr lang="de-DE" sz="2400" dirty="0" err="1" smtClean="0"/>
              <a:t>Joins</a:t>
            </a:r>
            <a:r>
              <a:rPr lang="de-DE" sz="2400" dirty="0" smtClean="0"/>
              <a:t> sind über mehrere Felder möglich!!!</a:t>
            </a:r>
          </a:p>
        </p:txBody>
      </p:sp>
    </p:spTree>
    <p:extLst>
      <p:ext uri="{BB962C8B-B14F-4D97-AF65-F5344CB8AC3E}">
        <p14:creationId xmlns:p14="http://schemas.microsoft.com/office/powerpoint/2010/main" val="30306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1450</Words>
  <Application>Microsoft Office PowerPoint</Application>
  <PresentationFormat>Breitbild</PresentationFormat>
  <Paragraphs>215</Paragraphs>
  <Slides>25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MT</vt:lpstr>
      <vt:lpstr>Wingdings 2</vt:lpstr>
      <vt:lpstr>Dividende</vt:lpstr>
      <vt:lpstr>M für Datenbankprofis</vt:lpstr>
      <vt:lpstr>Zur person</vt:lpstr>
      <vt:lpstr>Was ist M?</vt:lpstr>
      <vt:lpstr>Warum?</vt:lpstr>
      <vt:lpstr>Agenda</vt:lpstr>
      <vt:lpstr>Schwächen von Excel beim Arbeiten mit Cubes</vt:lpstr>
      <vt:lpstr>M als ETL-Sprache: Zapft Quellen an:</vt:lpstr>
      <vt:lpstr>Benutzerdefinierte Parameter</vt:lpstr>
      <vt:lpstr>Join Kinds:</vt:lpstr>
      <vt:lpstr>Struktur der Abfragen</vt:lpstr>
      <vt:lpstr> Funktionen/Formeln sind unterteilt nach Wertetypen:</vt:lpstr>
      <vt:lpstr>Grammatik</vt:lpstr>
      <vt:lpstr>Navigation in den Daten</vt:lpstr>
      <vt:lpstr>Benutzerdefinierte Spalte einfügen</vt:lpstr>
      <vt:lpstr>Gruppieren</vt:lpstr>
      <vt:lpstr>Alternative: Funktionen</vt:lpstr>
      <vt:lpstr>Verschachtelte Funktionen</vt:lpstr>
      <vt:lpstr>Eigene Funktionen verwalten</vt:lpstr>
      <vt:lpstr>Eigene FilterAusdrücke: Expression.Evaluate</vt:lpstr>
      <vt:lpstr>Performance</vt:lpstr>
      <vt:lpstr>Ausgabe der Ergebnisse möglich in (1):</vt:lpstr>
      <vt:lpstr>Ausgabe der Ergebnisse möglich in (2):</vt:lpstr>
      <vt:lpstr>Learning Resources </vt:lpstr>
      <vt:lpstr>Tools</vt:lpstr>
      <vt:lpstr>Fazit - Ausblick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 für Datenbankprofis</dc:title>
  <dc:creator>Windows-Benutzer</dc:creator>
  <cp:lastModifiedBy>Imke Feldmann</cp:lastModifiedBy>
  <cp:revision>69</cp:revision>
  <cp:lastPrinted>2016-02-18T15:51:19Z</cp:lastPrinted>
  <dcterms:created xsi:type="dcterms:W3CDTF">2016-02-14T16:19:07Z</dcterms:created>
  <dcterms:modified xsi:type="dcterms:W3CDTF">2016-05-06T14:15:07Z</dcterms:modified>
</cp:coreProperties>
</file>