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sldIdLst>
    <p:sldId id="258" r:id="rId2"/>
    <p:sldId id="261" r:id="rId3"/>
    <p:sldId id="260" r:id="rId4"/>
    <p:sldId id="263" r:id="rId5"/>
    <p:sldId id="264" r:id="rId6"/>
    <p:sldId id="285" r:id="rId7"/>
    <p:sldId id="286" r:id="rId8"/>
    <p:sldId id="265" r:id="rId9"/>
    <p:sldId id="266" r:id="rId10"/>
    <p:sldId id="268" r:id="rId11"/>
    <p:sldId id="267" r:id="rId12"/>
    <p:sldId id="269" r:id="rId13"/>
    <p:sldId id="270" r:id="rId14"/>
    <p:sldId id="271" r:id="rId15"/>
    <p:sldId id="272" r:id="rId16"/>
    <p:sldId id="273" r:id="rId17"/>
    <p:sldId id="275" r:id="rId18"/>
    <p:sldId id="274" r:id="rId19"/>
    <p:sldId id="278" r:id="rId20"/>
    <p:sldId id="287" r:id="rId21"/>
    <p:sldId id="288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000000"/>
    <a:srgbClr val="CCECFF"/>
    <a:srgbClr val="00008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-168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240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15.xml"/><Relationship Id="rId3" Type="http://schemas.openxmlformats.org/officeDocument/2006/relationships/slide" Target="slides/slide3.xml"/><Relationship Id="rId7" Type="http://schemas.openxmlformats.org/officeDocument/2006/relationships/slide" Target="slides/slide9.xml"/><Relationship Id="rId12" Type="http://schemas.openxmlformats.org/officeDocument/2006/relationships/slide" Target="slides/slide14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8.xml"/><Relationship Id="rId11" Type="http://schemas.openxmlformats.org/officeDocument/2006/relationships/slide" Target="slides/slide13.xml"/><Relationship Id="rId5" Type="http://schemas.openxmlformats.org/officeDocument/2006/relationships/slide" Target="slides/slide5.xml"/><Relationship Id="rId10" Type="http://schemas.openxmlformats.org/officeDocument/2006/relationships/slide" Target="slides/slide12.xml"/><Relationship Id="rId4" Type="http://schemas.openxmlformats.org/officeDocument/2006/relationships/slide" Target="slides/slide4.xml"/><Relationship Id="rId9" Type="http://schemas.openxmlformats.org/officeDocument/2006/relationships/slide" Target="slides/slide11.xml"/><Relationship Id="rId14" Type="http://schemas.openxmlformats.org/officeDocument/2006/relationships/slide" Target="slides/slide1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ADF3B2D-5FBB-45A5-A4FD-6C1C1867822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2336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6428FE8-3002-4D42-8177-80812FE33754}" type="slidenum">
              <a:rPr lang="de-DE" sz="1200" smtClean="0"/>
              <a:pPr eaLnBrk="1" hangingPunct="1"/>
              <a:t>1</a:t>
            </a:fld>
            <a:endParaRPr lang="de-DE" sz="1200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851C097-98A7-4D89-91F1-B3664A0B684D}" type="slidenum">
              <a:rPr lang="de-DE" sz="1200" smtClean="0"/>
              <a:pPr eaLnBrk="1" hangingPunct="1"/>
              <a:t>3</a:t>
            </a:fld>
            <a:endParaRPr lang="de-DE" sz="1200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7838399-7A84-472D-8DB3-9684CDBC458B}" type="slidenum">
              <a:rPr lang="de-DE" sz="1200" smtClean="0"/>
              <a:pPr eaLnBrk="1" hangingPunct="1"/>
              <a:t>4</a:t>
            </a:fld>
            <a:endParaRPr lang="de-DE" sz="1200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DF3B2D-5FBB-45A5-A4FD-6C1C18678226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430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 smtClean="0"/>
              <a:t>Klicken Sie, um das Titelformat zu bearbeiten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de-DE" noProof="0" smtClean="0"/>
              <a:t>Klicken Sie, um das Format des Untertitelmasters zu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7AA5B0AD-FBDB-4E9F-AF44-0B21F9E7636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23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3650" y="0"/>
            <a:ext cx="21145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1912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24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20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388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91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57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657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09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8199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430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Hier klicken, um Master-Textformat zu bearbeiten.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7" name="Rectangle 7"/>
          <p:cNvSpPr>
            <a:spLocks noChangeArrowheads="1"/>
          </p:cNvSpPr>
          <p:nvPr userDrawn="1"/>
        </p:nvSpPr>
        <p:spPr bwMode="auto">
          <a:xfrm>
            <a:off x="0" y="0"/>
            <a:ext cx="7315200" cy="1143000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50000">
                <a:srgbClr val="7575C8"/>
              </a:gs>
              <a:gs pos="100000">
                <a:srgbClr val="000099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Line 8"/>
          <p:cNvSpPr>
            <a:spLocks noChangeShapeType="1"/>
          </p:cNvSpPr>
          <p:nvPr userDrawn="1"/>
        </p:nvSpPr>
        <p:spPr bwMode="auto">
          <a:xfrm>
            <a:off x="0" y="6614477"/>
            <a:ext cx="91440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3152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Hier klicken, um Master-Titelformat zu bearbeiten.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99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Microsoft_Word_97_-_2003_Document1.doc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mazon.de/SQL-Server-2012-PowerShell-Cookbook/dp/1849686467/ref=sr_1_1?ie=UTF8&amp;qid=1401955795&amp;sr=8-1&amp;keywords=santos+powershel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technet.microsoft.com/en-us/library/ee692801.aspx" TargetMode="External"/><Relationship Id="rId2" Type="http://schemas.openxmlformats.org/officeDocument/2006/relationships/hyperlink" Target="http://yourreportserver/ReportServer/ReportService2005.asm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technet.microsoft.com/de-de/library/bb978526.aspx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skamie.wordpress.com/2010/12/17/ssrs-changing-data-source-dynamically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Articles/355461/Dynamically-Pointing-to-Shared-Data-Sources-on-SQ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imple-talk.com/author/holger-schmeling/" TargetMode="External"/><Relationship Id="rId4" Type="http://schemas.openxmlformats.org/officeDocument/2006/relationships/hyperlink" Target="http://www.codeproject.com/script/Membership/View.aspx?mid=2936610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8"/>
          <p:cNvGraphicFramePr>
            <a:graphicFrameLocks noChangeAspect="1"/>
          </p:cNvGraphicFramePr>
          <p:nvPr/>
        </p:nvGraphicFramePr>
        <p:xfrm>
          <a:off x="227013" y="5486400"/>
          <a:ext cx="13716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Document" r:id="rId4" imgW="1307592" imgH="941832" progId="Word.Document.8">
                  <p:embed/>
                </p:oleObj>
              </mc:Choice>
              <mc:Fallback>
                <p:oleObj name="Document" r:id="rId4" imgW="1307592" imgH="941832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3" y="5486400"/>
                        <a:ext cx="13716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Text Box 9"/>
          <p:cNvSpPr txBox="1">
            <a:spLocks noChangeArrowheads="1"/>
          </p:cNvSpPr>
          <p:nvPr/>
        </p:nvSpPr>
        <p:spPr bwMode="auto">
          <a:xfrm>
            <a:off x="1981200" y="5486400"/>
            <a:ext cx="2895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1800" dirty="0">
                <a:solidFill>
                  <a:srgbClr val="000099"/>
                </a:solidFill>
              </a:rPr>
              <a:t>Reinhard Flügel</a:t>
            </a:r>
          </a:p>
          <a:p>
            <a:pPr eaLnBrk="1" hangingPunct="1"/>
            <a:endParaRPr lang="de-DE" sz="1800" dirty="0">
              <a:solidFill>
                <a:srgbClr val="000099"/>
              </a:solidFill>
            </a:endParaRPr>
          </a:p>
          <a:p>
            <a:pPr eaLnBrk="1" hangingPunct="1"/>
            <a:r>
              <a:rPr lang="de-DE" sz="1800" dirty="0">
                <a:solidFill>
                  <a:srgbClr val="000099"/>
                </a:solidFill>
              </a:rPr>
              <a:t>Berlin, </a:t>
            </a:r>
            <a:r>
              <a:rPr lang="de-DE" sz="1800">
                <a:solidFill>
                  <a:srgbClr val="000099"/>
                </a:solidFill>
              </a:rPr>
              <a:t>den </a:t>
            </a:r>
            <a:r>
              <a:rPr lang="de-DE" sz="1800" smtClean="0">
                <a:solidFill>
                  <a:srgbClr val="000099"/>
                </a:solidFill>
              </a:rPr>
              <a:t>19.06.2014</a:t>
            </a:r>
            <a:endParaRPr lang="de-DE" sz="1800" dirty="0">
              <a:solidFill>
                <a:srgbClr val="000099"/>
              </a:solidFill>
            </a:endParaRPr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0" y="1981200"/>
            <a:ext cx="9144000" cy="2383904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anchor="ctr"/>
          <a:lstStyle/>
          <a:p>
            <a:pPr>
              <a:defRPr/>
            </a:pPr>
            <a:r>
              <a:rPr lang="de-DE" sz="3200" b="1" dirty="0"/>
              <a:t/>
            </a:r>
            <a:br>
              <a:rPr lang="de-DE" sz="3200" b="1" dirty="0"/>
            </a:br>
            <a:r>
              <a:rPr lang="de-DE" sz="3200" b="1" dirty="0" smtClean="0"/>
              <a:t>Praxiserfahrungen mit dem Einsatz von</a:t>
            </a:r>
          </a:p>
          <a:p>
            <a:pPr>
              <a:defRPr/>
            </a:pPr>
            <a:r>
              <a:rPr lang="de-DE" sz="3200" b="1" dirty="0"/>
              <a:t>RDCE und </a:t>
            </a:r>
            <a:r>
              <a:rPr lang="de-DE" sz="3200" b="1" dirty="0" err="1" smtClean="0"/>
              <a:t>Powershell</a:t>
            </a:r>
            <a:r>
              <a:rPr lang="de-DE" sz="3200" b="1" dirty="0" smtClean="0"/>
              <a:t> beim Aufbau eines</a:t>
            </a:r>
            <a:endParaRPr lang="de-DE" sz="3200" b="1" dirty="0"/>
          </a:p>
          <a:p>
            <a:pPr>
              <a:defRPr/>
            </a:pPr>
            <a:r>
              <a:rPr lang="de-DE" sz="3200" b="1" dirty="0"/>
              <a:t>Fuhrpark-Control und </a:t>
            </a:r>
            <a:r>
              <a:rPr lang="de-DE" sz="3200" b="1" dirty="0" smtClean="0"/>
              <a:t>Reporting-Systems</a:t>
            </a:r>
          </a:p>
          <a:p>
            <a:pPr>
              <a:defRPr/>
            </a:pPr>
            <a:r>
              <a:rPr lang="de-DE" sz="3200" b="1" dirty="0"/>
              <a:t>mit </a:t>
            </a:r>
            <a:r>
              <a:rPr lang="de-DE" sz="3200" b="1" dirty="0" smtClean="0"/>
              <a:t>den Microsoft Reporting-Services</a:t>
            </a:r>
          </a:p>
          <a:p>
            <a:pPr>
              <a:defRPr/>
            </a:pPr>
            <a:r>
              <a:rPr lang="de-DE" sz="3200" b="1" dirty="0" smtClean="0">
                <a:solidFill>
                  <a:schemeClr val="bg1"/>
                </a:solidFill>
              </a:rPr>
              <a:t>SQLPASS</a:t>
            </a:r>
            <a:endParaRPr lang="de-DE" sz="3200" b="1" dirty="0">
              <a:solidFill>
                <a:schemeClr val="bg1"/>
              </a:solidFill>
            </a:endParaRPr>
          </a:p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RDCE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sz="2000" dirty="0" smtClean="0"/>
              <a:t>(</a:t>
            </a:r>
            <a:r>
              <a:rPr lang="de-DE" sz="2000" dirty="0" err="1" smtClean="0"/>
              <a:t>Lachev</a:t>
            </a:r>
            <a:r>
              <a:rPr lang="de-DE" sz="2000" dirty="0" smtClean="0"/>
              <a:t> Applied Microsoft SQL Server 2008 Reporting Services)</a:t>
            </a:r>
          </a:p>
        </p:txBody>
      </p:sp>
      <p:pic>
        <p:nvPicPr>
          <p:cNvPr id="5122" name="Picture 2" descr="E:\Maryna\Latchev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2401888"/>
            <a:ext cx="5662613" cy="205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RDCE Implementierung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dirty="0" smtClean="0">
                <a:sym typeface="Wingdings" pitchFamily="2" charset="2"/>
              </a:rPr>
              <a:t>Erstellen einer Extension </a:t>
            </a:r>
            <a:r>
              <a:rPr lang="de-DE" dirty="0" err="1" smtClean="0">
                <a:sym typeface="Wingdings" pitchFamily="2" charset="2"/>
              </a:rPr>
              <a:t>dll</a:t>
            </a:r>
            <a:r>
              <a:rPr lang="de-DE" dirty="0" smtClean="0">
                <a:sym typeface="Wingdings" pitchFamily="2" charset="2"/>
              </a:rPr>
              <a:t>, die die gewünschte Funktionalität abbildet</a:t>
            </a:r>
          </a:p>
          <a:p>
            <a:pPr eaLnBrk="1" hangingPunct="1"/>
            <a:r>
              <a:rPr lang="de-DE" dirty="0" err="1" smtClean="0">
                <a:sym typeface="Wingdings" pitchFamily="2" charset="2"/>
              </a:rPr>
              <a:t>Deployment</a:t>
            </a:r>
            <a:r>
              <a:rPr lang="de-DE" dirty="0" smtClean="0">
                <a:sym typeface="Wingdings" pitchFamily="2" charset="2"/>
              </a:rPr>
              <a:t> dieser </a:t>
            </a:r>
            <a:r>
              <a:rPr lang="de-DE" dirty="0" err="1" smtClean="0">
                <a:sym typeface="Wingdings" pitchFamily="2" charset="2"/>
              </a:rPr>
              <a:t>dll</a:t>
            </a:r>
            <a:endParaRPr lang="de-DE" dirty="0" smtClean="0">
              <a:sym typeface="Wingdings" pitchFamily="2" charset="2"/>
            </a:endParaRPr>
          </a:p>
          <a:p>
            <a:pPr eaLnBrk="1" hangingPunct="1"/>
            <a:r>
              <a:rPr lang="de-DE" dirty="0" smtClean="0">
                <a:sym typeface="Wingdings" pitchFamily="2" charset="2"/>
              </a:rPr>
              <a:t>Registrierung der Extension erfordert Bearbeitung der Dateien</a:t>
            </a:r>
            <a:br>
              <a:rPr lang="de-DE" dirty="0" smtClean="0">
                <a:sym typeface="Wingdings" pitchFamily="2" charset="2"/>
              </a:rPr>
            </a:br>
            <a:r>
              <a:rPr lang="de-DE" dirty="0" smtClean="0">
                <a:sym typeface="Wingdings" pitchFamily="2" charset="2"/>
              </a:rPr>
              <a:t>	</a:t>
            </a:r>
            <a:r>
              <a:rPr lang="de-DE" dirty="0" err="1" smtClean="0">
                <a:sym typeface="Wingdings" pitchFamily="2" charset="2"/>
              </a:rPr>
              <a:t>rsreportserver.config</a:t>
            </a:r>
            <a:r>
              <a:rPr lang="de-DE" dirty="0" smtClean="0">
                <a:sym typeface="Wingdings" pitchFamily="2" charset="2"/>
              </a:rPr>
              <a:t/>
            </a:r>
            <a:br>
              <a:rPr lang="de-DE" dirty="0" smtClean="0">
                <a:sym typeface="Wingdings" pitchFamily="2" charset="2"/>
              </a:rPr>
            </a:br>
            <a:r>
              <a:rPr lang="de-DE" dirty="0" smtClean="0">
                <a:sym typeface="Wingdings" pitchFamily="2" charset="2"/>
              </a:rPr>
              <a:t>	</a:t>
            </a:r>
            <a:r>
              <a:rPr lang="de-DE" dirty="0" err="1" smtClean="0">
                <a:sym typeface="Wingdings" pitchFamily="2" charset="2"/>
              </a:rPr>
              <a:t>rssrvpolicy.config</a:t>
            </a:r>
            <a:endParaRPr lang="de-DE" dirty="0" smtClean="0">
              <a:sym typeface="Wingdings" pitchFamily="2" charset="2"/>
            </a:endParaRPr>
          </a:p>
          <a:p>
            <a:pPr eaLnBrk="1" hangingPunct="1"/>
            <a:r>
              <a:rPr lang="de-DE" dirty="0" smtClean="0">
                <a:sym typeface="Wingdings" pitchFamily="2" charset="2"/>
              </a:rPr>
              <a:t>Markierung des Reports für </a:t>
            </a:r>
            <a:r>
              <a:rPr lang="de-DE" b="1" dirty="0" smtClean="0">
                <a:sym typeface="Wingdings" pitchFamily="2" charset="2"/>
              </a:rPr>
              <a:t>RDCE</a:t>
            </a:r>
          </a:p>
          <a:p>
            <a:pPr eaLnBrk="1" hangingPunct="1"/>
            <a:r>
              <a:rPr lang="de-DE" dirty="0" smtClean="0">
                <a:sym typeface="Wingdings" pitchFamily="2" charset="2"/>
              </a:rPr>
              <a:t>Hinweis: Die </a:t>
            </a:r>
            <a:r>
              <a:rPr lang="de-DE" dirty="0" err="1" smtClean="0">
                <a:sym typeface="Wingdings" pitchFamily="2" charset="2"/>
              </a:rPr>
              <a:t>DataSources</a:t>
            </a:r>
            <a:r>
              <a:rPr lang="de-DE" dirty="0" smtClean="0">
                <a:sym typeface="Wingdings" pitchFamily="2" charset="2"/>
              </a:rPr>
              <a:t> müssen im Bericht vorhanden sein, sie können nur umgeschaltet werden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RDCE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Die Eigenschaft zur </a:t>
            </a:r>
            <a:r>
              <a:rPr lang="de-DE" dirty="0"/>
              <a:t>V</a:t>
            </a:r>
            <a:r>
              <a:rPr lang="de-DE" dirty="0" smtClean="0"/>
              <a:t>erwendung von RDCE kann keinem Report statisch mitgegeben werden. Sie muss bei einem installierten Report gesetzt werden (Programmatisch oder mit Tool z.B. </a:t>
            </a:r>
            <a:r>
              <a:rPr lang="de-DE" dirty="0" err="1" smtClean="0"/>
              <a:t>RSExplorer</a:t>
            </a:r>
            <a:r>
              <a:rPr lang="de-DE" dirty="0" smtClean="0"/>
              <a:t>++</a:t>
            </a:r>
          </a:p>
          <a:p>
            <a:pPr eaLnBrk="1" hangingPunct="1"/>
            <a:r>
              <a:rPr lang="de-DE" dirty="0" smtClean="0"/>
              <a:t>RDCE ist nur unter Properties in der </a:t>
            </a:r>
            <a:r>
              <a:rPr lang="de-DE" dirty="0" err="1" smtClean="0"/>
              <a:t>catalog</a:t>
            </a:r>
            <a:r>
              <a:rPr lang="de-DE" dirty="0" smtClean="0"/>
              <a:t> Tabelle des Reportservers sichtbar</a:t>
            </a:r>
            <a:br>
              <a:rPr lang="de-DE" dirty="0" smtClean="0"/>
            </a:br>
            <a:r>
              <a:rPr lang="de-DE" sz="1600" dirty="0" smtClean="0"/>
              <a:t>(z.B. Select </a:t>
            </a:r>
            <a:r>
              <a:rPr lang="de-DE" sz="1600" dirty="0" err="1" smtClean="0"/>
              <a:t>property</a:t>
            </a:r>
            <a:r>
              <a:rPr lang="de-DE" sz="1600" dirty="0" smtClean="0"/>
              <a:t> </a:t>
            </a:r>
            <a:r>
              <a:rPr lang="de-DE" sz="1600" dirty="0" err="1" smtClean="0"/>
              <a:t>from</a:t>
            </a:r>
            <a:r>
              <a:rPr lang="de-DE" sz="1600" dirty="0" smtClean="0"/>
              <a:t> </a:t>
            </a:r>
            <a:r>
              <a:rPr lang="de-DE" sz="1600" dirty="0" err="1" smtClean="0"/>
              <a:t>catalog</a:t>
            </a:r>
            <a:r>
              <a:rPr lang="de-DE" sz="1600" dirty="0" smtClean="0"/>
              <a:t> </a:t>
            </a:r>
            <a:r>
              <a:rPr lang="de-DE" sz="1600" dirty="0" err="1" smtClean="0"/>
              <a:t>where</a:t>
            </a:r>
            <a:r>
              <a:rPr lang="de-DE" sz="1600" dirty="0" smtClean="0"/>
              <a:t> type = 2)</a:t>
            </a:r>
          </a:p>
          <a:p>
            <a:pPr eaLnBrk="1" hangingPunct="1"/>
            <a:r>
              <a:rPr lang="de-DE" dirty="0" smtClean="0"/>
              <a:t>Ansicht des </a:t>
            </a:r>
            <a:r>
              <a:rPr lang="de-DE" dirty="0" err="1" smtClean="0"/>
              <a:t>ExecutionLog</a:t>
            </a:r>
            <a:r>
              <a:rPr lang="de-DE" dirty="0" smtClean="0"/>
              <a:t> 3 zeigt Verwendung von RDCE</a:t>
            </a:r>
            <a:br>
              <a:rPr lang="de-DE" dirty="0" smtClean="0"/>
            </a:br>
            <a:r>
              <a:rPr lang="de-DE" sz="1600" dirty="0" smtClean="0"/>
              <a:t>(Select * </a:t>
            </a:r>
            <a:r>
              <a:rPr lang="de-DE" sz="1600" dirty="0" err="1" smtClean="0"/>
              <a:t>from</a:t>
            </a:r>
            <a:r>
              <a:rPr lang="de-DE" sz="1600" dirty="0" smtClean="0"/>
              <a:t> ExecutionLog3 </a:t>
            </a:r>
            <a:r>
              <a:rPr lang="de-DE" sz="1600" dirty="0" err="1" smtClean="0"/>
              <a:t>order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timeend</a:t>
            </a:r>
            <a:r>
              <a:rPr lang="de-DE" sz="1600" dirty="0" smtClean="0"/>
              <a:t> </a:t>
            </a:r>
            <a:r>
              <a:rPr lang="de-DE" sz="1600" dirty="0" err="1" smtClean="0"/>
              <a:t>desc</a:t>
            </a:r>
            <a:r>
              <a:rPr lang="de-DE" sz="1600" dirty="0" smtClean="0"/>
              <a:t>)</a:t>
            </a:r>
          </a:p>
          <a:p>
            <a:pPr eaLnBrk="1" hangingPunct="1"/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RDCE </a:t>
            </a:r>
            <a:r>
              <a:rPr lang="de-DE" dirty="0" err="1" smtClean="0"/>
              <a:t>Deployment</a:t>
            </a:r>
            <a:r>
              <a:rPr lang="de-DE" dirty="0" smtClean="0"/>
              <a:t> (Praxis)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1. Anlegen der </a:t>
            </a:r>
            <a:r>
              <a:rPr lang="de-DE" dirty="0" err="1" smtClean="0"/>
              <a:t>DataSource</a:t>
            </a:r>
            <a:r>
              <a:rPr lang="de-DE" dirty="0" smtClean="0"/>
              <a:t> manuell, Hochladen des Reports, Setzen der Eigenschaft RDCE</a:t>
            </a:r>
            <a:endParaRPr lang="de-DE" dirty="0"/>
          </a:p>
          <a:p>
            <a:pPr eaLnBrk="1" hangingPunct="1"/>
            <a:r>
              <a:rPr lang="de-DE" dirty="0" smtClean="0"/>
              <a:t>2. Anlegen der </a:t>
            </a:r>
            <a:r>
              <a:rPr lang="de-DE" dirty="0" err="1" smtClean="0"/>
              <a:t>DataSource</a:t>
            </a:r>
            <a:r>
              <a:rPr lang="de-DE" dirty="0" smtClean="0"/>
              <a:t> manuell,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Hochladen des Reports und setzen der Eigenschaft RDCE mittels VB-Script und </a:t>
            </a:r>
            <a:r>
              <a:rPr lang="de-DE" dirty="0" err="1" smtClean="0"/>
              <a:t>rs</a:t>
            </a:r>
            <a:r>
              <a:rPr lang="de-DE" dirty="0"/>
              <a:t/>
            </a:r>
            <a:br>
              <a:rPr lang="de-DE" dirty="0"/>
            </a:br>
            <a:r>
              <a:rPr lang="de-DE" sz="1600" dirty="0" smtClean="0"/>
              <a:t>z.B.: </a:t>
            </a:r>
            <a:r>
              <a:rPr lang="de-DE" sz="1600" dirty="0" err="1" smtClean="0"/>
              <a:t>rs</a:t>
            </a:r>
            <a:r>
              <a:rPr lang="de-DE" sz="1600" dirty="0" smtClean="0"/>
              <a:t> –s </a:t>
            </a:r>
            <a:r>
              <a:rPr lang="de-DE" sz="1600" dirty="0" err="1" smtClean="0"/>
              <a:t>rechner</a:t>
            </a:r>
            <a:r>
              <a:rPr lang="de-DE" sz="1600" dirty="0" smtClean="0"/>
              <a:t>/</a:t>
            </a:r>
            <a:r>
              <a:rPr lang="de-DE" sz="1600" dirty="0" err="1" smtClean="0"/>
              <a:t>ReportServer</a:t>
            </a:r>
            <a:r>
              <a:rPr lang="de-DE" sz="1600" dirty="0" smtClean="0"/>
              <a:t> –i </a:t>
            </a:r>
            <a:r>
              <a:rPr lang="de-DE" sz="1600" dirty="0" err="1" smtClean="0"/>
              <a:t>DeployRDCE.rss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/>
              <a:t>Einschränkung Verzeichnisstruktur wird vorher </a:t>
            </a:r>
            <a:r>
              <a:rPr lang="de-DE" sz="1600" dirty="0" err="1" smtClean="0"/>
              <a:t>manuel</a:t>
            </a:r>
            <a:r>
              <a:rPr lang="de-DE" sz="1600" dirty="0" smtClean="0"/>
              <a:t> angelegt</a:t>
            </a:r>
          </a:p>
          <a:p>
            <a:pPr eaLnBrk="1" hangingPunct="1"/>
            <a:r>
              <a:rPr lang="de-DE" dirty="0" smtClean="0"/>
              <a:t>3. Einsammeln der Berichte durch </a:t>
            </a:r>
            <a:r>
              <a:rPr lang="de-DE" dirty="0" err="1" smtClean="0"/>
              <a:t>PoerShell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600" dirty="0" smtClean="0"/>
              <a:t>basiert auf dem Buch </a:t>
            </a:r>
            <a:br>
              <a:rPr lang="de-DE" sz="1600" dirty="0" smtClean="0"/>
            </a:br>
            <a:r>
              <a:rPr lang="en-US" sz="1600" b="1" dirty="0">
                <a:hlinkClick r:id="rId2"/>
              </a:rPr>
              <a:t>SQL Server 2012 with PowerShell V3 Cookbook</a:t>
            </a:r>
            <a:r>
              <a:rPr lang="en-US" sz="1600" b="1" dirty="0"/>
              <a:t> von Santos </a:t>
            </a:r>
            <a:r>
              <a:rPr lang="en-US" sz="1600" b="1" dirty="0" err="1" smtClean="0"/>
              <a:t>Donabel</a:t>
            </a:r>
            <a:endParaRPr lang="en-US" sz="1600" b="1" dirty="0" smtClean="0"/>
          </a:p>
          <a:p>
            <a:pPr marL="0" indent="0" eaLnBrk="1" hangingPunct="1">
              <a:buNone/>
            </a:pPr>
            <a:r>
              <a:rPr lang="en-US" sz="1600" b="1" dirty="0"/>
              <a:t>	</a:t>
            </a:r>
            <a:endParaRPr lang="de-DE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 smtClean="0"/>
              <a:t>Powershell</a:t>
            </a:r>
            <a:r>
              <a:rPr lang="de-DE" dirty="0" smtClean="0"/>
              <a:t> Backup Reports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100" dirty="0" smtClean="0"/>
              <a:t>http://www.sqlmusings.com/2011/03/28/how-to-download-all-your-ssrs-report-definitions-rdl-files-using-powershell</a:t>
            </a:r>
          </a:p>
          <a:p>
            <a:pPr marL="0" indent="0">
              <a:buNone/>
            </a:pPr>
            <a:r>
              <a:rPr lang="de-DE" sz="600" dirty="0" smtClean="0"/>
              <a:t>#</a:t>
            </a:r>
            <a:r>
              <a:rPr lang="de-DE" sz="600" dirty="0" err="1" smtClean="0"/>
              <a:t>note</a:t>
            </a:r>
            <a:r>
              <a:rPr lang="de-DE" sz="600" dirty="0" smtClean="0"/>
              <a:t> </a:t>
            </a:r>
            <a:r>
              <a:rPr lang="de-DE" sz="600" dirty="0" err="1" smtClean="0"/>
              <a:t>this</a:t>
            </a:r>
            <a:r>
              <a:rPr lang="de-DE" sz="600" dirty="0" smtClean="0"/>
              <a:t> </a:t>
            </a:r>
            <a:r>
              <a:rPr lang="de-DE" sz="600" dirty="0" err="1" smtClean="0"/>
              <a:t>is</a:t>
            </a:r>
            <a:r>
              <a:rPr lang="de-DE" sz="600" dirty="0" smtClean="0"/>
              <a:t> </a:t>
            </a:r>
            <a:r>
              <a:rPr lang="de-DE" sz="600" dirty="0" err="1" smtClean="0"/>
              <a:t>tested</a:t>
            </a:r>
            <a:r>
              <a:rPr lang="de-DE" sz="600" dirty="0" smtClean="0"/>
              <a:t> on </a:t>
            </a:r>
            <a:r>
              <a:rPr lang="de-DE" sz="600" dirty="0" err="1" smtClean="0"/>
              <a:t>PowerShell</a:t>
            </a:r>
            <a:r>
              <a:rPr lang="de-DE" sz="600" dirty="0" smtClean="0"/>
              <a:t> v2 </a:t>
            </a:r>
            <a:r>
              <a:rPr lang="de-DE" sz="600" dirty="0" err="1" smtClean="0"/>
              <a:t>and</a:t>
            </a:r>
            <a:r>
              <a:rPr lang="de-DE" sz="600" dirty="0" smtClean="0"/>
              <a:t> SSRS 2008 R2</a:t>
            </a:r>
            <a:br>
              <a:rPr lang="de-DE" sz="600" dirty="0" smtClean="0"/>
            </a:br>
            <a:r>
              <a:rPr lang="de-DE" sz="600" dirty="0" smtClean="0"/>
              <a:t>[</a:t>
            </a:r>
            <a:r>
              <a:rPr lang="de-DE" sz="600" dirty="0" err="1" smtClean="0"/>
              <a:t>void</a:t>
            </a:r>
            <a:r>
              <a:rPr lang="de-DE" sz="600" dirty="0" smtClean="0"/>
              <a:t>][</a:t>
            </a:r>
            <a:r>
              <a:rPr lang="de-DE" sz="600" dirty="0" err="1" smtClean="0"/>
              <a:t>System.Reflection.Assembly</a:t>
            </a:r>
            <a:r>
              <a:rPr lang="de-DE" sz="600" dirty="0" smtClean="0"/>
              <a:t>]::</a:t>
            </a:r>
            <a:r>
              <a:rPr lang="de-DE" sz="600" dirty="0" err="1" smtClean="0"/>
              <a:t>LoadWithPartialName</a:t>
            </a:r>
            <a:r>
              <a:rPr lang="de-DE" sz="600" dirty="0" smtClean="0"/>
              <a:t>("</a:t>
            </a:r>
            <a:r>
              <a:rPr lang="de-DE" sz="600" dirty="0" err="1" smtClean="0"/>
              <a:t>System.Xml.XmlDocument</a:t>
            </a:r>
            <a:r>
              <a:rPr lang="de-DE" sz="600" dirty="0" smtClean="0"/>
              <a:t>");</a:t>
            </a:r>
            <a:br>
              <a:rPr lang="de-DE" sz="600" dirty="0" smtClean="0"/>
            </a:br>
            <a:r>
              <a:rPr lang="de-DE" sz="600" dirty="0" smtClean="0"/>
              <a:t>[</a:t>
            </a:r>
            <a:r>
              <a:rPr lang="de-DE" sz="600" dirty="0" err="1" smtClean="0"/>
              <a:t>void</a:t>
            </a:r>
            <a:r>
              <a:rPr lang="de-DE" sz="600" dirty="0" smtClean="0"/>
              <a:t>][</a:t>
            </a:r>
            <a:r>
              <a:rPr lang="de-DE" sz="600" dirty="0" err="1" smtClean="0"/>
              <a:t>System.Reflection.Assembly</a:t>
            </a:r>
            <a:r>
              <a:rPr lang="de-DE" sz="600" dirty="0" smtClean="0"/>
              <a:t>]::</a:t>
            </a:r>
            <a:r>
              <a:rPr lang="de-DE" sz="600" dirty="0" err="1" smtClean="0"/>
              <a:t>LoadWithPartialName</a:t>
            </a:r>
            <a:r>
              <a:rPr lang="de-DE" sz="600" dirty="0" smtClean="0"/>
              <a:t>("System.IO");</a:t>
            </a:r>
            <a:br>
              <a:rPr lang="de-DE" sz="600" dirty="0" smtClean="0"/>
            </a:br>
            <a:r>
              <a:rPr lang="de-DE" sz="600" dirty="0" smtClean="0"/>
              <a:t> </a:t>
            </a:r>
            <a:br>
              <a:rPr lang="de-DE" sz="600" dirty="0" smtClean="0"/>
            </a:br>
            <a:r>
              <a:rPr lang="de-DE" sz="600" dirty="0" smtClean="0"/>
              <a:t>$</a:t>
            </a:r>
            <a:r>
              <a:rPr lang="de-DE" sz="600" dirty="0" err="1" smtClean="0"/>
              <a:t>ReportServerUri</a:t>
            </a:r>
            <a:r>
              <a:rPr lang="de-DE" sz="600" dirty="0" smtClean="0"/>
              <a:t> = "</a:t>
            </a:r>
            <a:r>
              <a:rPr lang="de-DE" sz="600" dirty="0" smtClean="0">
                <a:hlinkClick r:id="rId2"/>
              </a:rPr>
              <a:t>http://yourreportserver/ReportServer/ReportService2005.asmx</a:t>
            </a:r>
            <a:r>
              <a:rPr lang="de-DE" sz="600" dirty="0" smtClean="0"/>
              <a:t>";</a:t>
            </a:r>
            <a:br>
              <a:rPr lang="de-DE" sz="600" dirty="0" smtClean="0"/>
            </a:br>
            <a:r>
              <a:rPr lang="de-DE" sz="600" dirty="0" smtClean="0"/>
              <a:t>$Proxy = New-</a:t>
            </a:r>
            <a:r>
              <a:rPr lang="de-DE" sz="600" dirty="0" err="1" smtClean="0"/>
              <a:t>WebServiceProxy</a:t>
            </a:r>
            <a:r>
              <a:rPr lang="de-DE" sz="600" dirty="0" smtClean="0"/>
              <a:t> -Uri $</a:t>
            </a:r>
            <a:r>
              <a:rPr lang="de-DE" sz="600" dirty="0" err="1" smtClean="0"/>
              <a:t>ReportServerUri</a:t>
            </a:r>
            <a:r>
              <a:rPr lang="de-DE" sz="600" dirty="0" smtClean="0"/>
              <a:t> </a:t>
            </a:r>
            <a:r>
              <a:rPr lang="de-DE" sz="600" i="1" dirty="0" smtClean="0"/>
              <a:t>-Namespace</a:t>
            </a:r>
            <a:r>
              <a:rPr lang="de-DE" sz="600" dirty="0" smtClean="0"/>
              <a:t> SSRS.ReportingService2005 -</a:t>
            </a:r>
            <a:r>
              <a:rPr lang="de-DE" sz="600" dirty="0" err="1" smtClean="0"/>
              <a:t>UseDefaultCredential</a:t>
            </a:r>
            <a:r>
              <a:rPr lang="de-DE" sz="600" dirty="0" smtClean="0"/>
              <a:t> ;</a:t>
            </a:r>
            <a:br>
              <a:rPr lang="de-DE" sz="600" dirty="0" smtClean="0"/>
            </a:br>
            <a:r>
              <a:rPr lang="de-DE" sz="600" dirty="0" smtClean="0"/>
              <a:t> </a:t>
            </a:r>
            <a:br>
              <a:rPr lang="de-DE" sz="600" dirty="0" smtClean="0"/>
            </a:br>
            <a:r>
              <a:rPr lang="de-DE" sz="600" dirty="0" smtClean="0"/>
              <a:t>#check out all </a:t>
            </a:r>
            <a:r>
              <a:rPr lang="de-DE" sz="600" dirty="0" err="1" smtClean="0"/>
              <a:t>members</a:t>
            </a:r>
            <a:r>
              <a:rPr lang="de-DE" sz="600" dirty="0" smtClean="0"/>
              <a:t> </a:t>
            </a:r>
            <a:r>
              <a:rPr lang="de-DE" sz="600" dirty="0" err="1" smtClean="0"/>
              <a:t>of</a:t>
            </a:r>
            <a:r>
              <a:rPr lang="de-DE" sz="600" dirty="0" smtClean="0"/>
              <a:t> $Proxy</a:t>
            </a:r>
            <a:br>
              <a:rPr lang="de-DE" sz="600" dirty="0" smtClean="0"/>
            </a:br>
            <a:r>
              <a:rPr lang="de-DE" sz="600" dirty="0" smtClean="0"/>
              <a:t>#$Proxy | </a:t>
            </a:r>
            <a:r>
              <a:rPr lang="de-DE" sz="600" dirty="0" err="1" smtClean="0"/>
              <a:t>Get</a:t>
            </a:r>
            <a:r>
              <a:rPr lang="de-DE" sz="600" dirty="0" smtClean="0"/>
              <a:t>-Member</a:t>
            </a:r>
            <a:br>
              <a:rPr lang="de-DE" sz="600" dirty="0" smtClean="0"/>
            </a:br>
            <a:r>
              <a:rPr lang="de-DE" sz="600" dirty="0" smtClean="0"/>
              <a:t>#http://msdn.microsoft.com/en-</a:t>
            </a:r>
            <a:r>
              <a:rPr lang="de-DE" sz="600" dirty="0" err="1" smtClean="0"/>
              <a:t>us</a:t>
            </a:r>
            <a:r>
              <a:rPr lang="de-DE" sz="600" dirty="0" smtClean="0"/>
              <a:t>/</a:t>
            </a:r>
            <a:r>
              <a:rPr lang="de-DE" sz="600" dirty="0" err="1" smtClean="0"/>
              <a:t>library</a:t>
            </a:r>
            <a:r>
              <a:rPr lang="de-DE" sz="600" dirty="0" smtClean="0"/>
              <a:t>/aa225878(v=SQL.80).aspx</a:t>
            </a:r>
            <a:br>
              <a:rPr lang="de-DE" sz="600" dirty="0" smtClean="0"/>
            </a:br>
            <a:r>
              <a:rPr lang="de-DE" sz="600" dirty="0" smtClean="0"/>
              <a:t> </a:t>
            </a:r>
            <a:br>
              <a:rPr lang="de-DE" sz="600" dirty="0" smtClean="0"/>
            </a:br>
            <a:r>
              <a:rPr lang="de-DE" sz="600" dirty="0" smtClean="0"/>
              <a:t>#</a:t>
            </a:r>
            <a:r>
              <a:rPr lang="de-DE" sz="600" dirty="0" err="1" smtClean="0"/>
              <a:t>second</a:t>
            </a:r>
            <a:r>
              <a:rPr lang="de-DE" sz="600" dirty="0" smtClean="0"/>
              <a:t> </a:t>
            </a:r>
            <a:r>
              <a:rPr lang="de-DE" sz="600" dirty="0" err="1" smtClean="0"/>
              <a:t>parameter</a:t>
            </a:r>
            <a:r>
              <a:rPr lang="de-DE" sz="600" dirty="0" smtClean="0"/>
              <a:t> </a:t>
            </a:r>
            <a:r>
              <a:rPr lang="de-DE" sz="600" dirty="0" err="1" smtClean="0"/>
              <a:t>means</a:t>
            </a:r>
            <a:r>
              <a:rPr lang="de-DE" sz="600" dirty="0" smtClean="0"/>
              <a:t> </a:t>
            </a:r>
            <a:r>
              <a:rPr lang="de-DE" sz="600" dirty="0" err="1" smtClean="0"/>
              <a:t>recursive</a:t>
            </a:r>
            <a:r>
              <a:rPr lang="de-DE" sz="600" dirty="0" smtClean="0"/>
              <a:t/>
            </a:r>
            <a:br>
              <a:rPr lang="de-DE" sz="600" dirty="0" smtClean="0"/>
            </a:br>
            <a:r>
              <a:rPr lang="de-DE" sz="600" dirty="0" smtClean="0"/>
              <a:t>$</a:t>
            </a:r>
            <a:r>
              <a:rPr lang="de-DE" sz="600" dirty="0" err="1" smtClean="0"/>
              <a:t>items</a:t>
            </a:r>
            <a:r>
              <a:rPr lang="de-DE" sz="600" dirty="0" smtClean="0"/>
              <a:t> = $</a:t>
            </a:r>
            <a:r>
              <a:rPr lang="de-DE" sz="600" dirty="0" err="1" smtClean="0"/>
              <a:t>Proxy.ListChildren</a:t>
            </a:r>
            <a:r>
              <a:rPr lang="de-DE" sz="600" dirty="0" smtClean="0"/>
              <a:t>("/", $</a:t>
            </a:r>
            <a:r>
              <a:rPr lang="de-DE" sz="600" dirty="0" err="1" smtClean="0"/>
              <a:t>true</a:t>
            </a:r>
            <a:r>
              <a:rPr lang="de-DE" sz="600" dirty="0" smtClean="0"/>
              <a:t>) | `</a:t>
            </a:r>
            <a:br>
              <a:rPr lang="de-DE" sz="600" dirty="0" smtClean="0"/>
            </a:br>
            <a:r>
              <a:rPr lang="de-DE" sz="600" dirty="0" smtClean="0"/>
              <a:t>         </a:t>
            </a:r>
            <a:r>
              <a:rPr lang="de-DE" sz="600" b="1" dirty="0" err="1" smtClean="0"/>
              <a:t>select</a:t>
            </a:r>
            <a:r>
              <a:rPr lang="de-DE" sz="600" dirty="0" smtClean="0"/>
              <a:t> </a:t>
            </a:r>
            <a:r>
              <a:rPr lang="de-DE" sz="600" b="1" dirty="0" smtClean="0"/>
              <a:t>Type</a:t>
            </a:r>
            <a:r>
              <a:rPr lang="de-DE" sz="600" dirty="0" smtClean="0"/>
              <a:t>, Path, ID, Name | `</a:t>
            </a:r>
            <a:br>
              <a:rPr lang="de-DE" sz="600" dirty="0" smtClean="0"/>
            </a:br>
            <a:r>
              <a:rPr lang="de-DE" sz="600" dirty="0" smtClean="0"/>
              <a:t>         </a:t>
            </a:r>
            <a:r>
              <a:rPr lang="de-DE" sz="600" b="1" dirty="0" err="1" smtClean="0"/>
              <a:t>Where-Object</a:t>
            </a:r>
            <a:r>
              <a:rPr lang="de-DE" sz="600" dirty="0" smtClean="0"/>
              <a:t> {$_.</a:t>
            </a:r>
            <a:r>
              <a:rPr lang="de-DE" sz="600" b="1" dirty="0" smtClean="0"/>
              <a:t>type</a:t>
            </a:r>
            <a:r>
              <a:rPr lang="de-DE" sz="600" dirty="0" smtClean="0"/>
              <a:t> -</a:t>
            </a:r>
            <a:r>
              <a:rPr lang="de-DE" sz="600" dirty="0" err="1" smtClean="0"/>
              <a:t>eq</a:t>
            </a:r>
            <a:r>
              <a:rPr lang="de-DE" sz="600" dirty="0" smtClean="0"/>
              <a:t> "Report"};</a:t>
            </a:r>
            <a:br>
              <a:rPr lang="de-DE" sz="600" dirty="0" smtClean="0"/>
            </a:br>
            <a:r>
              <a:rPr lang="de-DE" sz="600" dirty="0" smtClean="0"/>
              <a:t> </a:t>
            </a:r>
            <a:br>
              <a:rPr lang="de-DE" sz="600" dirty="0" smtClean="0"/>
            </a:br>
            <a:r>
              <a:rPr lang="de-DE" sz="600" dirty="0" smtClean="0"/>
              <a:t>#</a:t>
            </a:r>
            <a:r>
              <a:rPr lang="de-DE" sz="600" dirty="0" err="1" smtClean="0"/>
              <a:t>create</a:t>
            </a:r>
            <a:r>
              <a:rPr lang="de-DE" sz="600" dirty="0" smtClean="0"/>
              <a:t> a </a:t>
            </a:r>
            <a:r>
              <a:rPr lang="de-DE" sz="600" dirty="0" err="1" smtClean="0"/>
              <a:t>new</a:t>
            </a:r>
            <a:r>
              <a:rPr lang="de-DE" sz="600" dirty="0" smtClean="0"/>
              <a:t> </a:t>
            </a:r>
            <a:r>
              <a:rPr lang="de-DE" sz="600" dirty="0" err="1" smtClean="0"/>
              <a:t>folder</a:t>
            </a:r>
            <a:r>
              <a:rPr lang="de-DE" sz="600" dirty="0" smtClean="0"/>
              <a:t> </a:t>
            </a:r>
            <a:r>
              <a:rPr lang="de-DE" sz="600" dirty="0" err="1" smtClean="0"/>
              <a:t>where</a:t>
            </a:r>
            <a:r>
              <a:rPr lang="de-DE" sz="600" dirty="0" smtClean="0"/>
              <a:t> </a:t>
            </a:r>
            <a:r>
              <a:rPr lang="de-DE" sz="600" dirty="0" err="1" smtClean="0"/>
              <a:t>we</a:t>
            </a:r>
            <a:r>
              <a:rPr lang="de-DE" sz="600" dirty="0" smtClean="0"/>
              <a:t> will save </a:t>
            </a:r>
            <a:r>
              <a:rPr lang="de-DE" sz="600" dirty="0" err="1" smtClean="0"/>
              <a:t>the</a:t>
            </a:r>
            <a:r>
              <a:rPr lang="de-DE" sz="600" dirty="0" smtClean="0"/>
              <a:t> </a:t>
            </a:r>
            <a:r>
              <a:rPr lang="de-DE" sz="600" dirty="0" err="1" smtClean="0"/>
              <a:t>files</a:t>
            </a:r>
            <a:r>
              <a:rPr lang="de-DE" sz="600" dirty="0" smtClean="0"/>
              <a:t/>
            </a:r>
            <a:br>
              <a:rPr lang="de-DE" sz="600" dirty="0" smtClean="0"/>
            </a:br>
            <a:r>
              <a:rPr lang="de-DE" sz="600" dirty="0" smtClean="0"/>
              <a:t>#</a:t>
            </a:r>
            <a:r>
              <a:rPr lang="de-DE" sz="600" dirty="0" err="1" smtClean="0"/>
              <a:t>PowerShell</a:t>
            </a:r>
            <a:r>
              <a:rPr lang="de-DE" sz="600" dirty="0" smtClean="0"/>
              <a:t> </a:t>
            </a:r>
            <a:r>
              <a:rPr lang="de-DE" sz="600" dirty="0" err="1" smtClean="0"/>
              <a:t>datetime</a:t>
            </a:r>
            <a:r>
              <a:rPr lang="de-DE" sz="600" dirty="0" smtClean="0"/>
              <a:t> </a:t>
            </a:r>
            <a:r>
              <a:rPr lang="de-DE" sz="600" dirty="0" err="1" smtClean="0"/>
              <a:t>format</a:t>
            </a:r>
            <a:r>
              <a:rPr lang="de-DE" sz="600" dirty="0" smtClean="0"/>
              <a:t> </a:t>
            </a:r>
            <a:r>
              <a:rPr lang="de-DE" sz="600" dirty="0" err="1" smtClean="0"/>
              <a:t>codes</a:t>
            </a:r>
            <a:r>
              <a:rPr lang="de-DE" sz="600" dirty="0" smtClean="0"/>
              <a:t> </a:t>
            </a:r>
            <a:r>
              <a:rPr lang="de-DE" sz="600" dirty="0" smtClean="0">
                <a:hlinkClick r:id="rId3"/>
              </a:rPr>
              <a:t>http://technet.microsoft.com/en-us/library/ee692801.aspx</a:t>
            </a:r>
            <a:r>
              <a:rPr lang="de-DE" sz="600" dirty="0" smtClean="0"/>
              <a:t/>
            </a:r>
            <a:br>
              <a:rPr lang="de-DE" sz="600" dirty="0" smtClean="0"/>
            </a:br>
            <a:r>
              <a:rPr lang="de-DE" sz="600" dirty="0" smtClean="0"/>
              <a:t> </a:t>
            </a:r>
            <a:br>
              <a:rPr lang="de-DE" sz="600" dirty="0" smtClean="0"/>
            </a:br>
            <a:r>
              <a:rPr lang="de-DE" sz="600" dirty="0" smtClean="0"/>
              <a:t>#</a:t>
            </a:r>
            <a:r>
              <a:rPr lang="de-DE" sz="600" dirty="0" err="1" smtClean="0"/>
              <a:t>create</a:t>
            </a:r>
            <a:r>
              <a:rPr lang="de-DE" sz="600" dirty="0" smtClean="0"/>
              <a:t> a </a:t>
            </a:r>
            <a:r>
              <a:rPr lang="de-DE" sz="600" dirty="0" err="1" smtClean="0"/>
              <a:t>timestamped</a:t>
            </a:r>
            <a:r>
              <a:rPr lang="de-DE" sz="600" dirty="0" smtClean="0"/>
              <a:t> </a:t>
            </a:r>
            <a:r>
              <a:rPr lang="de-DE" sz="600" dirty="0" err="1" smtClean="0"/>
              <a:t>folder</a:t>
            </a:r>
            <a:r>
              <a:rPr lang="de-DE" sz="600" dirty="0" smtClean="0"/>
              <a:t>, </a:t>
            </a:r>
            <a:r>
              <a:rPr lang="de-DE" sz="600" dirty="0" err="1" smtClean="0"/>
              <a:t>format</a:t>
            </a:r>
            <a:r>
              <a:rPr lang="de-DE" sz="600" dirty="0" smtClean="0"/>
              <a:t> </a:t>
            </a:r>
            <a:r>
              <a:rPr lang="de-DE" sz="600" dirty="0" err="1" smtClean="0"/>
              <a:t>similar</a:t>
            </a:r>
            <a:r>
              <a:rPr lang="de-DE" sz="600" dirty="0" smtClean="0"/>
              <a:t> </a:t>
            </a:r>
            <a:r>
              <a:rPr lang="de-DE" sz="600" dirty="0" err="1" smtClean="0"/>
              <a:t>to</a:t>
            </a:r>
            <a:r>
              <a:rPr lang="de-DE" sz="600" dirty="0" smtClean="0"/>
              <a:t> 2011-Mar-28-0850PM</a:t>
            </a:r>
            <a:br>
              <a:rPr lang="de-DE" sz="600" dirty="0" smtClean="0"/>
            </a:br>
            <a:r>
              <a:rPr lang="de-DE" sz="600" dirty="0" smtClean="0"/>
              <a:t>$</a:t>
            </a:r>
            <a:r>
              <a:rPr lang="de-DE" sz="600" dirty="0" err="1" smtClean="0"/>
              <a:t>folderName</a:t>
            </a:r>
            <a:r>
              <a:rPr lang="de-DE" sz="600" dirty="0" smtClean="0"/>
              <a:t> = </a:t>
            </a:r>
            <a:r>
              <a:rPr lang="de-DE" sz="600" b="1" dirty="0" err="1" smtClean="0"/>
              <a:t>Get</a:t>
            </a:r>
            <a:r>
              <a:rPr lang="de-DE" sz="600" b="1" dirty="0" smtClean="0"/>
              <a:t>-Date</a:t>
            </a:r>
            <a:r>
              <a:rPr lang="de-DE" sz="600" dirty="0" smtClean="0"/>
              <a:t> </a:t>
            </a:r>
            <a:r>
              <a:rPr lang="de-DE" sz="600" i="1" dirty="0" smtClean="0"/>
              <a:t>-format</a:t>
            </a:r>
            <a:r>
              <a:rPr lang="de-DE" sz="600" dirty="0" smtClean="0"/>
              <a:t> "</a:t>
            </a:r>
            <a:r>
              <a:rPr lang="de-DE" sz="600" dirty="0" err="1" smtClean="0"/>
              <a:t>yyyy</a:t>
            </a:r>
            <a:r>
              <a:rPr lang="de-DE" sz="600" dirty="0" smtClean="0"/>
              <a:t>-MMM-</a:t>
            </a:r>
            <a:r>
              <a:rPr lang="de-DE" sz="600" dirty="0" err="1" smtClean="0"/>
              <a:t>dd</a:t>
            </a:r>
            <a:r>
              <a:rPr lang="de-DE" sz="600" dirty="0" smtClean="0"/>
              <a:t>-</a:t>
            </a:r>
            <a:r>
              <a:rPr lang="de-DE" sz="600" dirty="0" err="1" smtClean="0"/>
              <a:t>hhmmtt</a:t>
            </a:r>
            <a:r>
              <a:rPr lang="de-DE" sz="600" dirty="0" smtClean="0"/>
              <a:t>";</a:t>
            </a:r>
            <a:br>
              <a:rPr lang="de-DE" sz="600" dirty="0" smtClean="0"/>
            </a:br>
            <a:r>
              <a:rPr lang="de-DE" sz="600" dirty="0" smtClean="0"/>
              <a:t>$</a:t>
            </a:r>
            <a:r>
              <a:rPr lang="de-DE" sz="600" dirty="0" err="1" smtClean="0"/>
              <a:t>fullFolderName</a:t>
            </a:r>
            <a:r>
              <a:rPr lang="de-DE" sz="600" dirty="0" smtClean="0"/>
              <a:t> = "C:\Temp\" + $</a:t>
            </a:r>
            <a:r>
              <a:rPr lang="de-DE" sz="600" dirty="0" err="1" smtClean="0"/>
              <a:t>folderName</a:t>
            </a:r>
            <a:r>
              <a:rPr lang="de-DE" sz="600" dirty="0" smtClean="0"/>
              <a:t>;</a:t>
            </a:r>
            <a:br>
              <a:rPr lang="de-DE" sz="600" dirty="0" smtClean="0"/>
            </a:br>
            <a:r>
              <a:rPr lang="de-DE" sz="600" dirty="0" smtClean="0"/>
              <a:t>[</a:t>
            </a:r>
            <a:r>
              <a:rPr lang="de-DE" sz="600" dirty="0" err="1" smtClean="0"/>
              <a:t>System.IO.Directory</a:t>
            </a:r>
            <a:r>
              <a:rPr lang="de-DE" sz="600" dirty="0" smtClean="0"/>
              <a:t>]::</a:t>
            </a:r>
            <a:r>
              <a:rPr lang="de-DE" sz="600" dirty="0" err="1" smtClean="0"/>
              <a:t>CreateDirectory</a:t>
            </a:r>
            <a:r>
              <a:rPr lang="de-DE" sz="600" dirty="0" smtClean="0"/>
              <a:t>($</a:t>
            </a:r>
            <a:r>
              <a:rPr lang="de-DE" sz="600" dirty="0" err="1" smtClean="0"/>
              <a:t>fullFolderName</a:t>
            </a:r>
            <a:r>
              <a:rPr lang="de-DE" sz="600" dirty="0" smtClean="0"/>
              <a:t>) | </a:t>
            </a:r>
            <a:r>
              <a:rPr lang="de-DE" sz="600" b="1" dirty="0" smtClean="0"/>
              <a:t>out-null</a:t>
            </a:r>
            <a:r>
              <a:rPr lang="de-DE" sz="600" dirty="0" smtClean="0"/>
              <a:t/>
            </a:r>
            <a:br>
              <a:rPr lang="de-DE" sz="600" dirty="0" smtClean="0"/>
            </a:br>
            <a:r>
              <a:rPr lang="de-DE" sz="600" dirty="0" smtClean="0"/>
              <a:t> </a:t>
            </a:r>
            <a:br>
              <a:rPr lang="de-DE" sz="600" dirty="0" smtClean="0"/>
            </a:br>
            <a:r>
              <a:rPr lang="de-DE" sz="600" dirty="0" err="1" smtClean="0"/>
              <a:t>foreach</a:t>
            </a:r>
            <a:r>
              <a:rPr lang="de-DE" sz="600" dirty="0" smtClean="0"/>
              <a:t>($item in $</a:t>
            </a:r>
            <a:r>
              <a:rPr lang="de-DE" sz="600" dirty="0" err="1" smtClean="0"/>
              <a:t>items</a:t>
            </a:r>
            <a:r>
              <a:rPr lang="de-DE" sz="600" dirty="0" smtClean="0"/>
              <a:t>)</a:t>
            </a:r>
            <a:br>
              <a:rPr lang="de-DE" sz="600" dirty="0" smtClean="0"/>
            </a:br>
            <a:r>
              <a:rPr lang="de-DE" sz="600" dirty="0" smtClean="0"/>
              <a:t>{</a:t>
            </a:r>
            <a:br>
              <a:rPr lang="de-DE" sz="600" dirty="0" smtClean="0"/>
            </a:br>
            <a:r>
              <a:rPr lang="de-DE" sz="600" dirty="0" smtClean="0"/>
              <a:t>    #</a:t>
            </a:r>
            <a:r>
              <a:rPr lang="de-DE" sz="600" dirty="0" err="1" smtClean="0"/>
              <a:t>need</a:t>
            </a:r>
            <a:r>
              <a:rPr lang="de-DE" sz="600" dirty="0" smtClean="0"/>
              <a:t> </a:t>
            </a:r>
            <a:r>
              <a:rPr lang="de-DE" sz="600" dirty="0" err="1" smtClean="0"/>
              <a:t>to</a:t>
            </a:r>
            <a:r>
              <a:rPr lang="de-DE" sz="600" dirty="0" smtClean="0"/>
              <a:t> </a:t>
            </a:r>
            <a:r>
              <a:rPr lang="de-DE" sz="600" dirty="0" err="1" smtClean="0"/>
              <a:t>figure</a:t>
            </a:r>
            <a:r>
              <a:rPr lang="de-DE" sz="600" dirty="0" smtClean="0"/>
              <a:t> out </a:t>
            </a:r>
            <a:r>
              <a:rPr lang="de-DE" sz="600" dirty="0" err="1" smtClean="0"/>
              <a:t>if</a:t>
            </a:r>
            <a:r>
              <a:rPr lang="de-DE" sz="600" dirty="0" smtClean="0"/>
              <a:t> </a:t>
            </a:r>
            <a:r>
              <a:rPr lang="de-DE" sz="600" dirty="0" err="1" smtClean="0"/>
              <a:t>it</a:t>
            </a:r>
            <a:r>
              <a:rPr lang="de-DE" sz="600" dirty="0" smtClean="0"/>
              <a:t> </a:t>
            </a:r>
            <a:r>
              <a:rPr lang="de-DE" sz="600" dirty="0" err="1" smtClean="0"/>
              <a:t>has</a:t>
            </a:r>
            <a:r>
              <a:rPr lang="de-DE" sz="600" dirty="0" smtClean="0"/>
              <a:t> a </a:t>
            </a:r>
            <a:r>
              <a:rPr lang="de-DE" sz="600" dirty="0" err="1" smtClean="0"/>
              <a:t>folder</a:t>
            </a:r>
            <a:r>
              <a:rPr lang="de-DE" sz="600" dirty="0" smtClean="0"/>
              <a:t> </a:t>
            </a:r>
            <a:r>
              <a:rPr lang="de-DE" sz="600" dirty="0" err="1" smtClean="0"/>
              <a:t>name</a:t>
            </a:r>
            <a:r>
              <a:rPr lang="de-DE" sz="600" dirty="0" smtClean="0"/>
              <a:t/>
            </a:r>
            <a:br>
              <a:rPr lang="de-DE" sz="600" dirty="0" smtClean="0"/>
            </a:br>
            <a:r>
              <a:rPr lang="de-DE" sz="600" dirty="0" smtClean="0"/>
              <a:t>    $</a:t>
            </a:r>
            <a:r>
              <a:rPr lang="de-DE" sz="600" dirty="0" err="1" smtClean="0"/>
              <a:t>subfolderName</a:t>
            </a:r>
            <a:r>
              <a:rPr lang="de-DE" sz="600" dirty="0" smtClean="0"/>
              <a:t> = </a:t>
            </a:r>
            <a:r>
              <a:rPr lang="de-DE" sz="600" b="1" dirty="0" err="1" smtClean="0"/>
              <a:t>split-path</a:t>
            </a:r>
            <a:r>
              <a:rPr lang="de-DE" sz="600" dirty="0" smtClean="0"/>
              <a:t> $</a:t>
            </a:r>
            <a:r>
              <a:rPr lang="de-DE" sz="600" dirty="0" err="1" smtClean="0"/>
              <a:t>item.Path</a:t>
            </a:r>
            <a:r>
              <a:rPr lang="de-DE" sz="600" dirty="0" smtClean="0"/>
              <a:t>;</a:t>
            </a:r>
            <a:br>
              <a:rPr lang="de-DE" sz="600" dirty="0" smtClean="0"/>
            </a:br>
            <a:r>
              <a:rPr lang="de-DE" sz="600" dirty="0" smtClean="0"/>
              <a:t>    $</a:t>
            </a:r>
            <a:r>
              <a:rPr lang="de-DE" sz="600" dirty="0" err="1" smtClean="0"/>
              <a:t>reportName</a:t>
            </a:r>
            <a:r>
              <a:rPr lang="de-DE" sz="600" dirty="0" smtClean="0"/>
              <a:t> = </a:t>
            </a:r>
            <a:r>
              <a:rPr lang="de-DE" sz="600" b="1" dirty="0" err="1" smtClean="0"/>
              <a:t>split-path</a:t>
            </a:r>
            <a:r>
              <a:rPr lang="de-DE" sz="600" dirty="0" smtClean="0"/>
              <a:t> $</a:t>
            </a:r>
            <a:r>
              <a:rPr lang="de-DE" sz="600" dirty="0" err="1" smtClean="0"/>
              <a:t>item.Path</a:t>
            </a:r>
            <a:r>
              <a:rPr lang="de-DE" sz="600" dirty="0" smtClean="0"/>
              <a:t> </a:t>
            </a:r>
            <a:r>
              <a:rPr lang="de-DE" sz="600" i="1" dirty="0" smtClean="0"/>
              <a:t>-</a:t>
            </a:r>
            <a:r>
              <a:rPr lang="de-DE" sz="600" i="1" dirty="0" err="1" smtClean="0"/>
              <a:t>Leaf</a:t>
            </a:r>
            <a:r>
              <a:rPr lang="de-DE" sz="600" dirty="0" smtClean="0"/>
              <a:t>;</a:t>
            </a:r>
            <a:br>
              <a:rPr lang="de-DE" sz="600" dirty="0" smtClean="0"/>
            </a:br>
            <a:r>
              <a:rPr lang="de-DE" sz="600" dirty="0" smtClean="0"/>
              <a:t>    $</a:t>
            </a:r>
            <a:r>
              <a:rPr lang="de-DE" sz="600" dirty="0" err="1" smtClean="0"/>
              <a:t>fullSubfolderName</a:t>
            </a:r>
            <a:r>
              <a:rPr lang="de-DE" sz="600" dirty="0" smtClean="0"/>
              <a:t> = $</a:t>
            </a:r>
            <a:r>
              <a:rPr lang="de-DE" sz="600" dirty="0" err="1" smtClean="0"/>
              <a:t>fullFolderName</a:t>
            </a:r>
            <a:r>
              <a:rPr lang="de-DE" sz="600" dirty="0" smtClean="0"/>
              <a:t> + $</a:t>
            </a:r>
            <a:r>
              <a:rPr lang="de-DE" sz="600" dirty="0" err="1" smtClean="0"/>
              <a:t>subfolderName</a:t>
            </a:r>
            <a:r>
              <a:rPr lang="de-DE" sz="600" dirty="0" smtClean="0"/>
              <a:t>;</a:t>
            </a:r>
            <a:br>
              <a:rPr lang="de-DE" sz="600" dirty="0" smtClean="0"/>
            </a:br>
            <a:r>
              <a:rPr lang="de-DE" sz="600" dirty="0" smtClean="0"/>
              <a:t>    </a:t>
            </a:r>
            <a:r>
              <a:rPr lang="de-DE" sz="600" dirty="0" err="1" smtClean="0"/>
              <a:t>if</a:t>
            </a:r>
            <a:r>
              <a:rPr lang="de-DE" sz="600" dirty="0" smtClean="0"/>
              <a:t>(-not(</a:t>
            </a:r>
            <a:r>
              <a:rPr lang="de-DE" sz="600" b="1" dirty="0" smtClean="0"/>
              <a:t>Test-Path</a:t>
            </a:r>
            <a:r>
              <a:rPr lang="de-DE" sz="600" dirty="0" smtClean="0"/>
              <a:t> $</a:t>
            </a:r>
            <a:r>
              <a:rPr lang="de-DE" sz="600" dirty="0" err="1" smtClean="0"/>
              <a:t>fullSubfolderName</a:t>
            </a:r>
            <a:r>
              <a:rPr lang="de-DE" sz="600" dirty="0" smtClean="0"/>
              <a:t>))</a:t>
            </a:r>
            <a:br>
              <a:rPr lang="de-DE" sz="600" dirty="0" smtClean="0"/>
            </a:br>
            <a:r>
              <a:rPr lang="de-DE" sz="600" dirty="0" smtClean="0"/>
              <a:t>    {</a:t>
            </a:r>
            <a:br>
              <a:rPr lang="de-DE" sz="600" dirty="0" smtClean="0"/>
            </a:br>
            <a:r>
              <a:rPr lang="de-DE" sz="600" dirty="0" smtClean="0"/>
              <a:t>        #</a:t>
            </a:r>
            <a:r>
              <a:rPr lang="de-DE" sz="600" dirty="0" err="1" smtClean="0"/>
              <a:t>note</a:t>
            </a:r>
            <a:r>
              <a:rPr lang="de-DE" sz="600" dirty="0" smtClean="0"/>
              <a:t> </a:t>
            </a:r>
            <a:r>
              <a:rPr lang="de-DE" sz="600" dirty="0" err="1" smtClean="0"/>
              <a:t>this</a:t>
            </a:r>
            <a:r>
              <a:rPr lang="de-DE" sz="600" dirty="0" smtClean="0"/>
              <a:t> will </a:t>
            </a:r>
            <a:r>
              <a:rPr lang="de-DE" sz="600" dirty="0" err="1" smtClean="0"/>
              <a:t>create</a:t>
            </a:r>
            <a:r>
              <a:rPr lang="de-DE" sz="600" dirty="0" smtClean="0"/>
              <a:t> </a:t>
            </a:r>
            <a:r>
              <a:rPr lang="de-DE" sz="600" dirty="0" err="1" smtClean="0"/>
              <a:t>the</a:t>
            </a:r>
            <a:r>
              <a:rPr lang="de-DE" sz="600" dirty="0" smtClean="0"/>
              <a:t> </a:t>
            </a:r>
            <a:r>
              <a:rPr lang="de-DE" sz="600" dirty="0" err="1" smtClean="0"/>
              <a:t>full</a:t>
            </a:r>
            <a:r>
              <a:rPr lang="de-DE" sz="600" dirty="0" smtClean="0"/>
              <a:t> </a:t>
            </a:r>
            <a:r>
              <a:rPr lang="de-DE" sz="600" dirty="0" err="1" smtClean="0"/>
              <a:t>folder</a:t>
            </a:r>
            <a:r>
              <a:rPr lang="de-DE" sz="600" dirty="0" smtClean="0"/>
              <a:t> </a:t>
            </a:r>
            <a:r>
              <a:rPr lang="de-DE" sz="600" dirty="0" err="1" smtClean="0"/>
              <a:t>hierarchy</a:t>
            </a:r>
            <a:r>
              <a:rPr lang="de-DE" sz="600" dirty="0" smtClean="0"/>
              <a:t/>
            </a:r>
            <a:br>
              <a:rPr lang="de-DE" sz="600" dirty="0" smtClean="0"/>
            </a:br>
            <a:r>
              <a:rPr lang="de-DE" sz="600" dirty="0" smtClean="0"/>
              <a:t>        [</a:t>
            </a:r>
            <a:r>
              <a:rPr lang="de-DE" sz="600" dirty="0" err="1" smtClean="0"/>
              <a:t>System.IO.Directory</a:t>
            </a:r>
            <a:r>
              <a:rPr lang="de-DE" sz="600" dirty="0" smtClean="0"/>
              <a:t>]::</a:t>
            </a:r>
            <a:r>
              <a:rPr lang="de-DE" sz="600" dirty="0" err="1" smtClean="0"/>
              <a:t>CreateDirectory</a:t>
            </a:r>
            <a:r>
              <a:rPr lang="de-DE" sz="600" dirty="0" smtClean="0"/>
              <a:t>($</a:t>
            </a:r>
            <a:r>
              <a:rPr lang="de-DE" sz="600" dirty="0" err="1" smtClean="0"/>
              <a:t>fullSubfolderName</a:t>
            </a:r>
            <a:r>
              <a:rPr lang="de-DE" sz="600" dirty="0" smtClean="0"/>
              <a:t>) | </a:t>
            </a:r>
            <a:r>
              <a:rPr lang="de-DE" sz="600" b="1" dirty="0" smtClean="0"/>
              <a:t>out-null</a:t>
            </a:r>
            <a:r>
              <a:rPr lang="de-DE" sz="600" dirty="0" smtClean="0"/>
              <a:t/>
            </a:r>
            <a:br>
              <a:rPr lang="de-DE" sz="600" dirty="0" smtClean="0"/>
            </a:br>
            <a:r>
              <a:rPr lang="de-DE" sz="600" dirty="0" smtClean="0"/>
              <a:t>    }</a:t>
            </a:r>
            <a:br>
              <a:rPr lang="de-DE" sz="600" dirty="0" smtClean="0"/>
            </a:br>
            <a:r>
              <a:rPr lang="de-DE" sz="600" dirty="0" smtClean="0"/>
              <a:t> </a:t>
            </a:r>
            <a:br>
              <a:rPr lang="de-DE" sz="600" dirty="0" smtClean="0"/>
            </a:br>
            <a:r>
              <a:rPr lang="de-DE" sz="600" dirty="0" smtClean="0"/>
              <a:t>    $</a:t>
            </a:r>
            <a:r>
              <a:rPr lang="de-DE" sz="600" dirty="0" err="1" smtClean="0"/>
              <a:t>rdlFile</a:t>
            </a:r>
            <a:r>
              <a:rPr lang="de-DE" sz="600" dirty="0" smtClean="0"/>
              <a:t> = </a:t>
            </a:r>
            <a:r>
              <a:rPr lang="de-DE" sz="600" b="1" dirty="0" smtClean="0"/>
              <a:t>New-</a:t>
            </a:r>
            <a:r>
              <a:rPr lang="de-DE" sz="600" b="1" dirty="0" err="1" smtClean="0"/>
              <a:t>Object</a:t>
            </a:r>
            <a:r>
              <a:rPr lang="de-DE" sz="600" dirty="0" smtClean="0"/>
              <a:t> </a:t>
            </a:r>
            <a:r>
              <a:rPr lang="de-DE" sz="600" dirty="0" err="1" smtClean="0"/>
              <a:t>System.Xml.XmlDocument</a:t>
            </a:r>
            <a:r>
              <a:rPr lang="de-DE" sz="600" dirty="0" smtClean="0"/>
              <a:t>;</a:t>
            </a:r>
            <a:br>
              <a:rPr lang="de-DE" sz="600" dirty="0" smtClean="0"/>
            </a:br>
            <a:r>
              <a:rPr lang="de-DE" sz="600" dirty="0" smtClean="0"/>
              <a:t>    [</a:t>
            </a:r>
            <a:r>
              <a:rPr lang="de-DE" sz="600" dirty="0" err="1" smtClean="0"/>
              <a:t>byte</a:t>
            </a:r>
            <a:r>
              <a:rPr lang="de-DE" sz="600" dirty="0" smtClean="0"/>
              <a:t>[]] $</a:t>
            </a:r>
            <a:r>
              <a:rPr lang="de-DE" sz="600" dirty="0" err="1" smtClean="0"/>
              <a:t>reportDefinition</a:t>
            </a:r>
            <a:r>
              <a:rPr lang="de-DE" sz="600" dirty="0" smtClean="0"/>
              <a:t> = $null;</a:t>
            </a:r>
            <a:br>
              <a:rPr lang="de-DE" sz="600" dirty="0" smtClean="0"/>
            </a:br>
            <a:r>
              <a:rPr lang="de-DE" sz="600" dirty="0" smtClean="0"/>
              <a:t>    $</a:t>
            </a:r>
            <a:r>
              <a:rPr lang="de-DE" sz="600" dirty="0" err="1" smtClean="0"/>
              <a:t>reportDefinition</a:t>
            </a:r>
            <a:r>
              <a:rPr lang="de-DE" sz="600" dirty="0" smtClean="0"/>
              <a:t> = $</a:t>
            </a:r>
            <a:r>
              <a:rPr lang="de-DE" sz="600" dirty="0" err="1" smtClean="0"/>
              <a:t>Proxy.GetReportDefinition</a:t>
            </a:r>
            <a:r>
              <a:rPr lang="de-DE" sz="600" dirty="0" smtClean="0"/>
              <a:t>($</a:t>
            </a:r>
            <a:r>
              <a:rPr lang="de-DE" sz="600" dirty="0" err="1" smtClean="0"/>
              <a:t>item.Path</a:t>
            </a:r>
            <a:r>
              <a:rPr lang="de-DE" sz="600" dirty="0" smtClean="0"/>
              <a:t>);</a:t>
            </a:r>
            <a:br>
              <a:rPr lang="de-DE" sz="600" dirty="0" smtClean="0"/>
            </a:br>
            <a:r>
              <a:rPr lang="de-DE" sz="600" dirty="0" smtClean="0"/>
              <a:t> </a:t>
            </a:r>
            <a:br>
              <a:rPr lang="de-DE" sz="600" dirty="0" smtClean="0"/>
            </a:br>
            <a:r>
              <a:rPr lang="de-DE" sz="600" dirty="0" smtClean="0"/>
              <a:t>    #</a:t>
            </a:r>
            <a:r>
              <a:rPr lang="de-DE" sz="600" dirty="0" err="1" smtClean="0"/>
              <a:t>note</a:t>
            </a:r>
            <a:r>
              <a:rPr lang="de-DE" sz="600" dirty="0" smtClean="0"/>
              <a:t> </a:t>
            </a:r>
            <a:r>
              <a:rPr lang="de-DE" sz="600" dirty="0" err="1" smtClean="0"/>
              <a:t>here</a:t>
            </a:r>
            <a:r>
              <a:rPr lang="de-DE" sz="600" dirty="0" smtClean="0"/>
              <a:t> </a:t>
            </a:r>
            <a:r>
              <a:rPr lang="de-DE" sz="600" dirty="0" err="1" smtClean="0"/>
              <a:t>we're</a:t>
            </a:r>
            <a:r>
              <a:rPr lang="de-DE" sz="600" dirty="0" smtClean="0"/>
              <a:t> </a:t>
            </a:r>
            <a:r>
              <a:rPr lang="de-DE" sz="600" dirty="0" err="1" smtClean="0"/>
              <a:t>forcing</a:t>
            </a:r>
            <a:r>
              <a:rPr lang="de-DE" sz="600" dirty="0" smtClean="0"/>
              <a:t> </a:t>
            </a:r>
            <a:r>
              <a:rPr lang="de-DE" sz="600" dirty="0" err="1" smtClean="0"/>
              <a:t>the</a:t>
            </a:r>
            <a:r>
              <a:rPr lang="de-DE" sz="600" dirty="0" smtClean="0"/>
              <a:t> </a:t>
            </a:r>
            <a:r>
              <a:rPr lang="de-DE" sz="600" dirty="0" err="1" smtClean="0"/>
              <a:t>actual</a:t>
            </a:r>
            <a:r>
              <a:rPr lang="de-DE" sz="600" dirty="0" smtClean="0"/>
              <a:t> </a:t>
            </a:r>
            <a:r>
              <a:rPr lang="de-DE" sz="600" dirty="0" err="1" smtClean="0"/>
              <a:t>definition</a:t>
            </a:r>
            <a:r>
              <a:rPr lang="de-DE" sz="600" dirty="0" smtClean="0"/>
              <a:t> </a:t>
            </a:r>
            <a:r>
              <a:rPr lang="de-DE" sz="600" dirty="0" err="1" smtClean="0"/>
              <a:t>to</a:t>
            </a:r>
            <a:r>
              <a:rPr lang="de-DE" sz="600" dirty="0" smtClean="0"/>
              <a:t> </a:t>
            </a:r>
            <a:r>
              <a:rPr lang="de-DE" sz="600" dirty="0" err="1" smtClean="0"/>
              <a:t>be</a:t>
            </a:r>
            <a:r>
              <a:rPr lang="de-DE" sz="600" dirty="0" smtClean="0"/>
              <a:t> </a:t>
            </a:r>
            <a:br>
              <a:rPr lang="de-DE" sz="600" dirty="0" smtClean="0"/>
            </a:br>
            <a:r>
              <a:rPr lang="de-DE" sz="600" dirty="0" smtClean="0"/>
              <a:t>    #</a:t>
            </a:r>
            <a:r>
              <a:rPr lang="de-DE" sz="600" dirty="0" err="1" smtClean="0"/>
              <a:t>stored</a:t>
            </a:r>
            <a:r>
              <a:rPr lang="de-DE" sz="600" dirty="0" smtClean="0"/>
              <a:t> </a:t>
            </a:r>
            <a:r>
              <a:rPr lang="de-DE" sz="600" dirty="0" err="1" smtClean="0"/>
              <a:t>as</a:t>
            </a:r>
            <a:r>
              <a:rPr lang="de-DE" sz="600" dirty="0" smtClean="0"/>
              <a:t> a </a:t>
            </a:r>
            <a:r>
              <a:rPr lang="de-DE" sz="600" dirty="0" err="1" smtClean="0"/>
              <a:t>byte</a:t>
            </a:r>
            <a:r>
              <a:rPr lang="de-DE" sz="600" dirty="0" smtClean="0"/>
              <a:t> </a:t>
            </a:r>
            <a:r>
              <a:rPr lang="de-DE" sz="600" dirty="0" err="1" smtClean="0"/>
              <a:t>array</a:t>
            </a:r>
            <a:r>
              <a:rPr lang="de-DE" sz="600" dirty="0" smtClean="0"/>
              <a:t/>
            </a:r>
            <a:br>
              <a:rPr lang="de-DE" sz="600" dirty="0" smtClean="0"/>
            </a:br>
            <a:r>
              <a:rPr lang="de-DE" sz="600" dirty="0" smtClean="0"/>
              <a:t>    #</a:t>
            </a:r>
            <a:r>
              <a:rPr lang="de-DE" sz="600" dirty="0" err="1" smtClean="0"/>
              <a:t>if</a:t>
            </a:r>
            <a:r>
              <a:rPr lang="de-DE" sz="600" dirty="0" smtClean="0"/>
              <a:t> </a:t>
            </a:r>
            <a:r>
              <a:rPr lang="de-DE" sz="600" dirty="0" err="1" smtClean="0"/>
              <a:t>you</a:t>
            </a:r>
            <a:r>
              <a:rPr lang="de-DE" sz="600" dirty="0" smtClean="0"/>
              <a:t> </a:t>
            </a:r>
            <a:r>
              <a:rPr lang="de-DE" sz="600" dirty="0" err="1" smtClean="0"/>
              <a:t>take</a:t>
            </a:r>
            <a:r>
              <a:rPr lang="de-DE" sz="600" dirty="0" smtClean="0"/>
              <a:t> out </a:t>
            </a:r>
            <a:r>
              <a:rPr lang="de-DE" sz="600" dirty="0" err="1" smtClean="0"/>
              <a:t>the</a:t>
            </a:r>
            <a:r>
              <a:rPr lang="de-DE" sz="600" dirty="0" smtClean="0"/>
              <a:t> @() </a:t>
            </a:r>
            <a:r>
              <a:rPr lang="de-DE" sz="600" dirty="0" err="1" smtClean="0"/>
              <a:t>from</a:t>
            </a:r>
            <a:r>
              <a:rPr lang="de-DE" sz="600" dirty="0" smtClean="0"/>
              <a:t> </a:t>
            </a:r>
            <a:r>
              <a:rPr lang="de-DE" sz="600" dirty="0" err="1" smtClean="0"/>
              <a:t>the</a:t>
            </a:r>
            <a:r>
              <a:rPr lang="de-DE" sz="600" dirty="0" smtClean="0"/>
              <a:t> </a:t>
            </a:r>
            <a:r>
              <a:rPr lang="de-DE" sz="600" dirty="0" err="1" smtClean="0"/>
              <a:t>MemoryStream</a:t>
            </a:r>
            <a:r>
              <a:rPr lang="de-DE" sz="600" dirty="0" smtClean="0"/>
              <a:t> </a:t>
            </a:r>
            <a:r>
              <a:rPr lang="de-DE" sz="600" dirty="0" err="1" smtClean="0"/>
              <a:t>constructor</a:t>
            </a:r>
            <a:r>
              <a:rPr lang="de-DE" sz="600" dirty="0" smtClean="0"/>
              <a:t>, </a:t>
            </a:r>
            <a:r>
              <a:rPr lang="de-DE" sz="600" dirty="0" err="1" smtClean="0"/>
              <a:t>you'll</a:t>
            </a:r>
            <a:r>
              <a:rPr lang="de-DE" sz="600" dirty="0" smtClean="0"/>
              <a:t> </a:t>
            </a:r>
            <a:br>
              <a:rPr lang="de-DE" sz="600" dirty="0" smtClean="0"/>
            </a:br>
            <a:r>
              <a:rPr lang="de-DE" sz="600" dirty="0" smtClean="0"/>
              <a:t>    #</a:t>
            </a:r>
            <a:r>
              <a:rPr lang="de-DE" sz="600" dirty="0" err="1" smtClean="0"/>
              <a:t>get</a:t>
            </a:r>
            <a:r>
              <a:rPr lang="de-DE" sz="600" dirty="0" smtClean="0"/>
              <a:t> an </a:t>
            </a:r>
            <a:r>
              <a:rPr lang="de-DE" sz="600" dirty="0" err="1" smtClean="0"/>
              <a:t>error</a:t>
            </a:r>
            <a:r>
              <a:rPr lang="de-DE" sz="600" dirty="0" smtClean="0"/>
              <a:t/>
            </a:r>
            <a:br>
              <a:rPr lang="de-DE" sz="600" dirty="0" smtClean="0"/>
            </a:br>
            <a:r>
              <a:rPr lang="de-DE" sz="600" dirty="0" smtClean="0"/>
              <a:t>    [</a:t>
            </a:r>
            <a:r>
              <a:rPr lang="de-DE" sz="600" dirty="0" err="1" smtClean="0"/>
              <a:t>System.IO.MemoryStream</a:t>
            </a:r>
            <a:r>
              <a:rPr lang="de-DE" sz="600" dirty="0" smtClean="0"/>
              <a:t>] $</a:t>
            </a:r>
            <a:r>
              <a:rPr lang="de-DE" sz="600" dirty="0" err="1" smtClean="0"/>
              <a:t>memStream</a:t>
            </a:r>
            <a:r>
              <a:rPr lang="de-DE" sz="600" dirty="0" smtClean="0"/>
              <a:t> = </a:t>
            </a:r>
            <a:r>
              <a:rPr lang="de-DE" sz="600" b="1" dirty="0" smtClean="0"/>
              <a:t>New-</a:t>
            </a:r>
            <a:r>
              <a:rPr lang="de-DE" sz="600" b="1" dirty="0" err="1" smtClean="0"/>
              <a:t>Object</a:t>
            </a:r>
            <a:r>
              <a:rPr lang="de-DE" sz="600" dirty="0" smtClean="0"/>
              <a:t> </a:t>
            </a:r>
            <a:r>
              <a:rPr lang="de-DE" sz="600" dirty="0" err="1" smtClean="0"/>
              <a:t>System.IO.MemoryStream</a:t>
            </a:r>
            <a:r>
              <a:rPr lang="de-DE" sz="600" dirty="0" smtClean="0"/>
              <a:t>(@(,$</a:t>
            </a:r>
            <a:r>
              <a:rPr lang="de-DE" sz="600" dirty="0" err="1" smtClean="0"/>
              <a:t>reportDefinition</a:t>
            </a:r>
            <a:r>
              <a:rPr lang="de-DE" sz="600" dirty="0" smtClean="0"/>
              <a:t>));</a:t>
            </a:r>
            <a:br>
              <a:rPr lang="de-DE" sz="600" dirty="0" smtClean="0"/>
            </a:br>
            <a:r>
              <a:rPr lang="de-DE" sz="600" dirty="0" smtClean="0"/>
              <a:t>    $</a:t>
            </a:r>
            <a:r>
              <a:rPr lang="de-DE" sz="600" dirty="0" err="1" smtClean="0"/>
              <a:t>rdlFile.Load</a:t>
            </a:r>
            <a:r>
              <a:rPr lang="de-DE" sz="600" dirty="0" smtClean="0"/>
              <a:t>($</a:t>
            </a:r>
            <a:r>
              <a:rPr lang="de-DE" sz="600" dirty="0" err="1" smtClean="0"/>
              <a:t>memStream</a:t>
            </a:r>
            <a:r>
              <a:rPr lang="de-DE" sz="600" dirty="0" smtClean="0"/>
              <a:t>);</a:t>
            </a:r>
            <a:br>
              <a:rPr lang="de-DE" sz="600" dirty="0" smtClean="0"/>
            </a:br>
            <a:r>
              <a:rPr lang="de-DE" sz="600" dirty="0" smtClean="0"/>
              <a:t> </a:t>
            </a:r>
            <a:br>
              <a:rPr lang="de-DE" sz="600" dirty="0" smtClean="0"/>
            </a:br>
            <a:r>
              <a:rPr lang="de-DE" sz="600" dirty="0" smtClean="0"/>
              <a:t>    $</a:t>
            </a:r>
            <a:r>
              <a:rPr lang="de-DE" sz="600" dirty="0" err="1" smtClean="0"/>
              <a:t>fullReportFileName</a:t>
            </a:r>
            <a:r>
              <a:rPr lang="de-DE" sz="600" dirty="0" smtClean="0"/>
              <a:t> = $</a:t>
            </a:r>
            <a:r>
              <a:rPr lang="de-DE" sz="600" dirty="0" err="1" smtClean="0"/>
              <a:t>fullSubfolderName</a:t>
            </a:r>
            <a:r>
              <a:rPr lang="de-DE" sz="600" dirty="0" smtClean="0"/>
              <a:t> + "\" + $</a:t>
            </a:r>
            <a:r>
              <a:rPr lang="de-DE" sz="600" dirty="0" err="1" smtClean="0"/>
              <a:t>item.Name</a:t>
            </a:r>
            <a:r>
              <a:rPr lang="de-DE" sz="600" dirty="0" smtClean="0"/>
              <a:t> +  ".</a:t>
            </a:r>
            <a:r>
              <a:rPr lang="de-DE" sz="600" dirty="0" err="1" smtClean="0"/>
              <a:t>rdl</a:t>
            </a:r>
            <a:r>
              <a:rPr lang="de-DE" sz="600" dirty="0" smtClean="0"/>
              <a:t>";</a:t>
            </a:r>
            <a:br>
              <a:rPr lang="de-DE" sz="600" dirty="0" smtClean="0"/>
            </a:br>
            <a:r>
              <a:rPr lang="de-DE" sz="600" dirty="0" smtClean="0"/>
              <a:t>    #Write-Host $</a:t>
            </a:r>
            <a:r>
              <a:rPr lang="de-DE" sz="600" dirty="0" err="1" smtClean="0"/>
              <a:t>fullReportFileName</a:t>
            </a:r>
            <a:r>
              <a:rPr lang="de-DE" sz="600" dirty="0" smtClean="0"/>
              <a:t>;</a:t>
            </a:r>
            <a:br>
              <a:rPr lang="de-DE" sz="600" dirty="0" smtClean="0"/>
            </a:br>
            <a:r>
              <a:rPr lang="de-DE" sz="600" dirty="0" smtClean="0"/>
              <a:t>    $</a:t>
            </a:r>
            <a:r>
              <a:rPr lang="de-DE" sz="600" dirty="0" err="1" smtClean="0"/>
              <a:t>rdlFile.Save</a:t>
            </a:r>
            <a:r>
              <a:rPr lang="de-DE" sz="600" dirty="0" smtClean="0"/>
              <a:t>( $</a:t>
            </a:r>
            <a:r>
              <a:rPr lang="de-DE" sz="600" dirty="0" err="1" smtClean="0"/>
              <a:t>fullReportFileName</a:t>
            </a:r>
            <a:r>
              <a:rPr lang="de-DE" sz="600" dirty="0" smtClean="0"/>
              <a:t>);</a:t>
            </a:r>
            <a:br>
              <a:rPr lang="de-DE" sz="600" dirty="0" smtClean="0"/>
            </a:br>
            <a:r>
              <a:rPr lang="de-DE" sz="600" dirty="0" smtClean="0"/>
              <a:t> </a:t>
            </a:r>
            <a:br>
              <a:rPr lang="de-DE" sz="600" dirty="0" smtClean="0"/>
            </a:br>
            <a:r>
              <a:rPr lang="de-DE" sz="600" dirty="0" smtClean="0"/>
              <a:t>}</a:t>
            </a:r>
          </a:p>
          <a:p>
            <a:pPr marL="0" indent="0">
              <a:buNone/>
            </a:pPr>
            <a:endParaRPr lang="de-DE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 smtClean="0"/>
              <a:t>Powershell</a:t>
            </a:r>
            <a:endParaRPr lang="de-DE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96752"/>
            <a:ext cx="8458200" cy="5352256"/>
          </a:xfrm>
        </p:spPr>
        <p:txBody>
          <a:bodyPr/>
          <a:lstStyle/>
          <a:p>
            <a:pPr marL="0" indent="0">
              <a:buNone/>
            </a:pPr>
            <a:r>
              <a:rPr lang="de-DE" sz="1200" b="1" dirty="0" smtClean="0"/>
              <a:t>Windows </a:t>
            </a:r>
            <a:r>
              <a:rPr lang="de-DE" sz="1200" b="1" dirty="0" err="1" smtClean="0"/>
              <a:t>PowerShell</a:t>
            </a:r>
            <a:endParaRPr lang="de-DE" sz="1200" dirty="0" smtClean="0"/>
          </a:p>
          <a:p>
            <a:pPr marL="0" indent="0">
              <a:buNone/>
            </a:pPr>
            <a:r>
              <a:rPr lang="de-DE" sz="1200" dirty="0" smtClean="0"/>
              <a:t> </a:t>
            </a:r>
          </a:p>
          <a:p>
            <a:pPr marL="0" indent="0">
              <a:buNone/>
            </a:pPr>
            <a:r>
              <a:rPr lang="de-DE" sz="1200" dirty="0" smtClean="0"/>
              <a:t>Windows </a:t>
            </a:r>
            <a:r>
              <a:rPr lang="de-DE" sz="1200" dirty="0" err="1" smtClean="0"/>
              <a:t>PowerShell</a:t>
            </a:r>
            <a:r>
              <a:rPr lang="de-DE" sz="1200" dirty="0" smtClean="0"/>
              <a:t>™ ist eine aufgabenbasierte </a:t>
            </a:r>
            <a:r>
              <a:rPr lang="de-DE" sz="1200" dirty="0" err="1" smtClean="0"/>
              <a:t>Befehlszeilenshell</a:t>
            </a:r>
            <a:r>
              <a:rPr lang="de-DE" sz="1200" dirty="0" smtClean="0"/>
              <a:t>- und Skriptsprache, die speziell für die Systemverwaltung entwickelt wurde. Basierend auf .NET Framework hilft Windows </a:t>
            </a:r>
            <a:r>
              <a:rPr lang="de-DE" sz="1200" dirty="0" err="1" smtClean="0"/>
              <a:t>PowerShell</a:t>
            </a:r>
            <a:r>
              <a:rPr lang="de-DE" sz="1200" dirty="0" smtClean="0"/>
              <a:t>™ IT-Experten und Hauptbenutzern dabei, die Verwaltung des Windows-Betriebssystems und der darauf ausgeführten Anwendungen zu steuern und zu automatisieren. </a:t>
            </a:r>
          </a:p>
          <a:p>
            <a:pPr marL="0" indent="0">
              <a:buNone/>
            </a:pPr>
            <a:r>
              <a:rPr lang="de-DE" sz="1200" dirty="0" smtClean="0"/>
              <a:t>Integrierte Windows </a:t>
            </a:r>
            <a:r>
              <a:rPr lang="de-DE" sz="1200" dirty="0" err="1" smtClean="0"/>
              <a:t>PowerShell</a:t>
            </a:r>
            <a:r>
              <a:rPr lang="de-DE" sz="1200" dirty="0" smtClean="0"/>
              <a:t>-Befehle, auch </a:t>
            </a:r>
            <a:r>
              <a:rPr lang="de-DE" sz="1200" i="1" dirty="0" err="1" smtClean="0"/>
              <a:t>cmdlets</a:t>
            </a:r>
            <a:r>
              <a:rPr lang="de-DE" sz="1200" dirty="0" smtClean="0"/>
              <a:t>, genannt, ermöglichen die Verwaltung der Computer Ihres Unternehmens über die Befehlszeile. Windows </a:t>
            </a:r>
            <a:r>
              <a:rPr lang="de-DE" sz="1200" dirty="0" err="1" smtClean="0"/>
              <a:t>PowerShell</a:t>
            </a:r>
            <a:r>
              <a:rPr lang="de-DE" sz="1200" dirty="0" smtClean="0"/>
              <a:t>™ </a:t>
            </a:r>
            <a:r>
              <a:rPr lang="de-DE" sz="1200" i="1" dirty="0" smtClean="0"/>
              <a:t>-Provider</a:t>
            </a:r>
            <a:r>
              <a:rPr lang="de-DE" sz="1200" dirty="0" smtClean="0"/>
              <a:t> gewähren den Zugriff auf Datenspeicher, wie Registrierungs- und Zertifikatspeicher, so problemlos wie auf das Dateisystem. Zusätzlich bietet Windows </a:t>
            </a:r>
            <a:r>
              <a:rPr lang="de-DE" sz="1200" dirty="0" err="1" smtClean="0"/>
              <a:t>PowerShell</a:t>
            </a:r>
            <a:r>
              <a:rPr lang="de-DE" sz="1200" dirty="0" smtClean="0"/>
              <a:t>™ einen umfangreichen Ausdrucksparser und eine voll entwickelte Skriptsprache.</a:t>
            </a:r>
          </a:p>
          <a:p>
            <a:pPr marL="0" indent="0">
              <a:buNone/>
            </a:pPr>
            <a:r>
              <a:rPr lang="de-DE" sz="1200" dirty="0" smtClean="0"/>
              <a:t>Windows </a:t>
            </a:r>
            <a:r>
              <a:rPr lang="de-DE" sz="1200" dirty="0" err="1" smtClean="0"/>
              <a:t>PowerShell</a:t>
            </a:r>
            <a:r>
              <a:rPr lang="de-DE" sz="1200" dirty="0" smtClean="0"/>
              <a:t>™ enthält die folgenden Features: </a:t>
            </a:r>
          </a:p>
          <a:p>
            <a:pPr marL="0" indent="0" fontAlgn="ctr">
              <a:buNone/>
            </a:pPr>
            <a:r>
              <a:rPr lang="de-DE" sz="1200" dirty="0" err="1" smtClean="0"/>
              <a:t>Cmdlets</a:t>
            </a:r>
            <a:r>
              <a:rPr lang="de-DE" sz="1200" dirty="0" smtClean="0"/>
              <a:t> für die Durchführung allgemeiner Systemverwaltungsaufgaben, wie die Verwaltung von Registrierung, Diensten, Prozessen und Ereignisprotokollen sowie der Verwendung der Windows-Verwaltungsinstrumentation.</a:t>
            </a:r>
          </a:p>
          <a:p>
            <a:pPr marL="0" indent="0" fontAlgn="ctr">
              <a:buNone/>
            </a:pPr>
            <a:r>
              <a:rPr lang="de-DE" sz="1200" dirty="0" smtClean="0"/>
              <a:t>Eine aufgabenbasierte Skriptsprache und Unterstützung von vorhandenen Skripts und Befehlszeilentools.</a:t>
            </a:r>
          </a:p>
          <a:p>
            <a:pPr marL="0" indent="0" fontAlgn="ctr">
              <a:buNone/>
            </a:pPr>
            <a:r>
              <a:rPr lang="de-DE" sz="1200" dirty="0" smtClean="0"/>
              <a:t>Einheitliches Design. Weil </a:t>
            </a:r>
            <a:r>
              <a:rPr lang="de-DE" sz="1200" dirty="0" err="1" smtClean="0"/>
              <a:t>Cmdlets</a:t>
            </a:r>
            <a:r>
              <a:rPr lang="de-DE" sz="1200" dirty="0" smtClean="0"/>
              <a:t> und Systemdatenspeicher gemeinsame Syntax- und Benennungskonventionen verwenden, können Daten problemlos gemeinsam genutzt werden, und das Ergebnis eines </a:t>
            </a:r>
            <a:r>
              <a:rPr lang="de-DE" sz="1200" dirty="0" err="1" smtClean="0"/>
              <a:t>Cmdlets</a:t>
            </a:r>
            <a:r>
              <a:rPr lang="de-DE" sz="1200" dirty="0" smtClean="0"/>
              <a:t> kann ohne Neuformatierung oder andere Bearbeitung als Eingabe eines weiteren </a:t>
            </a:r>
            <a:r>
              <a:rPr lang="de-DE" sz="1200" dirty="0" err="1" smtClean="0"/>
              <a:t>Cmdlets</a:t>
            </a:r>
            <a:r>
              <a:rPr lang="de-DE" sz="1200" dirty="0" smtClean="0"/>
              <a:t> dienen.</a:t>
            </a:r>
          </a:p>
          <a:p>
            <a:pPr marL="0" indent="0" fontAlgn="ctr">
              <a:buNone/>
            </a:pPr>
            <a:r>
              <a:rPr lang="de-DE" sz="1200" dirty="0" smtClean="0"/>
              <a:t>Vereinfachte, befehlsbasierte Navigation durch das Betriebssystem, wobei der Benutzer beim Zugriff auf Registrierung und Datenspeicher auf die gleiche Technik zurückgreifen kann wie beim Zugriff auf das Dateisystem.</a:t>
            </a:r>
          </a:p>
          <a:p>
            <a:pPr marL="0" indent="0" fontAlgn="ctr">
              <a:buNone/>
            </a:pPr>
            <a:r>
              <a:rPr lang="de-DE" sz="1200" dirty="0" smtClean="0"/>
              <a:t>Vielseitige Möglichkeiten zur Objektbearbeitung. Objekte können direkt bearbeitet oder an andere Tools oder Datenbanken gesendet werden.</a:t>
            </a:r>
          </a:p>
          <a:p>
            <a:pPr marL="0" indent="0" fontAlgn="ctr">
              <a:buNone/>
            </a:pPr>
            <a:r>
              <a:rPr lang="de-DE" sz="1200" dirty="0" smtClean="0"/>
              <a:t>Erweiterbare Oberfläche. Unabhängige Softwareanbieter und </a:t>
            </a:r>
            <a:r>
              <a:rPr lang="de-DE" sz="1200" dirty="0" err="1" smtClean="0"/>
              <a:t>Unternhmensentwickler</a:t>
            </a:r>
            <a:r>
              <a:rPr lang="de-DE" sz="1200" dirty="0" smtClean="0"/>
              <a:t> können benutzerdefinierte Tools und Dienstprogramme entwickeln, um ihre Software zu verwalten. </a:t>
            </a:r>
          </a:p>
          <a:p>
            <a:pPr marL="0" indent="0">
              <a:buNone/>
            </a:pPr>
            <a:r>
              <a:rPr lang="de-DE" sz="1200" dirty="0"/>
              <a:t> </a:t>
            </a:r>
          </a:p>
          <a:p>
            <a:pPr marL="0" indent="0">
              <a:buNone/>
            </a:pPr>
            <a:r>
              <a:rPr lang="de-DE" sz="1000" dirty="0" err="1"/>
              <a:t>Pasted</a:t>
            </a:r>
            <a:r>
              <a:rPr lang="de-DE" sz="1000" dirty="0"/>
              <a:t> </a:t>
            </a:r>
            <a:r>
              <a:rPr lang="de-DE" sz="1000" dirty="0" err="1"/>
              <a:t>from</a:t>
            </a:r>
            <a:r>
              <a:rPr lang="de-DE" sz="1000" dirty="0"/>
              <a:t> &lt;</a:t>
            </a:r>
            <a:r>
              <a:rPr lang="de-DE" sz="1000" dirty="0">
                <a:hlinkClick r:id="rId2"/>
              </a:rPr>
              <a:t>http://technet.microsoft.com/de-de/library/bb978526.aspx</a:t>
            </a:r>
            <a:r>
              <a:rPr lang="de-DE" sz="1000" dirty="0"/>
              <a:t>&gt; </a:t>
            </a:r>
          </a:p>
          <a:p>
            <a:pPr marL="0" indent="0">
              <a:buNone/>
            </a:pPr>
            <a:r>
              <a:rPr lang="de-DE" sz="1200" dirty="0" smtClean="0"/>
              <a:t>Version 1.0 (November 2006, heute Version 4.0)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13720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 smtClean="0"/>
              <a:t>Powershell</a:t>
            </a:r>
            <a:endParaRPr lang="de-DE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71600"/>
            <a:ext cx="8134672" cy="5105400"/>
          </a:xfrm>
        </p:spPr>
        <p:txBody>
          <a:bodyPr/>
          <a:lstStyle/>
          <a:p>
            <a:pPr lvl="1"/>
            <a:r>
              <a:rPr lang="de-DE" dirty="0" err="1"/>
              <a:t>Aliasis</a:t>
            </a:r>
            <a:r>
              <a:rPr lang="de-DE" dirty="0"/>
              <a:t> ermöglichen bekannte Befehle aus Dos oder</a:t>
            </a:r>
            <a:br>
              <a:rPr lang="de-DE" dirty="0"/>
            </a:br>
            <a:r>
              <a:rPr lang="de-DE" dirty="0"/>
              <a:t>anderen </a:t>
            </a:r>
            <a:r>
              <a:rPr lang="de-DE" dirty="0" smtClean="0"/>
              <a:t>Skriptsprachen</a:t>
            </a:r>
            <a:br>
              <a:rPr lang="de-DE" dirty="0" smtClean="0"/>
            </a:br>
            <a:r>
              <a:rPr lang="de-DE" dirty="0" err="1" smtClean="0"/>
              <a:t>Cls</a:t>
            </a:r>
            <a:r>
              <a:rPr lang="de-DE" dirty="0"/>
              <a:t>, </a:t>
            </a:r>
            <a:r>
              <a:rPr lang="de-DE" dirty="0" err="1"/>
              <a:t>Ls</a:t>
            </a:r>
            <a:r>
              <a:rPr lang="de-DE" dirty="0"/>
              <a:t>, Dir</a:t>
            </a:r>
          </a:p>
          <a:p>
            <a:pPr lvl="1"/>
            <a:r>
              <a:rPr lang="de-DE" dirty="0" smtClean="0"/>
              <a:t>$</a:t>
            </a:r>
            <a:r>
              <a:rPr lang="de-DE" dirty="0" err="1" smtClean="0"/>
              <a:t>PSVersiontable</a:t>
            </a:r>
            <a:r>
              <a:rPr lang="de-DE" dirty="0" smtClean="0"/>
              <a:t> (Informationen über die installierte Version)</a:t>
            </a:r>
          </a:p>
          <a:p>
            <a:pPr lvl="1"/>
            <a:r>
              <a:rPr lang="de-DE" dirty="0" err="1" smtClean="0"/>
              <a:t>Get-ExcecutionPoilcy</a:t>
            </a:r>
            <a:endParaRPr lang="de-DE" dirty="0" smtClean="0"/>
          </a:p>
          <a:p>
            <a:pPr lvl="1"/>
            <a:r>
              <a:rPr lang="de-DE" dirty="0" smtClean="0"/>
              <a:t>Set-</a:t>
            </a:r>
            <a:r>
              <a:rPr lang="de-DE" dirty="0" err="1" smtClean="0"/>
              <a:t>ExcecutionPolicy</a:t>
            </a:r>
            <a:r>
              <a:rPr lang="de-DE" dirty="0" smtClean="0"/>
              <a:t> </a:t>
            </a:r>
            <a:r>
              <a:rPr lang="de-DE" dirty="0" err="1" smtClean="0"/>
              <a:t>Unrestricted</a:t>
            </a:r>
            <a:r>
              <a:rPr lang="de-DE" dirty="0" smtClean="0"/>
              <a:t> (für Demo)</a:t>
            </a:r>
          </a:p>
          <a:p>
            <a:pPr lvl="1"/>
            <a:r>
              <a:rPr lang="de-DE" dirty="0" err="1" smtClean="0"/>
              <a:t>Get</a:t>
            </a:r>
            <a:r>
              <a:rPr lang="de-DE" dirty="0" smtClean="0"/>
              <a:t>-Help </a:t>
            </a:r>
            <a:r>
              <a:rPr lang="de-DE" dirty="0" err="1" smtClean="0"/>
              <a:t>Executionpolicy</a:t>
            </a:r>
            <a:endParaRPr lang="de-DE" dirty="0" smtClean="0"/>
          </a:p>
          <a:p>
            <a:pPr lvl="1"/>
            <a:r>
              <a:rPr lang="de-DE" dirty="0" smtClean="0"/>
              <a:t>Help </a:t>
            </a:r>
            <a:r>
              <a:rPr lang="de-DE" dirty="0" err="1" smtClean="0"/>
              <a:t>help</a:t>
            </a:r>
            <a:endParaRPr lang="de-DE" dirty="0" smtClean="0"/>
          </a:p>
          <a:p>
            <a:pPr lvl="1"/>
            <a:r>
              <a:rPr lang="de-DE" dirty="0" smtClean="0"/>
              <a:t>Help </a:t>
            </a:r>
            <a:r>
              <a:rPr lang="de-DE" dirty="0" err="1" smtClean="0"/>
              <a:t>help</a:t>
            </a:r>
            <a:r>
              <a:rPr lang="de-DE" dirty="0" smtClean="0"/>
              <a:t> -</a:t>
            </a:r>
            <a:r>
              <a:rPr lang="de-DE" dirty="0" err="1" smtClean="0"/>
              <a:t>Full</a:t>
            </a:r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93647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Powershell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350696" cy="510540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de-DE" sz="1600" dirty="0" err="1" smtClean="0"/>
              <a:t>Powershell</a:t>
            </a:r>
            <a:r>
              <a:rPr lang="de-DE" sz="1600" dirty="0" smtClean="0"/>
              <a:t> ist objektbasiert</a:t>
            </a:r>
            <a:br>
              <a:rPr lang="de-DE" sz="1600" dirty="0" smtClean="0"/>
            </a:br>
            <a:r>
              <a:rPr lang="de-DE" sz="1600" dirty="0" err="1" smtClean="0"/>
              <a:t>Get</a:t>
            </a:r>
            <a:r>
              <a:rPr lang="de-DE" sz="1600" dirty="0" smtClean="0"/>
              <a:t>-Date</a:t>
            </a:r>
            <a:br>
              <a:rPr lang="de-DE" sz="1600" dirty="0" smtClean="0"/>
            </a:br>
            <a:r>
              <a:rPr lang="de-DE" sz="1600" dirty="0" smtClean="0"/>
              <a:t>(</a:t>
            </a:r>
            <a:r>
              <a:rPr lang="de-DE" sz="1600" dirty="0" err="1" smtClean="0"/>
              <a:t>Get</a:t>
            </a:r>
            <a:r>
              <a:rPr lang="de-DE" sz="1600" dirty="0" smtClean="0"/>
              <a:t>-Date).</a:t>
            </a:r>
            <a:r>
              <a:rPr lang="de-DE" sz="1600" dirty="0" err="1" smtClean="0"/>
              <a:t>ToShortDateString</a:t>
            </a:r>
            <a:r>
              <a:rPr lang="de-DE" sz="1600" dirty="0" smtClean="0"/>
              <a:t>()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de-DE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600" dirty="0" smtClean="0"/>
              <a:t>Es können Member und Properties verwendet werden</a:t>
            </a:r>
            <a:br>
              <a:rPr lang="de-DE" sz="1600" dirty="0" smtClean="0"/>
            </a:br>
            <a:r>
              <a:rPr lang="de-DE" sz="1600" dirty="0" smtClean="0"/>
              <a:t>(nicht nur Text)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600" dirty="0" smtClean="0"/>
              <a:t>Variablen (definiert durch $Zeichen am Anfang)</a:t>
            </a:r>
            <a:br>
              <a:rPr lang="de-DE" sz="1600" dirty="0" smtClean="0"/>
            </a:br>
            <a:r>
              <a:rPr lang="de-DE" sz="1600" dirty="0" smtClean="0"/>
              <a:t>$a=1; $</a:t>
            </a:r>
            <a:r>
              <a:rPr lang="de-DE" sz="1600" dirty="0" err="1" smtClean="0"/>
              <a:t>a.GetType</a:t>
            </a:r>
            <a:r>
              <a:rPr lang="de-DE" sz="1600" dirty="0" smtClean="0"/>
              <a:t>()</a:t>
            </a:r>
            <a:br>
              <a:rPr lang="de-DE" sz="1600" dirty="0" smtClean="0"/>
            </a:br>
            <a:r>
              <a:rPr lang="de-DE" sz="1600" dirty="0" smtClean="0"/>
              <a:t>$b=“1“;$</a:t>
            </a:r>
            <a:r>
              <a:rPr lang="de-DE" sz="1600" dirty="0" err="1" smtClean="0"/>
              <a:t>b.GetType</a:t>
            </a:r>
            <a:r>
              <a:rPr lang="de-DE" sz="1600" dirty="0" smtClean="0"/>
              <a:t>()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600" dirty="0" smtClean="0"/>
              <a:t>[</a:t>
            </a:r>
            <a:r>
              <a:rPr lang="de-DE" sz="1600" dirty="0" err="1" smtClean="0"/>
              <a:t>int</a:t>
            </a:r>
            <a:r>
              <a:rPr lang="de-DE" sz="1600" dirty="0"/>
              <a:t>]</a:t>
            </a:r>
            <a:r>
              <a:rPr lang="de-DE" sz="1600" dirty="0" smtClean="0"/>
              <a:t>$d=100  (starke Typisierung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600" dirty="0" smtClean="0"/>
              <a:t>Kontrollstrukturen und Ablaufsteuerung</a:t>
            </a:r>
            <a:br>
              <a:rPr lang="de-DE" sz="1600" dirty="0" smtClean="0"/>
            </a:br>
            <a:r>
              <a:rPr lang="de-DE" sz="1600" dirty="0" err="1" smtClean="0"/>
              <a:t>If</a:t>
            </a:r>
            <a:r>
              <a:rPr lang="de-DE" sz="1600" dirty="0" smtClean="0"/>
              <a:t>-Else</a:t>
            </a:r>
            <a:br>
              <a:rPr lang="de-DE" sz="1600" dirty="0" smtClean="0"/>
            </a:br>
            <a:r>
              <a:rPr lang="de-DE" sz="1600" dirty="0" smtClean="0"/>
              <a:t>Switch</a:t>
            </a:r>
            <a:br>
              <a:rPr lang="de-DE" sz="1600" dirty="0" smtClean="0"/>
            </a:b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loop</a:t>
            </a:r>
            <a:r>
              <a:rPr lang="de-DE" sz="1600" dirty="0"/>
              <a:t/>
            </a:r>
            <a:br>
              <a:rPr lang="de-DE" sz="1600" dirty="0"/>
            </a:br>
            <a:r>
              <a:rPr lang="de-DE" sz="1600" dirty="0" err="1" smtClean="0"/>
              <a:t>ForEachLoop</a:t>
            </a:r>
            <a:r>
              <a:rPr lang="de-DE" sz="1600" dirty="0" smtClean="0"/>
              <a:t> etc.</a:t>
            </a:r>
            <a:br>
              <a:rPr lang="de-DE" sz="1600" dirty="0" smtClean="0"/>
            </a:br>
            <a:r>
              <a:rPr lang="de-DE" sz="1600" dirty="0" smtClean="0"/>
              <a:t>(Vorsicht </a:t>
            </a:r>
            <a:r>
              <a:rPr lang="de-DE" sz="1600" dirty="0" err="1" smtClean="0"/>
              <a:t>Vergleichsoberatoren</a:t>
            </a:r>
            <a:r>
              <a:rPr lang="de-DE" sz="1600" dirty="0" smtClean="0"/>
              <a:t> –</a:t>
            </a:r>
            <a:r>
              <a:rPr lang="de-DE" sz="1600" dirty="0" err="1" smtClean="0"/>
              <a:t>ge</a:t>
            </a:r>
            <a:r>
              <a:rPr lang="de-DE" sz="1600" dirty="0" smtClean="0"/>
              <a:t> uns nicht &gt;=)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de-DE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600" dirty="0" err="1" smtClean="0"/>
              <a:t>Vorsicht:Variablen</a:t>
            </a:r>
            <a:r>
              <a:rPr lang="de-DE" sz="1600" dirty="0" smtClean="0"/>
              <a:t> und Funktionsdefinitionen bleiben während einer Session erhalten. Dies kann zu unerwarteten Ergebnissen führen</a:t>
            </a:r>
            <a:endParaRPr lang="de-DE" sz="1600" dirty="0"/>
          </a:p>
          <a:p>
            <a:pPr lvl="1">
              <a:buFont typeface="Wingdings" panose="05000000000000000000" pitchFamily="2" charset="2"/>
              <a:buChar char="§"/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89774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57" y="0"/>
            <a:ext cx="7315200" cy="1143000"/>
          </a:xfrm>
        </p:spPr>
        <p:txBody>
          <a:bodyPr/>
          <a:lstStyle/>
          <a:p>
            <a:r>
              <a:rPr lang="de-DE" dirty="0" smtClean="0"/>
              <a:t>Praxis Aufgabe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de-DE" b="1" dirty="0" smtClean="0"/>
              <a:t>Aufgabe:</a:t>
            </a:r>
          </a:p>
          <a:p>
            <a:pPr marL="457200" lvl="1" indent="0">
              <a:buNone/>
            </a:pPr>
            <a:r>
              <a:rPr lang="de-DE" dirty="0" smtClean="0"/>
              <a:t>Erstelle eine Steuerungsdatei der zu verteilenden </a:t>
            </a:r>
            <a:r>
              <a:rPr lang="de-DE" dirty="0" err="1" smtClean="0"/>
              <a:t>rdl</a:t>
            </a:r>
            <a:r>
              <a:rPr lang="de-DE" dirty="0" smtClean="0"/>
              <a:t>-Dateien unter Berücksichtigung der Kennzeichnung RDCE</a:t>
            </a:r>
          </a:p>
          <a:p>
            <a:pPr marL="457200" lvl="1" indent="0">
              <a:buNone/>
            </a:pPr>
            <a:r>
              <a:rPr lang="de-DE" dirty="0" smtClean="0"/>
              <a:t>Sammele alle zu verteilenden Dateien in einer </a:t>
            </a:r>
            <a:r>
              <a:rPr lang="de-DE" dirty="0" err="1" smtClean="0"/>
              <a:t>zip</a:t>
            </a:r>
            <a:r>
              <a:rPr lang="de-DE" dirty="0" smtClean="0"/>
              <a:t> Datei.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55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Praxis Aufgabe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err="1" smtClean="0"/>
              <a:t>Verwende</a:t>
            </a:r>
            <a:r>
              <a:rPr lang="en-US" sz="1400" dirty="0" smtClean="0"/>
              <a:t> Ionic.Zip.dll (</a:t>
            </a:r>
            <a:r>
              <a:rPr lang="en-US" sz="1400" dirty="0" err="1" smtClean="0"/>
              <a:t>DotNetZip</a:t>
            </a:r>
            <a:r>
              <a:rPr lang="en-US" sz="1400" dirty="0" smtClean="0"/>
              <a:t>, </a:t>
            </a:r>
            <a:r>
              <a:rPr lang="en-US" sz="1400" dirty="0" err="1" smtClean="0"/>
              <a:t>CodePlex</a:t>
            </a:r>
            <a:r>
              <a:rPr lang="en-US" sz="1400" dirty="0" smtClean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 smtClean="0"/>
              <a:t>Publiziere</a:t>
            </a:r>
            <a:r>
              <a:rPr lang="en-US" sz="1400" dirty="0" smtClean="0"/>
              <a:t> die </a:t>
            </a:r>
            <a:r>
              <a:rPr lang="en-US" sz="1400" dirty="0" err="1" smtClean="0"/>
              <a:t>Berichte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 smtClean="0"/>
              <a:t>Mögliches</a:t>
            </a:r>
            <a:r>
              <a:rPr lang="en-US" sz="1400" dirty="0" smtClean="0"/>
              <a:t> Problem:</a:t>
            </a:r>
          </a:p>
          <a:p>
            <a:pPr marL="0" indent="0">
              <a:buNone/>
            </a:pPr>
            <a:r>
              <a:rPr lang="en-US" sz="1400" dirty="0" smtClean="0"/>
              <a:t>Report Builder 3.0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  &lt;</a:t>
            </a:r>
            <a:r>
              <a:rPr lang="en-US" sz="1400" dirty="0" err="1"/>
              <a:t>DataSourceReference</a:t>
            </a:r>
            <a:r>
              <a:rPr lang="en-US" sz="1400" dirty="0" smtClean="0"/>
              <a:t>&gt;/Folder/</a:t>
            </a:r>
            <a:r>
              <a:rPr lang="en-US" sz="1400" dirty="0" err="1" smtClean="0"/>
              <a:t>DataSource</a:t>
            </a:r>
            <a:r>
              <a:rPr lang="en-US" sz="1400" dirty="0" smtClean="0"/>
              <a:t>&lt;/</a:t>
            </a:r>
            <a:r>
              <a:rPr lang="en-US" sz="1400" dirty="0" err="1"/>
              <a:t>DataSourceReference</a:t>
            </a:r>
            <a:r>
              <a:rPr lang="en-US" sz="1400" dirty="0" smtClean="0"/>
              <a:t>&gt;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Visual Studio</a:t>
            </a:r>
          </a:p>
          <a:p>
            <a:pPr marL="0" indent="0">
              <a:buNone/>
            </a:pPr>
            <a:r>
              <a:rPr lang="en-US" sz="1400" dirty="0"/>
              <a:t> &lt;</a:t>
            </a:r>
            <a:r>
              <a:rPr lang="en-US" sz="1400" dirty="0" err="1" smtClean="0"/>
              <a:t>DataSourceReference</a:t>
            </a:r>
            <a:r>
              <a:rPr lang="en-US" sz="1400" dirty="0" smtClean="0"/>
              <a:t>&gt;</a:t>
            </a:r>
            <a:r>
              <a:rPr lang="en-US" sz="1400" dirty="0" err="1"/>
              <a:t>DataSource</a:t>
            </a:r>
            <a:r>
              <a:rPr lang="en-US" sz="1400" dirty="0" smtClean="0"/>
              <a:t>&lt;/</a:t>
            </a:r>
            <a:r>
              <a:rPr lang="en-US" sz="1400" dirty="0" err="1"/>
              <a:t>DataSourceReference</a:t>
            </a:r>
            <a:r>
              <a:rPr lang="en-US" sz="1400" dirty="0" smtClean="0"/>
              <a:t>&gt;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 smtClean="0"/>
              <a:t>Erfordert</a:t>
            </a:r>
            <a:r>
              <a:rPr lang="en-US" sz="1400" dirty="0" smtClean="0"/>
              <a:t> </a:t>
            </a:r>
            <a:r>
              <a:rPr lang="en-US" sz="1400" dirty="0" err="1" smtClean="0"/>
              <a:t>setzen</a:t>
            </a:r>
            <a:r>
              <a:rPr lang="en-US" sz="1400" dirty="0" smtClean="0"/>
              <a:t> der </a:t>
            </a:r>
            <a:r>
              <a:rPr lang="en-US" sz="1400" dirty="0" err="1" smtClean="0"/>
              <a:t>DataSource</a:t>
            </a:r>
            <a:r>
              <a:rPr lang="en-US" sz="1400" dirty="0" smtClean="0"/>
              <a:t> per </a:t>
            </a:r>
            <a:r>
              <a:rPr lang="en-US" sz="1400" dirty="0" err="1" smtClean="0"/>
              <a:t>Skript</a:t>
            </a:r>
            <a:r>
              <a:rPr lang="en-US" sz="1400" dirty="0" smtClean="0"/>
              <a:t> (</a:t>
            </a:r>
            <a:r>
              <a:rPr lang="en-US" sz="1400" dirty="0" err="1" smtClean="0"/>
              <a:t>Beispiele</a:t>
            </a:r>
            <a:r>
              <a:rPr lang="en-US" sz="1400" dirty="0" smtClean="0"/>
              <a:t> </a:t>
            </a:r>
            <a:r>
              <a:rPr lang="en-US" sz="1400" dirty="0" err="1" smtClean="0"/>
              <a:t>im</a:t>
            </a:r>
            <a:r>
              <a:rPr lang="en-US" sz="1400" dirty="0" smtClean="0"/>
              <a:t> Internet) </a:t>
            </a:r>
            <a:r>
              <a:rPr lang="en-US" sz="1400" dirty="0" err="1" smtClean="0"/>
              <a:t>oder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err="1" smtClean="0"/>
              <a:t>Bearbeiten</a:t>
            </a:r>
            <a:r>
              <a:rPr lang="en-US" sz="1400" dirty="0" smtClean="0"/>
              <a:t> der </a:t>
            </a:r>
            <a:r>
              <a:rPr lang="en-US" sz="1400" dirty="0" err="1" smtClean="0"/>
              <a:t>DataSourceReference</a:t>
            </a:r>
            <a:r>
              <a:rPr lang="en-US" sz="1400" dirty="0" smtClean="0"/>
              <a:t> (</a:t>
            </a:r>
            <a:r>
              <a:rPr lang="en-US" sz="1400" dirty="0" err="1" smtClean="0"/>
              <a:t>z.B</a:t>
            </a:r>
            <a:r>
              <a:rPr lang="en-US" sz="1400" dirty="0" smtClean="0"/>
              <a:t>. </a:t>
            </a:r>
            <a:r>
              <a:rPr lang="en-US" sz="1400" dirty="0" err="1" smtClean="0"/>
              <a:t>über</a:t>
            </a:r>
            <a:r>
              <a:rPr lang="en-US" sz="1400" dirty="0" smtClean="0"/>
              <a:t> Regular Expressions)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7768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Reinhard Flügel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dirty="0"/>
              <a:t>Dipl.-Physiker, Dipl.-Informatiker (FH</a:t>
            </a:r>
            <a:r>
              <a:rPr lang="de-DE" dirty="0" smtClean="0"/>
              <a:t>)</a:t>
            </a:r>
          </a:p>
          <a:p>
            <a:pPr lvl="1" eaLnBrk="1" hangingPunct="1"/>
            <a:r>
              <a:rPr lang="de-DE" dirty="0" smtClean="0"/>
              <a:t>Seit 1994 freiberuflich</a:t>
            </a:r>
          </a:p>
          <a:p>
            <a:pPr lvl="1" eaLnBrk="1" hangingPunct="1"/>
            <a:r>
              <a:rPr lang="de-DE" dirty="0" smtClean="0"/>
              <a:t>Programmierung unter C, C++, C#</a:t>
            </a:r>
          </a:p>
          <a:p>
            <a:pPr lvl="1" eaLnBrk="1" hangingPunct="1"/>
            <a:r>
              <a:rPr lang="de-DE" dirty="0" smtClean="0"/>
              <a:t>Datenbanken seit MS SQL Server 6.0</a:t>
            </a:r>
          </a:p>
          <a:p>
            <a:pPr lvl="1" eaLnBrk="1" hangingPunct="1"/>
            <a:r>
              <a:rPr lang="de-DE" dirty="0" smtClean="0"/>
              <a:t>Reports: Crystal Reports, Access, </a:t>
            </a:r>
            <a:br>
              <a:rPr lang="de-DE" dirty="0" smtClean="0"/>
            </a:br>
            <a:r>
              <a:rPr lang="de-DE" dirty="0" smtClean="0"/>
              <a:t>MS Reporting Services</a:t>
            </a:r>
          </a:p>
          <a:p>
            <a:pPr marL="457200" lvl="1" indent="0" eaLnBrk="1" hangingPunct="1">
              <a:buNone/>
            </a:pPr>
            <a:endParaRPr lang="de-DE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301208"/>
            <a:ext cx="332422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4221088"/>
            <a:ext cx="332422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69" y="4116313"/>
            <a:ext cx="1524000" cy="1162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4139158"/>
            <a:ext cx="1524000" cy="2066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Regex</a:t>
            </a:r>
            <a:r>
              <a:rPr lang="de-DE" dirty="0" smtClean="0"/>
              <a:t> in </a:t>
            </a:r>
            <a:r>
              <a:rPr lang="de-DE" dirty="0" err="1" smtClean="0"/>
              <a:t>powershell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dirty="0"/>
              <a:t>  [</a:t>
            </a:r>
            <a:r>
              <a:rPr lang="de-DE" sz="2000" dirty="0" err="1"/>
              <a:t>byte</a:t>
            </a:r>
            <a:r>
              <a:rPr lang="de-DE" sz="2000" dirty="0"/>
              <a:t>[]] $</a:t>
            </a:r>
            <a:r>
              <a:rPr lang="de-DE" sz="2000" dirty="0" err="1"/>
              <a:t>reportDefinition</a:t>
            </a:r>
            <a:r>
              <a:rPr lang="de-DE" sz="2000" dirty="0"/>
              <a:t> = $</a:t>
            </a:r>
            <a:r>
              <a:rPr lang="de-DE" sz="2000" dirty="0" err="1"/>
              <a:t>proxy.GetItemDefinition</a:t>
            </a:r>
            <a:r>
              <a:rPr lang="de-DE" sz="2000" dirty="0"/>
              <a:t>($</a:t>
            </a:r>
            <a:r>
              <a:rPr lang="de-DE" sz="2000" dirty="0" err="1"/>
              <a:t>item.Path</a:t>
            </a:r>
            <a:r>
              <a:rPr lang="de-DE" sz="2000" dirty="0"/>
              <a:t>) </a:t>
            </a:r>
          </a:p>
          <a:p>
            <a:pPr marL="0" indent="0">
              <a:buNone/>
            </a:pPr>
            <a:r>
              <a:rPr lang="de-DE" sz="2000" dirty="0"/>
              <a:t>    [</a:t>
            </a:r>
            <a:r>
              <a:rPr lang="de-DE" sz="2000" dirty="0" err="1"/>
              <a:t>System.Text.Encoding</a:t>
            </a:r>
            <a:r>
              <a:rPr lang="de-DE" sz="2000" dirty="0"/>
              <a:t>] $</a:t>
            </a:r>
            <a:r>
              <a:rPr lang="de-DE" sz="2000" dirty="0" err="1"/>
              <a:t>enc</a:t>
            </a:r>
            <a:r>
              <a:rPr lang="de-DE" sz="2000" dirty="0"/>
              <a:t> = [</a:t>
            </a:r>
            <a:r>
              <a:rPr lang="de-DE" sz="2000" dirty="0" err="1"/>
              <a:t>System.Text.Encoding</a:t>
            </a:r>
            <a:r>
              <a:rPr lang="de-DE" sz="2000" dirty="0"/>
              <a:t>]::UTF8</a:t>
            </a:r>
          </a:p>
          <a:p>
            <a:pPr marL="0" indent="0">
              <a:buNone/>
            </a:pPr>
            <a:r>
              <a:rPr lang="de-DE" sz="2000" dirty="0"/>
              <a:t>    [</a:t>
            </a:r>
            <a:r>
              <a:rPr lang="de-DE" sz="2000" dirty="0" err="1"/>
              <a:t>string</a:t>
            </a:r>
            <a:r>
              <a:rPr lang="de-DE" sz="2000" dirty="0"/>
              <a:t>]$</a:t>
            </a:r>
            <a:r>
              <a:rPr lang="de-DE" sz="2000" dirty="0" err="1"/>
              <a:t>Textrdl</a:t>
            </a:r>
            <a:r>
              <a:rPr lang="de-DE" sz="2000" dirty="0"/>
              <a:t> = $</a:t>
            </a:r>
            <a:r>
              <a:rPr lang="de-DE" sz="2000" dirty="0" err="1"/>
              <a:t>enc.GetString</a:t>
            </a:r>
            <a:r>
              <a:rPr lang="de-DE" sz="2000" dirty="0"/>
              <a:t>($</a:t>
            </a:r>
            <a:r>
              <a:rPr lang="de-DE" sz="2000" dirty="0" err="1"/>
              <a:t>reportDefinition</a:t>
            </a:r>
            <a:r>
              <a:rPr lang="de-DE" sz="2000" dirty="0" smtClean="0"/>
              <a:t>)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/>
              <a:t> </a:t>
            </a:r>
            <a:r>
              <a:rPr lang="de-DE" sz="2000" dirty="0" smtClean="0"/>
              <a:t>$</a:t>
            </a:r>
            <a:r>
              <a:rPr lang="de-DE" sz="2000" dirty="0" err="1"/>
              <a:t>Textrdl</a:t>
            </a:r>
            <a:r>
              <a:rPr lang="de-DE" sz="2000" dirty="0"/>
              <a:t> =  $</a:t>
            </a:r>
            <a:r>
              <a:rPr lang="de-DE" sz="2000" dirty="0" err="1"/>
              <a:t>Textrdl</a:t>
            </a:r>
            <a:r>
              <a:rPr lang="de-DE" sz="2000" dirty="0"/>
              <a:t> -</a:t>
            </a:r>
            <a:r>
              <a:rPr lang="de-DE" sz="2000" dirty="0" err="1"/>
              <a:t>ireplace</a:t>
            </a:r>
            <a:r>
              <a:rPr lang="de-DE" sz="2000" dirty="0"/>
              <a:t> "(?s)&lt;</a:t>
            </a:r>
            <a:r>
              <a:rPr lang="de-DE" sz="2000" dirty="0" err="1"/>
              <a:t>DataSourceReference</a:t>
            </a:r>
            <a:r>
              <a:rPr lang="de-DE" sz="2000" dirty="0"/>
              <a:t>&gt;.*?</a:t>
            </a:r>
            <a:r>
              <a:rPr lang="de-DE" sz="2000" dirty="0" err="1"/>
              <a:t>DSFleetCarsReport</a:t>
            </a:r>
            <a:r>
              <a:rPr lang="de-DE" sz="2000" dirty="0"/>
              <a:t>_","&lt;</a:t>
            </a:r>
            <a:r>
              <a:rPr lang="de-DE" sz="2000" dirty="0" err="1"/>
              <a:t>DataSourceReference</a:t>
            </a:r>
            <a:r>
              <a:rPr lang="de-DE" sz="2000" dirty="0"/>
              <a:t>&gt;/Data </a:t>
            </a:r>
            <a:r>
              <a:rPr lang="de-DE" sz="2000" dirty="0" err="1"/>
              <a:t>Sources</a:t>
            </a:r>
            <a:r>
              <a:rPr lang="de-DE" sz="2000" dirty="0"/>
              <a:t>/</a:t>
            </a:r>
            <a:r>
              <a:rPr lang="de-DE" sz="2000" dirty="0" err="1"/>
              <a:t>DSFleetCarsReport</a:t>
            </a:r>
            <a:r>
              <a:rPr lang="de-DE" sz="2000" dirty="0"/>
              <a:t>_"</a:t>
            </a:r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r>
              <a:rPr lang="de-DE" sz="2000" dirty="0" smtClean="0"/>
              <a:t>    </a:t>
            </a:r>
            <a:r>
              <a:rPr lang="de-DE" sz="2000" dirty="0"/>
              <a:t>$</a:t>
            </a:r>
            <a:r>
              <a:rPr lang="de-DE" sz="2000" dirty="0" err="1"/>
              <a:t>reportDefinition</a:t>
            </a:r>
            <a:r>
              <a:rPr lang="de-DE" sz="2000" dirty="0"/>
              <a:t> = $</a:t>
            </a:r>
            <a:r>
              <a:rPr lang="de-DE" sz="2000" dirty="0" err="1"/>
              <a:t>enc.GetBytes</a:t>
            </a:r>
            <a:r>
              <a:rPr lang="de-DE" sz="2000" dirty="0"/>
              <a:t>($</a:t>
            </a:r>
            <a:r>
              <a:rPr lang="de-DE" sz="2000" dirty="0" err="1"/>
              <a:t>Textrdl</a:t>
            </a:r>
            <a:r>
              <a:rPr lang="de-DE" sz="2000" dirty="0"/>
              <a:t>)</a:t>
            </a:r>
          </a:p>
          <a:p>
            <a:pPr marL="0" indent="0">
              <a:buNone/>
            </a:pPr>
            <a:r>
              <a:rPr lang="de-DE" sz="2000" dirty="0"/>
              <a:t>   </a:t>
            </a:r>
            <a:r>
              <a:rPr lang="en-US" sz="2000" dirty="0" smtClean="0"/>
              <a:t>    </a:t>
            </a:r>
            <a:r>
              <a:rPr lang="en-US" sz="2000" dirty="0"/>
              <a:t>[</a:t>
            </a:r>
            <a:r>
              <a:rPr lang="en-US" sz="2000" dirty="0" err="1"/>
              <a:t>System.IO.MemoryStream</a:t>
            </a:r>
            <a:r>
              <a:rPr lang="en-US" sz="2000" dirty="0"/>
              <a:t>] $</a:t>
            </a:r>
            <a:r>
              <a:rPr lang="en-US" sz="2000" dirty="0" err="1"/>
              <a:t>memStream</a:t>
            </a:r>
            <a:r>
              <a:rPr lang="en-US" sz="2000" dirty="0"/>
              <a:t> = New-Object </a:t>
            </a:r>
            <a:r>
              <a:rPr lang="en-US" sz="2000" dirty="0" err="1"/>
              <a:t>System.IO.MemoryStream</a:t>
            </a:r>
            <a:r>
              <a:rPr lang="en-US" sz="2000" dirty="0"/>
              <a:t>(@(,$</a:t>
            </a:r>
            <a:r>
              <a:rPr lang="en-US" sz="2000" dirty="0" err="1"/>
              <a:t>reportDefinition</a:t>
            </a:r>
            <a:r>
              <a:rPr lang="en-US" sz="2000" dirty="0"/>
              <a:t>))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/>
              <a:t>       #</a:t>
            </a:r>
            <a:r>
              <a:rPr lang="de-DE" sz="2000" dirty="0" err="1"/>
              <a:t>ZipEntry</a:t>
            </a:r>
            <a:r>
              <a:rPr lang="de-DE" sz="2000" dirty="0"/>
              <a:t> </a:t>
            </a:r>
            <a:r>
              <a:rPr lang="de-DE" sz="2000" dirty="0" err="1"/>
              <a:t>entry</a:t>
            </a:r>
            <a:r>
              <a:rPr lang="de-DE" sz="2000" dirty="0"/>
              <a:t> = </a:t>
            </a:r>
          </a:p>
          <a:p>
            <a:pPr marL="0" indent="0">
              <a:buNone/>
            </a:pPr>
            <a:r>
              <a:rPr lang="en-US" sz="2000" dirty="0"/>
              <a:t>      $e=  $</a:t>
            </a:r>
            <a:r>
              <a:rPr lang="en-US" sz="2000" dirty="0" err="1"/>
              <a:t>zipfile.AddEntry</a:t>
            </a:r>
            <a:r>
              <a:rPr lang="en-US" sz="2000" dirty="0"/>
              <a:t>($item.Path+".</a:t>
            </a:r>
            <a:r>
              <a:rPr lang="en-US" sz="2000" dirty="0" err="1"/>
              <a:t>rdl</a:t>
            </a:r>
            <a:r>
              <a:rPr lang="en-US" sz="2000" dirty="0"/>
              <a:t>", $</a:t>
            </a:r>
            <a:r>
              <a:rPr lang="en-US" sz="2000" dirty="0" err="1"/>
              <a:t>memStream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de-DE" sz="2000" dirty="0"/>
              <a:t> 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662661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Regex</a:t>
            </a:r>
            <a:r>
              <a:rPr lang="de-DE" dirty="0" smtClean="0"/>
              <a:t> in </a:t>
            </a:r>
            <a:r>
              <a:rPr lang="de-DE" dirty="0" err="1" smtClean="0"/>
              <a:t>powershell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206680" cy="5105400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Die Zeilen mit 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/>
              <a:t>&lt;</a:t>
            </a:r>
            <a:r>
              <a:rPr lang="de-DE" dirty="0" err="1"/>
              <a:t>rd</a:t>
            </a:r>
            <a:r>
              <a:rPr lang="de-DE" dirty="0"/>
              <a:t>: </a:t>
            </a:r>
          </a:p>
          <a:p>
            <a:pPr marL="0" indent="0">
              <a:buNone/>
            </a:pPr>
            <a:r>
              <a:rPr lang="de-DE" dirty="0" smtClean="0"/>
              <a:t>Können auch entfernt werden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$</a:t>
            </a:r>
            <a:r>
              <a:rPr lang="de-DE" dirty="0" err="1"/>
              <a:t>Textrdl</a:t>
            </a:r>
            <a:r>
              <a:rPr lang="de-DE" dirty="0"/>
              <a:t> =  $</a:t>
            </a:r>
            <a:r>
              <a:rPr lang="de-DE" dirty="0" err="1"/>
              <a:t>Textrdl</a:t>
            </a:r>
            <a:r>
              <a:rPr lang="de-DE" dirty="0"/>
              <a:t> -</a:t>
            </a:r>
            <a:r>
              <a:rPr lang="de-DE" dirty="0" err="1"/>
              <a:t>ireplace</a:t>
            </a:r>
            <a:r>
              <a:rPr lang="de-DE" dirty="0"/>
              <a:t> "\s*&lt;</a:t>
            </a:r>
            <a:r>
              <a:rPr lang="de-DE" dirty="0" err="1"/>
              <a:t>rd</a:t>
            </a:r>
            <a:r>
              <a:rPr lang="de-DE" dirty="0"/>
              <a:t>:.*?&lt;/rd.*?&gt;\r",""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446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Projekt </a:t>
            </a:r>
            <a:r>
              <a:rPr lang="de-DE" dirty="0" err="1" smtClean="0"/>
              <a:t>FleetCars</a:t>
            </a:r>
            <a:endParaRPr lang="de-DE" dirty="0" smtClean="0"/>
          </a:p>
        </p:txBody>
      </p:sp>
      <p:sp>
        <p:nvSpPr>
          <p:cNvPr id="4099" name="Rectangle 2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e-DE" dirty="0"/>
              <a:t>Fuhrpark </a:t>
            </a:r>
            <a:r>
              <a:rPr lang="de-DE" dirty="0" err="1"/>
              <a:t>Control</a:t>
            </a:r>
            <a:r>
              <a:rPr lang="de-DE" dirty="0"/>
              <a:t> und Reporting System</a:t>
            </a:r>
          </a:p>
          <a:p>
            <a:pPr lvl="1" eaLnBrk="1" hangingPunct="1"/>
            <a:r>
              <a:rPr lang="de-DE" dirty="0" err="1"/>
              <a:t>Grosskunden</a:t>
            </a:r>
            <a:endParaRPr lang="de-DE" dirty="0"/>
          </a:p>
          <a:p>
            <a:pPr lvl="1" eaLnBrk="1" hangingPunct="1"/>
            <a:r>
              <a:rPr lang="de-DE" dirty="0"/>
              <a:t>ca. 3700 Kunden</a:t>
            </a:r>
          </a:p>
          <a:p>
            <a:pPr lvl="1" eaLnBrk="1" hangingPunct="1"/>
            <a:r>
              <a:rPr lang="de-DE" dirty="0" smtClean="0"/>
              <a:t>ca. 22000 Fahrzeuge</a:t>
            </a:r>
          </a:p>
          <a:p>
            <a:pPr lvl="1" eaLnBrk="1" hangingPunct="1"/>
            <a:r>
              <a:rPr lang="de-DE" dirty="0" smtClean="0"/>
              <a:t>ca. 75000000 Datensätze (Zahlungen)</a:t>
            </a:r>
          </a:p>
          <a:p>
            <a:pPr eaLnBrk="1" hangingPunct="1"/>
            <a:r>
              <a:rPr lang="de-DE" dirty="0" smtClean="0"/>
              <a:t>Kunden können sich die Berichte selbst zusammenstellen</a:t>
            </a:r>
          </a:p>
          <a:p>
            <a:pPr marL="457200" lvl="1" indent="0" eaLnBrk="1" hangingPunct="1">
              <a:buNone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Ausgangssituation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27 Ländergesellschaften (Zahl steigend)</a:t>
            </a:r>
          </a:p>
          <a:p>
            <a:pPr eaLnBrk="1" hangingPunct="1"/>
            <a:r>
              <a:rPr lang="de-DE" dirty="0" smtClean="0"/>
              <a:t>Oracle DB (Jedes Land eigene Datenbank)</a:t>
            </a:r>
            <a:br>
              <a:rPr lang="de-DE" dirty="0" smtClean="0"/>
            </a:br>
            <a:r>
              <a:rPr lang="de-DE" dirty="0" smtClean="0"/>
              <a:t>kein Mandantenkennzeichnen</a:t>
            </a:r>
          </a:p>
          <a:p>
            <a:pPr lvl="0" eaLnBrk="1" hangingPunct="1"/>
            <a:r>
              <a:rPr lang="de-DE" dirty="0" smtClean="0"/>
              <a:t>Zugriff auf DB über </a:t>
            </a:r>
            <a:r>
              <a:rPr lang="de-DE" dirty="0" err="1" smtClean="0"/>
              <a:t>Shared</a:t>
            </a:r>
            <a:r>
              <a:rPr lang="de-DE" dirty="0" smtClean="0"/>
              <a:t> Data Source</a:t>
            </a:r>
            <a:br>
              <a:rPr lang="de-DE" dirty="0" smtClean="0"/>
            </a:br>
            <a:r>
              <a:rPr lang="de-DE" dirty="0" smtClean="0"/>
              <a:t>bei generierten Reports kein Problem </a:t>
            </a:r>
            <a:br>
              <a:rPr lang="de-DE" dirty="0" smtClean="0"/>
            </a:br>
            <a:r>
              <a:rPr lang="de-DE" dirty="0" smtClean="0"/>
              <a:t> </a:t>
            </a:r>
          </a:p>
          <a:p>
            <a:pPr lvl="0" eaLnBrk="1" hangingPunct="1"/>
            <a:r>
              <a:rPr lang="de-DE" dirty="0" smtClean="0"/>
              <a:t>Designte Reports </a:t>
            </a:r>
            <a:br>
              <a:rPr lang="de-DE" dirty="0" smtClean="0"/>
            </a:br>
            <a:r>
              <a:rPr lang="de-DE" dirty="0" smtClean="0"/>
              <a:t>Wie erfolgt der Datenzugriff</a:t>
            </a:r>
          </a:p>
          <a:p>
            <a:pPr lvl="1" eaLnBrk="1" hangingPunct="1"/>
            <a:r>
              <a:rPr lang="de-DE" dirty="0" smtClean="0"/>
              <a:t>1 Möglichkeit (eigener Report jedes Land)</a:t>
            </a:r>
          </a:p>
          <a:p>
            <a:pPr lvl="1" eaLnBrk="1" hangingPunct="1"/>
            <a:r>
              <a:rPr lang="de-DE" dirty="0" smtClean="0"/>
              <a:t>2 Möglichkeit (RDCE)</a:t>
            </a:r>
            <a:endParaRPr lang="de-DE" dirty="0"/>
          </a:p>
          <a:p>
            <a:pPr marL="457200" lvl="1" indent="0" eaLnBrk="1" hangingPunct="1">
              <a:buNone/>
            </a:pPr>
            <a:endParaRPr lang="de-DE" dirty="0" smtClean="0"/>
          </a:p>
          <a:p>
            <a:pPr marL="0" indent="0" eaLnBrk="1" hangingPunct="1">
              <a:buNone/>
            </a:pP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Eigener Report für jedes Land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Identische </a:t>
            </a:r>
            <a:r>
              <a:rPr lang="de-DE" dirty="0" smtClean="0"/>
              <a:t>Reports</a:t>
            </a:r>
            <a:br>
              <a:rPr lang="de-DE" dirty="0" smtClean="0"/>
            </a:br>
            <a:r>
              <a:rPr lang="de-DE" dirty="0" smtClean="0"/>
              <a:t>Data </a:t>
            </a:r>
            <a:r>
              <a:rPr lang="de-DE" dirty="0"/>
              <a:t>Source zeigt auf die Datenbank des gewünschten </a:t>
            </a:r>
            <a:br>
              <a:rPr lang="de-DE" dirty="0"/>
            </a:br>
            <a:r>
              <a:rPr lang="de-DE" dirty="0" smtClean="0"/>
              <a:t>Landes</a:t>
            </a:r>
            <a:br>
              <a:rPr lang="de-DE" dirty="0" smtClean="0"/>
            </a:br>
            <a:r>
              <a:rPr lang="de-DE" dirty="0" smtClean="0"/>
              <a:t>	</a:t>
            </a:r>
          </a:p>
          <a:p>
            <a:pPr lvl="1"/>
            <a:r>
              <a:rPr lang="de-DE" dirty="0" smtClean="0"/>
              <a:t>Fehleranfällig</a:t>
            </a:r>
          </a:p>
          <a:p>
            <a:pPr lvl="1"/>
            <a:r>
              <a:rPr lang="de-DE" dirty="0" smtClean="0"/>
              <a:t>Schwer </a:t>
            </a:r>
            <a:r>
              <a:rPr lang="de-DE" dirty="0" err="1" smtClean="0"/>
              <a:t>wartbar</a:t>
            </a:r>
            <a:endParaRPr lang="de-DE" dirty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Recherche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Google: SSRS </a:t>
            </a:r>
            <a:r>
              <a:rPr lang="de-DE" dirty="0" err="1" smtClean="0"/>
              <a:t>switch</a:t>
            </a:r>
            <a:r>
              <a:rPr lang="de-DE" dirty="0" smtClean="0"/>
              <a:t> Data Source</a:t>
            </a:r>
            <a:endParaRPr lang="de-DE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76871"/>
            <a:ext cx="3384376" cy="394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115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64488" cy="1143000"/>
          </a:xfrm>
        </p:spPr>
        <p:txBody>
          <a:bodyPr/>
          <a:lstStyle/>
          <a:p>
            <a:r>
              <a:rPr lang="de-DE" dirty="0" smtClean="0">
                <a:hlinkClick r:id="rId2"/>
              </a:rPr>
              <a:t>http</a:t>
            </a:r>
            <a:r>
              <a:rPr lang="de-DE" dirty="0">
                <a:hlinkClick r:id="rId2"/>
              </a:rPr>
              <a:t>://skamie.wordpress.com/2010/12/17/ssrs-changing-data-source-dynamically</a:t>
            </a:r>
            <a:r>
              <a:rPr lang="de-DE" dirty="0" smtClean="0">
                <a:hlinkClick r:id="rId2"/>
              </a:rPr>
              <a:t>/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5379132" cy="3912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0152" y="1556792"/>
            <a:ext cx="280831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Nicht anwendbar</a:t>
            </a:r>
          </a:p>
          <a:p>
            <a:r>
              <a:rPr lang="de-DE" dirty="0" smtClean="0"/>
              <a:t>Oracle DB</a:t>
            </a:r>
          </a:p>
          <a:p>
            <a:r>
              <a:rPr lang="de-DE" dirty="0" smtClean="0"/>
              <a:t>Keine integrierte</a:t>
            </a:r>
          </a:p>
          <a:p>
            <a:r>
              <a:rPr lang="de-DE" dirty="0" smtClean="0"/>
              <a:t>Sicherheit</a:t>
            </a:r>
          </a:p>
          <a:p>
            <a:r>
              <a:rPr lang="de-DE" dirty="0" smtClean="0"/>
              <a:t>Entwicklung soll unabhängig von </a:t>
            </a:r>
          </a:p>
          <a:p>
            <a:r>
              <a:rPr lang="de-DE" dirty="0" smtClean="0"/>
              <a:t>Berechtigungen </a:t>
            </a:r>
          </a:p>
          <a:p>
            <a:r>
              <a:rPr lang="de-DE" dirty="0" smtClean="0"/>
              <a:t>Sein</a:t>
            </a:r>
          </a:p>
          <a:p>
            <a:endParaRPr lang="de-DE" dirty="0"/>
          </a:p>
          <a:p>
            <a:r>
              <a:rPr lang="de-DE" dirty="0" smtClean="0"/>
              <a:t>Verwendung von </a:t>
            </a:r>
            <a:r>
              <a:rPr lang="de-DE" dirty="0" err="1" smtClean="0"/>
              <a:t>Shared</a:t>
            </a:r>
            <a:r>
              <a:rPr lang="de-DE" dirty="0" smtClean="0"/>
              <a:t> Data </a:t>
            </a:r>
            <a:r>
              <a:rPr lang="de-DE" dirty="0" err="1" smtClean="0"/>
              <a:t>Sources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269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RDCE</a:t>
            </a:r>
          </a:p>
        </p:txBody>
      </p:sp>
      <p:sp>
        <p:nvSpPr>
          <p:cNvPr id="2" name="Rectangle 1"/>
          <p:cNvSpPr/>
          <p:nvPr/>
        </p:nvSpPr>
        <p:spPr>
          <a:xfrm>
            <a:off x="251520" y="1196752"/>
            <a:ext cx="854284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www.codeproject.com/Articles/355461/Dynamically-Pointing-to-Shared-Data-Sources-on-SQL</a:t>
            </a:r>
            <a:endParaRPr lang="de-DE" dirty="0" smtClean="0"/>
          </a:p>
        </p:txBody>
      </p:sp>
      <p:sp>
        <p:nvSpPr>
          <p:cNvPr id="3" name="Rectangle 2"/>
          <p:cNvSpPr/>
          <p:nvPr/>
        </p:nvSpPr>
        <p:spPr>
          <a:xfrm>
            <a:off x="314780" y="2065581"/>
            <a:ext cx="847084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Dynamically Pointing to Shared Data Sources on SQL Reporting Services using a Report Definition Customization Extension (RDCE)</a:t>
            </a:r>
          </a:p>
          <a:p>
            <a:r>
              <a:rPr lang="en-US" dirty="0"/>
              <a:t>By </a:t>
            </a:r>
            <a:r>
              <a:rPr lang="en-US" dirty="0">
                <a:hlinkClick r:id="rId4"/>
              </a:rPr>
              <a:t>Carlos Alberto Cabrera Gonzalez</a:t>
            </a:r>
            <a:r>
              <a:rPr lang="en-US" dirty="0"/>
              <a:t>, 27 Mar 2012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4780" y="3758352"/>
            <a:ext cx="202331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Es gibt auch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395536" y="4235381"/>
            <a:ext cx="854284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https://www.simple-talk.com/sql/reporting-services/developing-a-report-definition-customization-extension-for-multi-language-reports/</a:t>
            </a:r>
          </a:p>
        </p:txBody>
      </p:sp>
      <p:sp>
        <p:nvSpPr>
          <p:cNvPr id="7" name="Rectangle 6"/>
          <p:cNvSpPr/>
          <p:nvPr/>
        </p:nvSpPr>
        <p:spPr>
          <a:xfrm>
            <a:off x="401842" y="5528043"/>
            <a:ext cx="85365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Developing a Report Definition Customization Extension for Multi-Language Reports</a:t>
            </a:r>
          </a:p>
          <a:p>
            <a:r>
              <a:rPr lang="en-US" sz="1600" dirty="0"/>
              <a:t>19 April 2013</a:t>
            </a:r>
          </a:p>
          <a:p>
            <a:r>
              <a:rPr lang="en-US" sz="1600" dirty="0"/>
              <a:t>by </a:t>
            </a:r>
            <a:r>
              <a:rPr lang="en-US" sz="1600" dirty="0">
                <a:hlinkClick r:id="rId5"/>
              </a:rPr>
              <a:t>Holger </a:t>
            </a:r>
            <a:r>
              <a:rPr lang="en-US" sz="1600" dirty="0" err="1">
                <a:hlinkClick r:id="rId5"/>
              </a:rPr>
              <a:t>Schmeling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RDCE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RDCE bietet die Möglichkeit folgender Änderungen </a:t>
            </a:r>
            <a:br>
              <a:rPr lang="de-DE" dirty="0" smtClean="0"/>
            </a:br>
            <a:r>
              <a:rPr lang="de-DE" sz="1800" dirty="0" smtClean="0"/>
              <a:t>(in diesem Projekt wird nur </a:t>
            </a:r>
            <a:r>
              <a:rPr lang="de-DE" sz="1800" dirty="0" err="1" smtClean="0"/>
              <a:t>DataSets</a:t>
            </a:r>
            <a:r>
              <a:rPr lang="de-DE" sz="1800" dirty="0" smtClean="0"/>
              <a:t> verwendet)</a:t>
            </a:r>
            <a:br>
              <a:rPr lang="de-DE" sz="1800" dirty="0" smtClean="0"/>
            </a:br>
            <a:endParaRPr lang="de-DE" sz="1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003368"/>
              </p:ext>
            </p:extLst>
          </p:nvPr>
        </p:nvGraphicFramePr>
        <p:xfrm>
          <a:off x="683568" y="2780928"/>
          <a:ext cx="7848873" cy="2833042"/>
        </p:xfrm>
        <a:graphic>
          <a:graphicData uri="http://schemas.openxmlformats.org/drawingml/2006/table">
            <a:tbl>
              <a:tblPr/>
              <a:tblGrid>
                <a:gridCol w="2616291"/>
                <a:gridCol w="2616291"/>
                <a:gridCol w="2616291"/>
              </a:tblGrid>
              <a:tr h="437852"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Member </a:t>
                      </a:r>
                      <a:r>
                        <a:rPr lang="de-DE" sz="1200" dirty="0" err="1" smtClean="0"/>
                        <a:t>name</a:t>
                      </a:r>
                      <a:endParaRPr lang="de-DE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Description</a:t>
                      </a:r>
                    </a:p>
                    <a:p>
                      <a:endParaRPr lang="de-DE" sz="1200" dirty="0"/>
                    </a:p>
                  </a:txBody>
                  <a:tcPr>
                    <a:lnL>
                      <a:noFill/>
                    </a:lnL>
                  </a:tcPr>
                </a:tc>
              </a:tr>
              <a:tr h="437852"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Body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Specifies the body element of the report.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</a:tr>
              <a:tr h="547042"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DataSets</a:t>
                      </a:r>
                      <a:endParaRPr lang="de-DE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Specifies the datasets used in the report definition.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7852"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Page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Specifies the page element of the report.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7852">
                <a:tc>
                  <a:txBody>
                    <a:bodyPr/>
                    <a:lstStyle/>
                    <a:p>
                      <a:endParaRPr lang="de-DE" sz="1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PageFooter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Specifies the page footer element of the report.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7852"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PageHeader</a:t>
                      </a:r>
                      <a:endParaRPr lang="de-DE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Specifies the page header element of the report.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C:\Bailitis\VORLAGEN\WORD60\Leere Präsentation.pot</Template>
  <TotalTime>0</TotalTime>
  <Words>586</Words>
  <Application>Microsoft Office PowerPoint</Application>
  <PresentationFormat>On-screen Show (4:3)</PresentationFormat>
  <Paragraphs>162</Paragraphs>
  <Slides>21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Leere Präsentation</vt:lpstr>
      <vt:lpstr>Document</vt:lpstr>
      <vt:lpstr>PowerPoint Presentation</vt:lpstr>
      <vt:lpstr>Reinhard Flügel</vt:lpstr>
      <vt:lpstr>Projekt FleetCars</vt:lpstr>
      <vt:lpstr>Ausgangssituation</vt:lpstr>
      <vt:lpstr>Eigener Report für jedes Land</vt:lpstr>
      <vt:lpstr>Recherche</vt:lpstr>
      <vt:lpstr>http://skamie.wordpress.com/2010/12/17/ssrs-changing-data-source-dynamically/ </vt:lpstr>
      <vt:lpstr>RDCE</vt:lpstr>
      <vt:lpstr>RDCE</vt:lpstr>
      <vt:lpstr>RDCE</vt:lpstr>
      <vt:lpstr>RDCE Implementierung</vt:lpstr>
      <vt:lpstr>RDCE</vt:lpstr>
      <vt:lpstr>RDCE Deployment (Praxis)</vt:lpstr>
      <vt:lpstr>Powershell Backup Reports</vt:lpstr>
      <vt:lpstr>Powershell</vt:lpstr>
      <vt:lpstr>Powershell</vt:lpstr>
      <vt:lpstr>Powershell</vt:lpstr>
      <vt:lpstr>Praxis Aufgabe</vt:lpstr>
      <vt:lpstr>Praxis Aufgabe</vt:lpstr>
      <vt:lpstr>Regex in powershell</vt:lpstr>
      <vt:lpstr>Regex in powershell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FSE</dc:creator>
  <cp:lastModifiedBy>FSE</cp:lastModifiedBy>
  <cp:revision>157</cp:revision>
  <dcterms:created xsi:type="dcterms:W3CDTF">2004-05-03T08:13:21Z</dcterms:created>
  <dcterms:modified xsi:type="dcterms:W3CDTF">2014-06-19T08:27:08Z</dcterms:modified>
</cp:coreProperties>
</file>