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6" r:id="rId3"/>
    <p:sldId id="273" r:id="rId4"/>
    <p:sldId id="277" r:id="rId5"/>
    <p:sldId id="278" r:id="rId6"/>
    <p:sldId id="276" r:id="rId7"/>
    <p:sldId id="274" r:id="rId8"/>
    <p:sldId id="275" r:id="rId9"/>
    <p:sldId id="280" r:id="rId10"/>
    <p:sldId id="2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8"/>
    <p:restoredTop sz="69654"/>
  </p:normalViewPr>
  <p:slideViewPr>
    <p:cSldViewPr snapToGrid="0" snapToObjects="1">
      <p:cViewPr>
        <p:scale>
          <a:sx n="59" d="100"/>
          <a:sy n="59" d="100"/>
        </p:scale>
        <p:origin x="414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FA5CF-CB13-5441-AE98-196D9F453CB9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11822-B8DA-AB43-B561-FDD26B9075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79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File,</a:t>
            </a:r>
            <a:r>
              <a:rPr kumimoji="1" lang="en-US" altLang="ko-KR" baseline="0" dirty="0" smtClean="0"/>
              <a:t> DB, </a:t>
            </a:r>
            <a:r>
              <a:rPr kumimoji="1" lang="en-US" altLang="ko-KR" baseline="0" dirty="0" err="1" smtClean="0"/>
              <a:t>SharedPreperence</a:t>
            </a:r>
            <a:r>
              <a:rPr kumimoji="1" lang="en-US" altLang="ko-KR" baseline="0" dirty="0" smtClean="0"/>
              <a:t>, Property, Network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1822-B8DA-AB43-B561-FDD26B9075F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38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1822-B8DA-AB43-B561-FDD26B9075F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90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1822-B8DA-AB43-B561-FDD26B9075F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81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1822-B8DA-AB43-B561-FDD26B9075F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79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1822-B8DA-AB43-B561-FDD26B9075F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335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1822-B8DA-AB43-B561-FDD26B9075F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30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1822-B8DA-AB43-B561-FDD26B9075F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407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8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2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64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0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01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14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3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5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4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0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6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B544-8435-C744-8517-E350C454ECB4}" type="datetimeFigureOut">
              <a:rPr kumimoji="1" lang="ko-KR" altLang="en-US" smtClean="0"/>
              <a:t>2018. 3. 24.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7C7-C866-D241-858B-38A73FC1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397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travis-ci.com/user/languages/androi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41" y="498127"/>
            <a:ext cx="11082251" cy="97149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INTRODUCE</a:t>
            </a:r>
            <a:endParaRPr kumimoji="1" lang="ko-KR" altLang="en-US" sz="3600" b="1" u="sng" dirty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4245" y="1820819"/>
            <a:ext cx="4491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smtClean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장인수</a:t>
            </a:r>
            <a:endParaRPr kumimoji="1" lang="ko-KR" altLang="en-US" sz="3200" b="1" dirty="0">
              <a:latin typeface="Apple SD Gothic Neo SemiBold" charset="-127"/>
              <a:ea typeface="Apple SD Gothic Neo SemiBold" charset="-127"/>
              <a:cs typeface="Apple SD Gothic Neo Semi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3466" y="293472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smtClean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isjang98</a:t>
            </a:r>
            <a:r>
              <a:rPr kumimoji="1" lang="en-US" altLang="ko-KR" sz="2400" dirty="0" smtClean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@gmail.com</a:t>
            </a:r>
            <a:endParaRPr kumimoji="1" lang="en-US" altLang="ko-KR" sz="2400" dirty="0" smtClean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663880" y="3799245"/>
            <a:ext cx="8332365" cy="218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우아한형제들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Mobile Service Dev. </a:t>
            </a:r>
          </a:p>
          <a:p>
            <a:pPr>
              <a:buFont typeface="Wingdings" charset="2"/>
              <a:buChar char="§"/>
            </a:pP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Hyundai Capital Developer / Mobile Platform, etc.</a:t>
            </a:r>
          </a:p>
          <a:p>
            <a:pPr>
              <a:buFont typeface="Wingdings" charset="2"/>
              <a:buChar char="§"/>
            </a:pP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SOCAR Mobile Developer / Mobile , Tablet 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  <a:p>
            <a:pPr>
              <a:buFont typeface="Wingdings" charset="2"/>
              <a:buChar char="§"/>
            </a:pP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DreamPlus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with Hanwha S&amp;C / ZUMO Application</a:t>
            </a:r>
          </a:p>
          <a:p>
            <a:pPr>
              <a:buFont typeface="Wingdings" charset="2"/>
              <a:buChar char="§"/>
            </a:pP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Lassoh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inc.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(Toronto in Canada) / Mobile SNS platform</a:t>
            </a:r>
          </a:p>
          <a:p>
            <a:pPr>
              <a:buFont typeface="Wingdings" charset="2"/>
              <a:buChar char="§"/>
            </a:pP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Samsung Mobile Group / 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갤럭시 시리즈 개발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.</a:t>
            </a:r>
            <a:endParaRPr kumimoji="1" lang="ko-KR" altLang="en-US" sz="2400" dirty="0">
              <a:solidFill>
                <a:schemeClr val="bg1">
                  <a:lumMod val="50000"/>
                </a:schemeClr>
              </a:solidFill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1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851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en-US" altLang="ko-KR" sz="2800" b="1" dirty="0" smtClean="0">
                <a:latin typeface="Apple SD Gothic Neo" charset="-127"/>
                <a:ea typeface="Apple SD Gothic Neo" charset="-127"/>
                <a:cs typeface="Apple SD Gothic Neo" charset="-127"/>
                <a:hlinkClick r:id="rId2"/>
              </a:rPr>
              <a:t>1 . https</a:t>
            </a:r>
            <a:r>
              <a:rPr kumimoji="1" lang="en-US" altLang="ko-KR" sz="2800" b="1" dirty="0">
                <a:latin typeface="Apple SD Gothic Neo" charset="-127"/>
                <a:ea typeface="Apple SD Gothic Neo" charset="-127"/>
                <a:cs typeface="Apple SD Gothic Neo" charset="-127"/>
                <a:hlinkClick r:id="rId2"/>
              </a:rPr>
              <a:t>://docs.travis-ci.com/user/languages/android/</a:t>
            </a:r>
            <a:br>
              <a:rPr kumimoji="1" lang="en-US" altLang="ko-KR" sz="2800" b="1" dirty="0">
                <a:latin typeface="Apple SD Gothic Neo" charset="-127"/>
                <a:ea typeface="Apple SD Gothic Neo" charset="-127"/>
                <a:cs typeface="Apple SD Gothic Neo" charset="-127"/>
                <a:hlinkClick r:id="rId2"/>
              </a:rPr>
            </a:br>
            <a:r>
              <a:rPr kumimoji="1" lang="en-US" altLang="ko-KR" sz="2800" b="1" smtClean="0">
                <a:latin typeface="Apple SD Gothic Neo" charset="-127"/>
                <a:ea typeface="Apple SD Gothic Neo" charset="-127"/>
                <a:cs typeface="Apple SD Gothic Neo" charset="-127"/>
                <a:hlinkClick r:id="rId2"/>
              </a:rPr>
              <a:t/>
            </a:r>
            <a:br>
              <a:rPr kumimoji="1" lang="en-US" altLang="ko-KR" sz="2800" b="1" smtClean="0">
                <a:latin typeface="Apple SD Gothic Neo" charset="-127"/>
                <a:ea typeface="Apple SD Gothic Neo" charset="-127"/>
                <a:cs typeface="Apple SD Gothic Neo" charset="-127"/>
                <a:hlinkClick r:id="rId2"/>
              </a:rPr>
            </a:br>
            <a:r>
              <a:rPr kumimoji="1" lang="en-US" altLang="ko-KR" sz="2800" b="1" smtClean="0">
                <a:latin typeface="Apple SD Gothic Neo" charset="-127"/>
                <a:ea typeface="Apple SD Gothic Neo" charset="-127"/>
                <a:cs typeface="Apple SD Gothic Neo" charset="-127"/>
                <a:hlinkClick r:id="rId2"/>
              </a:rPr>
              <a:t>https</a:t>
            </a:r>
            <a:r>
              <a:rPr kumimoji="1" lang="en-US" altLang="ko-KR" sz="2800" b="1" dirty="0">
                <a:latin typeface="Apple SD Gothic Neo" charset="-127"/>
                <a:ea typeface="Apple SD Gothic Neo" charset="-127"/>
                <a:cs typeface="Apple SD Gothic Neo" charset="-127"/>
                <a:hlinkClick r:id="rId2"/>
              </a:rPr>
              <a:t>://isjang98.github.io/blog/Travis-ci-for-Android</a:t>
            </a:r>
            <a:endParaRPr kumimoji="1" lang="ko-KR" altLang="en-US" sz="2800" b="1" dirty="0">
              <a:latin typeface="Apple SD Gothic Neo" charset="-127"/>
              <a:ea typeface="Apple SD Gothic Neo" charset="-127"/>
              <a:cs typeface="Apple SD Gothic Neo" charset="-127"/>
              <a:hlinkClick r:id="rId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32571" y="3331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5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10400"/>
          </a:xfrm>
        </p:spPr>
        <p:txBody>
          <a:bodyPr>
            <a:noAutofit/>
          </a:bodyPr>
          <a:lstStyle/>
          <a:p>
            <a:pPr algn="ctr"/>
            <a:r>
              <a:rPr kumimoji="1" lang="en-US" altLang="ko-KR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Travis-CI </a:t>
            </a:r>
            <a:r>
              <a:rPr kumimoji="1" lang="ko-KR" altLang="en-US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이용한 </a:t>
            </a:r>
            <a:r>
              <a:rPr kumimoji="1" lang="en-US" altLang="ko-KR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CI/CD </a:t>
            </a:r>
            <a:r>
              <a:rPr kumimoji="1" lang="ko-KR" altLang="en-US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와</a:t>
            </a:r>
            <a:r>
              <a:rPr kumimoji="1" lang="en-US" altLang="ko-KR" b="1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 </a:t>
            </a:r>
            <a:r>
              <a:rPr kumimoji="1" lang="en-US" altLang="ko-KR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/>
            </a:r>
            <a:br>
              <a:rPr kumimoji="1" lang="en-US" altLang="ko-KR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</a:br>
            <a:r>
              <a:rPr kumimoji="1" lang="en-US" altLang="ko-KR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Docker</a:t>
            </a:r>
            <a:r>
              <a:rPr kumimoji="1" lang="ko-KR" altLang="en-US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를 이용한 </a:t>
            </a:r>
            <a:r>
              <a:rPr kumimoji="1" lang="en-US" altLang="ko-KR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Jenkins for Android </a:t>
            </a:r>
            <a:r>
              <a:rPr kumimoji="1" lang="ko-KR" altLang="en-US" b="1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구성하기 </a:t>
            </a:r>
            <a:endParaRPr kumimoji="1" lang="ko-KR" altLang="en-US" b="1" dirty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538941" y="1288141"/>
            <a:ext cx="11082251" cy="97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CI(Continuous Integration)</a:t>
            </a:r>
            <a:r>
              <a:rPr kumimoji="1" lang="ko-KR" altLang="en-US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란</a:t>
            </a:r>
            <a:r>
              <a:rPr kumimoji="1" lang="en-US" altLang="ko-KR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?</a:t>
            </a:r>
            <a:endParaRPr kumimoji="1" lang="en-US" altLang="ko-KR" sz="3600" b="1" u="sng" dirty="0" smtClean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990600" y="2859976"/>
            <a:ext cx="10515600" cy="270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Build, Test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를 실시하는 프로세스를 말하며 </a:t>
            </a:r>
          </a:p>
          <a:p>
            <a:pPr marL="0" indent="0" algn="ctr">
              <a:buNone/>
            </a:pP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이러한 통합 프로세스를 상시로 </a:t>
            </a:r>
          </a:p>
          <a:p>
            <a:pPr marL="0" indent="0" algn="ctr">
              <a:buNone/>
            </a:pP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실시해주는것을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CI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라고 한다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. </a:t>
            </a:r>
            <a:endParaRPr kumimoji="1"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4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538941" y="1066800"/>
            <a:ext cx="11082251" cy="1872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kumimoji="1" lang="ko-KR" altLang="en-US" sz="4000" dirty="0">
                <a:solidFill>
                  <a:schemeClr val="bg2">
                    <a:lumMod val="25000"/>
                  </a:schemeClr>
                </a:solidFill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즉</a:t>
            </a:r>
            <a:r>
              <a:rPr kumimoji="1" lang="en-US" altLang="ko-KR" sz="4000" dirty="0">
                <a:solidFill>
                  <a:schemeClr val="bg2">
                    <a:lumMod val="25000"/>
                  </a:schemeClr>
                </a:solidFill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, </a:t>
            </a:r>
            <a:r>
              <a:rPr kumimoji="1" lang="ko-KR" altLang="en-US" sz="4000" dirty="0" smtClean="0">
                <a:solidFill>
                  <a:schemeClr val="bg2">
                    <a:lumMod val="25000"/>
                  </a:schemeClr>
                </a:solidFill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통합을 </a:t>
            </a:r>
            <a:endParaRPr kumimoji="1" lang="en-US" altLang="ko-KR" sz="4000" dirty="0" smtClean="0">
              <a:solidFill>
                <a:schemeClr val="bg2">
                  <a:lumMod val="25000"/>
                </a:schemeClr>
              </a:solidFill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4000" dirty="0" smtClean="0">
                <a:solidFill>
                  <a:schemeClr val="bg2">
                    <a:lumMod val="25000"/>
                  </a:schemeClr>
                </a:solidFill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지속적으로 수행하는 것이</a:t>
            </a:r>
            <a:endParaRPr kumimoji="1" lang="en-US" altLang="ko-KR" sz="4000" dirty="0" smtClean="0">
              <a:solidFill>
                <a:schemeClr val="bg2">
                  <a:lumMod val="25000"/>
                </a:schemeClr>
              </a:solidFill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8941" y="3614053"/>
            <a:ext cx="11082251" cy="1611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9900" b="1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21268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38941" y="1288141"/>
            <a:ext cx="11082251" cy="97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CI </a:t>
            </a:r>
            <a:r>
              <a:rPr kumimoji="1" lang="ko-KR" altLang="en-US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에 </a:t>
            </a:r>
            <a:r>
              <a:rPr kumimoji="1" lang="ko-KR" altLang="en-US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필요한 것들</a:t>
            </a:r>
            <a:endParaRPr kumimoji="1" lang="en-US" altLang="ko-KR" sz="3600" b="1" u="sng" dirty="0" smtClean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2859976"/>
            <a:ext cx="10515600" cy="270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형상관리 시스템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: </a:t>
            </a:r>
            <a:r>
              <a:rPr kumimoji="1"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Git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 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등등</a:t>
            </a:r>
          </a:p>
          <a:p>
            <a:pPr marL="0" indent="0" algn="ctr">
              <a:buNone/>
            </a:pPr>
            <a:r>
              <a:rPr kumimoji="1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Build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Tool  : </a:t>
            </a:r>
            <a:r>
              <a:rPr kumimoji="1"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Gradle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, ant, make etc.</a:t>
            </a:r>
          </a:p>
          <a:p>
            <a:pPr marL="0" indent="0" algn="ctr">
              <a:buNone/>
            </a:pPr>
            <a:r>
              <a:rPr kumimoji="1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CI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Tool : Jenkins, Travis CI </a:t>
            </a:r>
            <a:r>
              <a:rPr kumimoji="1"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etc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9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0" y="1001485"/>
            <a:ext cx="12192000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7" y="2631177"/>
            <a:ext cx="1604356" cy="16043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21959" y="4235533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형상관리 서버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8998971" y="423553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빌드</a:t>
            </a:r>
            <a:r>
              <a:rPr kumimoji="1" lang="en-US" altLang="ko-KR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kumimoji="1" lang="ko-KR" altLang="en-US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테스트 서버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29" y="1322123"/>
            <a:ext cx="1360055" cy="1360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29" y="2847461"/>
            <a:ext cx="1360055" cy="13600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29" y="4416341"/>
            <a:ext cx="1360055" cy="1360055"/>
          </a:xfrm>
          <a:prstGeom prst="rect">
            <a:avLst/>
          </a:prstGeom>
        </p:spPr>
      </p:pic>
      <p:cxnSp>
        <p:nvCxnSpPr>
          <p:cNvPr id="17" name="꺾인 연결선[E] 16"/>
          <p:cNvCxnSpPr>
            <a:stCxn id="13" idx="3"/>
            <a:endCxn id="15" idx="3"/>
          </p:cNvCxnSpPr>
          <p:nvPr/>
        </p:nvCxnSpPr>
        <p:spPr>
          <a:xfrm>
            <a:off x="2414384" y="2002151"/>
            <a:ext cx="12700" cy="3094218"/>
          </a:xfrm>
          <a:prstGeom prst="bentConnector3">
            <a:avLst>
              <a:gd name="adj1" fmla="val 167142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4" idx="3"/>
          </p:cNvCxnSpPr>
          <p:nvPr/>
        </p:nvCxnSpPr>
        <p:spPr>
          <a:xfrm>
            <a:off x="2414384" y="3527489"/>
            <a:ext cx="2905761" cy="62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978076" y="1797168"/>
            <a:ext cx="9444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Commit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78076" y="3342822"/>
            <a:ext cx="9444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Commit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978076" y="4873159"/>
            <a:ext cx="9444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Commit</a:t>
            </a:r>
            <a:endParaRPr lang="ko-KR" altLang="en-US" dirty="0"/>
          </a:p>
        </p:txBody>
      </p:sp>
      <p:cxnSp>
        <p:nvCxnSpPr>
          <p:cNvPr id="28" name="직선 연결선[R] 27"/>
          <p:cNvCxnSpPr/>
          <p:nvPr/>
        </p:nvCxnSpPr>
        <p:spPr>
          <a:xfrm>
            <a:off x="7003010" y="3527489"/>
            <a:ext cx="192485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412437" y="3363930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Checkout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71" y="2631177"/>
            <a:ext cx="1604356" cy="1604356"/>
          </a:xfrm>
          <a:prstGeom prst="rect">
            <a:avLst/>
          </a:prstGeom>
        </p:spPr>
      </p:pic>
      <p:sp>
        <p:nvSpPr>
          <p:cNvPr id="11" name="포인트가 10개인 별 10"/>
          <p:cNvSpPr/>
          <p:nvPr/>
        </p:nvSpPr>
        <p:spPr>
          <a:xfrm>
            <a:off x="9676009" y="2365168"/>
            <a:ext cx="1363287" cy="1363287"/>
          </a:xfrm>
          <a:prstGeom prst="star10">
            <a:avLst>
              <a:gd name="adj" fmla="val 27899"/>
              <a:gd name="hf" fmla="val 1051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>
                <a:solidFill>
                  <a:srgbClr val="FFFF00"/>
                </a:solidFill>
              </a:rPr>
              <a:t>Fail</a:t>
            </a:r>
            <a:endParaRPr kumimoji="1"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41459" y="5907706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개발자</a:t>
            </a:r>
            <a:endParaRPr lang="ko-KR" altLang="en-US" b="1" dirty="0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38941" y="112485"/>
            <a:ext cx="11082251" cy="97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CI </a:t>
            </a:r>
            <a:r>
              <a:rPr kumimoji="1" lang="ko-KR" altLang="en-US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구축하지 않는 경우</a:t>
            </a:r>
            <a:endParaRPr kumimoji="1" lang="en-US" altLang="ko-KR" sz="3600" b="1" u="sng" dirty="0" smtClean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4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001485"/>
            <a:ext cx="12192000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519" y="2795053"/>
            <a:ext cx="1604356" cy="16043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20281" y="439940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형상관리 서버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7451830" y="439940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CI</a:t>
            </a:r>
            <a:r>
              <a:rPr kumimoji="1" lang="ko-KR" altLang="en-US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서버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2" y="1268285"/>
            <a:ext cx="1360055" cy="1360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2" y="2815398"/>
            <a:ext cx="1360055" cy="13600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2" y="4362509"/>
            <a:ext cx="1360055" cy="1360055"/>
          </a:xfrm>
          <a:prstGeom prst="rect">
            <a:avLst/>
          </a:prstGeom>
        </p:spPr>
      </p:pic>
      <p:cxnSp>
        <p:nvCxnSpPr>
          <p:cNvPr id="17" name="꺾인 연결선[E] 16"/>
          <p:cNvCxnSpPr>
            <a:stCxn id="13" idx="3"/>
            <a:endCxn id="15" idx="3"/>
          </p:cNvCxnSpPr>
          <p:nvPr/>
        </p:nvCxnSpPr>
        <p:spPr>
          <a:xfrm>
            <a:off x="1860597" y="1948313"/>
            <a:ext cx="12700" cy="3094224"/>
          </a:xfrm>
          <a:prstGeom prst="bentConnector3">
            <a:avLst>
              <a:gd name="adj1" fmla="val 1311428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4" idx="3"/>
          </p:cNvCxnSpPr>
          <p:nvPr/>
        </p:nvCxnSpPr>
        <p:spPr>
          <a:xfrm>
            <a:off x="1860597" y="3495426"/>
            <a:ext cx="21129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174908" y="1765104"/>
            <a:ext cx="9444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Commit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74908" y="3354299"/>
            <a:ext cx="9444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Commit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74908" y="4884634"/>
            <a:ext cx="9444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Commit</a:t>
            </a:r>
            <a:endParaRPr lang="ko-KR" altLang="en-US" dirty="0"/>
          </a:p>
        </p:txBody>
      </p:sp>
      <p:cxnSp>
        <p:nvCxnSpPr>
          <p:cNvPr id="28" name="직선 연결선[R] 27"/>
          <p:cNvCxnSpPr/>
          <p:nvPr/>
        </p:nvCxnSpPr>
        <p:spPr>
          <a:xfrm>
            <a:off x="5518197" y="3691365"/>
            <a:ext cx="14094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94619" y="3527806"/>
            <a:ext cx="83548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Polling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0" y="2795053"/>
            <a:ext cx="1604356" cy="160435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87672" y="5788557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b="1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개발자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879" y="2678673"/>
            <a:ext cx="616576" cy="853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9156" y="2878179"/>
            <a:ext cx="1483243" cy="1483243"/>
          </a:xfrm>
          <a:prstGeom prst="rect">
            <a:avLst/>
          </a:prstGeom>
        </p:spPr>
      </p:pic>
      <p:cxnSp>
        <p:nvCxnSpPr>
          <p:cNvPr id="26" name="직선 연결선[R] 25"/>
          <p:cNvCxnSpPr/>
          <p:nvPr/>
        </p:nvCxnSpPr>
        <p:spPr>
          <a:xfrm>
            <a:off x="8560659" y="3691365"/>
            <a:ext cx="16936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737331" y="3527806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Checkout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219156" y="439940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b="1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빌드 스크립트</a:t>
            </a:r>
            <a:endParaRPr lang="ko-KR" altLang="en-US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03319" y="1218949"/>
            <a:ext cx="3188855" cy="841122"/>
          </a:xfrm>
          <a:prstGeom prst="roundRect">
            <a:avLst>
              <a:gd name="adj" fmla="val 27330"/>
            </a:avLst>
          </a:prstGeom>
          <a:gradFill flip="none" rotWithShape="1">
            <a:gsLst>
              <a:gs pos="0">
                <a:srgbClr val="FFC00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피드백 메커니즘</a:t>
            </a:r>
            <a:endParaRPr kumimoji="1" lang="en-US" altLang="ko-KR" b="1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위젯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이메일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, RSS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등 </a:t>
            </a:r>
            <a:endParaRPr kumimoji="1"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3861" y="1132115"/>
            <a:ext cx="1548126" cy="5181600"/>
          </a:xfrm>
          <a:prstGeom prst="roundRect">
            <a:avLst>
              <a:gd name="adj" fmla="val 1936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44048" y="2512416"/>
            <a:ext cx="1548126" cy="2310939"/>
          </a:xfrm>
          <a:prstGeom prst="roundRect">
            <a:avLst>
              <a:gd name="adj" fmla="val 1936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941987" y="1459834"/>
            <a:ext cx="342288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0"/>
          </p:cNvCxnSpPr>
          <p:nvPr/>
        </p:nvCxnSpPr>
        <p:spPr>
          <a:xfrm flipV="1">
            <a:off x="7818111" y="2177143"/>
            <a:ext cx="0" cy="3352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899003" y="4806728"/>
            <a:ext cx="19335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kumimoji="1" lang="ko-KR" altLang="en-US" sz="1400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소스코드 컴파일</a:t>
            </a:r>
            <a:endParaRPr kumimoji="1" lang="en-US" altLang="ko-KR" sz="1400" dirty="0" smtClean="0">
              <a:solidFill>
                <a:prstClr val="black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kumimoji="1" lang="ko-KR" altLang="en-US" sz="1400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단위테스트</a:t>
            </a:r>
            <a:r>
              <a:rPr kumimoji="1" lang="en-US" altLang="ko-KR" sz="1400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kumimoji="1" lang="ko-KR" altLang="en-US" sz="1400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커버리지</a:t>
            </a:r>
            <a:endParaRPr kumimoji="1" lang="en-US" altLang="ko-KR" sz="1400" dirty="0" smtClean="0">
              <a:solidFill>
                <a:prstClr val="black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kumimoji="1" lang="ko-KR" altLang="en-US" sz="1400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코드 인스펙션</a:t>
            </a:r>
            <a:endParaRPr kumimoji="1" lang="en-US" altLang="ko-KR" sz="1400" dirty="0" smtClean="0">
              <a:solidFill>
                <a:prstClr val="black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kumimoji="1" lang="ko-KR" altLang="en-US" sz="1400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배포</a:t>
            </a:r>
            <a:endParaRPr lang="ko-KR" altLang="en-US" sz="1400" dirty="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38941" y="112485"/>
            <a:ext cx="11082251" cy="97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 </a:t>
            </a:r>
            <a:r>
              <a:rPr kumimoji="1" lang="en-US" altLang="ko-KR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CI </a:t>
            </a:r>
            <a:r>
              <a:rPr kumimoji="1" lang="ko-KR" altLang="en-US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구축한 경우</a:t>
            </a:r>
            <a:endParaRPr kumimoji="1" lang="ko-KR" altLang="en-US" sz="3600" b="1" u="sng" dirty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6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0" y="1001485"/>
            <a:ext cx="12192000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01441" y="934127"/>
            <a:ext cx="3245427" cy="2356285"/>
            <a:chOff x="1067491" y="672869"/>
            <a:chExt cx="3245427" cy="235628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291009" y="1426466"/>
              <a:ext cx="2244437" cy="1602688"/>
            </a:xfrm>
            <a:prstGeom prst="roundRect">
              <a:avLst>
                <a:gd name="adj" fmla="val 1251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endParaRPr lang="en-US" altLang="ko-KR" dirty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r>
                <a:rPr lang="ko-KR" altLang="en-US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브랜치</a:t>
              </a:r>
              <a:r>
                <a:rPr lang="en-US" altLang="ko-KR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/</a:t>
              </a:r>
              <a:r>
                <a:rPr lang="ko-KR" altLang="en-US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태그가 최적</a:t>
              </a:r>
              <a:endParaRPr lang="ko-KR" altLang="en-US" dirty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067491" y="1174358"/>
              <a:ext cx="1875212" cy="568588"/>
            </a:xfrm>
            <a:prstGeom prst="roundRect">
              <a:avLst>
                <a:gd name="adj" fmla="val 22515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버전 </a:t>
              </a:r>
              <a:r>
                <a:rPr kumimoji="1" lang="ko-KR" altLang="en-US" b="1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관리 시스템</a:t>
              </a:r>
              <a:endParaRPr kumimoji="1" lang="ko-KR" altLang="en-US" b="1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4602" y="672869"/>
              <a:ext cx="1538316" cy="1538316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612674" y="1978427"/>
              <a:ext cx="1512916" cy="404550"/>
              <a:chOff x="1795549" y="1895302"/>
              <a:chExt cx="1512916" cy="404550"/>
            </a:xfrm>
          </p:grpSpPr>
          <p:cxnSp>
            <p:nvCxnSpPr>
              <p:cNvPr id="11" name="직선 화살표 연결선 10"/>
              <p:cNvCxnSpPr/>
              <p:nvPr/>
            </p:nvCxnSpPr>
            <p:spPr>
              <a:xfrm>
                <a:off x="1795549" y="1895302"/>
                <a:ext cx="151291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2368233" y="2097577"/>
                <a:ext cx="94023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>
                <a:off x="2650030" y="2299852"/>
                <a:ext cx="65843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[R] 17"/>
              <p:cNvCxnSpPr/>
              <p:nvPr/>
            </p:nvCxnSpPr>
            <p:spPr>
              <a:xfrm flipH="1" flipV="1">
                <a:off x="2078183" y="1895302"/>
                <a:ext cx="571847" cy="401296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/>
          <p:cNvGrpSpPr/>
          <p:nvPr/>
        </p:nvGrpSpPr>
        <p:grpSpPr>
          <a:xfrm>
            <a:off x="3608216" y="934127"/>
            <a:ext cx="3021909" cy="2356285"/>
            <a:chOff x="4368335" y="672869"/>
            <a:chExt cx="3021909" cy="235628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368335" y="1426466"/>
              <a:ext cx="2244437" cy="1602688"/>
            </a:xfrm>
            <a:prstGeom prst="roundRect">
              <a:avLst>
                <a:gd name="adj" fmla="val 1251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b="1" dirty="0" smtClean="0">
                  <a:solidFill>
                    <a:schemeClr val="accent2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빌드 </a:t>
              </a:r>
              <a:r>
                <a:rPr lang="en-US" altLang="ko-KR" b="1" dirty="0" smtClean="0">
                  <a:solidFill>
                    <a:schemeClr val="accent2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/</a:t>
              </a:r>
              <a:r>
                <a:rPr lang="ko-KR" altLang="en-US" b="1" dirty="0" smtClean="0">
                  <a:solidFill>
                    <a:schemeClr val="accent2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 테스트</a:t>
              </a:r>
              <a:endParaRPr lang="en-US" altLang="ko-KR" b="1" dirty="0" smtClean="0">
                <a:solidFill>
                  <a:schemeClr val="accent2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endParaRPr lang="en-US" altLang="ko-KR" dirty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55127" y="1174358"/>
              <a:ext cx="1364902" cy="568588"/>
            </a:xfrm>
            <a:prstGeom prst="roundRect">
              <a:avLst>
                <a:gd name="adj" fmla="val 22515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CI</a:t>
              </a:r>
              <a:r>
                <a:rPr kumimoji="1" lang="ko-KR" altLang="en-US" b="1" dirty="0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 환경</a:t>
              </a:r>
              <a:endParaRPr kumimoji="1" lang="ko-KR" altLang="en-US" b="1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1928" y="672869"/>
              <a:ext cx="1538316" cy="1538316"/>
            </a:xfrm>
            <a:prstGeom prst="rect">
              <a:avLst/>
            </a:prstGeom>
          </p:spPr>
        </p:pic>
        <p:sp>
          <p:nvSpPr>
            <p:cNvPr id="31" name="호 30"/>
            <p:cNvSpPr/>
            <p:nvPr/>
          </p:nvSpPr>
          <p:spPr>
            <a:xfrm>
              <a:off x="5244372" y="2324419"/>
              <a:ext cx="546829" cy="546829"/>
            </a:xfrm>
            <a:prstGeom prst="arc">
              <a:avLst>
                <a:gd name="adj1" fmla="val 7538715"/>
                <a:gd name="adj2" fmla="val 3627093"/>
              </a:avLst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490858" y="934127"/>
            <a:ext cx="3260005" cy="2854101"/>
            <a:chOff x="4130239" y="672869"/>
            <a:chExt cx="3260005" cy="2854101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368335" y="1426466"/>
              <a:ext cx="2244437" cy="2100504"/>
            </a:xfrm>
            <a:prstGeom prst="roundRect">
              <a:avLst>
                <a:gd name="adj" fmla="val 1251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r>
                <a:rPr lang="ko-KR" altLang="en-US" b="1" dirty="0" smtClean="0">
                  <a:solidFill>
                    <a:schemeClr val="accent2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통합테스트</a:t>
              </a:r>
              <a:endParaRPr lang="en-US" altLang="ko-KR" b="1" dirty="0" smtClean="0">
                <a:solidFill>
                  <a:schemeClr val="accent2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endParaRPr lang="en-US" altLang="ko-KR" dirty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r>
                <a:rPr lang="ko-KR" altLang="en-US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사용자 테스트</a:t>
              </a:r>
              <a:endParaRPr lang="ko-KR" altLang="en-US" dirty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130239" y="1174358"/>
              <a:ext cx="1889790" cy="568588"/>
            </a:xfrm>
            <a:prstGeom prst="roundRect">
              <a:avLst>
                <a:gd name="adj" fmla="val 22515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스테이지 환경</a:t>
              </a:r>
              <a:endParaRPr kumimoji="1" lang="ko-KR" altLang="en-US" b="1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1928" y="672869"/>
              <a:ext cx="1538316" cy="1538316"/>
            </a:xfrm>
            <a:prstGeom prst="rect">
              <a:avLst/>
            </a:prstGeom>
          </p:spPr>
        </p:pic>
        <p:sp>
          <p:nvSpPr>
            <p:cNvPr id="41" name="호 40"/>
            <p:cNvSpPr/>
            <p:nvPr/>
          </p:nvSpPr>
          <p:spPr>
            <a:xfrm>
              <a:off x="5285335" y="2302644"/>
              <a:ext cx="505866" cy="505866"/>
            </a:xfrm>
            <a:prstGeom prst="arc">
              <a:avLst>
                <a:gd name="adj1" fmla="val 7538715"/>
                <a:gd name="adj2" fmla="val 3627093"/>
              </a:avLst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84879" y="3916813"/>
            <a:ext cx="3245427" cy="2356285"/>
            <a:chOff x="1067491" y="672869"/>
            <a:chExt cx="3245427" cy="235628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291009" y="1426466"/>
              <a:ext cx="2244437" cy="1602688"/>
            </a:xfrm>
            <a:prstGeom prst="roundRect">
              <a:avLst>
                <a:gd name="adj" fmla="val 1251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r>
                <a:rPr lang="ko-KR" altLang="en-US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커밋</a:t>
              </a:r>
              <a:r>
                <a:rPr lang="en-US" altLang="ko-KR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,</a:t>
              </a:r>
              <a:r>
                <a:rPr lang="ko-KR" altLang="en-US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 테스트</a:t>
              </a:r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r>
                <a:rPr lang="ko-KR" altLang="en-US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배포 상황을 집약 </a:t>
              </a:r>
              <a:endParaRPr lang="ko-KR" altLang="en-US" dirty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067491" y="1174358"/>
              <a:ext cx="1875212" cy="568588"/>
            </a:xfrm>
            <a:prstGeom prst="roundRect">
              <a:avLst>
                <a:gd name="adj" fmla="val 22515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티켓 관리 시스템</a:t>
              </a:r>
              <a:endParaRPr kumimoji="1" lang="ko-KR" altLang="en-US" b="1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4602" y="672869"/>
              <a:ext cx="1538316" cy="1538316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8686797" y="3916813"/>
            <a:ext cx="3021909" cy="2356285"/>
            <a:chOff x="4368335" y="672869"/>
            <a:chExt cx="3021909" cy="235628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368335" y="1426466"/>
              <a:ext cx="2244437" cy="1602688"/>
            </a:xfrm>
            <a:prstGeom prst="roundRect">
              <a:avLst>
                <a:gd name="adj" fmla="val 1251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 smtClean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lvl="0" algn="ctr"/>
              <a:r>
                <a:rPr lang="ko-KR" altLang="en-US" dirty="0" smtClean="0">
                  <a:solidFill>
                    <a:prstClr val="black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배포</a:t>
              </a:r>
              <a:endParaRPr lang="ko-KR" altLang="en-US" dirty="0">
                <a:solidFill>
                  <a:prstClr val="black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655127" y="1174358"/>
              <a:ext cx="1364902" cy="568588"/>
            </a:xfrm>
            <a:prstGeom prst="roundRect">
              <a:avLst>
                <a:gd name="adj" fmla="val 22515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상용 환경</a:t>
              </a:r>
              <a:endParaRPr kumimoji="1" lang="ko-KR" altLang="en-US" b="1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1928" y="672869"/>
              <a:ext cx="1538316" cy="1538316"/>
            </a:xfrm>
            <a:prstGeom prst="rect">
              <a:avLst/>
            </a:prstGeom>
          </p:spPr>
        </p:pic>
      </p:grpSp>
      <p:sp>
        <p:nvSpPr>
          <p:cNvPr id="57" name="제목 1"/>
          <p:cNvSpPr txBox="1">
            <a:spLocks/>
          </p:cNvSpPr>
          <p:nvPr/>
        </p:nvSpPr>
        <p:spPr>
          <a:xfrm>
            <a:off x="538941" y="112485"/>
            <a:ext cx="11082251" cy="97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3600" b="1" u="sng" dirty="0" smtClean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이상적인 시스템</a:t>
            </a:r>
            <a:endParaRPr kumimoji="1" lang="ko-KR" altLang="en-US" sz="3600" b="1" u="sng" dirty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816996" y="2314898"/>
            <a:ext cx="114540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734368" y="2314898"/>
            <a:ext cx="34531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사각형 설명선[R] 60"/>
          <p:cNvSpPr/>
          <p:nvPr/>
        </p:nvSpPr>
        <p:spPr>
          <a:xfrm>
            <a:off x="6194851" y="2072942"/>
            <a:ext cx="2317778" cy="583172"/>
          </a:xfrm>
          <a:prstGeom prst="wedgeRoundRectCallout">
            <a:avLst>
              <a:gd name="adj1" fmla="val 24122"/>
              <a:gd name="adj2" fmla="val -15924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OK.</a:t>
            </a:r>
            <a:r>
              <a:rPr kumimoji="1" lang="ko-KR" altLang="en-US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 빌드를 배포</a:t>
            </a:r>
            <a:endParaRPr kumimoji="1" lang="ko-KR" altLang="en-US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70" name="꺾인 연결선[E] 69"/>
          <p:cNvCxnSpPr>
            <a:stCxn id="22" idx="2"/>
            <a:endCxn id="43" idx="3"/>
          </p:cNvCxnSpPr>
          <p:nvPr/>
        </p:nvCxnSpPr>
        <p:spPr>
          <a:xfrm rot="16200000" flipH="1">
            <a:off x="3850963" y="4169883"/>
            <a:ext cx="2181342" cy="422399"/>
          </a:xfrm>
          <a:prstGeom prst="bentConnector4">
            <a:avLst>
              <a:gd name="adj1" fmla="val 31632"/>
              <a:gd name="adj2" fmla="val 31979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/>
          <p:cNvCxnSpPr>
            <a:stCxn id="9" idx="2"/>
            <a:endCxn id="43" idx="1"/>
          </p:cNvCxnSpPr>
          <p:nvPr/>
        </p:nvCxnSpPr>
        <p:spPr>
          <a:xfrm rot="16200000" flipH="1">
            <a:off x="1287116" y="3850473"/>
            <a:ext cx="2181342" cy="106121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사각형 설명선[R] 61"/>
          <p:cNvSpPr/>
          <p:nvPr/>
        </p:nvSpPr>
        <p:spPr>
          <a:xfrm>
            <a:off x="5084587" y="3572406"/>
            <a:ext cx="1901865" cy="615164"/>
          </a:xfrm>
          <a:prstGeom prst="wedgeRoundRectCallout">
            <a:avLst>
              <a:gd name="adj1" fmla="val 8362"/>
              <a:gd name="adj2" fmla="val -2712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테스트 결과 </a:t>
            </a:r>
            <a:r>
              <a:rPr kumimoji="1" lang="ko-KR" altLang="en-US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반영</a:t>
            </a:r>
            <a:endParaRPr kumimoji="1" lang="en-US" altLang="ko-KR" dirty="0" smtClean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5" name="모서리가 둥근 사각형 설명선[R] 74"/>
          <p:cNvSpPr/>
          <p:nvPr/>
        </p:nvSpPr>
        <p:spPr>
          <a:xfrm>
            <a:off x="1165728" y="5046146"/>
            <a:ext cx="1192122" cy="615164"/>
          </a:xfrm>
          <a:prstGeom prst="wedgeRoundRectCallout">
            <a:avLst>
              <a:gd name="adj1" fmla="val 8362"/>
              <a:gd name="adj2" fmla="val -27128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커밋 반영</a:t>
            </a:r>
            <a:endParaRPr kumimoji="1" lang="en-US" altLang="ko-KR" dirty="0" smtClean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76" name="꺾인 연결선[E] 75"/>
          <p:cNvCxnSpPr/>
          <p:nvPr/>
        </p:nvCxnSpPr>
        <p:spPr>
          <a:xfrm flipH="1">
            <a:off x="10191006" y="2737976"/>
            <a:ext cx="42157" cy="2733778"/>
          </a:xfrm>
          <a:prstGeom prst="bentConnector3">
            <a:avLst>
              <a:gd name="adj1" fmla="val -348594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538941" y="1375232"/>
            <a:ext cx="11082251" cy="97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Travis CI</a:t>
            </a:r>
            <a:r>
              <a:rPr kumimoji="1" lang="ko-KR" altLang="en-US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란</a:t>
            </a:r>
            <a:r>
              <a:rPr kumimoji="1" lang="en-US" altLang="ko-KR" sz="3600" b="1" u="sng" dirty="0">
                <a:latin typeface="Apple SD Gothic Neo ExtraBold" charset="-127"/>
                <a:ea typeface="Apple SD Gothic Neo ExtraBold" charset="-127"/>
                <a:cs typeface="Apple SD Gothic Neo ExtraBold" charset="-127"/>
              </a:rPr>
              <a:t>?</a:t>
            </a:r>
            <a:endParaRPr kumimoji="1" lang="en-US" altLang="ko-KR" sz="3600" b="1" u="sng" dirty="0" smtClean="0">
              <a:latin typeface="Apple SD Gothic Neo ExtraBold" charset="-127"/>
              <a:ea typeface="Apple SD Gothic Neo ExtraBold" charset="-127"/>
              <a:cs typeface="Apple SD Gothic Neo ExtraBold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990600" y="2677884"/>
            <a:ext cx="10515600" cy="241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Travis CI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는 </a:t>
            </a:r>
            <a:r>
              <a:rPr kumimoji="1"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Github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에서 진행되는 오픈소스 프로젝트를 위한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/>
            </a:r>
            <a:b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</a:b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지속적인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통합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(Continuous Integration)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서비스이다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.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/>
            </a:r>
            <a:b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</a:b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/>
            </a:r>
            <a:b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</a:b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Private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repository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는 유료로 일정 금액을 지불하고 사용할 수 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.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236</Words>
  <Application>Microsoft Macintosh PowerPoint</Application>
  <PresentationFormat>와이드스크린</PresentationFormat>
  <Paragraphs>83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Apple SD Gothic Neo</vt:lpstr>
      <vt:lpstr>Apple SD Gothic Neo ExtraBold</vt:lpstr>
      <vt:lpstr>Apple SD Gothic Neo Light</vt:lpstr>
      <vt:lpstr>Apple SD Gothic Neo Medium</vt:lpstr>
      <vt:lpstr>Apple SD Gothic Neo SemiBold</vt:lpstr>
      <vt:lpstr>Wingdings</vt:lpstr>
      <vt:lpstr>Arial</vt:lpstr>
      <vt:lpstr>Office 테마</vt:lpstr>
      <vt:lpstr>INTRODUCE</vt:lpstr>
      <vt:lpstr>Travis-CI 이용한 CI/CD 와  Docker를 이용한 Jenkins for Android 구성하기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 . https://docs.travis-ci.com/user/languages/android/  https://isjang98.github.io/blog/Travis-ci-for-Android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 Process</dc:title>
  <dc:creator>Microsoft Office 사용자</dc:creator>
  <cp:lastModifiedBy>Microsoft Office 사용자</cp:lastModifiedBy>
  <cp:revision>35</cp:revision>
  <dcterms:created xsi:type="dcterms:W3CDTF">2016-10-12T05:33:24Z</dcterms:created>
  <dcterms:modified xsi:type="dcterms:W3CDTF">2018-03-24T14:09:44Z</dcterms:modified>
</cp:coreProperties>
</file>