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7"/>
  </p:notesMasterIdLst>
  <p:sldIdLst>
    <p:sldId id="353" r:id="rId2"/>
    <p:sldId id="265" r:id="rId3"/>
    <p:sldId id="354" r:id="rId4"/>
    <p:sldId id="356" r:id="rId5"/>
    <p:sldId id="35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4"/>
    <p:restoredTop sz="96405"/>
  </p:normalViewPr>
  <p:slideViewPr>
    <p:cSldViewPr snapToGrid="0" snapToObjects="1">
      <p:cViewPr varScale="1">
        <p:scale>
          <a:sx n="151" d="100"/>
          <a:sy n="151" d="100"/>
        </p:scale>
        <p:origin x="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B2B2F-C304-6A4C-B496-14F7EABF169D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2E771-BA4C-3447-8F75-9E15F8EA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0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777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1AF2-9274-3349-9126-8FD10B303A9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AFED-864C-6646-AC98-BCE8E63E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7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1AF2-9274-3349-9126-8FD10B303A9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AFED-864C-6646-AC98-BCE8E63E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1AF2-9274-3349-9126-8FD10B303A9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AFED-864C-6646-AC98-BCE8E63E646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708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1AF2-9274-3349-9126-8FD10B303A9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AFED-864C-6646-AC98-BCE8E63E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17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1AF2-9274-3349-9126-8FD10B303A9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AFED-864C-6646-AC98-BCE8E63E64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955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1AF2-9274-3349-9126-8FD10B303A9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AFED-864C-6646-AC98-BCE8E63E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2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1AF2-9274-3349-9126-8FD10B303A9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AFED-864C-6646-AC98-BCE8E63E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49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1AF2-9274-3349-9126-8FD10B303A9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AFED-864C-6646-AC98-BCE8E63E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0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ev Days - Intr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in on 1214">
            <a:extLst>
              <a:ext uri="{FF2B5EF4-FFF2-40B4-BE49-F238E27FC236}">
                <a16:creationId xmlns:a16="http://schemas.microsoft.com/office/drawing/2014/main" id="{43823200-3273-4249-8BE1-23817C6980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681"/>
            <a:ext cx="12192000" cy="524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901315" y="318697"/>
            <a:ext cx="9122686" cy="1309059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 dirty="0"/>
              <a:t>Python a quick Intro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901315" y="1711318"/>
            <a:ext cx="9122686" cy="66187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Harmeet Bhatia </a:t>
            </a:r>
          </a:p>
        </p:txBody>
      </p:sp>
      <p:sp>
        <p:nvSpPr>
          <p:cNvPr id="11" name="Text Placeholder 10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901397" y="2451600"/>
            <a:ext cx="9122226" cy="43220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181F61-D65C-9249-99DB-156A203D1D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628" y="6263366"/>
            <a:ext cx="3154528" cy="54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8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1AF2-9274-3349-9126-8FD10B303A9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AFED-864C-6646-AC98-BCE8E63E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7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1AF2-9274-3349-9126-8FD10B303A9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AFED-864C-6646-AC98-BCE8E63E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5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1AF2-9274-3349-9126-8FD10B303A9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AFED-864C-6646-AC98-BCE8E63E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1AF2-9274-3349-9126-8FD10B303A9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AFED-864C-6646-AC98-BCE8E63E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0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1AF2-9274-3349-9126-8FD10B303A9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AFED-864C-6646-AC98-BCE8E63E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0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1AF2-9274-3349-9126-8FD10B303A9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AFED-864C-6646-AC98-BCE8E63E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4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1AF2-9274-3349-9126-8FD10B303A9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AFED-864C-6646-AC98-BCE8E63E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2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1AF2-9274-3349-9126-8FD10B303A9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AFED-864C-6646-AC98-BCE8E63E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1AF2-9274-3349-9126-8FD10B303A9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49AFED-864C-6646-AC98-BCE8E63E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9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confusion-matrix-a9ad42dcfd62" TargetMode="External"/><Relationship Id="rId2" Type="http://schemas.openxmlformats.org/officeDocument/2006/relationships/hyperlink" Target="https://medium.com/analytics-vidhya/what-is-a-confusion-matrix-d1c0f8feda5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Confusion_matri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D1C96B-52B9-0A45-9D88-21CCC6F7C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ML Confusion Matrix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6605D20-B62B-494C-A599-9599ED523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Harmeet Bhatia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09D99EA-E445-2941-AE41-FF4C6119E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March 2022</a:t>
            </a:r>
          </a:p>
        </p:txBody>
      </p:sp>
    </p:spTree>
    <p:extLst>
      <p:ext uri="{BB962C8B-B14F-4D97-AF65-F5344CB8AC3E}">
        <p14:creationId xmlns:p14="http://schemas.microsoft.com/office/powerpoint/2010/main" val="105054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240" y="327240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7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What is a Confusion Matrix in Machine Learning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4DE91B-0495-A242-B399-AC17E3020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303" y="1162253"/>
            <a:ext cx="6849186" cy="569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6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4640FB-1E96-F446-A866-F0BC49677D5D}"/>
              </a:ext>
            </a:extLst>
          </p:cNvPr>
          <p:cNvSpPr/>
          <p:nvPr/>
        </p:nvSpPr>
        <p:spPr>
          <a:xfrm>
            <a:off x="123503" y="131817"/>
            <a:ext cx="40467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cs typeface="Apple Chancery" panose="03020702040506060504" pitchFamily="66" charset="-79"/>
              </a:rPr>
              <a:t>A confusion matrix is a summary of prediction results on a classification problem using N * N matrix</a:t>
            </a:r>
            <a:r>
              <a:rPr lang="en-US" sz="2400" dirty="0">
                <a:solidFill>
                  <a:srgbClr val="292929"/>
                </a:solidFill>
                <a:cs typeface="Apple Chancery" panose="03020702040506060504" pitchFamily="66" charset="-79"/>
              </a:rPr>
              <a:t>, where </a:t>
            </a:r>
            <a:r>
              <a:rPr lang="en-US" sz="2400" b="1" dirty="0">
                <a:solidFill>
                  <a:srgbClr val="292929"/>
                </a:solidFill>
                <a:cs typeface="APPLE CHANCERY" panose="03020702040506060504" pitchFamily="66" charset="-79"/>
              </a:rPr>
              <a:t>N</a:t>
            </a:r>
            <a:r>
              <a:rPr lang="en-US" sz="2400" dirty="0">
                <a:solidFill>
                  <a:srgbClr val="292929"/>
                </a:solidFill>
                <a:cs typeface="Apple Chancery" panose="03020702040506060504" pitchFamily="66" charset="-79"/>
              </a:rPr>
              <a:t> is the number of </a:t>
            </a:r>
            <a:r>
              <a:rPr lang="en-US" sz="2400" b="1" i="1" dirty="0">
                <a:solidFill>
                  <a:srgbClr val="292929"/>
                </a:solidFill>
                <a:cs typeface="APPLE CHANCERY" panose="03020702040506060504" pitchFamily="66" charset="-79"/>
              </a:rPr>
              <a:t>target classes</a:t>
            </a:r>
            <a:r>
              <a:rPr lang="en-US" sz="2400" dirty="0">
                <a:solidFill>
                  <a:srgbClr val="292929"/>
                </a:solidFill>
                <a:cs typeface="Apple Chancery" panose="03020702040506060504" pitchFamily="66" charset="-79"/>
              </a:rPr>
              <a:t>. The </a:t>
            </a:r>
            <a:r>
              <a:rPr lang="en-US" sz="2400" dirty="0">
                <a:solidFill>
                  <a:schemeClr val="accent4"/>
                </a:solidFill>
                <a:cs typeface="Apple Chancery" panose="03020702040506060504" pitchFamily="66" charset="-79"/>
              </a:rPr>
              <a:t>matrix compares the actual target values with those predicted by the machine learning model</a:t>
            </a:r>
            <a:r>
              <a:rPr lang="en-US" sz="2400" dirty="0">
                <a:solidFill>
                  <a:srgbClr val="292929"/>
                </a:solidFill>
                <a:cs typeface="Apple Chancery" panose="03020702040506060504" pitchFamily="66" charset="-79"/>
              </a:rPr>
              <a:t>.</a:t>
            </a:r>
            <a:endParaRPr lang="en-US" sz="2400" dirty="0">
              <a:cs typeface="Apple Chancery" panose="03020702040506060504" pitchFamily="66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14DAA1-BF69-5C4B-BD30-04FF7119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97" y="131817"/>
            <a:ext cx="8026400" cy="4521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5E0043-C293-5145-AC27-1EC6462E8815}"/>
              </a:ext>
            </a:extLst>
          </p:cNvPr>
          <p:cNvSpPr/>
          <p:nvPr/>
        </p:nvSpPr>
        <p:spPr>
          <a:xfrm>
            <a:off x="123503" y="4826675"/>
            <a:ext cx="115281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92929"/>
                </a:solidFill>
                <a:latin typeface="charter" panose="02040503050506020203" pitchFamily="18" charset="0"/>
              </a:rPr>
              <a:t>A </a:t>
            </a:r>
            <a:r>
              <a:rPr lang="en-US" sz="2400" b="1" dirty="0">
                <a:solidFill>
                  <a:srgbClr val="292929"/>
                </a:solidFill>
                <a:latin typeface="Charter" panose="02040503050506020203" pitchFamily="18" charset="0"/>
              </a:rPr>
              <a:t>good model</a:t>
            </a:r>
            <a:r>
              <a:rPr lang="en-US" sz="2400" dirty="0">
                <a:solidFill>
                  <a:srgbClr val="292929"/>
                </a:solidFill>
                <a:latin typeface="charter" panose="02040503050506020203" pitchFamily="18" charset="0"/>
              </a:rPr>
              <a:t> is one which has </a:t>
            </a:r>
            <a:r>
              <a:rPr lang="en-US" sz="2400" b="1" i="1" dirty="0">
                <a:solidFill>
                  <a:srgbClr val="292929"/>
                </a:solidFill>
                <a:latin typeface="Charter" panose="02040503050506020203" pitchFamily="18" charset="0"/>
              </a:rPr>
              <a:t>high TP and TN rates</a:t>
            </a:r>
            <a:r>
              <a:rPr lang="en-US" sz="2400" dirty="0">
                <a:solidFill>
                  <a:srgbClr val="292929"/>
                </a:solidFill>
                <a:latin typeface="charter" panose="02040503050506020203" pitchFamily="18" charset="0"/>
              </a:rPr>
              <a:t>, while </a:t>
            </a:r>
            <a:r>
              <a:rPr lang="en-US" sz="2400" b="1" i="1" dirty="0">
                <a:solidFill>
                  <a:srgbClr val="292929"/>
                </a:solidFill>
                <a:latin typeface="Charter" panose="02040503050506020203" pitchFamily="18" charset="0"/>
              </a:rPr>
              <a:t>low FP and FN rates</a:t>
            </a:r>
            <a:r>
              <a:rPr lang="en-US" sz="2400" dirty="0">
                <a:solidFill>
                  <a:srgbClr val="292929"/>
                </a:solidFill>
                <a:latin typeface="charter" panose="02040503050506020203" pitchFamily="18" charset="0"/>
              </a:rPr>
              <a:t>.</a:t>
            </a:r>
          </a:p>
          <a:p>
            <a:endParaRPr lang="en-US" sz="2400" dirty="0">
              <a:solidFill>
                <a:srgbClr val="292929"/>
              </a:solidFill>
              <a:latin typeface="charter" panose="02040503050506020203" pitchFamily="18" charset="0"/>
            </a:endParaRPr>
          </a:p>
          <a:p>
            <a:r>
              <a:rPr lang="en-US" sz="2400" dirty="0">
                <a:solidFill>
                  <a:srgbClr val="292929"/>
                </a:solidFill>
                <a:latin typeface="charter" panose="02040503050506020203" pitchFamily="18" charset="0"/>
              </a:rPr>
              <a:t>If you have an </a:t>
            </a:r>
            <a:r>
              <a:rPr lang="en-US" sz="2400" b="1" i="1" dirty="0">
                <a:solidFill>
                  <a:srgbClr val="292929"/>
                </a:solidFill>
                <a:latin typeface="Charter" panose="02040503050506020203" pitchFamily="18" charset="0"/>
              </a:rPr>
              <a:t>imbalanced dataset</a:t>
            </a:r>
            <a:r>
              <a:rPr lang="en-US" sz="2400" dirty="0">
                <a:solidFill>
                  <a:srgbClr val="292929"/>
                </a:solidFill>
                <a:latin typeface="charter" panose="02040503050506020203" pitchFamily="18" charset="0"/>
              </a:rPr>
              <a:t> to work with, it’s always better to use </a:t>
            </a:r>
            <a:r>
              <a:rPr lang="en-US" sz="2400" b="1" i="1" dirty="0">
                <a:solidFill>
                  <a:srgbClr val="292929"/>
                </a:solidFill>
                <a:latin typeface="Charter" panose="02040503050506020203" pitchFamily="18" charset="0"/>
              </a:rPr>
              <a:t>confusion matrix</a:t>
            </a:r>
            <a:r>
              <a:rPr lang="en-US" sz="2400" dirty="0">
                <a:solidFill>
                  <a:srgbClr val="292929"/>
                </a:solidFill>
                <a:latin typeface="charter" panose="02040503050506020203" pitchFamily="18" charset="0"/>
              </a:rPr>
              <a:t> as your evaluation criteria for your machine learning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0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BED02F-6638-2446-99D5-7094BD7E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49900" cy="436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EC96DC-8EB0-6B49-B345-1E5A396BD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23" y="4648200"/>
            <a:ext cx="8991600" cy="22098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08EA487-0265-5340-A155-2767C18C9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775" y="65665"/>
            <a:ext cx="120491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True Positive: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Interpretation: You predicted positive and it’s true.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You predicted that a woman is pregnant and she actually is.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True Negative: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Interpretation: You predicted negative and it’s true.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You predicted that a man is not pregnant and he actually is not.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B3D409-6863-9647-A58C-0C64296EB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412" y="2231996"/>
            <a:ext cx="55880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30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FE35AD-F059-5A48-B545-904ED91BC375}"/>
              </a:ext>
            </a:extLst>
          </p:cNvPr>
          <p:cNvSpPr/>
          <p:nvPr/>
        </p:nvSpPr>
        <p:spPr>
          <a:xfrm>
            <a:off x="581892" y="3244334"/>
            <a:ext cx="814239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References to learn more 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https://medium.com/analytics-vidhya/what-is-a-confusion-matrix-d1c0f8feda5</a:t>
            </a:r>
            <a:endParaRPr lang="en-US" dirty="0"/>
          </a:p>
          <a:p>
            <a:r>
              <a:rPr lang="en-US" dirty="0">
                <a:hlinkClick r:id="rId3"/>
              </a:rPr>
              <a:t>https://towardsdatascience.com/understanding-confusion-matrix-a9ad42dcfd62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https://en.wikipedia.org/wiki/Confusion_matrix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489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2634</TotalTime>
  <Words>190</Words>
  <Application>Microsoft Macintosh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Charter</vt:lpstr>
      <vt:lpstr>Charter</vt:lpstr>
      <vt:lpstr>Open Sans</vt:lpstr>
      <vt:lpstr>Times New Roman</vt:lpstr>
      <vt:lpstr>Trebuchet MS</vt:lpstr>
      <vt:lpstr>Wingdings 3</vt:lpstr>
      <vt:lpstr>Facet</vt:lpstr>
      <vt:lpstr>ML Confusion Matrix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Data</dc:title>
  <dc:creator>Harmeet Bhatia</dc:creator>
  <cp:lastModifiedBy>Bhatia, Harmeet</cp:lastModifiedBy>
  <cp:revision>8</cp:revision>
  <dcterms:created xsi:type="dcterms:W3CDTF">2022-03-14T15:39:56Z</dcterms:created>
  <dcterms:modified xsi:type="dcterms:W3CDTF">2022-03-17T19:39:21Z</dcterms:modified>
</cp:coreProperties>
</file>