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Dosis" charset="1" panose="02010503020202060003"/>
      <p:regular r:id="rId25"/>
    </p:embeddedFont>
    <p:embeddedFont>
      <p:font typeface="Canva Sans" charset="1" panose="020B0503030501040103"/>
      <p:regular r:id="rId26"/>
    </p:embeddedFont>
    <p:embeddedFont>
      <p:font typeface="Dosis Bold" charset="1" panose="02010803020202060003"/>
      <p:regular r:id="rId27"/>
    </p:embeddedFont>
    <p:embeddedFont>
      <p:font typeface="Carelia" charset="1" panose="00000500000000000000"/>
      <p:regular r:id="rId28"/>
    </p:embeddedFont>
    <p:embeddedFont>
      <p:font typeface="Dosis Medium" charset="1" panose="02010603020202060003"/>
      <p:regular r:id="rId29"/>
    </p:embeddedFont>
    <p:embeddedFont>
      <p:font typeface="Open Sans Bold" charset="1" panose="020B0806030504020204"/>
      <p:regular r:id="rId30"/>
    </p:embeddedFont>
    <p:embeddedFont>
      <p:font typeface="Canva Sans Bold" charset="1" panose="020B0803030501040103"/>
      <p:regular r:id="rId31"/>
    </p:embeddedFont>
    <p:embeddedFont>
      <p:font typeface="Open Sans" charset="1" panose="020B0606030504020204"/>
      <p:regular r:id="rId32"/>
    </p:embeddedFont>
    <p:embeddedFont>
      <p:font typeface="Repo Bold Bold" charset="1" panose="020005030400000200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4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48.png" Type="http://schemas.openxmlformats.org/officeDocument/2006/relationships/image"/><Relationship Id="rId6" Target="../media/image49.svg" Type="http://schemas.openxmlformats.org/officeDocument/2006/relationships/image"/><Relationship Id="rId7" Target="../media/image50.png" Type="http://schemas.openxmlformats.org/officeDocument/2006/relationships/image"/><Relationship Id="rId8" Target="../media/image51.svg" Type="http://schemas.openxmlformats.org/officeDocument/2006/relationships/image"/><Relationship Id="rId9" Target="../media/image5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3.png" Type="http://schemas.openxmlformats.org/officeDocument/2006/relationships/image"/><Relationship Id="rId4" Target="../media/image54.svg" Type="http://schemas.openxmlformats.org/officeDocument/2006/relationships/image"/><Relationship Id="rId5" Target="https://jquery.com/"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 Id="rId6" Target="../media/image17.jpe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3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37.jpeg" Type="http://schemas.openxmlformats.org/officeDocument/2006/relationships/image"/><Relationship Id="rId8" Target="../media/image38.jpeg" Type="http://schemas.openxmlformats.org/officeDocument/2006/relationships/image"/><Relationship Id="rId9" Target="../media/image3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916129" y="1242986"/>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2791140" y="981075"/>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TextBox 9" id="9"/>
          <p:cNvSpPr txBox="true"/>
          <p:nvPr/>
        </p:nvSpPr>
        <p:spPr>
          <a:xfrm rot="0">
            <a:off x="4288610" y="1290480"/>
            <a:ext cx="9710780" cy="1250651"/>
          </a:xfrm>
          <a:prstGeom prst="rect">
            <a:avLst/>
          </a:prstGeom>
        </p:spPr>
        <p:txBody>
          <a:bodyPr anchor="t" rtlCol="false" tIns="0" lIns="0" bIns="0" rIns="0">
            <a:spAutoFit/>
          </a:bodyPr>
          <a:lstStyle/>
          <a:p>
            <a:pPr algn="ctr">
              <a:lnSpc>
                <a:spcPts val="2956"/>
              </a:lnSpc>
            </a:pPr>
            <a:r>
              <a:rPr lang="en-US" sz="2111">
                <a:solidFill>
                  <a:srgbClr val="000000"/>
                </a:solidFill>
                <a:latin typeface="Dosis"/>
              </a:rPr>
              <a:t>République Algérienne Démocratique et Populaire</a:t>
            </a:r>
          </a:p>
          <a:p>
            <a:pPr algn="ctr">
              <a:lnSpc>
                <a:spcPts val="3096"/>
              </a:lnSpc>
            </a:pPr>
            <a:r>
              <a:rPr lang="en-US" sz="2211">
                <a:solidFill>
                  <a:srgbClr val="000000"/>
                </a:solidFill>
                <a:latin typeface="Dosis"/>
              </a:rPr>
              <a:t>Ministère de la Formation et l’Enseignement Professionnels</a:t>
            </a:r>
          </a:p>
          <a:p>
            <a:pPr algn="ctr">
              <a:lnSpc>
                <a:spcPts val="4076"/>
              </a:lnSpc>
              <a:spcBef>
                <a:spcPct val="0"/>
              </a:spcBef>
            </a:pPr>
          </a:p>
        </p:txBody>
      </p:sp>
      <p:sp>
        <p:nvSpPr>
          <p:cNvPr name="Freeform 10" id="10"/>
          <p:cNvSpPr/>
          <p:nvPr/>
        </p:nvSpPr>
        <p:spPr>
          <a:xfrm flipH="false" flipV="false" rot="0">
            <a:off x="8652676" y="6944320"/>
            <a:ext cx="594453" cy="890869"/>
          </a:xfrm>
          <a:custGeom>
            <a:avLst/>
            <a:gdLst/>
            <a:ahLst/>
            <a:cxnLst/>
            <a:rect r="r" b="b" t="t" l="l"/>
            <a:pathLst>
              <a:path h="890869" w="594453">
                <a:moveTo>
                  <a:pt x="0" y="0"/>
                </a:moveTo>
                <a:lnTo>
                  <a:pt x="594453" y="0"/>
                </a:lnTo>
                <a:lnTo>
                  <a:pt x="594453" y="890869"/>
                </a:lnTo>
                <a:lnTo>
                  <a:pt x="0" y="8908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8186658" y="2130615"/>
            <a:ext cx="1320232" cy="1560514"/>
          </a:xfrm>
          <a:custGeom>
            <a:avLst/>
            <a:gdLst/>
            <a:ahLst/>
            <a:cxnLst/>
            <a:rect r="r" b="b" t="t" l="l"/>
            <a:pathLst>
              <a:path h="1560514" w="1320232">
                <a:moveTo>
                  <a:pt x="0" y="0"/>
                </a:moveTo>
                <a:lnTo>
                  <a:pt x="1320232" y="0"/>
                </a:lnTo>
                <a:lnTo>
                  <a:pt x="1320232" y="1560514"/>
                </a:lnTo>
                <a:lnTo>
                  <a:pt x="0" y="1560514"/>
                </a:lnTo>
                <a:lnTo>
                  <a:pt x="0" y="0"/>
                </a:lnTo>
                <a:close/>
              </a:path>
            </a:pathLst>
          </a:custGeom>
          <a:blipFill>
            <a:blip r:embed="rId5"/>
            <a:stretch>
              <a:fillRect l="0" t="0" r="0" b="0"/>
            </a:stretch>
          </a:blipFill>
        </p:spPr>
      </p:sp>
      <p:sp>
        <p:nvSpPr>
          <p:cNvPr name="TextBox 12" id="12"/>
          <p:cNvSpPr txBox="true"/>
          <p:nvPr/>
        </p:nvSpPr>
        <p:spPr>
          <a:xfrm rot="0">
            <a:off x="2791140" y="4979016"/>
            <a:ext cx="12582260" cy="1144903"/>
          </a:xfrm>
          <a:prstGeom prst="rect">
            <a:avLst/>
          </a:prstGeom>
        </p:spPr>
        <p:txBody>
          <a:bodyPr anchor="t" rtlCol="false" tIns="0" lIns="0" bIns="0" rIns="0">
            <a:spAutoFit/>
          </a:bodyPr>
          <a:lstStyle/>
          <a:p>
            <a:pPr algn="ctr">
              <a:lnSpc>
                <a:spcPts val="4620"/>
              </a:lnSpc>
            </a:pPr>
            <a:r>
              <a:rPr lang="en-US" sz="3300">
                <a:solidFill>
                  <a:srgbClr val="231F20"/>
                </a:solidFill>
                <a:latin typeface="Canva Sans"/>
              </a:rPr>
              <a:t>La réalisation et conception d’un système d’information</a:t>
            </a:r>
          </a:p>
          <a:p>
            <a:pPr algn="ctr">
              <a:lnSpc>
                <a:spcPts val="4620"/>
              </a:lnSpc>
              <a:spcBef>
                <a:spcPct val="0"/>
              </a:spcBef>
            </a:pPr>
            <a:r>
              <a:rPr lang="en-US" sz="3300">
                <a:solidFill>
                  <a:srgbClr val="231F20"/>
                </a:solidFill>
                <a:latin typeface="Canva Sans"/>
              </a:rPr>
              <a:t>pour la gestion du parc informatique</a:t>
            </a:r>
          </a:p>
        </p:txBody>
      </p:sp>
      <p:sp>
        <p:nvSpPr>
          <p:cNvPr name="TextBox 13" id="13"/>
          <p:cNvSpPr txBox="true"/>
          <p:nvPr/>
        </p:nvSpPr>
        <p:spPr>
          <a:xfrm rot="0">
            <a:off x="6740206" y="6344281"/>
            <a:ext cx="4419394" cy="380957"/>
          </a:xfrm>
          <a:prstGeom prst="rect">
            <a:avLst/>
          </a:prstGeom>
        </p:spPr>
        <p:txBody>
          <a:bodyPr anchor="t" rtlCol="false" tIns="0" lIns="0" bIns="0" rIns="0">
            <a:spAutoFit/>
          </a:bodyPr>
          <a:lstStyle/>
          <a:p>
            <a:pPr algn="ctr">
              <a:lnSpc>
                <a:spcPts val="3152"/>
              </a:lnSpc>
              <a:spcBef>
                <a:spcPct val="0"/>
              </a:spcBef>
            </a:pPr>
            <a:r>
              <a:rPr lang="en-US" sz="2251">
                <a:solidFill>
                  <a:srgbClr val="000000"/>
                </a:solidFill>
                <a:latin typeface="Canva Sans"/>
              </a:rPr>
              <a:t>ORGANISME D’ACCUEIL</a:t>
            </a:r>
          </a:p>
        </p:txBody>
      </p:sp>
      <p:sp>
        <p:nvSpPr>
          <p:cNvPr name="TextBox 14" id="14"/>
          <p:cNvSpPr txBox="true"/>
          <p:nvPr/>
        </p:nvSpPr>
        <p:spPr>
          <a:xfrm rot="0">
            <a:off x="10749464" y="8536085"/>
            <a:ext cx="433576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Dosis Bold"/>
              </a:rPr>
              <a:t>Pomotteur : Mr Soukeur Abdelouahed </a:t>
            </a:r>
          </a:p>
        </p:txBody>
      </p:sp>
      <p:sp>
        <p:nvSpPr>
          <p:cNvPr name="TextBox 15" id="15"/>
          <p:cNvSpPr txBox="true"/>
          <p:nvPr/>
        </p:nvSpPr>
        <p:spPr>
          <a:xfrm rot="0">
            <a:off x="10749464" y="8145561"/>
            <a:ext cx="3373636"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Dosis Bold"/>
              </a:rPr>
              <a:t>Encadré par : Mr Salhi Hichem</a:t>
            </a:r>
          </a:p>
        </p:txBody>
      </p:sp>
      <p:sp>
        <p:nvSpPr>
          <p:cNvPr name="TextBox 16" id="16"/>
          <p:cNvSpPr txBox="true"/>
          <p:nvPr/>
        </p:nvSpPr>
        <p:spPr>
          <a:xfrm rot="0">
            <a:off x="3402973" y="8173501"/>
            <a:ext cx="3855318" cy="763269"/>
          </a:xfrm>
          <a:prstGeom prst="rect">
            <a:avLst/>
          </a:prstGeom>
        </p:spPr>
        <p:txBody>
          <a:bodyPr anchor="t" rtlCol="false" tIns="0" lIns="0" bIns="0" rIns="0">
            <a:spAutoFit/>
          </a:bodyPr>
          <a:lstStyle/>
          <a:p>
            <a:pPr algn="l">
              <a:lnSpc>
                <a:spcPts val="3080"/>
              </a:lnSpc>
              <a:spcBef>
                <a:spcPct val="0"/>
              </a:spcBef>
            </a:pPr>
            <a:r>
              <a:rPr lang="en-US" sz="2200">
                <a:solidFill>
                  <a:srgbClr val="000000"/>
                </a:solidFill>
                <a:latin typeface="Dosis Bold"/>
              </a:rPr>
              <a:t>Présenté Par :  </a:t>
            </a:r>
          </a:p>
          <a:p>
            <a:pPr algn="l">
              <a:lnSpc>
                <a:spcPts val="3080"/>
              </a:lnSpc>
              <a:spcBef>
                <a:spcPct val="0"/>
              </a:spcBef>
            </a:pPr>
            <a:r>
              <a:rPr lang="en-US" sz="2200">
                <a:solidFill>
                  <a:srgbClr val="000000"/>
                </a:solidFill>
                <a:latin typeface="Dosis Bold"/>
              </a:rPr>
              <a:t>Hamidi Sihem - Bentaleb Iskander</a:t>
            </a:r>
          </a:p>
        </p:txBody>
      </p:sp>
      <p:sp>
        <p:nvSpPr>
          <p:cNvPr name="TextBox 17" id="17"/>
          <p:cNvSpPr txBox="true"/>
          <p:nvPr/>
        </p:nvSpPr>
        <p:spPr>
          <a:xfrm rot="0">
            <a:off x="2320147" y="3846407"/>
            <a:ext cx="13053252" cy="1433428"/>
          </a:xfrm>
          <a:prstGeom prst="rect">
            <a:avLst/>
          </a:prstGeom>
        </p:spPr>
        <p:txBody>
          <a:bodyPr anchor="t" rtlCol="false" tIns="0" lIns="0" bIns="0" rIns="0">
            <a:spAutoFit/>
          </a:bodyPr>
          <a:lstStyle/>
          <a:p>
            <a:pPr algn="ctr">
              <a:lnSpc>
                <a:spcPts val="2892"/>
              </a:lnSpc>
            </a:pPr>
            <a:r>
              <a:rPr lang="en-US" sz="2065">
                <a:solidFill>
                  <a:srgbClr val="000000"/>
                </a:solidFill>
                <a:latin typeface="Dosis"/>
              </a:rPr>
              <a:t>Mémoire de fin d’étude en vue de l’obtention du diplôme de</a:t>
            </a:r>
            <a:r>
              <a:rPr lang="en-US" sz="2065">
                <a:solidFill>
                  <a:srgbClr val="000000"/>
                </a:solidFill>
                <a:latin typeface="Dosis"/>
              </a:rPr>
              <a:t> </a:t>
            </a:r>
          </a:p>
          <a:p>
            <a:pPr algn="ctr">
              <a:lnSpc>
                <a:spcPts val="2892"/>
              </a:lnSpc>
            </a:pPr>
            <a:r>
              <a:rPr lang="en-US" sz="2065">
                <a:solidFill>
                  <a:srgbClr val="000000"/>
                </a:solidFill>
                <a:latin typeface="Dosis"/>
              </a:rPr>
              <a:t>Technicien supérieur en base de données </a:t>
            </a:r>
          </a:p>
          <a:p>
            <a:pPr algn="ctr">
              <a:lnSpc>
                <a:spcPts val="2892"/>
              </a:lnSpc>
            </a:pPr>
            <a:r>
              <a:rPr lang="en-US" sz="2065">
                <a:solidFill>
                  <a:srgbClr val="000000"/>
                </a:solidFill>
                <a:latin typeface="Dosis"/>
              </a:rPr>
              <a:t>Thème :</a:t>
            </a:r>
          </a:p>
          <a:p>
            <a:pPr algn="ctr">
              <a:lnSpc>
                <a:spcPts val="2892"/>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752475" y="-812389"/>
            <a:ext cx="10611761" cy="11930828"/>
            <a:chOff x="0" y="0"/>
            <a:chExt cx="2794867" cy="3142276"/>
          </a:xfrm>
        </p:grpSpPr>
        <p:sp>
          <p:nvSpPr>
            <p:cNvPr name="Freeform 4" id="4"/>
            <p:cNvSpPr/>
            <p:nvPr/>
          </p:nvSpPr>
          <p:spPr>
            <a:xfrm flipH="false" flipV="false" rot="0">
              <a:off x="0" y="0"/>
              <a:ext cx="2794867" cy="3142276"/>
            </a:xfrm>
            <a:custGeom>
              <a:avLst/>
              <a:gdLst/>
              <a:ahLst/>
              <a:cxnLst/>
              <a:rect r="r" b="b" t="t" l="l"/>
              <a:pathLst>
                <a:path h="3142276" w="2794867">
                  <a:moveTo>
                    <a:pt x="0" y="0"/>
                  </a:moveTo>
                  <a:lnTo>
                    <a:pt x="2794867" y="0"/>
                  </a:lnTo>
                  <a:lnTo>
                    <a:pt x="2794867" y="3142276"/>
                  </a:lnTo>
                  <a:lnTo>
                    <a:pt x="0" y="3142276"/>
                  </a:lnTo>
                  <a:close/>
                </a:path>
              </a:pathLst>
            </a:custGeom>
            <a:solidFill>
              <a:srgbClr val="FFFFFF"/>
            </a:solidFill>
            <a:ln w="38100" cap="sq">
              <a:solidFill>
                <a:srgbClr val="595552"/>
              </a:solidFill>
              <a:prstDash val="solid"/>
              <a:miter/>
            </a:ln>
          </p:spPr>
        </p:sp>
        <p:sp>
          <p:nvSpPr>
            <p:cNvPr name="TextBox 5" id="5"/>
            <p:cNvSpPr txBox="true"/>
            <p:nvPr/>
          </p:nvSpPr>
          <p:spPr>
            <a:xfrm>
              <a:off x="0" y="-47625"/>
              <a:ext cx="2794867" cy="3189901"/>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12167584" y="2250576"/>
            <a:ext cx="5512964" cy="5492917"/>
          </a:xfrm>
          <a:custGeom>
            <a:avLst/>
            <a:gdLst/>
            <a:ahLst/>
            <a:cxnLst/>
            <a:rect r="r" b="b" t="t" l="l"/>
            <a:pathLst>
              <a:path h="5492917" w="5512964">
                <a:moveTo>
                  <a:pt x="0" y="0"/>
                </a:moveTo>
                <a:lnTo>
                  <a:pt x="5512964" y="0"/>
                </a:lnTo>
                <a:lnTo>
                  <a:pt x="5512964" y="5492917"/>
                </a:lnTo>
                <a:lnTo>
                  <a:pt x="0" y="54929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4918" y="1028700"/>
            <a:ext cx="10326875" cy="7553703"/>
          </a:xfrm>
          <a:custGeom>
            <a:avLst/>
            <a:gdLst/>
            <a:ahLst/>
            <a:cxnLst/>
            <a:rect r="r" b="b" t="t" l="l"/>
            <a:pathLst>
              <a:path h="7553703" w="10326875">
                <a:moveTo>
                  <a:pt x="0" y="0"/>
                </a:moveTo>
                <a:lnTo>
                  <a:pt x="10326875" y="0"/>
                </a:lnTo>
                <a:lnTo>
                  <a:pt x="10326875" y="7553703"/>
                </a:lnTo>
                <a:lnTo>
                  <a:pt x="0" y="7553703"/>
                </a:lnTo>
                <a:lnTo>
                  <a:pt x="0" y="0"/>
                </a:lnTo>
                <a:close/>
              </a:path>
            </a:pathLst>
          </a:custGeom>
          <a:blipFill>
            <a:blip r:embed="rId5"/>
            <a:stretch>
              <a:fillRect l="-1451" t="0" r="-1943" b="0"/>
            </a:stretch>
          </a:blipFill>
          <a:ln w="9525" cap="rnd">
            <a:solidFill>
              <a:srgbClr val="000000"/>
            </a:solidFill>
            <a:prstDash val="sysDot"/>
            <a:round/>
          </a:ln>
        </p:spPr>
      </p:sp>
      <p:sp>
        <p:nvSpPr>
          <p:cNvPr name="TextBox 8" id="8"/>
          <p:cNvSpPr txBox="true"/>
          <p:nvPr/>
        </p:nvSpPr>
        <p:spPr>
          <a:xfrm rot="0">
            <a:off x="13081165" y="4602700"/>
            <a:ext cx="3685803" cy="712470"/>
          </a:xfrm>
          <a:prstGeom prst="rect">
            <a:avLst/>
          </a:prstGeom>
        </p:spPr>
        <p:txBody>
          <a:bodyPr anchor="t" rtlCol="false" tIns="0" lIns="0" bIns="0" rIns="0">
            <a:spAutoFit/>
          </a:bodyPr>
          <a:lstStyle/>
          <a:p>
            <a:pPr algn="ctr">
              <a:lnSpc>
                <a:spcPts val="5880"/>
              </a:lnSpc>
              <a:spcBef>
                <a:spcPct val="0"/>
              </a:spcBef>
            </a:pPr>
            <a:r>
              <a:rPr lang="en-US" sz="4200">
                <a:solidFill>
                  <a:srgbClr val="C2C3C2"/>
                </a:solidFill>
                <a:latin typeface="Dosis"/>
              </a:rPr>
              <a:t>Flux d’information</a:t>
            </a:r>
          </a:p>
        </p:txBody>
      </p:sp>
      <p:sp>
        <p:nvSpPr>
          <p:cNvPr name="TextBox 9" id="9"/>
          <p:cNvSpPr txBox="true"/>
          <p:nvPr/>
        </p:nvSpPr>
        <p:spPr>
          <a:xfrm rot="0">
            <a:off x="2017002" y="9039776"/>
            <a:ext cx="4642815" cy="389424"/>
          </a:xfrm>
          <a:prstGeom prst="rect">
            <a:avLst/>
          </a:prstGeom>
        </p:spPr>
        <p:txBody>
          <a:bodyPr anchor="t" rtlCol="false" tIns="0" lIns="0" bIns="0" rIns="0">
            <a:spAutoFit/>
          </a:bodyPr>
          <a:lstStyle/>
          <a:p>
            <a:pPr algn="ctr">
              <a:lnSpc>
                <a:spcPts val="3210"/>
              </a:lnSpc>
              <a:spcBef>
                <a:spcPct val="0"/>
              </a:spcBef>
            </a:pPr>
            <a:r>
              <a:rPr lang="en-US" sz="2293">
                <a:solidFill>
                  <a:srgbClr val="000000"/>
                </a:solidFill>
                <a:latin typeface="Open Sans Bold"/>
              </a:rPr>
              <a:t>1 : Réception visa du budget</a:t>
            </a:r>
          </a:p>
        </p:txBody>
      </p:sp>
      <p:sp>
        <p:nvSpPr>
          <p:cNvPr name="TextBox 10" id="10"/>
          <p:cNvSpPr txBox="true"/>
          <p:nvPr/>
        </p:nvSpPr>
        <p:spPr>
          <a:xfrm rot="0">
            <a:off x="1829243" y="9495632"/>
            <a:ext cx="4642815" cy="389424"/>
          </a:xfrm>
          <a:prstGeom prst="rect">
            <a:avLst/>
          </a:prstGeom>
        </p:spPr>
        <p:txBody>
          <a:bodyPr anchor="t" rtlCol="false" tIns="0" lIns="0" bIns="0" rIns="0">
            <a:spAutoFit/>
          </a:bodyPr>
          <a:lstStyle/>
          <a:p>
            <a:pPr algn="ctr">
              <a:lnSpc>
                <a:spcPts val="3210"/>
              </a:lnSpc>
              <a:spcBef>
                <a:spcPct val="0"/>
              </a:spcBef>
            </a:pPr>
            <a:r>
              <a:rPr lang="en-US" sz="2293">
                <a:solidFill>
                  <a:srgbClr val="000000"/>
                </a:solidFill>
                <a:latin typeface="Open Sans Bold"/>
              </a:rPr>
              <a:t>2 : Envoi liste des besoins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62250">
            <a:off x="9333865" y="-1104987"/>
            <a:ext cx="8032792" cy="11930828"/>
            <a:chOff x="0" y="0"/>
            <a:chExt cx="2115633" cy="3142276"/>
          </a:xfrm>
        </p:grpSpPr>
        <p:sp>
          <p:nvSpPr>
            <p:cNvPr name="Freeform 4" id="4"/>
            <p:cNvSpPr/>
            <p:nvPr/>
          </p:nvSpPr>
          <p:spPr>
            <a:xfrm flipH="false" flipV="false" rot="0">
              <a:off x="0" y="0"/>
              <a:ext cx="2115632" cy="3142276"/>
            </a:xfrm>
            <a:custGeom>
              <a:avLst/>
              <a:gdLst/>
              <a:ahLst/>
              <a:cxnLst/>
              <a:rect r="r" b="b" t="t" l="l"/>
              <a:pathLst>
                <a:path h="3142276" w="2115632">
                  <a:moveTo>
                    <a:pt x="0" y="0"/>
                  </a:moveTo>
                  <a:lnTo>
                    <a:pt x="2115632" y="0"/>
                  </a:lnTo>
                  <a:lnTo>
                    <a:pt x="2115632" y="3142276"/>
                  </a:lnTo>
                  <a:lnTo>
                    <a:pt x="0" y="3142276"/>
                  </a:lnTo>
                  <a:close/>
                </a:path>
              </a:pathLst>
            </a:custGeom>
            <a:solidFill>
              <a:srgbClr val="000000">
                <a:alpha val="31765"/>
              </a:srgbClr>
            </a:solidFill>
            <a:ln cap="sq">
              <a:noFill/>
              <a:prstDash val="solid"/>
              <a:miter/>
            </a:ln>
          </p:spPr>
        </p:sp>
        <p:sp>
          <p:nvSpPr>
            <p:cNvPr name="TextBox 5" id="5"/>
            <p:cNvSpPr txBox="true"/>
            <p:nvPr/>
          </p:nvSpPr>
          <p:spPr>
            <a:xfrm>
              <a:off x="0" y="-47625"/>
              <a:ext cx="2115633" cy="3189901"/>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9197826" y="-1419738"/>
            <a:ext cx="8032792" cy="11930828"/>
            <a:chOff x="0" y="0"/>
            <a:chExt cx="2115633" cy="3142276"/>
          </a:xfrm>
        </p:grpSpPr>
        <p:sp>
          <p:nvSpPr>
            <p:cNvPr name="Freeform 7" id="7"/>
            <p:cNvSpPr/>
            <p:nvPr/>
          </p:nvSpPr>
          <p:spPr>
            <a:xfrm flipH="false" flipV="false" rot="0">
              <a:off x="0" y="0"/>
              <a:ext cx="2115632" cy="3142276"/>
            </a:xfrm>
            <a:custGeom>
              <a:avLst/>
              <a:gdLst/>
              <a:ahLst/>
              <a:cxnLst/>
              <a:rect r="r" b="b" t="t" l="l"/>
              <a:pathLst>
                <a:path h="3142276" w="2115632">
                  <a:moveTo>
                    <a:pt x="0" y="0"/>
                  </a:moveTo>
                  <a:lnTo>
                    <a:pt x="2115632" y="0"/>
                  </a:lnTo>
                  <a:lnTo>
                    <a:pt x="2115632" y="3142276"/>
                  </a:lnTo>
                  <a:lnTo>
                    <a:pt x="0" y="3142276"/>
                  </a:lnTo>
                  <a:close/>
                </a:path>
              </a:pathLst>
            </a:custGeom>
            <a:solidFill>
              <a:srgbClr val="FFFFFF"/>
            </a:solidFill>
            <a:ln w="38100" cap="sq">
              <a:solidFill>
                <a:srgbClr val="595552"/>
              </a:solidFill>
              <a:prstDash val="solid"/>
              <a:miter/>
            </a:ln>
          </p:spPr>
        </p:sp>
        <p:sp>
          <p:nvSpPr>
            <p:cNvPr name="TextBox 8" id="8"/>
            <p:cNvSpPr txBox="true"/>
            <p:nvPr/>
          </p:nvSpPr>
          <p:spPr>
            <a:xfrm>
              <a:off x="0" y="-47625"/>
              <a:ext cx="2115633" cy="3189901"/>
            </a:xfrm>
            <a:prstGeom prst="rect">
              <a:avLst/>
            </a:prstGeom>
          </p:spPr>
          <p:txBody>
            <a:bodyPr anchor="ctr" rtlCol="false" tIns="50800" lIns="50800" bIns="50800" rIns="50800"/>
            <a:lstStyle/>
            <a:p>
              <a:pPr algn="ctr">
                <a:lnSpc>
                  <a:spcPts val="3210"/>
                </a:lnSpc>
              </a:pPr>
            </a:p>
          </p:txBody>
        </p:sp>
      </p:grpSp>
      <p:grpSp>
        <p:nvGrpSpPr>
          <p:cNvPr name="Group 9" id="9"/>
          <p:cNvGrpSpPr/>
          <p:nvPr/>
        </p:nvGrpSpPr>
        <p:grpSpPr>
          <a:xfrm rot="93123">
            <a:off x="919756" y="2999739"/>
            <a:ext cx="7430706" cy="4531763"/>
            <a:chOff x="0" y="0"/>
            <a:chExt cx="4021842" cy="2452799"/>
          </a:xfrm>
        </p:grpSpPr>
        <p:sp>
          <p:nvSpPr>
            <p:cNvPr name="Freeform 10" id="10"/>
            <p:cNvSpPr/>
            <p:nvPr/>
          </p:nvSpPr>
          <p:spPr>
            <a:xfrm flipH="false" flipV="false" rot="0">
              <a:off x="0" y="0"/>
              <a:ext cx="4021842" cy="2452800"/>
            </a:xfrm>
            <a:custGeom>
              <a:avLst/>
              <a:gdLst/>
              <a:ahLst/>
              <a:cxnLst/>
              <a:rect r="r" b="b" t="t" l="l"/>
              <a:pathLst>
                <a:path h="2452800" w="4021842">
                  <a:moveTo>
                    <a:pt x="27089" y="0"/>
                  </a:moveTo>
                  <a:lnTo>
                    <a:pt x="3994753" y="0"/>
                  </a:lnTo>
                  <a:cubicBezTo>
                    <a:pt x="4009714" y="0"/>
                    <a:pt x="4021842" y="12128"/>
                    <a:pt x="4021842" y="27089"/>
                  </a:cubicBezTo>
                  <a:lnTo>
                    <a:pt x="4021842" y="2425711"/>
                  </a:lnTo>
                  <a:cubicBezTo>
                    <a:pt x="4021842" y="2440671"/>
                    <a:pt x="4009714" y="2452800"/>
                    <a:pt x="3994753" y="2452800"/>
                  </a:cubicBezTo>
                  <a:lnTo>
                    <a:pt x="27089" y="2452800"/>
                  </a:lnTo>
                  <a:cubicBezTo>
                    <a:pt x="12128" y="2452800"/>
                    <a:pt x="0" y="2440671"/>
                    <a:pt x="0" y="2425711"/>
                  </a:cubicBezTo>
                  <a:lnTo>
                    <a:pt x="0" y="27089"/>
                  </a:lnTo>
                  <a:cubicBezTo>
                    <a:pt x="0" y="12128"/>
                    <a:pt x="12128" y="0"/>
                    <a:pt x="27089" y="0"/>
                  </a:cubicBezTo>
                  <a:close/>
                </a:path>
              </a:pathLst>
            </a:custGeom>
            <a:solidFill>
              <a:srgbClr val="000000">
                <a:alpha val="31765"/>
              </a:srgbClr>
            </a:solidFill>
            <a:ln cap="rnd">
              <a:noFill/>
              <a:prstDash val="solid"/>
              <a:round/>
            </a:ln>
          </p:spPr>
        </p:sp>
        <p:sp>
          <p:nvSpPr>
            <p:cNvPr name="TextBox 11" id="11"/>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12" id="12"/>
          <p:cNvGrpSpPr/>
          <p:nvPr/>
        </p:nvGrpSpPr>
        <p:grpSpPr>
          <a:xfrm rot="0">
            <a:off x="736917" y="2697120"/>
            <a:ext cx="7197117" cy="4720911"/>
            <a:chOff x="0" y="0"/>
            <a:chExt cx="3895412" cy="2555175"/>
          </a:xfrm>
        </p:grpSpPr>
        <p:sp>
          <p:nvSpPr>
            <p:cNvPr name="Freeform 13" id="13"/>
            <p:cNvSpPr/>
            <p:nvPr/>
          </p:nvSpPr>
          <p:spPr>
            <a:xfrm flipH="false" flipV="false" rot="0">
              <a:off x="0" y="0"/>
              <a:ext cx="3895412" cy="2555175"/>
            </a:xfrm>
            <a:custGeom>
              <a:avLst/>
              <a:gdLst/>
              <a:ahLst/>
              <a:cxnLst/>
              <a:rect r="r" b="b" t="t" l="l"/>
              <a:pathLst>
                <a:path h="2555175" w="3895412">
                  <a:moveTo>
                    <a:pt x="11833" y="0"/>
                  </a:moveTo>
                  <a:lnTo>
                    <a:pt x="3883580" y="0"/>
                  </a:lnTo>
                  <a:cubicBezTo>
                    <a:pt x="3890114" y="0"/>
                    <a:pt x="3895412" y="5298"/>
                    <a:pt x="3895412" y="11833"/>
                  </a:cubicBezTo>
                  <a:lnTo>
                    <a:pt x="3895412" y="2543343"/>
                  </a:lnTo>
                  <a:cubicBezTo>
                    <a:pt x="3895412" y="2549877"/>
                    <a:pt x="3890114" y="2555175"/>
                    <a:pt x="3883580" y="2555175"/>
                  </a:cubicBezTo>
                  <a:lnTo>
                    <a:pt x="11833" y="2555175"/>
                  </a:lnTo>
                  <a:cubicBezTo>
                    <a:pt x="8694" y="2555175"/>
                    <a:pt x="5685" y="2553929"/>
                    <a:pt x="3466" y="2551710"/>
                  </a:cubicBezTo>
                  <a:cubicBezTo>
                    <a:pt x="1247" y="2549491"/>
                    <a:pt x="0" y="2546481"/>
                    <a:pt x="0" y="2543343"/>
                  </a:cubicBezTo>
                  <a:lnTo>
                    <a:pt x="0" y="11833"/>
                  </a:lnTo>
                  <a:cubicBezTo>
                    <a:pt x="0" y="5298"/>
                    <a:pt x="5298" y="0"/>
                    <a:pt x="11833" y="0"/>
                  </a:cubicBezTo>
                  <a:close/>
                </a:path>
              </a:pathLst>
            </a:custGeom>
            <a:solidFill>
              <a:srgbClr val="FFFFFF"/>
            </a:solidFill>
            <a:ln w="19050" cap="sq">
              <a:solidFill>
                <a:srgbClr val="000000"/>
              </a:solidFill>
              <a:prstDash val="solid"/>
              <a:miter/>
            </a:ln>
          </p:spPr>
        </p:sp>
        <p:sp>
          <p:nvSpPr>
            <p:cNvPr name="TextBox 14" id="14"/>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15" id="15"/>
          <p:cNvSpPr/>
          <p:nvPr/>
        </p:nvSpPr>
        <p:spPr>
          <a:xfrm flipH="false" flipV="false" rot="0">
            <a:off x="909129" y="2304294"/>
            <a:ext cx="701922" cy="673845"/>
          </a:xfrm>
          <a:custGeom>
            <a:avLst/>
            <a:gdLst/>
            <a:ahLst/>
            <a:cxnLst/>
            <a:rect r="r" b="b" t="t" l="l"/>
            <a:pathLst>
              <a:path h="673845" w="701922">
                <a:moveTo>
                  <a:pt x="0" y="0"/>
                </a:moveTo>
                <a:lnTo>
                  <a:pt x="701922" y="0"/>
                </a:lnTo>
                <a:lnTo>
                  <a:pt x="701922" y="673846"/>
                </a:lnTo>
                <a:lnTo>
                  <a:pt x="0" y="673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2897007" y="3270274"/>
            <a:ext cx="3069208" cy="653416"/>
          </a:xfrm>
          <a:prstGeom prst="rect">
            <a:avLst/>
          </a:prstGeom>
        </p:spPr>
        <p:txBody>
          <a:bodyPr anchor="t" rtlCol="false" tIns="0" lIns="0" bIns="0" rIns="0">
            <a:spAutoFit/>
          </a:bodyPr>
          <a:lstStyle/>
          <a:p>
            <a:pPr algn="ctr">
              <a:lnSpc>
                <a:spcPts val="5459"/>
              </a:lnSpc>
              <a:spcBef>
                <a:spcPct val="0"/>
              </a:spcBef>
            </a:pPr>
            <a:r>
              <a:rPr lang="en-US" sz="3899">
                <a:solidFill>
                  <a:srgbClr val="50616C"/>
                </a:solidFill>
                <a:latin typeface="Dosis Bold"/>
              </a:rPr>
              <a:t>PROCÉDURES : </a:t>
            </a:r>
          </a:p>
        </p:txBody>
      </p:sp>
      <p:sp>
        <p:nvSpPr>
          <p:cNvPr name="TextBox 17" id="17"/>
          <p:cNvSpPr txBox="true"/>
          <p:nvPr/>
        </p:nvSpPr>
        <p:spPr>
          <a:xfrm rot="0">
            <a:off x="1228446" y="4057040"/>
            <a:ext cx="6406330" cy="253746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Dosis"/>
              </a:rPr>
              <a:t>Parmis Les neufs (9) procédures</a:t>
            </a:r>
          </a:p>
          <a:p>
            <a:pPr algn="ctr">
              <a:lnSpc>
                <a:spcPts val="5039"/>
              </a:lnSpc>
              <a:spcBef>
                <a:spcPct val="0"/>
              </a:spcBef>
            </a:pPr>
            <a:r>
              <a:rPr lang="en-US" sz="3599">
                <a:solidFill>
                  <a:srgbClr val="000000"/>
                </a:solidFill>
                <a:latin typeface="Dosis"/>
              </a:rPr>
              <a:t>qu’on a, nous choisissions</a:t>
            </a:r>
          </a:p>
          <a:p>
            <a:pPr algn="ctr">
              <a:lnSpc>
                <a:spcPts val="5039"/>
              </a:lnSpc>
              <a:spcBef>
                <a:spcPct val="0"/>
              </a:spcBef>
            </a:pPr>
            <a:r>
              <a:rPr lang="en-US" sz="3599">
                <a:solidFill>
                  <a:srgbClr val="000000"/>
                </a:solidFill>
                <a:latin typeface="Dosis"/>
              </a:rPr>
              <a:t>celle “Affectation” , scématisée comme suit : </a:t>
            </a:r>
          </a:p>
        </p:txBody>
      </p:sp>
      <p:grpSp>
        <p:nvGrpSpPr>
          <p:cNvPr name="Group 18" id="18"/>
          <p:cNvGrpSpPr/>
          <p:nvPr/>
        </p:nvGrpSpPr>
        <p:grpSpPr>
          <a:xfrm rot="0">
            <a:off x="9376834" y="70368"/>
            <a:ext cx="7674776" cy="10090092"/>
            <a:chOff x="0" y="0"/>
            <a:chExt cx="1974066" cy="2595321"/>
          </a:xfrm>
        </p:grpSpPr>
        <p:sp>
          <p:nvSpPr>
            <p:cNvPr name="Freeform 19" id="19"/>
            <p:cNvSpPr/>
            <p:nvPr/>
          </p:nvSpPr>
          <p:spPr>
            <a:xfrm flipH="false" flipV="false" rot="0">
              <a:off x="0" y="0"/>
              <a:ext cx="1974066" cy="2595321"/>
            </a:xfrm>
            <a:custGeom>
              <a:avLst/>
              <a:gdLst/>
              <a:ahLst/>
              <a:cxnLst/>
              <a:rect r="r" b="b" t="t" l="l"/>
              <a:pathLst>
                <a:path h="2595321" w="1974066">
                  <a:moveTo>
                    <a:pt x="0" y="0"/>
                  </a:moveTo>
                  <a:lnTo>
                    <a:pt x="1974066" y="0"/>
                  </a:lnTo>
                  <a:lnTo>
                    <a:pt x="1974066" y="2595321"/>
                  </a:lnTo>
                  <a:lnTo>
                    <a:pt x="0" y="2595321"/>
                  </a:lnTo>
                  <a:close/>
                </a:path>
              </a:pathLst>
            </a:custGeom>
            <a:solidFill>
              <a:srgbClr val="FFFFFF"/>
            </a:solidFill>
            <a:ln w="9525" cap="sq">
              <a:solidFill>
                <a:srgbClr val="000000"/>
              </a:solidFill>
              <a:prstDash val="solid"/>
              <a:miter/>
            </a:ln>
          </p:spPr>
        </p:sp>
        <p:sp>
          <p:nvSpPr>
            <p:cNvPr name="TextBox 20" id="20"/>
            <p:cNvSpPr txBox="true"/>
            <p:nvPr/>
          </p:nvSpPr>
          <p:spPr>
            <a:xfrm>
              <a:off x="0" y="-47625"/>
              <a:ext cx="1974066" cy="2642946"/>
            </a:xfrm>
            <a:prstGeom prst="rect">
              <a:avLst/>
            </a:prstGeom>
          </p:spPr>
          <p:txBody>
            <a:bodyPr anchor="ctr" rtlCol="false" tIns="50800" lIns="50800" bIns="50800" rIns="50800"/>
            <a:lstStyle/>
            <a:p>
              <a:pPr algn="ctr">
                <a:lnSpc>
                  <a:spcPts val="3210"/>
                </a:lnSpc>
              </a:pPr>
            </a:p>
          </p:txBody>
        </p:sp>
      </p:grpSp>
      <p:sp>
        <p:nvSpPr>
          <p:cNvPr name="AutoShape 21" id="21"/>
          <p:cNvSpPr/>
          <p:nvPr/>
        </p:nvSpPr>
        <p:spPr>
          <a:xfrm>
            <a:off x="9386466" y="832184"/>
            <a:ext cx="7674776" cy="0"/>
          </a:xfrm>
          <a:prstGeom prst="line">
            <a:avLst/>
          </a:prstGeom>
          <a:ln cap="flat" w="9525">
            <a:solidFill>
              <a:srgbClr val="000000"/>
            </a:solidFill>
            <a:prstDash val="solid"/>
            <a:headEnd type="none" len="sm" w="sm"/>
            <a:tailEnd type="none" len="sm" w="sm"/>
          </a:ln>
        </p:spPr>
      </p:sp>
      <p:sp>
        <p:nvSpPr>
          <p:cNvPr name="AutoShape 22" id="22"/>
          <p:cNvSpPr/>
          <p:nvPr/>
        </p:nvSpPr>
        <p:spPr>
          <a:xfrm>
            <a:off x="10671537" y="70368"/>
            <a:ext cx="0" cy="10090092"/>
          </a:xfrm>
          <a:prstGeom prst="line">
            <a:avLst/>
          </a:prstGeom>
          <a:ln cap="flat" w="9525">
            <a:solidFill>
              <a:srgbClr val="000000"/>
            </a:solidFill>
            <a:prstDash val="solid"/>
            <a:headEnd type="none" len="sm" w="sm"/>
            <a:tailEnd type="none" len="sm" w="sm"/>
          </a:ln>
        </p:spPr>
      </p:sp>
      <p:sp>
        <p:nvSpPr>
          <p:cNvPr name="AutoShape 23" id="23"/>
          <p:cNvSpPr/>
          <p:nvPr/>
        </p:nvSpPr>
        <p:spPr>
          <a:xfrm>
            <a:off x="16012447" y="70368"/>
            <a:ext cx="0" cy="10090092"/>
          </a:xfrm>
          <a:prstGeom prst="line">
            <a:avLst/>
          </a:prstGeom>
          <a:ln cap="flat" w="9525">
            <a:solidFill>
              <a:srgbClr val="000000"/>
            </a:solidFill>
            <a:prstDash val="solid"/>
            <a:headEnd type="none" len="sm" w="sm"/>
            <a:tailEnd type="none" len="sm" w="sm"/>
          </a:ln>
        </p:spPr>
      </p:sp>
      <p:sp>
        <p:nvSpPr>
          <p:cNvPr name="AutoShape 24" id="24"/>
          <p:cNvSpPr/>
          <p:nvPr/>
        </p:nvSpPr>
        <p:spPr>
          <a:xfrm>
            <a:off x="10671537" y="486048"/>
            <a:ext cx="5340910" cy="0"/>
          </a:xfrm>
          <a:prstGeom prst="line">
            <a:avLst/>
          </a:prstGeom>
          <a:ln cap="flat" w="9525">
            <a:solidFill>
              <a:srgbClr val="000000"/>
            </a:solidFill>
            <a:prstDash val="solid"/>
            <a:headEnd type="none" len="sm" w="sm"/>
            <a:tailEnd type="none" len="sm" w="sm"/>
          </a:ln>
        </p:spPr>
      </p:sp>
      <p:grpSp>
        <p:nvGrpSpPr>
          <p:cNvPr name="Group 25" id="25"/>
          <p:cNvGrpSpPr/>
          <p:nvPr/>
        </p:nvGrpSpPr>
        <p:grpSpPr>
          <a:xfrm rot="0">
            <a:off x="16217264" y="1028700"/>
            <a:ext cx="675975" cy="512287"/>
            <a:chOff x="0" y="0"/>
            <a:chExt cx="695683" cy="527223"/>
          </a:xfrm>
        </p:grpSpPr>
        <p:sp>
          <p:nvSpPr>
            <p:cNvPr name="Freeform 26" id="26"/>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27" id="27"/>
            <p:cNvSpPr txBox="true"/>
            <p:nvPr/>
          </p:nvSpPr>
          <p:spPr>
            <a:xfrm>
              <a:off x="65220" y="30377"/>
              <a:ext cx="565243" cy="447419"/>
            </a:xfrm>
            <a:prstGeom prst="rect">
              <a:avLst/>
            </a:prstGeom>
          </p:spPr>
          <p:txBody>
            <a:bodyPr anchor="ctr" rtlCol="false" tIns="50800" lIns="50800" bIns="50800" rIns="50800"/>
            <a:lstStyle/>
            <a:p>
              <a:pPr algn="ctr">
                <a:lnSpc>
                  <a:spcPts val="1385"/>
                </a:lnSpc>
              </a:pPr>
              <a:r>
                <a:rPr lang="en-US" sz="989">
                  <a:solidFill>
                    <a:srgbClr val="000000"/>
                  </a:solidFill>
                  <a:latin typeface="Open Sans Bold"/>
                </a:rPr>
                <a:t>STR</a:t>
              </a:r>
            </a:p>
          </p:txBody>
        </p:sp>
      </p:grpSp>
      <p:sp>
        <p:nvSpPr>
          <p:cNvPr name="AutoShape 28" id="28"/>
          <p:cNvSpPr/>
          <p:nvPr/>
        </p:nvSpPr>
        <p:spPr>
          <a:xfrm flipV="true">
            <a:off x="13219091" y="1284843"/>
            <a:ext cx="2998173" cy="219965"/>
          </a:xfrm>
          <a:prstGeom prst="line">
            <a:avLst/>
          </a:prstGeom>
          <a:ln cap="flat" w="9525">
            <a:solidFill>
              <a:srgbClr val="000000"/>
            </a:solidFill>
            <a:prstDash val="solid"/>
            <a:headEnd type="none" len="sm" w="sm"/>
            <a:tailEnd type="none" len="sm" w="sm"/>
          </a:ln>
        </p:spPr>
      </p:sp>
      <p:sp>
        <p:nvSpPr>
          <p:cNvPr name="Freeform 29" id="29"/>
          <p:cNvSpPr/>
          <p:nvPr/>
        </p:nvSpPr>
        <p:spPr>
          <a:xfrm flipH="false" flipV="false" rot="0">
            <a:off x="12673983" y="1504808"/>
            <a:ext cx="1090217" cy="647743"/>
          </a:xfrm>
          <a:custGeom>
            <a:avLst/>
            <a:gdLst/>
            <a:ahLst/>
            <a:cxnLst/>
            <a:rect r="r" b="b" t="t" l="l"/>
            <a:pathLst>
              <a:path h="647743" w="1090217">
                <a:moveTo>
                  <a:pt x="0" y="0"/>
                </a:moveTo>
                <a:lnTo>
                  <a:pt x="1090217" y="0"/>
                </a:lnTo>
                <a:lnTo>
                  <a:pt x="1090217" y="647743"/>
                </a:lnTo>
                <a:lnTo>
                  <a:pt x="0" y="647743"/>
                </a:lnTo>
                <a:lnTo>
                  <a:pt x="0" y="0"/>
                </a:lnTo>
                <a:close/>
              </a:path>
            </a:pathLst>
          </a:custGeom>
          <a:blipFill>
            <a:blip r:embed="rId5"/>
            <a:stretch>
              <a:fillRect l="0" t="-10987" r="0" b="-9574"/>
            </a:stretch>
          </a:blipFill>
        </p:spPr>
      </p:sp>
      <p:sp>
        <p:nvSpPr>
          <p:cNvPr name="Freeform 30" id="30"/>
          <p:cNvSpPr/>
          <p:nvPr/>
        </p:nvSpPr>
        <p:spPr>
          <a:xfrm flipH="false" flipV="false" rot="0">
            <a:off x="12702558" y="1540987"/>
            <a:ext cx="1090217" cy="647743"/>
          </a:xfrm>
          <a:custGeom>
            <a:avLst/>
            <a:gdLst/>
            <a:ahLst/>
            <a:cxnLst/>
            <a:rect r="r" b="b" t="t" l="l"/>
            <a:pathLst>
              <a:path h="647743" w="1090217">
                <a:moveTo>
                  <a:pt x="0" y="0"/>
                </a:moveTo>
                <a:lnTo>
                  <a:pt x="1090217" y="0"/>
                </a:lnTo>
                <a:lnTo>
                  <a:pt x="1090217" y="647742"/>
                </a:lnTo>
                <a:lnTo>
                  <a:pt x="0" y="647742"/>
                </a:lnTo>
                <a:lnTo>
                  <a:pt x="0" y="0"/>
                </a:lnTo>
                <a:close/>
              </a:path>
            </a:pathLst>
          </a:custGeom>
          <a:blipFill>
            <a:blip r:embed="rId5"/>
            <a:stretch>
              <a:fillRect l="0" t="-10987" r="0" b="-9574"/>
            </a:stretch>
          </a:blipFill>
        </p:spPr>
      </p:sp>
      <p:sp>
        <p:nvSpPr>
          <p:cNvPr name="Freeform 31" id="31"/>
          <p:cNvSpPr/>
          <p:nvPr/>
        </p:nvSpPr>
        <p:spPr>
          <a:xfrm flipH="false" flipV="false" rot="0">
            <a:off x="12740658" y="1581008"/>
            <a:ext cx="1090217" cy="647743"/>
          </a:xfrm>
          <a:custGeom>
            <a:avLst/>
            <a:gdLst/>
            <a:ahLst/>
            <a:cxnLst/>
            <a:rect r="r" b="b" t="t" l="l"/>
            <a:pathLst>
              <a:path h="647743" w="1090217">
                <a:moveTo>
                  <a:pt x="0" y="0"/>
                </a:moveTo>
                <a:lnTo>
                  <a:pt x="1090217" y="0"/>
                </a:lnTo>
                <a:lnTo>
                  <a:pt x="1090217" y="647743"/>
                </a:lnTo>
                <a:lnTo>
                  <a:pt x="0" y="647743"/>
                </a:lnTo>
                <a:lnTo>
                  <a:pt x="0" y="0"/>
                </a:lnTo>
                <a:close/>
              </a:path>
            </a:pathLst>
          </a:custGeom>
          <a:blipFill>
            <a:blip r:embed="rId5"/>
            <a:stretch>
              <a:fillRect l="0" t="-10987" r="0" b="-9574"/>
            </a:stretch>
          </a:blipFill>
        </p:spPr>
      </p:sp>
      <p:sp>
        <p:nvSpPr>
          <p:cNvPr name="AutoShape 32" id="32"/>
          <p:cNvSpPr/>
          <p:nvPr/>
        </p:nvSpPr>
        <p:spPr>
          <a:xfrm>
            <a:off x="13214329" y="2152551"/>
            <a:ext cx="0" cy="204280"/>
          </a:xfrm>
          <a:prstGeom prst="line">
            <a:avLst/>
          </a:prstGeom>
          <a:ln cap="flat" w="9525">
            <a:solidFill>
              <a:srgbClr val="000000"/>
            </a:solidFill>
            <a:prstDash val="solid"/>
            <a:headEnd type="none" len="sm" w="sm"/>
            <a:tailEnd type="triangle" len="med" w="lg"/>
          </a:ln>
        </p:spPr>
      </p:sp>
      <p:grpSp>
        <p:nvGrpSpPr>
          <p:cNvPr name="Group 33" id="33"/>
          <p:cNvGrpSpPr/>
          <p:nvPr/>
        </p:nvGrpSpPr>
        <p:grpSpPr>
          <a:xfrm rot="0">
            <a:off x="11070580" y="2362141"/>
            <a:ext cx="4648788" cy="2169761"/>
            <a:chOff x="0" y="0"/>
            <a:chExt cx="1029786" cy="480639"/>
          </a:xfrm>
        </p:grpSpPr>
        <p:sp>
          <p:nvSpPr>
            <p:cNvPr name="Freeform 34" id="34"/>
            <p:cNvSpPr/>
            <p:nvPr/>
          </p:nvSpPr>
          <p:spPr>
            <a:xfrm flipH="false" flipV="false" rot="0">
              <a:off x="0" y="0"/>
              <a:ext cx="1029786" cy="480639"/>
            </a:xfrm>
            <a:custGeom>
              <a:avLst/>
              <a:gdLst/>
              <a:ahLst/>
              <a:cxnLst/>
              <a:rect r="r" b="b" t="t" l="l"/>
              <a:pathLst>
                <a:path h="480639" w="1029786">
                  <a:moveTo>
                    <a:pt x="0" y="0"/>
                  </a:moveTo>
                  <a:lnTo>
                    <a:pt x="1029786" y="0"/>
                  </a:lnTo>
                  <a:lnTo>
                    <a:pt x="1029786" y="480639"/>
                  </a:lnTo>
                  <a:lnTo>
                    <a:pt x="0" y="480639"/>
                  </a:lnTo>
                  <a:close/>
                </a:path>
              </a:pathLst>
            </a:custGeom>
            <a:solidFill>
              <a:srgbClr val="FFFFFF"/>
            </a:solidFill>
            <a:ln w="9525" cap="sq">
              <a:solidFill>
                <a:srgbClr val="000000"/>
              </a:solidFill>
              <a:prstDash val="solid"/>
              <a:miter/>
            </a:ln>
          </p:spPr>
        </p:sp>
        <p:sp>
          <p:nvSpPr>
            <p:cNvPr name="TextBox 35" id="35"/>
            <p:cNvSpPr txBox="true"/>
            <p:nvPr/>
          </p:nvSpPr>
          <p:spPr>
            <a:xfrm>
              <a:off x="0" y="-47625"/>
              <a:ext cx="1029786" cy="528264"/>
            </a:xfrm>
            <a:prstGeom prst="rect">
              <a:avLst/>
            </a:prstGeom>
          </p:spPr>
          <p:txBody>
            <a:bodyPr anchor="ctr" rtlCol="false" tIns="50800" lIns="50800" bIns="50800" rIns="50800"/>
            <a:lstStyle/>
            <a:p>
              <a:pPr algn="ctr">
                <a:lnSpc>
                  <a:spcPts val="3210"/>
                </a:lnSpc>
              </a:pPr>
            </a:p>
          </p:txBody>
        </p:sp>
      </p:grpSp>
      <p:grpSp>
        <p:nvGrpSpPr>
          <p:cNvPr name="Group 36" id="36"/>
          <p:cNvGrpSpPr/>
          <p:nvPr/>
        </p:nvGrpSpPr>
        <p:grpSpPr>
          <a:xfrm rot="0">
            <a:off x="11070580" y="2356831"/>
            <a:ext cx="4648788" cy="339303"/>
            <a:chOff x="0" y="0"/>
            <a:chExt cx="1029786" cy="75162"/>
          </a:xfrm>
        </p:grpSpPr>
        <p:sp>
          <p:nvSpPr>
            <p:cNvPr name="Freeform 37" id="37"/>
            <p:cNvSpPr/>
            <p:nvPr/>
          </p:nvSpPr>
          <p:spPr>
            <a:xfrm flipH="false" flipV="false" rot="0">
              <a:off x="0" y="0"/>
              <a:ext cx="1029786" cy="75162"/>
            </a:xfrm>
            <a:custGeom>
              <a:avLst/>
              <a:gdLst/>
              <a:ahLst/>
              <a:cxnLst/>
              <a:rect r="r" b="b" t="t" l="l"/>
              <a:pathLst>
                <a:path h="75162" w="1029786">
                  <a:moveTo>
                    <a:pt x="0" y="0"/>
                  </a:moveTo>
                  <a:lnTo>
                    <a:pt x="1029786" y="0"/>
                  </a:lnTo>
                  <a:lnTo>
                    <a:pt x="1029786" y="75162"/>
                  </a:lnTo>
                  <a:lnTo>
                    <a:pt x="0" y="75162"/>
                  </a:lnTo>
                  <a:close/>
                </a:path>
              </a:pathLst>
            </a:custGeom>
            <a:solidFill>
              <a:srgbClr val="FFFFFF"/>
            </a:solidFill>
            <a:ln w="9525" cap="sq">
              <a:solidFill>
                <a:srgbClr val="000000"/>
              </a:solidFill>
              <a:prstDash val="solid"/>
              <a:miter/>
            </a:ln>
          </p:spPr>
        </p:sp>
        <p:sp>
          <p:nvSpPr>
            <p:cNvPr name="TextBox 38" id="38"/>
            <p:cNvSpPr txBox="true"/>
            <p:nvPr/>
          </p:nvSpPr>
          <p:spPr>
            <a:xfrm>
              <a:off x="0" y="-47625"/>
              <a:ext cx="1029786" cy="122787"/>
            </a:xfrm>
            <a:prstGeom prst="rect">
              <a:avLst/>
            </a:prstGeom>
          </p:spPr>
          <p:txBody>
            <a:bodyPr anchor="ctr" rtlCol="false" tIns="50800" lIns="50800" bIns="50800" rIns="50800"/>
            <a:lstStyle/>
            <a:p>
              <a:pPr algn="ctr">
                <a:lnSpc>
                  <a:spcPts val="3210"/>
                </a:lnSpc>
              </a:pPr>
            </a:p>
          </p:txBody>
        </p:sp>
      </p:grpSp>
      <p:sp>
        <p:nvSpPr>
          <p:cNvPr name="AutoShape 39" id="39"/>
          <p:cNvSpPr/>
          <p:nvPr/>
        </p:nvSpPr>
        <p:spPr>
          <a:xfrm flipH="true">
            <a:off x="12441511" y="2360480"/>
            <a:ext cx="622" cy="326989"/>
          </a:xfrm>
          <a:prstGeom prst="line">
            <a:avLst/>
          </a:prstGeom>
          <a:ln cap="flat" w="9525">
            <a:solidFill>
              <a:srgbClr val="000000"/>
            </a:solidFill>
            <a:prstDash val="solid"/>
            <a:headEnd type="none" len="sm" w="sm"/>
            <a:tailEnd type="none" len="sm" w="sm"/>
          </a:ln>
        </p:spPr>
      </p:sp>
      <p:sp>
        <p:nvSpPr>
          <p:cNvPr name="AutoShape 40" id="40"/>
          <p:cNvSpPr/>
          <p:nvPr/>
        </p:nvSpPr>
        <p:spPr>
          <a:xfrm flipV="true">
            <a:off x="11078582" y="4224897"/>
            <a:ext cx="4632783" cy="0"/>
          </a:xfrm>
          <a:prstGeom prst="line">
            <a:avLst/>
          </a:prstGeom>
          <a:ln cap="flat" w="9525">
            <a:solidFill>
              <a:srgbClr val="000000"/>
            </a:solidFill>
            <a:prstDash val="solid"/>
            <a:headEnd type="none" len="sm" w="sm"/>
            <a:tailEnd type="none" len="sm" w="sm"/>
          </a:ln>
        </p:spPr>
      </p:sp>
      <p:sp>
        <p:nvSpPr>
          <p:cNvPr name="AutoShape 41" id="41"/>
          <p:cNvSpPr/>
          <p:nvPr/>
        </p:nvSpPr>
        <p:spPr>
          <a:xfrm flipH="true">
            <a:off x="13216947" y="4224185"/>
            <a:ext cx="622" cy="307717"/>
          </a:xfrm>
          <a:prstGeom prst="line">
            <a:avLst/>
          </a:prstGeom>
          <a:ln cap="flat" w="9525">
            <a:solidFill>
              <a:srgbClr val="000000"/>
            </a:solidFill>
            <a:prstDash val="solid"/>
            <a:headEnd type="none" len="sm" w="sm"/>
            <a:tailEnd type="none" len="sm" w="sm"/>
          </a:ln>
        </p:spPr>
      </p:sp>
      <p:sp>
        <p:nvSpPr>
          <p:cNvPr name="Freeform 42" id="42"/>
          <p:cNvSpPr/>
          <p:nvPr/>
        </p:nvSpPr>
        <p:spPr>
          <a:xfrm flipH="false" flipV="false" rot="0">
            <a:off x="14136240" y="4635462"/>
            <a:ext cx="765077" cy="454564"/>
          </a:xfrm>
          <a:custGeom>
            <a:avLst/>
            <a:gdLst/>
            <a:ahLst/>
            <a:cxnLst/>
            <a:rect r="r" b="b" t="t" l="l"/>
            <a:pathLst>
              <a:path h="454564" w="765077">
                <a:moveTo>
                  <a:pt x="0" y="0"/>
                </a:moveTo>
                <a:lnTo>
                  <a:pt x="765078" y="0"/>
                </a:lnTo>
                <a:lnTo>
                  <a:pt x="765078" y="454563"/>
                </a:lnTo>
                <a:lnTo>
                  <a:pt x="0" y="454563"/>
                </a:lnTo>
                <a:lnTo>
                  <a:pt x="0" y="0"/>
                </a:lnTo>
                <a:close/>
              </a:path>
            </a:pathLst>
          </a:custGeom>
          <a:blipFill>
            <a:blip r:embed="rId5"/>
            <a:stretch>
              <a:fillRect l="0" t="-10987" r="0" b="-9574"/>
            </a:stretch>
          </a:blipFill>
        </p:spPr>
      </p:sp>
      <p:sp>
        <p:nvSpPr>
          <p:cNvPr name="Freeform 43" id="43"/>
          <p:cNvSpPr/>
          <p:nvPr/>
        </p:nvSpPr>
        <p:spPr>
          <a:xfrm flipH="false" flipV="false" rot="0">
            <a:off x="14156293" y="4660850"/>
            <a:ext cx="765077" cy="454564"/>
          </a:xfrm>
          <a:custGeom>
            <a:avLst/>
            <a:gdLst/>
            <a:ahLst/>
            <a:cxnLst/>
            <a:rect r="r" b="b" t="t" l="l"/>
            <a:pathLst>
              <a:path h="454564" w="765077">
                <a:moveTo>
                  <a:pt x="0" y="0"/>
                </a:moveTo>
                <a:lnTo>
                  <a:pt x="765078" y="0"/>
                </a:lnTo>
                <a:lnTo>
                  <a:pt x="765078" y="454564"/>
                </a:lnTo>
                <a:lnTo>
                  <a:pt x="0" y="454564"/>
                </a:lnTo>
                <a:lnTo>
                  <a:pt x="0" y="0"/>
                </a:lnTo>
                <a:close/>
              </a:path>
            </a:pathLst>
          </a:custGeom>
          <a:blipFill>
            <a:blip r:embed="rId5"/>
            <a:stretch>
              <a:fillRect l="0" t="-10987" r="0" b="-9574"/>
            </a:stretch>
          </a:blipFill>
        </p:spPr>
      </p:sp>
      <p:sp>
        <p:nvSpPr>
          <p:cNvPr name="Freeform 44" id="44"/>
          <p:cNvSpPr/>
          <p:nvPr/>
        </p:nvSpPr>
        <p:spPr>
          <a:xfrm flipH="false" flipV="false" rot="0">
            <a:off x="14183031" y="4688936"/>
            <a:ext cx="765077" cy="454564"/>
          </a:xfrm>
          <a:custGeom>
            <a:avLst/>
            <a:gdLst/>
            <a:ahLst/>
            <a:cxnLst/>
            <a:rect r="r" b="b" t="t" l="l"/>
            <a:pathLst>
              <a:path h="454564" w="765077">
                <a:moveTo>
                  <a:pt x="0" y="0"/>
                </a:moveTo>
                <a:lnTo>
                  <a:pt x="765077" y="0"/>
                </a:lnTo>
                <a:lnTo>
                  <a:pt x="765077" y="454564"/>
                </a:lnTo>
                <a:lnTo>
                  <a:pt x="0" y="454564"/>
                </a:lnTo>
                <a:lnTo>
                  <a:pt x="0" y="0"/>
                </a:lnTo>
                <a:close/>
              </a:path>
            </a:pathLst>
          </a:custGeom>
          <a:blipFill>
            <a:blip r:embed="rId5"/>
            <a:stretch>
              <a:fillRect l="0" t="-10987" r="0" b="-9574"/>
            </a:stretch>
          </a:blipFill>
        </p:spPr>
      </p:sp>
      <p:sp>
        <p:nvSpPr>
          <p:cNvPr name="Freeform 45" id="45"/>
          <p:cNvSpPr/>
          <p:nvPr/>
        </p:nvSpPr>
        <p:spPr>
          <a:xfrm flipH="false" flipV="false" rot="0">
            <a:off x="12334724" y="4635462"/>
            <a:ext cx="765077" cy="454564"/>
          </a:xfrm>
          <a:custGeom>
            <a:avLst/>
            <a:gdLst/>
            <a:ahLst/>
            <a:cxnLst/>
            <a:rect r="r" b="b" t="t" l="l"/>
            <a:pathLst>
              <a:path h="454564" w="765077">
                <a:moveTo>
                  <a:pt x="0" y="0"/>
                </a:moveTo>
                <a:lnTo>
                  <a:pt x="765077" y="0"/>
                </a:lnTo>
                <a:lnTo>
                  <a:pt x="765077" y="454563"/>
                </a:lnTo>
                <a:lnTo>
                  <a:pt x="0" y="454563"/>
                </a:lnTo>
                <a:lnTo>
                  <a:pt x="0" y="0"/>
                </a:lnTo>
                <a:close/>
              </a:path>
            </a:pathLst>
          </a:custGeom>
          <a:blipFill>
            <a:blip r:embed="rId5"/>
            <a:stretch>
              <a:fillRect l="0" t="-10987" r="0" b="-9574"/>
            </a:stretch>
          </a:blipFill>
        </p:spPr>
      </p:sp>
      <p:sp>
        <p:nvSpPr>
          <p:cNvPr name="Freeform 46" id="46"/>
          <p:cNvSpPr/>
          <p:nvPr/>
        </p:nvSpPr>
        <p:spPr>
          <a:xfrm flipH="false" flipV="false" rot="0">
            <a:off x="12354777" y="4660850"/>
            <a:ext cx="765077" cy="454564"/>
          </a:xfrm>
          <a:custGeom>
            <a:avLst/>
            <a:gdLst/>
            <a:ahLst/>
            <a:cxnLst/>
            <a:rect r="r" b="b" t="t" l="l"/>
            <a:pathLst>
              <a:path h="454564" w="765077">
                <a:moveTo>
                  <a:pt x="0" y="0"/>
                </a:moveTo>
                <a:lnTo>
                  <a:pt x="765077" y="0"/>
                </a:lnTo>
                <a:lnTo>
                  <a:pt x="765077" y="454564"/>
                </a:lnTo>
                <a:lnTo>
                  <a:pt x="0" y="454564"/>
                </a:lnTo>
                <a:lnTo>
                  <a:pt x="0" y="0"/>
                </a:lnTo>
                <a:close/>
              </a:path>
            </a:pathLst>
          </a:custGeom>
          <a:blipFill>
            <a:blip r:embed="rId5"/>
            <a:stretch>
              <a:fillRect l="0" t="-10987" r="0" b="-9574"/>
            </a:stretch>
          </a:blipFill>
        </p:spPr>
      </p:sp>
      <p:sp>
        <p:nvSpPr>
          <p:cNvPr name="Freeform 47" id="47"/>
          <p:cNvSpPr/>
          <p:nvPr/>
        </p:nvSpPr>
        <p:spPr>
          <a:xfrm flipH="false" flipV="false" rot="0">
            <a:off x="12381514" y="4688936"/>
            <a:ext cx="765077" cy="454564"/>
          </a:xfrm>
          <a:custGeom>
            <a:avLst/>
            <a:gdLst/>
            <a:ahLst/>
            <a:cxnLst/>
            <a:rect r="r" b="b" t="t" l="l"/>
            <a:pathLst>
              <a:path h="454564" w="765077">
                <a:moveTo>
                  <a:pt x="0" y="0"/>
                </a:moveTo>
                <a:lnTo>
                  <a:pt x="765077" y="0"/>
                </a:lnTo>
                <a:lnTo>
                  <a:pt x="765077" y="454564"/>
                </a:lnTo>
                <a:lnTo>
                  <a:pt x="0" y="454564"/>
                </a:lnTo>
                <a:lnTo>
                  <a:pt x="0" y="0"/>
                </a:lnTo>
                <a:close/>
              </a:path>
            </a:pathLst>
          </a:custGeom>
          <a:blipFill>
            <a:blip r:embed="rId5"/>
            <a:stretch>
              <a:fillRect l="0" t="-10987" r="0" b="-9574"/>
            </a:stretch>
          </a:blipFill>
        </p:spPr>
      </p:sp>
      <p:sp>
        <p:nvSpPr>
          <p:cNvPr name="AutoShape 48" id="48"/>
          <p:cNvSpPr/>
          <p:nvPr/>
        </p:nvSpPr>
        <p:spPr>
          <a:xfrm flipV="true">
            <a:off x="12737315" y="4531902"/>
            <a:ext cx="0" cy="103560"/>
          </a:xfrm>
          <a:prstGeom prst="line">
            <a:avLst/>
          </a:prstGeom>
          <a:ln cap="flat" w="9525">
            <a:solidFill>
              <a:srgbClr val="000000"/>
            </a:solidFill>
            <a:prstDash val="solid"/>
            <a:headEnd type="none" len="sm" w="sm"/>
            <a:tailEnd type="none" len="sm" w="sm"/>
          </a:ln>
        </p:spPr>
      </p:sp>
      <p:sp>
        <p:nvSpPr>
          <p:cNvPr name="AutoShape 49" id="49"/>
          <p:cNvSpPr/>
          <p:nvPr/>
        </p:nvSpPr>
        <p:spPr>
          <a:xfrm flipV="true">
            <a:off x="14542174" y="4531902"/>
            <a:ext cx="0" cy="103560"/>
          </a:xfrm>
          <a:prstGeom prst="line">
            <a:avLst/>
          </a:prstGeom>
          <a:ln cap="flat" w="9525">
            <a:solidFill>
              <a:srgbClr val="000000"/>
            </a:solidFill>
            <a:prstDash val="solid"/>
            <a:headEnd type="none" len="sm" w="sm"/>
            <a:tailEnd type="none" len="sm" w="sm"/>
          </a:ln>
        </p:spPr>
      </p:sp>
      <p:sp>
        <p:nvSpPr>
          <p:cNvPr name="AutoShape 50" id="50"/>
          <p:cNvSpPr/>
          <p:nvPr/>
        </p:nvSpPr>
        <p:spPr>
          <a:xfrm flipH="true" flipV="true">
            <a:off x="11485693" y="4531902"/>
            <a:ext cx="0" cy="189604"/>
          </a:xfrm>
          <a:prstGeom prst="line">
            <a:avLst/>
          </a:prstGeom>
          <a:ln cap="flat" w="9525">
            <a:solidFill>
              <a:srgbClr val="000000"/>
            </a:solidFill>
            <a:prstDash val="solid"/>
            <a:headEnd type="none" len="sm" w="sm"/>
            <a:tailEnd type="none" len="sm" w="sm"/>
          </a:ln>
        </p:spPr>
      </p:sp>
      <p:grpSp>
        <p:nvGrpSpPr>
          <p:cNvPr name="Group 51" id="51"/>
          <p:cNvGrpSpPr/>
          <p:nvPr/>
        </p:nvGrpSpPr>
        <p:grpSpPr>
          <a:xfrm rot="0">
            <a:off x="11147465" y="4726512"/>
            <a:ext cx="685981" cy="323240"/>
            <a:chOff x="0" y="0"/>
            <a:chExt cx="180670" cy="85133"/>
          </a:xfrm>
        </p:grpSpPr>
        <p:sp>
          <p:nvSpPr>
            <p:cNvPr name="Freeform 52" id="52"/>
            <p:cNvSpPr/>
            <p:nvPr/>
          </p:nvSpPr>
          <p:spPr>
            <a:xfrm flipH="false" flipV="false" rot="0">
              <a:off x="0" y="0"/>
              <a:ext cx="180670" cy="85133"/>
            </a:xfrm>
            <a:custGeom>
              <a:avLst/>
              <a:gdLst/>
              <a:ahLst/>
              <a:cxnLst/>
              <a:rect r="r" b="b" t="t" l="l"/>
              <a:pathLst>
                <a:path h="85133" w="180670">
                  <a:moveTo>
                    <a:pt x="0" y="0"/>
                  </a:moveTo>
                  <a:lnTo>
                    <a:pt x="180670" y="0"/>
                  </a:lnTo>
                  <a:lnTo>
                    <a:pt x="180670" y="85133"/>
                  </a:lnTo>
                  <a:lnTo>
                    <a:pt x="0" y="85133"/>
                  </a:lnTo>
                  <a:close/>
                </a:path>
              </a:pathLst>
            </a:custGeom>
            <a:solidFill>
              <a:srgbClr val="000000">
                <a:alpha val="0"/>
              </a:srgbClr>
            </a:solidFill>
            <a:ln w="9525" cap="sq">
              <a:solidFill>
                <a:srgbClr val="000000"/>
              </a:solidFill>
              <a:prstDash val="solid"/>
              <a:miter/>
            </a:ln>
          </p:spPr>
        </p:sp>
        <p:sp>
          <p:nvSpPr>
            <p:cNvPr name="TextBox 53" id="53"/>
            <p:cNvSpPr txBox="true"/>
            <p:nvPr/>
          </p:nvSpPr>
          <p:spPr>
            <a:xfrm>
              <a:off x="0" y="-47625"/>
              <a:ext cx="180670" cy="132758"/>
            </a:xfrm>
            <a:prstGeom prst="rect">
              <a:avLst/>
            </a:prstGeom>
          </p:spPr>
          <p:txBody>
            <a:bodyPr anchor="ctr" rtlCol="false" tIns="50800" lIns="50800" bIns="50800" rIns="50800"/>
            <a:lstStyle/>
            <a:p>
              <a:pPr algn="ctr">
                <a:lnSpc>
                  <a:spcPts val="3210"/>
                </a:lnSpc>
              </a:pPr>
            </a:p>
          </p:txBody>
        </p:sp>
      </p:grpSp>
      <p:sp>
        <p:nvSpPr>
          <p:cNvPr name="AutoShape 54" id="54"/>
          <p:cNvSpPr/>
          <p:nvPr/>
        </p:nvSpPr>
        <p:spPr>
          <a:xfrm flipH="true" flipV="true">
            <a:off x="11480931" y="5048698"/>
            <a:ext cx="0" cy="189604"/>
          </a:xfrm>
          <a:prstGeom prst="line">
            <a:avLst/>
          </a:prstGeom>
          <a:ln cap="flat" w="9525">
            <a:solidFill>
              <a:srgbClr val="000000"/>
            </a:solidFill>
            <a:prstDash val="solid"/>
            <a:headEnd type="none" len="sm" w="sm"/>
            <a:tailEnd type="none" len="sm" w="sm"/>
          </a:ln>
        </p:spPr>
      </p:sp>
      <p:sp>
        <p:nvSpPr>
          <p:cNvPr name="AutoShape 55" id="55"/>
          <p:cNvSpPr/>
          <p:nvPr/>
        </p:nvSpPr>
        <p:spPr>
          <a:xfrm flipV="true">
            <a:off x="11239757" y="5233539"/>
            <a:ext cx="479154" cy="0"/>
          </a:xfrm>
          <a:prstGeom prst="line">
            <a:avLst/>
          </a:prstGeom>
          <a:ln cap="flat" w="9525">
            <a:solidFill>
              <a:srgbClr val="000000"/>
            </a:solidFill>
            <a:prstDash val="solid"/>
            <a:headEnd type="arrow" len="sm" w="med"/>
            <a:tailEnd type="arrow" len="sm" w="med"/>
          </a:ln>
        </p:spPr>
      </p:sp>
      <p:sp>
        <p:nvSpPr>
          <p:cNvPr name="AutoShape 56" id="56"/>
          <p:cNvSpPr/>
          <p:nvPr/>
        </p:nvSpPr>
        <p:spPr>
          <a:xfrm flipH="true" flipV="true">
            <a:off x="11246116" y="4721506"/>
            <a:ext cx="0" cy="323450"/>
          </a:xfrm>
          <a:prstGeom prst="line">
            <a:avLst/>
          </a:prstGeom>
          <a:ln cap="flat" w="9525">
            <a:solidFill>
              <a:srgbClr val="000000"/>
            </a:solidFill>
            <a:prstDash val="solid"/>
            <a:headEnd type="none" len="sm" w="sm"/>
            <a:tailEnd type="none" len="sm" w="sm"/>
          </a:ln>
        </p:spPr>
      </p:sp>
      <p:sp>
        <p:nvSpPr>
          <p:cNvPr name="AutoShape 57" id="57"/>
          <p:cNvSpPr/>
          <p:nvPr/>
        </p:nvSpPr>
        <p:spPr>
          <a:xfrm flipH="true" flipV="true">
            <a:off x="11725270" y="4734126"/>
            <a:ext cx="0" cy="323450"/>
          </a:xfrm>
          <a:prstGeom prst="line">
            <a:avLst/>
          </a:prstGeom>
          <a:ln cap="flat" w="9525">
            <a:solidFill>
              <a:srgbClr val="000000"/>
            </a:solidFill>
            <a:prstDash val="solid"/>
            <a:headEnd type="none" len="sm" w="sm"/>
            <a:tailEnd type="none" len="sm" w="sm"/>
          </a:ln>
        </p:spPr>
      </p:sp>
      <p:sp>
        <p:nvSpPr>
          <p:cNvPr name="AutoShape 58" id="58"/>
          <p:cNvSpPr/>
          <p:nvPr/>
        </p:nvSpPr>
        <p:spPr>
          <a:xfrm flipV="true">
            <a:off x="12725274" y="5080480"/>
            <a:ext cx="711" cy="889120"/>
          </a:xfrm>
          <a:prstGeom prst="line">
            <a:avLst/>
          </a:prstGeom>
          <a:ln cap="flat" w="9525">
            <a:solidFill>
              <a:srgbClr val="000000"/>
            </a:solidFill>
            <a:prstDash val="solid"/>
            <a:headEnd type="none" len="sm" w="sm"/>
            <a:tailEnd type="none" len="sm" w="sm"/>
          </a:ln>
        </p:spPr>
      </p:sp>
      <p:grpSp>
        <p:nvGrpSpPr>
          <p:cNvPr name="Group 59" id="59"/>
          <p:cNvGrpSpPr/>
          <p:nvPr/>
        </p:nvGrpSpPr>
        <p:grpSpPr>
          <a:xfrm rot="0">
            <a:off x="16198143" y="4603127"/>
            <a:ext cx="675975" cy="512287"/>
            <a:chOff x="0" y="0"/>
            <a:chExt cx="695683" cy="527223"/>
          </a:xfrm>
        </p:grpSpPr>
        <p:sp>
          <p:nvSpPr>
            <p:cNvPr name="Freeform 60" id="60"/>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61" id="61"/>
            <p:cNvSpPr txBox="true"/>
            <p:nvPr/>
          </p:nvSpPr>
          <p:spPr>
            <a:xfrm>
              <a:off x="65220" y="30377"/>
              <a:ext cx="565243" cy="447419"/>
            </a:xfrm>
            <a:prstGeom prst="rect">
              <a:avLst/>
            </a:prstGeom>
          </p:spPr>
          <p:txBody>
            <a:bodyPr anchor="ctr" rtlCol="false" tIns="50800" lIns="50800" bIns="50800" rIns="50800"/>
            <a:lstStyle/>
            <a:p>
              <a:pPr algn="ctr">
                <a:lnSpc>
                  <a:spcPts val="1385"/>
                </a:lnSpc>
              </a:pPr>
              <a:r>
                <a:rPr lang="en-US" sz="989">
                  <a:solidFill>
                    <a:srgbClr val="000000"/>
                  </a:solidFill>
                  <a:latin typeface="Open Sans Bold"/>
                </a:rPr>
                <a:t>STR</a:t>
              </a:r>
            </a:p>
          </p:txBody>
        </p:sp>
      </p:grpSp>
      <p:sp>
        <p:nvSpPr>
          <p:cNvPr name="AutoShape 62" id="62"/>
          <p:cNvSpPr/>
          <p:nvPr/>
        </p:nvSpPr>
        <p:spPr>
          <a:xfrm flipV="true">
            <a:off x="14884680" y="4847127"/>
            <a:ext cx="1310489" cy="9560"/>
          </a:xfrm>
          <a:prstGeom prst="line">
            <a:avLst/>
          </a:prstGeom>
          <a:ln cap="flat" w="9525">
            <a:solidFill>
              <a:srgbClr val="000000"/>
            </a:solidFill>
            <a:prstDash val="solid"/>
            <a:headEnd type="none" len="sm" w="sm"/>
            <a:tailEnd type="none" len="sm" w="sm"/>
          </a:ln>
        </p:spPr>
      </p:sp>
      <p:sp>
        <p:nvSpPr>
          <p:cNvPr name="AutoShape 63" id="63"/>
          <p:cNvSpPr/>
          <p:nvPr/>
        </p:nvSpPr>
        <p:spPr>
          <a:xfrm>
            <a:off x="12725274" y="5969671"/>
            <a:ext cx="3490266" cy="0"/>
          </a:xfrm>
          <a:prstGeom prst="line">
            <a:avLst/>
          </a:prstGeom>
          <a:ln cap="flat" w="9525">
            <a:solidFill>
              <a:srgbClr val="000000"/>
            </a:solidFill>
            <a:prstDash val="solid"/>
            <a:headEnd type="none" len="sm" w="sm"/>
            <a:tailEnd type="none" len="sm" w="sm"/>
          </a:ln>
        </p:spPr>
      </p:sp>
      <p:grpSp>
        <p:nvGrpSpPr>
          <p:cNvPr name="Group 64" id="64"/>
          <p:cNvGrpSpPr/>
          <p:nvPr/>
        </p:nvGrpSpPr>
        <p:grpSpPr>
          <a:xfrm rot="0">
            <a:off x="16217264" y="5713527"/>
            <a:ext cx="675975" cy="512287"/>
            <a:chOff x="0" y="0"/>
            <a:chExt cx="695683" cy="527223"/>
          </a:xfrm>
        </p:grpSpPr>
        <p:sp>
          <p:nvSpPr>
            <p:cNvPr name="Freeform 65" id="65"/>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66" id="66"/>
            <p:cNvSpPr txBox="true"/>
            <p:nvPr/>
          </p:nvSpPr>
          <p:spPr>
            <a:xfrm>
              <a:off x="65220" y="30377"/>
              <a:ext cx="565243" cy="447419"/>
            </a:xfrm>
            <a:prstGeom prst="rect">
              <a:avLst/>
            </a:prstGeom>
          </p:spPr>
          <p:txBody>
            <a:bodyPr anchor="ctr" rtlCol="false" tIns="50800" lIns="50800" bIns="50800" rIns="50800"/>
            <a:lstStyle/>
            <a:p>
              <a:pPr algn="ctr">
                <a:lnSpc>
                  <a:spcPts val="1385"/>
                </a:lnSpc>
              </a:pPr>
              <a:r>
                <a:rPr lang="en-US" sz="989">
                  <a:solidFill>
                    <a:srgbClr val="000000"/>
                  </a:solidFill>
                  <a:latin typeface="Open Sans Bold"/>
                </a:rPr>
                <a:t>DMG</a:t>
              </a:r>
            </a:p>
          </p:txBody>
        </p:sp>
      </p:grpSp>
      <p:sp>
        <p:nvSpPr>
          <p:cNvPr name="AutoShape 67" id="67"/>
          <p:cNvSpPr/>
          <p:nvPr/>
        </p:nvSpPr>
        <p:spPr>
          <a:xfrm flipV="true">
            <a:off x="16540893" y="6225814"/>
            <a:ext cx="0" cy="170483"/>
          </a:xfrm>
          <a:prstGeom prst="line">
            <a:avLst/>
          </a:prstGeom>
          <a:ln cap="flat" w="9525">
            <a:solidFill>
              <a:srgbClr val="000000"/>
            </a:solidFill>
            <a:prstDash val="solid"/>
            <a:headEnd type="none" len="sm" w="sm"/>
            <a:tailEnd type="none" len="sm" w="sm"/>
          </a:ln>
        </p:spPr>
      </p:sp>
      <p:sp>
        <p:nvSpPr>
          <p:cNvPr name="AutoShape 68" id="68"/>
          <p:cNvSpPr/>
          <p:nvPr/>
        </p:nvSpPr>
        <p:spPr>
          <a:xfrm>
            <a:off x="13050627" y="6391534"/>
            <a:ext cx="3490266" cy="0"/>
          </a:xfrm>
          <a:prstGeom prst="line">
            <a:avLst/>
          </a:prstGeom>
          <a:ln cap="flat" w="9525">
            <a:solidFill>
              <a:srgbClr val="000000"/>
            </a:solidFill>
            <a:prstDash val="solid"/>
            <a:headEnd type="none" len="sm" w="sm"/>
            <a:tailEnd type="none" len="sm" w="sm"/>
          </a:ln>
        </p:spPr>
      </p:sp>
      <p:sp>
        <p:nvSpPr>
          <p:cNvPr name="Freeform 69" id="69"/>
          <p:cNvSpPr/>
          <p:nvPr/>
        </p:nvSpPr>
        <p:spPr>
          <a:xfrm flipH="false" flipV="false" rot="0">
            <a:off x="12750218" y="6548768"/>
            <a:ext cx="634589" cy="454564"/>
          </a:xfrm>
          <a:custGeom>
            <a:avLst/>
            <a:gdLst/>
            <a:ahLst/>
            <a:cxnLst/>
            <a:rect r="r" b="b" t="t" l="l"/>
            <a:pathLst>
              <a:path h="454564" w="634589">
                <a:moveTo>
                  <a:pt x="0" y="0"/>
                </a:moveTo>
                <a:lnTo>
                  <a:pt x="634589" y="0"/>
                </a:lnTo>
                <a:lnTo>
                  <a:pt x="634589" y="454563"/>
                </a:lnTo>
                <a:lnTo>
                  <a:pt x="0" y="454563"/>
                </a:lnTo>
                <a:lnTo>
                  <a:pt x="0" y="0"/>
                </a:lnTo>
                <a:close/>
              </a:path>
            </a:pathLst>
          </a:custGeom>
          <a:blipFill>
            <a:blip r:embed="rId5"/>
            <a:stretch>
              <a:fillRect l="0" t="0" r="0" b="0"/>
            </a:stretch>
          </a:blipFill>
        </p:spPr>
      </p:sp>
      <p:sp>
        <p:nvSpPr>
          <p:cNvPr name="AutoShape 70" id="70"/>
          <p:cNvSpPr/>
          <p:nvPr/>
        </p:nvSpPr>
        <p:spPr>
          <a:xfrm flipH="true" flipV="true">
            <a:off x="13053154" y="6396297"/>
            <a:ext cx="0" cy="199164"/>
          </a:xfrm>
          <a:prstGeom prst="line">
            <a:avLst/>
          </a:prstGeom>
          <a:ln cap="flat" w="9525">
            <a:solidFill>
              <a:srgbClr val="000000"/>
            </a:solidFill>
            <a:prstDash val="solid"/>
            <a:headEnd type="none" len="sm" w="sm"/>
            <a:tailEnd type="none" len="sm" w="sm"/>
          </a:ln>
        </p:spPr>
      </p:sp>
      <p:sp>
        <p:nvSpPr>
          <p:cNvPr name="AutoShape 71" id="71"/>
          <p:cNvSpPr/>
          <p:nvPr/>
        </p:nvSpPr>
        <p:spPr>
          <a:xfrm flipH="true" flipV="true">
            <a:off x="13071708" y="6902433"/>
            <a:ext cx="0" cy="199164"/>
          </a:xfrm>
          <a:prstGeom prst="line">
            <a:avLst/>
          </a:prstGeom>
          <a:ln cap="flat" w="9525">
            <a:solidFill>
              <a:srgbClr val="000000"/>
            </a:solidFill>
            <a:prstDash val="solid"/>
            <a:headEnd type="none" len="sm" w="sm"/>
            <a:tailEnd type="none" len="sm" w="sm"/>
          </a:ln>
        </p:spPr>
      </p:sp>
      <p:grpSp>
        <p:nvGrpSpPr>
          <p:cNvPr name="Group 72" id="72"/>
          <p:cNvGrpSpPr/>
          <p:nvPr/>
        </p:nvGrpSpPr>
        <p:grpSpPr>
          <a:xfrm rot="0">
            <a:off x="11017598" y="7089056"/>
            <a:ext cx="4648788" cy="1596132"/>
            <a:chOff x="0" y="0"/>
            <a:chExt cx="1029786" cy="353571"/>
          </a:xfrm>
        </p:grpSpPr>
        <p:sp>
          <p:nvSpPr>
            <p:cNvPr name="Freeform 73" id="73"/>
            <p:cNvSpPr/>
            <p:nvPr/>
          </p:nvSpPr>
          <p:spPr>
            <a:xfrm flipH="false" flipV="false" rot="0">
              <a:off x="0" y="0"/>
              <a:ext cx="1029786" cy="353571"/>
            </a:xfrm>
            <a:custGeom>
              <a:avLst/>
              <a:gdLst/>
              <a:ahLst/>
              <a:cxnLst/>
              <a:rect r="r" b="b" t="t" l="l"/>
              <a:pathLst>
                <a:path h="353571" w="1029786">
                  <a:moveTo>
                    <a:pt x="0" y="0"/>
                  </a:moveTo>
                  <a:lnTo>
                    <a:pt x="1029786" y="0"/>
                  </a:lnTo>
                  <a:lnTo>
                    <a:pt x="1029786" y="353571"/>
                  </a:lnTo>
                  <a:lnTo>
                    <a:pt x="0" y="353571"/>
                  </a:lnTo>
                  <a:close/>
                </a:path>
              </a:pathLst>
            </a:custGeom>
            <a:solidFill>
              <a:srgbClr val="FFFFFF"/>
            </a:solidFill>
            <a:ln w="9525" cap="sq">
              <a:solidFill>
                <a:srgbClr val="000000"/>
              </a:solidFill>
              <a:prstDash val="solid"/>
              <a:miter/>
            </a:ln>
          </p:spPr>
        </p:sp>
        <p:sp>
          <p:nvSpPr>
            <p:cNvPr name="TextBox 74" id="74"/>
            <p:cNvSpPr txBox="true"/>
            <p:nvPr/>
          </p:nvSpPr>
          <p:spPr>
            <a:xfrm>
              <a:off x="0" y="-47625"/>
              <a:ext cx="1029786" cy="401196"/>
            </a:xfrm>
            <a:prstGeom prst="rect">
              <a:avLst/>
            </a:prstGeom>
          </p:spPr>
          <p:txBody>
            <a:bodyPr anchor="ctr" rtlCol="false" tIns="50800" lIns="50800" bIns="50800" rIns="50800"/>
            <a:lstStyle/>
            <a:p>
              <a:pPr algn="ctr">
                <a:lnSpc>
                  <a:spcPts val="3210"/>
                </a:lnSpc>
              </a:pPr>
            </a:p>
          </p:txBody>
        </p:sp>
      </p:grpSp>
      <p:grpSp>
        <p:nvGrpSpPr>
          <p:cNvPr name="Group 75" id="75"/>
          <p:cNvGrpSpPr/>
          <p:nvPr/>
        </p:nvGrpSpPr>
        <p:grpSpPr>
          <a:xfrm rot="0">
            <a:off x="11017598" y="7079531"/>
            <a:ext cx="4648788" cy="339303"/>
            <a:chOff x="0" y="0"/>
            <a:chExt cx="1029786" cy="75162"/>
          </a:xfrm>
        </p:grpSpPr>
        <p:sp>
          <p:nvSpPr>
            <p:cNvPr name="Freeform 76" id="76"/>
            <p:cNvSpPr/>
            <p:nvPr/>
          </p:nvSpPr>
          <p:spPr>
            <a:xfrm flipH="false" flipV="false" rot="0">
              <a:off x="0" y="0"/>
              <a:ext cx="1029786" cy="75162"/>
            </a:xfrm>
            <a:custGeom>
              <a:avLst/>
              <a:gdLst/>
              <a:ahLst/>
              <a:cxnLst/>
              <a:rect r="r" b="b" t="t" l="l"/>
              <a:pathLst>
                <a:path h="75162" w="1029786">
                  <a:moveTo>
                    <a:pt x="0" y="0"/>
                  </a:moveTo>
                  <a:lnTo>
                    <a:pt x="1029786" y="0"/>
                  </a:lnTo>
                  <a:lnTo>
                    <a:pt x="1029786" y="75162"/>
                  </a:lnTo>
                  <a:lnTo>
                    <a:pt x="0" y="75162"/>
                  </a:lnTo>
                  <a:close/>
                </a:path>
              </a:pathLst>
            </a:custGeom>
            <a:solidFill>
              <a:srgbClr val="FFFFFF"/>
            </a:solidFill>
            <a:ln w="9525" cap="sq">
              <a:solidFill>
                <a:srgbClr val="000000"/>
              </a:solidFill>
              <a:prstDash val="solid"/>
              <a:miter/>
            </a:ln>
          </p:spPr>
        </p:sp>
        <p:sp>
          <p:nvSpPr>
            <p:cNvPr name="TextBox 77" id="77"/>
            <p:cNvSpPr txBox="true"/>
            <p:nvPr/>
          </p:nvSpPr>
          <p:spPr>
            <a:xfrm>
              <a:off x="0" y="-47625"/>
              <a:ext cx="1029786" cy="122787"/>
            </a:xfrm>
            <a:prstGeom prst="rect">
              <a:avLst/>
            </a:prstGeom>
          </p:spPr>
          <p:txBody>
            <a:bodyPr anchor="ctr" rtlCol="false" tIns="50800" lIns="50800" bIns="50800" rIns="50800"/>
            <a:lstStyle/>
            <a:p>
              <a:pPr algn="ctr">
                <a:lnSpc>
                  <a:spcPts val="3210"/>
                </a:lnSpc>
              </a:pPr>
            </a:p>
          </p:txBody>
        </p:sp>
      </p:grpSp>
      <p:sp>
        <p:nvSpPr>
          <p:cNvPr name="AutoShape 78" id="78"/>
          <p:cNvSpPr/>
          <p:nvPr/>
        </p:nvSpPr>
        <p:spPr>
          <a:xfrm flipH="true">
            <a:off x="12441200" y="7079705"/>
            <a:ext cx="622" cy="326989"/>
          </a:xfrm>
          <a:prstGeom prst="line">
            <a:avLst/>
          </a:prstGeom>
          <a:ln cap="flat" w="9525">
            <a:solidFill>
              <a:srgbClr val="000000"/>
            </a:solidFill>
            <a:prstDash val="solid"/>
            <a:headEnd type="none" len="sm" w="sm"/>
            <a:tailEnd type="none" len="sm" w="sm"/>
          </a:ln>
        </p:spPr>
      </p:sp>
      <p:sp>
        <p:nvSpPr>
          <p:cNvPr name="AutoShape 79" id="79"/>
          <p:cNvSpPr/>
          <p:nvPr/>
        </p:nvSpPr>
        <p:spPr>
          <a:xfrm>
            <a:off x="11020652" y="8430940"/>
            <a:ext cx="4632783" cy="0"/>
          </a:xfrm>
          <a:prstGeom prst="line">
            <a:avLst/>
          </a:prstGeom>
          <a:ln cap="flat" w="9525">
            <a:solidFill>
              <a:srgbClr val="000000"/>
            </a:solidFill>
            <a:prstDash val="solid"/>
            <a:headEnd type="none" len="sm" w="sm"/>
            <a:tailEnd type="none" len="sm" w="sm"/>
          </a:ln>
        </p:spPr>
      </p:sp>
      <p:sp>
        <p:nvSpPr>
          <p:cNvPr name="AutoShape 80" id="80"/>
          <p:cNvSpPr/>
          <p:nvPr/>
        </p:nvSpPr>
        <p:spPr>
          <a:xfrm flipH="true" flipV="true">
            <a:off x="13170976" y="8685189"/>
            <a:ext cx="0" cy="189604"/>
          </a:xfrm>
          <a:prstGeom prst="line">
            <a:avLst/>
          </a:prstGeom>
          <a:ln cap="flat" w="9525">
            <a:solidFill>
              <a:srgbClr val="000000"/>
            </a:solidFill>
            <a:prstDash val="solid"/>
            <a:headEnd type="none" len="sm" w="sm"/>
            <a:tailEnd type="none" len="sm" w="sm"/>
          </a:ln>
        </p:spPr>
      </p:sp>
      <p:sp>
        <p:nvSpPr>
          <p:cNvPr name="Freeform 81" id="81"/>
          <p:cNvSpPr/>
          <p:nvPr/>
        </p:nvSpPr>
        <p:spPr>
          <a:xfrm flipH="false" flipV="false" rot="0">
            <a:off x="12798280" y="8866893"/>
            <a:ext cx="802713" cy="454564"/>
          </a:xfrm>
          <a:custGeom>
            <a:avLst/>
            <a:gdLst/>
            <a:ahLst/>
            <a:cxnLst/>
            <a:rect r="r" b="b" t="t" l="l"/>
            <a:pathLst>
              <a:path h="454564" w="802713">
                <a:moveTo>
                  <a:pt x="0" y="0"/>
                </a:moveTo>
                <a:lnTo>
                  <a:pt x="802712" y="0"/>
                </a:lnTo>
                <a:lnTo>
                  <a:pt x="802712" y="454564"/>
                </a:lnTo>
                <a:lnTo>
                  <a:pt x="0" y="454564"/>
                </a:lnTo>
                <a:lnTo>
                  <a:pt x="0" y="0"/>
                </a:lnTo>
                <a:close/>
              </a:path>
            </a:pathLst>
          </a:custGeom>
          <a:blipFill>
            <a:blip r:embed="rId5"/>
            <a:stretch>
              <a:fillRect l="0" t="-13246" r="0" b="-13246"/>
            </a:stretch>
          </a:blipFill>
        </p:spPr>
      </p:sp>
      <p:sp>
        <p:nvSpPr>
          <p:cNvPr name="TextBox 82" id="82"/>
          <p:cNvSpPr txBox="true"/>
          <p:nvPr/>
        </p:nvSpPr>
        <p:spPr>
          <a:xfrm rot="0">
            <a:off x="9632956" y="294512"/>
            <a:ext cx="747415" cy="297348"/>
          </a:xfrm>
          <a:prstGeom prst="rect">
            <a:avLst/>
          </a:prstGeom>
        </p:spPr>
        <p:txBody>
          <a:bodyPr anchor="t" rtlCol="false" tIns="0" lIns="0" bIns="0" rIns="0">
            <a:spAutoFit/>
          </a:bodyPr>
          <a:lstStyle/>
          <a:p>
            <a:pPr algn="ctr">
              <a:lnSpc>
                <a:spcPts val="2510"/>
              </a:lnSpc>
              <a:spcBef>
                <a:spcPct val="0"/>
              </a:spcBef>
            </a:pPr>
            <a:r>
              <a:rPr lang="en-US" sz="1793">
                <a:solidFill>
                  <a:srgbClr val="000000"/>
                </a:solidFill>
                <a:latin typeface="Open Sans Bold"/>
              </a:rPr>
              <a:t>Temps</a:t>
            </a:r>
          </a:p>
        </p:txBody>
      </p:sp>
      <p:sp>
        <p:nvSpPr>
          <p:cNvPr name="TextBox 83" id="83"/>
          <p:cNvSpPr txBox="true"/>
          <p:nvPr/>
        </p:nvSpPr>
        <p:spPr>
          <a:xfrm rot="0">
            <a:off x="12474914" y="131550"/>
            <a:ext cx="1535981" cy="297348"/>
          </a:xfrm>
          <a:prstGeom prst="rect">
            <a:avLst/>
          </a:prstGeom>
        </p:spPr>
        <p:txBody>
          <a:bodyPr anchor="t" rtlCol="false" tIns="0" lIns="0" bIns="0" rIns="0">
            <a:spAutoFit/>
          </a:bodyPr>
          <a:lstStyle/>
          <a:p>
            <a:pPr algn="ctr">
              <a:lnSpc>
                <a:spcPts val="2510"/>
              </a:lnSpc>
              <a:spcBef>
                <a:spcPct val="0"/>
              </a:spcBef>
            </a:pPr>
            <a:r>
              <a:rPr lang="en-US" sz="1793">
                <a:solidFill>
                  <a:srgbClr val="000000"/>
                </a:solidFill>
                <a:latin typeface="Open Sans Bold"/>
              </a:rPr>
              <a:t>Poste Interne</a:t>
            </a:r>
          </a:p>
        </p:txBody>
      </p:sp>
      <p:sp>
        <p:nvSpPr>
          <p:cNvPr name="TextBox 84" id="84"/>
          <p:cNvSpPr txBox="true"/>
          <p:nvPr/>
        </p:nvSpPr>
        <p:spPr>
          <a:xfrm rot="0">
            <a:off x="16115092" y="137349"/>
            <a:ext cx="880318" cy="611673"/>
          </a:xfrm>
          <a:prstGeom prst="rect">
            <a:avLst/>
          </a:prstGeom>
        </p:spPr>
        <p:txBody>
          <a:bodyPr anchor="t" rtlCol="false" tIns="0" lIns="0" bIns="0" rIns="0">
            <a:spAutoFit/>
          </a:bodyPr>
          <a:lstStyle/>
          <a:p>
            <a:pPr algn="ctr">
              <a:lnSpc>
                <a:spcPts val="2510"/>
              </a:lnSpc>
            </a:pPr>
            <a:r>
              <a:rPr lang="en-US" sz="1793">
                <a:solidFill>
                  <a:srgbClr val="000000"/>
                </a:solidFill>
                <a:latin typeface="Open Sans Bold"/>
              </a:rPr>
              <a:t>Poste </a:t>
            </a:r>
          </a:p>
          <a:p>
            <a:pPr algn="ctr">
              <a:lnSpc>
                <a:spcPts val="2510"/>
              </a:lnSpc>
              <a:spcBef>
                <a:spcPct val="0"/>
              </a:spcBef>
            </a:pPr>
            <a:r>
              <a:rPr lang="en-US" sz="1793">
                <a:solidFill>
                  <a:srgbClr val="000000"/>
                </a:solidFill>
                <a:latin typeface="Open Sans Bold"/>
              </a:rPr>
              <a:t>Externe</a:t>
            </a:r>
          </a:p>
        </p:txBody>
      </p:sp>
      <p:sp>
        <p:nvSpPr>
          <p:cNvPr name="TextBox 85" id="85"/>
          <p:cNvSpPr txBox="true"/>
          <p:nvPr/>
        </p:nvSpPr>
        <p:spPr>
          <a:xfrm rot="0">
            <a:off x="13120902" y="486629"/>
            <a:ext cx="244004" cy="297348"/>
          </a:xfrm>
          <a:prstGeom prst="rect">
            <a:avLst/>
          </a:prstGeom>
        </p:spPr>
        <p:txBody>
          <a:bodyPr anchor="t" rtlCol="false" tIns="0" lIns="0" bIns="0" rIns="0">
            <a:spAutoFit/>
          </a:bodyPr>
          <a:lstStyle/>
          <a:p>
            <a:pPr algn="ctr">
              <a:lnSpc>
                <a:spcPts val="2510"/>
              </a:lnSpc>
              <a:spcBef>
                <a:spcPct val="0"/>
              </a:spcBef>
            </a:pPr>
            <a:r>
              <a:rPr lang="en-US" sz="1793">
                <a:solidFill>
                  <a:srgbClr val="000000"/>
                </a:solidFill>
                <a:latin typeface="Open Sans Bold"/>
              </a:rPr>
              <a:t>DI</a:t>
            </a:r>
          </a:p>
        </p:txBody>
      </p:sp>
      <p:sp>
        <p:nvSpPr>
          <p:cNvPr name="TextBox 86" id="86"/>
          <p:cNvSpPr txBox="true"/>
          <p:nvPr/>
        </p:nvSpPr>
        <p:spPr>
          <a:xfrm rot="0">
            <a:off x="13126353" y="1720011"/>
            <a:ext cx="290251" cy="147639"/>
          </a:xfrm>
          <a:prstGeom prst="rect">
            <a:avLst/>
          </a:prstGeom>
        </p:spPr>
        <p:txBody>
          <a:bodyPr anchor="t" rtlCol="false" tIns="0" lIns="0" bIns="0" rIns="0">
            <a:spAutoFit/>
          </a:bodyPr>
          <a:lstStyle/>
          <a:p>
            <a:pPr algn="ctr">
              <a:lnSpc>
                <a:spcPts val="1250"/>
              </a:lnSpc>
              <a:spcBef>
                <a:spcPct val="0"/>
              </a:spcBef>
            </a:pPr>
            <a:r>
              <a:rPr lang="en-US" sz="893">
                <a:solidFill>
                  <a:srgbClr val="000000"/>
                </a:solidFill>
                <a:latin typeface="Open Sans Bold"/>
              </a:rPr>
              <a:t>BMM</a:t>
            </a:r>
          </a:p>
        </p:txBody>
      </p:sp>
      <p:sp>
        <p:nvSpPr>
          <p:cNvPr name="TextBox 87" id="87"/>
          <p:cNvSpPr txBox="true"/>
          <p:nvPr/>
        </p:nvSpPr>
        <p:spPr>
          <a:xfrm rot="0">
            <a:off x="12002331" y="4239185"/>
            <a:ext cx="250825" cy="231808"/>
          </a:xfrm>
          <a:prstGeom prst="rect">
            <a:avLst/>
          </a:prstGeom>
        </p:spPr>
        <p:txBody>
          <a:bodyPr anchor="t" rtlCol="false" tIns="0" lIns="0" bIns="0" rIns="0">
            <a:spAutoFit/>
          </a:bodyPr>
          <a:lstStyle/>
          <a:p>
            <a:pPr algn="ctr">
              <a:lnSpc>
                <a:spcPts val="1923"/>
              </a:lnSpc>
            </a:pPr>
            <a:r>
              <a:rPr lang="en-US" sz="1373">
                <a:solidFill>
                  <a:srgbClr val="000000"/>
                </a:solidFill>
                <a:latin typeface="Canva Sans Bold"/>
              </a:rPr>
              <a:t>OK</a:t>
            </a:r>
          </a:p>
        </p:txBody>
      </p:sp>
      <p:sp>
        <p:nvSpPr>
          <p:cNvPr name="TextBox 88" id="88"/>
          <p:cNvSpPr txBox="true"/>
          <p:nvPr/>
        </p:nvSpPr>
        <p:spPr>
          <a:xfrm rot="0">
            <a:off x="14389477" y="4233419"/>
            <a:ext cx="305395" cy="231808"/>
          </a:xfrm>
          <a:prstGeom prst="rect">
            <a:avLst/>
          </a:prstGeom>
        </p:spPr>
        <p:txBody>
          <a:bodyPr anchor="t" rtlCol="false" tIns="0" lIns="0" bIns="0" rIns="0">
            <a:spAutoFit/>
          </a:bodyPr>
          <a:lstStyle/>
          <a:p>
            <a:pPr algn="ctr">
              <a:lnSpc>
                <a:spcPts val="1923"/>
              </a:lnSpc>
            </a:pPr>
            <a:r>
              <a:rPr lang="en-US" sz="1373">
                <a:solidFill>
                  <a:srgbClr val="000000"/>
                </a:solidFill>
                <a:latin typeface="Canva Sans Bold"/>
              </a:rPr>
              <a:t>!OK</a:t>
            </a:r>
          </a:p>
        </p:txBody>
      </p:sp>
      <p:sp>
        <p:nvSpPr>
          <p:cNvPr name="TextBox 89" id="89"/>
          <p:cNvSpPr txBox="true"/>
          <p:nvPr/>
        </p:nvSpPr>
        <p:spPr>
          <a:xfrm rot="0">
            <a:off x="14334569" y="4780802"/>
            <a:ext cx="441948" cy="144833"/>
          </a:xfrm>
          <a:prstGeom prst="rect">
            <a:avLst/>
          </a:prstGeom>
        </p:spPr>
        <p:txBody>
          <a:bodyPr anchor="t" rtlCol="false" tIns="0" lIns="0" bIns="0" rIns="0">
            <a:spAutoFit/>
          </a:bodyPr>
          <a:lstStyle/>
          <a:p>
            <a:pPr algn="ctr">
              <a:lnSpc>
                <a:spcPts val="1172"/>
              </a:lnSpc>
              <a:spcBef>
                <a:spcPct val="0"/>
              </a:spcBef>
            </a:pPr>
            <a:r>
              <a:rPr lang="en-US" sz="837">
                <a:solidFill>
                  <a:srgbClr val="000000"/>
                </a:solidFill>
                <a:latin typeface="Open Sans Bold"/>
              </a:rPr>
              <a:t>BMM (R)</a:t>
            </a:r>
          </a:p>
        </p:txBody>
      </p:sp>
      <p:sp>
        <p:nvSpPr>
          <p:cNvPr name="TextBox 90" id="90"/>
          <p:cNvSpPr txBox="true"/>
          <p:nvPr/>
        </p:nvSpPr>
        <p:spPr>
          <a:xfrm rot="0">
            <a:off x="12533600" y="4780802"/>
            <a:ext cx="440852" cy="144833"/>
          </a:xfrm>
          <a:prstGeom prst="rect">
            <a:avLst/>
          </a:prstGeom>
        </p:spPr>
        <p:txBody>
          <a:bodyPr anchor="t" rtlCol="false" tIns="0" lIns="0" bIns="0" rIns="0">
            <a:spAutoFit/>
          </a:bodyPr>
          <a:lstStyle/>
          <a:p>
            <a:pPr algn="ctr">
              <a:lnSpc>
                <a:spcPts val="1172"/>
              </a:lnSpc>
              <a:spcBef>
                <a:spcPct val="0"/>
              </a:spcBef>
            </a:pPr>
            <a:r>
              <a:rPr lang="en-US" sz="837">
                <a:solidFill>
                  <a:srgbClr val="000000"/>
                </a:solidFill>
                <a:latin typeface="Open Sans Bold"/>
              </a:rPr>
              <a:t>BMM (V)</a:t>
            </a:r>
          </a:p>
        </p:txBody>
      </p:sp>
      <p:sp>
        <p:nvSpPr>
          <p:cNvPr name="TextBox 91" id="91"/>
          <p:cNvSpPr txBox="true"/>
          <p:nvPr/>
        </p:nvSpPr>
        <p:spPr>
          <a:xfrm rot="0">
            <a:off x="11344225" y="2425938"/>
            <a:ext cx="787698" cy="182040"/>
          </a:xfrm>
          <a:prstGeom prst="rect">
            <a:avLst/>
          </a:prstGeom>
        </p:spPr>
        <p:txBody>
          <a:bodyPr anchor="t" rtlCol="false" tIns="0" lIns="0" bIns="0" rIns="0">
            <a:spAutoFit/>
          </a:bodyPr>
          <a:lstStyle/>
          <a:p>
            <a:pPr algn="ctr">
              <a:lnSpc>
                <a:spcPts val="1516"/>
              </a:lnSpc>
            </a:pPr>
            <a:r>
              <a:rPr lang="en-US" sz="1083">
                <a:solidFill>
                  <a:srgbClr val="000000"/>
                </a:solidFill>
                <a:latin typeface="Canva Sans Bold"/>
              </a:rPr>
              <a:t>O</a:t>
            </a:r>
            <a:r>
              <a:rPr lang="en-US" sz="1083">
                <a:solidFill>
                  <a:srgbClr val="000000"/>
                </a:solidFill>
                <a:latin typeface="Canva Sans Bold"/>
              </a:rPr>
              <a:t>pération 1</a:t>
            </a:r>
          </a:p>
        </p:txBody>
      </p:sp>
      <p:sp>
        <p:nvSpPr>
          <p:cNvPr name="TextBox 92" id="92"/>
          <p:cNvSpPr txBox="true"/>
          <p:nvPr/>
        </p:nvSpPr>
        <p:spPr>
          <a:xfrm rot="0">
            <a:off x="11434484" y="2787253"/>
            <a:ext cx="887394"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-Réception BMM</a:t>
            </a:r>
          </a:p>
        </p:txBody>
      </p:sp>
      <p:sp>
        <p:nvSpPr>
          <p:cNvPr name="TextBox 93" id="93"/>
          <p:cNvSpPr txBox="true"/>
          <p:nvPr/>
        </p:nvSpPr>
        <p:spPr>
          <a:xfrm rot="0">
            <a:off x="11440573" y="2968615"/>
            <a:ext cx="767052"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-Contole BMM</a:t>
            </a:r>
          </a:p>
        </p:txBody>
      </p:sp>
      <p:sp>
        <p:nvSpPr>
          <p:cNvPr name="TextBox 94" id="94"/>
          <p:cNvSpPr txBox="true"/>
          <p:nvPr/>
        </p:nvSpPr>
        <p:spPr>
          <a:xfrm rot="0">
            <a:off x="11477994" y="3148923"/>
            <a:ext cx="377511"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-Si OK :</a:t>
            </a:r>
          </a:p>
        </p:txBody>
      </p:sp>
      <p:sp>
        <p:nvSpPr>
          <p:cNvPr name="TextBox 95" id="95"/>
          <p:cNvSpPr txBox="true"/>
          <p:nvPr/>
        </p:nvSpPr>
        <p:spPr>
          <a:xfrm rot="0">
            <a:off x="11797202" y="3306894"/>
            <a:ext cx="889587"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-Validation BMM</a:t>
            </a:r>
          </a:p>
        </p:txBody>
      </p:sp>
      <p:sp>
        <p:nvSpPr>
          <p:cNvPr name="TextBox 96" id="96"/>
          <p:cNvSpPr txBox="true"/>
          <p:nvPr/>
        </p:nvSpPr>
        <p:spPr>
          <a:xfrm rot="0">
            <a:off x="11797202" y="3464657"/>
            <a:ext cx="705005"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-Envoie BMM</a:t>
            </a:r>
          </a:p>
        </p:txBody>
      </p:sp>
      <p:sp>
        <p:nvSpPr>
          <p:cNvPr name="TextBox 97" id="97"/>
          <p:cNvSpPr txBox="true"/>
          <p:nvPr/>
        </p:nvSpPr>
        <p:spPr>
          <a:xfrm rot="0">
            <a:off x="11797202" y="3630235"/>
            <a:ext cx="445077"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-MAJ RS</a:t>
            </a:r>
          </a:p>
        </p:txBody>
      </p:sp>
      <p:sp>
        <p:nvSpPr>
          <p:cNvPr name="TextBox 98" id="98"/>
          <p:cNvSpPr txBox="true"/>
          <p:nvPr/>
        </p:nvSpPr>
        <p:spPr>
          <a:xfrm rot="0">
            <a:off x="11524839" y="3810543"/>
            <a:ext cx="426470"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-Sinon : </a:t>
            </a:r>
          </a:p>
        </p:txBody>
      </p:sp>
      <p:sp>
        <p:nvSpPr>
          <p:cNvPr name="TextBox 99" id="99"/>
          <p:cNvSpPr txBox="true"/>
          <p:nvPr/>
        </p:nvSpPr>
        <p:spPr>
          <a:xfrm rot="0">
            <a:off x="11811484" y="3981196"/>
            <a:ext cx="657392"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-BMM rejeté</a:t>
            </a:r>
          </a:p>
        </p:txBody>
      </p:sp>
      <p:sp>
        <p:nvSpPr>
          <p:cNvPr name="TextBox 100" id="100"/>
          <p:cNvSpPr txBox="true"/>
          <p:nvPr/>
        </p:nvSpPr>
        <p:spPr>
          <a:xfrm rot="0">
            <a:off x="11290999" y="4797670"/>
            <a:ext cx="397144" cy="144833"/>
          </a:xfrm>
          <a:prstGeom prst="rect">
            <a:avLst/>
          </a:prstGeom>
        </p:spPr>
        <p:txBody>
          <a:bodyPr anchor="t" rtlCol="false" tIns="0" lIns="0" bIns="0" rIns="0">
            <a:spAutoFit/>
          </a:bodyPr>
          <a:lstStyle/>
          <a:p>
            <a:pPr algn="ctr">
              <a:lnSpc>
                <a:spcPts val="1172"/>
              </a:lnSpc>
              <a:spcBef>
                <a:spcPct val="0"/>
              </a:spcBef>
            </a:pPr>
            <a:r>
              <a:rPr lang="en-US" sz="837">
                <a:solidFill>
                  <a:srgbClr val="000000"/>
                </a:solidFill>
                <a:latin typeface="Open Sans Bold"/>
              </a:rPr>
              <a:t>RS</a:t>
            </a:r>
          </a:p>
        </p:txBody>
      </p:sp>
      <p:sp>
        <p:nvSpPr>
          <p:cNvPr name="TextBox 101" id="101"/>
          <p:cNvSpPr txBox="true"/>
          <p:nvPr/>
        </p:nvSpPr>
        <p:spPr>
          <a:xfrm rot="0">
            <a:off x="12867903" y="6651826"/>
            <a:ext cx="397144" cy="144833"/>
          </a:xfrm>
          <a:prstGeom prst="rect">
            <a:avLst/>
          </a:prstGeom>
        </p:spPr>
        <p:txBody>
          <a:bodyPr anchor="t" rtlCol="false" tIns="0" lIns="0" bIns="0" rIns="0">
            <a:spAutoFit/>
          </a:bodyPr>
          <a:lstStyle/>
          <a:p>
            <a:pPr algn="ctr">
              <a:lnSpc>
                <a:spcPts val="1172"/>
              </a:lnSpc>
              <a:spcBef>
                <a:spcPct val="0"/>
              </a:spcBef>
            </a:pPr>
            <a:r>
              <a:rPr lang="en-US" sz="837">
                <a:solidFill>
                  <a:srgbClr val="000000"/>
                </a:solidFill>
                <a:latin typeface="Open Sans Bold"/>
              </a:rPr>
              <a:t>DECH</a:t>
            </a:r>
          </a:p>
        </p:txBody>
      </p:sp>
      <p:sp>
        <p:nvSpPr>
          <p:cNvPr name="TextBox 102" id="102"/>
          <p:cNvSpPr txBox="true"/>
          <p:nvPr/>
        </p:nvSpPr>
        <p:spPr>
          <a:xfrm rot="0">
            <a:off x="11322978" y="7142654"/>
            <a:ext cx="791865" cy="182040"/>
          </a:xfrm>
          <a:prstGeom prst="rect">
            <a:avLst/>
          </a:prstGeom>
        </p:spPr>
        <p:txBody>
          <a:bodyPr anchor="t" rtlCol="false" tIns="0" lIns="0" bIns="0" rIns="0">
            <a:spAutoFit/>
          </a:bodyPr>
          <a:lstStyle/>
          <a:p>
            <a:pPr algn="ctr">
              <a:lnSpc>
                <a:spcPts val="1516"/>
              </a:lnSpc>
            </a:pPr>
            <a:r>
              <a:rPr lang="en-US" sz="1083">
                <a:solidFill>
                  <a:srgbClr val="000000"/>
                </a:solidFill>
                <a:latin typeface="Canva Sans Bold"/>
              </a:rPr>
              <a:t>O</a:t>
            </a:r>
            <a:r>
              <a:rPr lang="en-US" sz="1083">
                <a:solidFill>
                  <a:srgbClr val="000000"/>
                </a:solidFill>
                <a:latin typeface="Canva Sans Bold"/>
              </a:rPr>
              <a:t>pération 2</a:t>
            </a:r>
          </a:p>
        </p:txBody>
      </p:sp>
      <p:sp>
        <p:nvSpPr>
          <p:cNvPr name="TextBox 103" id="103"/>
          <p:cNvSpPr txBox="true"/>
          <p:nvPr/>
        </p:nvSpPr>
        <p:spPr>
          <a:xfrm rot="0">
            <a:off x="11299815" y="7599810"/>
            <a:ext cx="922650"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-Réception DECH</a:t>
            </a:r>
          </a:p>
        </p:txBody>
      </p:sp>
      <p:sp>
        <p:nvSpPr>
          <p:cNvPr name="TextBox 104" id="104"/>
          <p:cNvSpPr txBox="true"/>
          <p:nvPr/>
        </p:nvSpPr>
        <p:spPr>
          <a:xfrm rot="0">
            <a:off x="11301419" y="7854928"/>
            <a:ext cx="924820"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-Validation DECH</a:t>
            </a:r>
          </a:p>
        </p:txBody>
      </p:sp>
      <p:sp>
        <p:nvSpPr>
          <p:cNvPr name="TextBox 105" id="105"/>
          <p:cNvSpPr txBox="true"/>
          <p:nvPr/>
        </p:nvSpPr>
        <p:spPr>
          <a:xfrm rot="0">
            <a:off x="11299815" y="8119571"/>
            <a:ext cx="905859" cy="132683"/>
          </a:xfrm>
          <a:prstGeom prst="rect">
            <a:avLst/>
          </a:prstGeom>
        </p:spPr>
        <p:txBody>
          <a:bodyPr anchor="t" rtlCol="false" tIns="0" lIns="0" bIns="0" rIns="0">
            <a:spAutoFit/>
          </a:bodyPr>
          <a:lstStyle/>
          <a:p>
            <a:pPr algn="ctr">
              <a:lnSpc>
                <a:spcPts val="1197"/>
              </a:lnSpc>
            </a:pPr>
            <a:r>
              <a:rPr lang="en-US" sz="855">
                <a:solidFill>
                  <a:srgbClr val="000000"/>
                </a:solidFill>
                <a:latin typeface="Canva Sans Bold"/>
              </a:rPr>
              <a:t>-Envoie DECH (v)</a:t>
            </a:r>
          </a:p>
        </p:txBody>
      </p:sp>
      <p:sp>
        <p:nvSpPr>
          <p:cNvPr name="TextBox 106" id="106"/>
          <p:cNvSpPr txBox="true"/>
          <p:nvPr/>
        </p:nvSpPr>
        <p:spPr>
          <a:xfrm rot="0">
            <a:off x="13038689" y="8437947"/>
            <a:ext cx="203795" cy="231808"/>
          </a:xfrm>
          <a:prstGeom prst="rect">
            <a:avLst/>
          </a:prstGeom>
        </p:spPr>
        <p:txBody>
          <a:bodyPr anchor="t" rtlCol="false" tIns="0" lIns="0" bIns="0" rIns="0">
            <a:spAutoFit/>
          </a:bodyPr>
          <a:lstStyle/>
          <a:p>
            <a:pPr algn="ctr">
              <a:lnSpc>
                <a:spcPts val="1923"/>
              </a:lnSpc>
            </a:pPr>
            <a:r>
              <a:rPr lang="en-US" sz="1373">
                <a:solidFill>
                  <a:srgbClr val="000000"/>
                </a:solidFill>
                <a:latin typeface="Canva Sans Bold"/>
              </a:rPr>
              <a:t>TJ</a:t>
            </a:r>
          </a:p>
        </p:txBody>
      </p:sp>
      <p:sp>
        <p:nvSpPr>
          <p:cNvPr name="AutoShape 107" id="107"/>
          <p:cNvSpPr/>
          <p:nvPr/>
        </p:nvSpPr>
        <p:spPr>
          <a:xfrm>
            <a:off x="13546908" y="9028456"/>
            <a:ext cx="2687186" cy="0"/>
          </a:xfrm>
          <a:prstGeom prst="line">
            <a:avLst/>
          </a:prstGeom>
          <a:ln cap="flat" w="9525">
            <a:solidFill>
              <a:srgbClr val="000000"/>
            </a:solidFill>
            <a:prstDash val="solid"/>
            <a:headEnd type="none" len="sm" w="sm"/>
            <a:tailEnd type="none" len="sm" w="sm"/>
          </a:ln>
        </p:spPr>
      </p:sp>
      <p:grpSp>
        <p:nvGrpSpPr>
          <p:cNvPr name="Group 108" id="108"/>
          <p:cNvGrpSpPr/>
          <p:nvPr/>
        </p:nvGrpSpPr>
        <p:grpSpPr>
          <a:xfrm rot="0">
            <a:off x="16234094" y="8767266"/>
            <a:ext cx="675975" cy="512287"/>
            <a:chOff x="0" y="0"/>
            <a:chExt cx="695683" cy="527223"/>
          </a:xfrm>
        </p:grpSpPr>
        <p:sp>
          <p:nvSpPr>
            <p:cNvPr name="Freeform 109" id="109"/>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110" id="110"/>
            <p:cNvSpPr txBox="true"/>
            <p:nvPr/>
          </p:nvSpPr>
          <p:spPr>
            <a:xfrm>
              <a:off x="65220" y="30377"/>
              <a:ext cx="565243" cy="447419"/>
            </a:xfrm>
            <a:prstGeom prst="rect">
              <a:avLst/>
            </a:prstGeom>
          </p:spPr>
          <p:txBody>
            <a:bodyPr anchor="ctr" rtlCol="false" tIns="50800" lIns="50800" bIns="50800" rIns="50800"/>
            <a:lstStyle/>
            <a:p>
              <a:pPr algn="ctr">
                <a:lnSpc>
                  <a:spcPts val="1385"/>
                </a:lnSpc>
              </a:pPr>
              <a:r>
                <a:rPr lang="en-US" sz="989">
                  <a:solidFill>
                    <a:srgbClr val="000000"/>
                  </a:solidFill>
                  <a:latin typeface="Open Sans Bold"/>
                </a:rPr>
                <a:t>STR</a:t>
              </a:r>
            </a:p>
          </p:txBody>
        </p:sp>
      </p:grpSp>
      <p:sp>
        <p:nvSpPr>
          <p:cNvPr name="AutoShape 111" id="111"/>
          <p:cNvSpPr/>
          <p:nvPr/>
        </p:nvSpPr>
        <p:spPr>
          <a:xfrm flipV="true">
            <a:off x="13281471" y="9215501"/>
            <a:ext cx="0" cy="524220"/>
          </a:xfrm>
          <a:prstGeom prst="line">
            <a:avLst/>
          </a:prstGeom>
          <a:ln cap="flat" w="9525">
            <a:solidFill>
              <a:srgbClr val="000000"/>
            </a:solidFill>
            <a:prstDash val="solid"/>
            <a:headEnd type="none" len="sm" w="sm"/>
            <a:tailEnd type="none" len="sm" w="sm"/>
          </a:ln>
        </p:spPr>
      </p:sp>
      <p:sp>
        <p:nvSpPr>
          <p:cNvPr name="AutoShape 112" id="112"/>
          <p:cNvSpPr/>
          <p:nvPr/>
        </p:nvSpPr>
        <p:spPr>
          <a:xfrm>
            <a:off x="13278647" y="9735364"/>
            <a:ext cx="3012242" cy="0"/>
          </a:xfrm>
          <a:prstGeom prst="line">
            <a:avLst/>
          </a:prstGeom>
          <a:ln cap="flat" w="9525">
            <a:solidFill>
              <a:srgbClr val="000000"/>
            </a:solidFill>
            <a:prstDash val="solid"/>
            <a:headEnd type="none" len="sm" w="sm"/>
            <a:tailEnd type="none" len="sm" w="sm"/>
          </a:ln>
        </p:spPr>
      </p:sp>
      <p:grpSp>
        <p:nvGrpSpPr>
          <p:cNvPr name="Group 113" id="113"/>
          <p:cNvGrpSpPr/>
          <p:nvPr/>
        </p:nvGrpSpPr>
        <p:grpSpPr>
          <a:xfrm rot="0">
            <a:off x="16215540" y="9483578"/>
            <a:ext cx="675975" cy="512287"/>
            <a:chOff x="0" y="0"/>
            <a:chExt cx="695683" cy="527223"/>
          </a:xfrm>
        </p:grpSpPr>
        <p:sp>
          <p:nvSpPr>
            <p:cNvPr name="Freeform 114" id="114"/>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115" id="115"/>
            <p:cNvSpPr txBox="true"/>
            <p:nvPr/>
          </p:nvSpPr>
          <p:spPr>
            <a:xfrm>
              <a:off x="65220" y="30377"/>
              <a:ext cx="565243" cy="447419"/>
            </a:xfrm>
            <a:prstGeom prst="rect">
              <a:avLst/>
            </a:prstGeom>
          </p:spPr>
          <p:txBody>
            <a:bodyPr anchor="ctr" rtlCol="false" tIns="50800" lIns="50800" bIns="50800" rIns="50800"/>
            <a:lstStyle/>
            <a:p>
              <a:pPr algn="ctr">
                <a:lnSpc>
                  <a:spcPts val="1385"/>
                </a:lnSpc>
              </a:pPr>
              <a:r>
                <a:rPr lang="en-US" sz="989">
                  <a:solidFill>
                    <a:srgbClr val="000000"/>
                  </a:solidFill>
                  <a:latin typeface="Open Sans Bold"/>
                </a:rPr>
                <a:t>DMG</a:t>
              </a:r>
            </a:p>
          </p:txBody>
        </p:sp>
      </p:grpSp>
      <p:sp>
        <p:nvSpPr>
          <p:cNvPr name="TextBox 116" id="116"/>
          <p:cNvSpPr txBox="true"/>
          <p:nvPr/>
        </p:nvSpPr>
        <p:spPr>
          <a:xfrm rot="0">
            <a:off x="12871485" y="8941467"/>
            <a:ext cx="656302" cy="144833"/>
          </a:xfrm>
          <a:prstGeom prst="rect">
            <a:avLst/>
          </a:prstGeom>
        </p:spPr>
        <p:txBody>
          <a:bodyPr anchor="t" rtlCol="false" tIns="0" lIns="0" bIns="0" rIns="0">
            <a:spAutoFit/>
          </a:bodyPr>
          <a:lstStyle/>
          <a:p>
            <a:pPr algn="ctr">
              <a:lnSpc>
                <a:spcPts val="1172"/>
              </a:lnSpc>
              <a:spcBef>
                <a:spcPct val="0"/>
              </a:spcBef>
            </a:pPr>
            <a:r>
              <a:rPr lang="en-US" sz="837">
                <a:solidFill>
                  <a:srgbClr val="000000"/>
                </a:solidFill>
                <a:latin typeface="Open Sans Bold"/>
              </a:rPr>
              <a:t>DECH (V)</a:t>
            </a:r>
          </a:p>
        </p:txBody>
      </p:sp>
      <p:sp>
        <p:nvSpPr>
          <p:cNvPr name="TextBox 117" id="117"/>
          <p:cNvSpPr txBox="true"/>
          <p:nvPr/>
        </p:nvSpPr>
        <p:spPr>
          <a:xfrm rot="0">
            <a:off x="9632956" y="1485758"/>
            <a:ext cx="833794" cy="319089"/>
          </a:xfrm>
          <a:prstGeom prst="rect">
            <a:avLst/>
          </a:prstGeom>
        </p:spPr>
        <p:txBody>
          <a:bodyPr anchor="t" rtlCol="false" tIns="0" lIns="0" bIns="0" rIns="0">
            <a:spAutoFit/>
          </a:bodyPr>
          <a:lstStyle/>
          <a:p>
            <a:pPr algn="ctr">
              <a:lnSpc>
                <a:spcPts val="1312"/>
              </a:lnSpc>
            </a:pPr>
            <a:r>
              <a:rPr lang="en-US" sz="937">
                <a:solidFill>
                  <a:srgbClr val="333231"/>
                </a:solidFill>
                <a:latin typeface="Canva Sans"/>
              </a:rPr>
              <a:t>T0= Chaque</a:t>
            </a:r>
          </a:p>
          <a:p>
            <a:pPr algn="ctr">
              <a:lnSpc>
                <a:spcPts val="1312"/>
              </a:lnSpc>
            </a:pPr>
            <a:r>
              <a:rPr lang="en-US" sz="937">
                <a:solidFill>
                  <a:srgbClr val="333231"/>
                </a:solidFill>
                <a:latin typeface="Canva Sans"/>
              </a:rPr>
              <a:t>Besoin</a:t>
            </a:r>
          </a:p>
        </p:txBody>
      </p:sp>
      <p:sp>
        <p:nvSpPr>
          <p:cNvPr name="TextBox 118" id="118"/>
          <p:cNvSpPr txBox="true"/>
          <p:nvPr/>
        </p:nvSpPr>
        <p:spPr>
          <a:xfrm rot="0">
            <a:off x="9587761" y="3256115"/>
            <a:ext cx="896938" cy="157164"/>
          </a:xfrm>
          <a:prstGeom prst="rect">
            <a:avLst/>
          </a:prstGeom>
        </p:spPr>
        <p:txBody>
          <a:bodyPr anchor="t" rtlCol="false" tIns="0" lIns="0" bIns="0" rIns="0">
            <a:spAutoFit/>
          </a:bodyPr>
          <a:lstStyle/>
          <a:p>
            <a:pPr algn="ctr">
              <a:lnSpc>
                <a:spcPts val="1312"/>
              </a:lnSpc>
            </a:pPr>
            <a:r>
              <a:rPr lang="en-US" sz="937">
                <a:solidFill>
                  <a:srgbClr val="333231"/>
                </a:solidFill>
                <a:latin typeface="Canva Sans"/>
              </a:rPr>
              <a:t>T1= T0 + 30 min</a:t>
            </a:r>
          </a:p>
        </p:txBody>
      </p:sp>
      <p:sp>
        <p:nvSpPr>
          <p:cNvPr name="TextBox 119" id="119"/>
          <p:cNvSpPr txBox="true"/>
          <p:nvPr/>
        </p:nvSpPr>
        <p:spPr>
          <a:xfrm rot="0">
            <a:off x="9703996" y="7631400"/>
            <a:ext cx="664468" cy="157164"/>
          </a:xfrm>
          <a:prstGeom prst="rect">
            <a:avLst/>
          </a:prstGeom>
        </p:spPr>
        <p:txBody>
          <a:bodyPr anchor="t" rtlCol="false" tIns="0" lIns="0" bIns="0" rIns="0">
            <a:spAutoFit/>
          </a:bodyPr>
          <a:lstStyle/>
          <a:p>
            <a:pPr algn="ctr">
              <a:lnSpc>
                <a:spcPts val="1312"/>
              </a:lnSpc>
            </a:pPr>
            <a:r>
              <a:rPr lang="en-US" sz="937">
                <a:solidFill>
                  <a:srgbClr val="333231"/>
                </a:solidFill>
                <a:latin typeface="Canva Sans"/>
              </a:rPr>
              <a:t>T2 = T1 + 1H</a:t>
            </a:r>
          </a:p>
        </p:txBody>
      </p:sp>
      <p:sp>
        <p:nvSpPr>
          <p:cNvPr name="AutoShape 120" id="120"/>
          <p:cNvSpPr/>
          <p:nvPr/>
        </p:nvSpPr>
        <p:spPr>
          <a:xfrm>
            <a:off x="12969690" y="9308127"/>
            <a:ext cx="0" cy="227258"/>
          </a:xfrm>
          <a:prstGeom prst="line">
            <a:avLst/>
          </a:prstGeom>
          <a:ln cap="flat" w="9525">
            <a:solidFill>
              <a:srgbClr val="000000"/>
            </a:solidFill>
            <a:prstDash val="solid"/>
            <a:headEnd type="none" len="sm" w="sm"/>
            <a:tailEnd type="none" len="sm" w="sm"/>
          </a:ln>
        </p:spPr>
      </p:sp>
      <p:sp>
        <p:nvSpPr>
          <p:cNvPr name="AutoShape 121" id="121"/>
          <p:cNvSpPr/>
          <p:nvPr/>
        </p:nvSpPr>
        <p:spPr>
          <a:xfrm>
            <a:off x="12844155" y="9535385"/>
            <a:ext cx="251070" cy="0"/>
          </a:xfrm>
          <a:prstGeom prst="line">
            <a:avLst/>
          </a:prstGeom>
          <a:ln cap="flat" w="9525">
            <a:solidFill>
              <a:srgbClr val="000000"/>
            </a:solidFill>
            <a:prstDash val="solid"/>
            <a:headEnd type="none" len="sm" w="sm"/>
            <a:tailEnd type="none" len="sm" w="sm"/>
          </a:ln>
        </p:spPr>
      </p:sp>
      <p:sp>
        <p:nvSpPr>
          <p:cNvPr name="AutoShape 122" id="122"/>
          <p:cNvSpPr/>
          <p:nvPr/>
        </p:nvSpPr>
        <p:spPr>
          <a:xfrm flipH="true">
            <a:off x="12816680" y="9538173"/>
            <a:ext cx="33139" cy="45884"/>
          </a:xfrm>
          <a:prstGeom prst="line">
            <a:avLst/>
          </a:prstGeom>
          <a:ln cap="flat" w="9525">
            <a:solidFill>
              <a:srgbClr val="000000"/>
            </a:solidFill>
            <a:prstDash val="solid"/>
            <a:headEnd type="none" len="sm" w="sm"/>
            <a:tailEnd type="none" len="sm" w="sm"/>
          </a:ln>
        </p:spPr>
      </p:sp>
      <p:sp>
        <p:nvSpPr>
          <p:cNvPr name="AutoShape 123" id="123"/>
          <p:cNvSpPr/>
          <p:nvPr/>
        </p:nvSpPr>
        <p:spPr>
          <a:xfrm flipH="true">
            <a:off x="12864441" y="9535385"/>
            <a:ext cx="33139" cy="45884"/>
          </a:xfrm>
          <a:prstGeom prst="line">
            <a:avLst/>
          </a:prstGeom>
          <a:ln cap="flat" w="9525">
            <a:solidFill>
              <a:srgbClr val="000000"/>
            </a:solidFill>
            <a:prstDash val="solid"/>
            <a:headEnd type="none" len="sm" w="sm"/>
            <a:tailEnd type="none" len="sm" w="sm"/>
          </a:ln>
        </p:spPr>
      </p:sp>
      <p:sp>
        <p:nvSpPr>
          <p:cNvPr name="AutoShape 124" id="124"/>
          <p:cNvSpPr/>
          <p:nvPr/>
        </p:nvSpPr>
        <p:spPr>
          <a:xfrm flipH="true">
            <a:off x="12913640" y="9532596"/>
            <a:ext cx="33139" cy="45884"/>
          </a:xfrm>
          <a:prstGeom prst="line">
            <a:avLst/>
          </a:prstGeom>
          <a:ln cap="flat" w="9525">
            <a:solidFill>
              <a:srgbClr val="000000"/>
            </a:solidFill>
            <a:prstDash val="solid"/>
            <a:headEnd type="none" len="sm" w="sm"/>
            <a:tailEnd type="none" len="sm" w="sm"/>
          </a:ln>
        </p:spPr>
      </p:sp>
      <p:sp>
        <p:nvSpPr>
          <p:cNvPr name="AutoShape 125" id="125"/>
          <p:cNvSpPr/>
          <p:nvPr/>
        </p:nvSpPr>
        <p:spPr>
          <a:xfrm flipH="true">
            <a:off x="13066040" y="9535385"/>
            <a:ext cx="33139" cy="45884"/>
          </a:xfrm>
          <a:prstGeom prst="line">
            <a:avLst/>
          </a:prstGeom>
          <a:ln cap="flat" w="9525">
            <a:solidFill>
              <a:srgbClr val="000000"/>
            </a:solidFill>
            <a:prstDash val="solid"/>
            <a:headEnd type="none" len="sm" w="sm"/>
            <a:tailEnd type="none" len="sm" w="sm"/>
          </a:ln>
        </p:spPr>
      </p:sp>
      <p:sp>
        <p:nvSpPr>
          <p:cNvPr name="AutoShape 126" id="126"/>
          <p:cNvSpPr/>
          <p:nvPr/>
        </p:nvSpPr>
        <p:spPr>
          <a:xfrm flipH="true">
            <a:off x="13022119" y="9535385"/>
            <a:ext cx="33139" cy="45884"/>
          </a:xfrm>
          <a:prstGeom prst="line">
            <a:avLst/>
          </a:prstGeom>
          <a:ln cap="flat" w="9525">
            <a:solidFill>
              <a:srgbClr val="000000"/>
            </a:solidFill>
            <a:prstDash val="solid"/>
            <a:headEnd type="none" len="sm" w="sm"/>
            <a:tailEnd type="none" len="sm" w="sm"/>
          </a:ln>
        </p:spPr>
      </p:sp>
      <p:sp>
        <p:nvSpPr>
          <p:cNvPr name="AutoShape 127" id="127"/>
          <p:cNvSpPr/>
          <p:nvPr/>
        </p:nvSpPr>
        <p:spPr>
          <a:xfrm flipH="true">
            <a:off x="12973551" y="9535385"/>
            <a:ext cx="33139" cy="45884"/>
          </a:xfrm>
          <a:prstGeom prst="line">
            <a:avLst/>
          </a:prstGeom>
          <a:ln cap="flat" w="9525">
            <a:solidFill>
              <a:srgbClr val="00000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62250">
            <a:off x="17719413" y="-1103227"/>
            <a:ext cx="265921" cy="11930828"/>
            <a:chOff x="0" y="0"/>
            <a:chExt cx="70037" cy="3142276"/>
          </a:xfrm>
        </p:grpSpPr>
        <p:sp>
          <p:nvSpPr>
            <p:cNvPr name="Freeform 4" id="4"/>
            <p:cNvSpPr/>
            <p:nvPr/>
          </p:nvSpPr>
          <p:spPr>
            <a:xfrm flipH="false" flipV="false" rot="0">
              <a:off x="0" y="0"/>
              <a:ext cx="70037" cy="3142276"/>
            </a:xfrm>
            <a:custGeom>
              <a:avLst/>
              <a:gdLst/>
              <a:ahLst/>
              <a:cxnLst/>
              <a:rect r="r" b="b" t="t" l="l"/>
              <a:pathLst>
                <a:path h="3142276" w="70037">
                  <a:moveTo>
                    <a:pt x="0" y="0"/>
                  </a:moveTo>
                  <a:lnTo>
                    <a:pt x="70037" y="0"/>
                  </a:lnTo>
                  <a:lnTo>
                    <a:pt x="70037" y="3142276"/>
                  </a:lnTo>
                  <a:lnTo>
                    <a:pt x="0" y="3142276"/>
                  </a:lnTo>
                  <a:close/>
                </a:path>
              </a:pathLst>
            </a:custGeom>
            <a:solidFill>
              <a:srgbClr val="000000">
                <a:alpha val="31765"/>
              </a:srgbClr>
            </a:solidFill>
            <a:ln cap="sq">
              <a:noFill/>
              <a:prstDash val="solid"/>
              <a:miter/>
            </a:ln>
          </p:spPr>
        </p:sp>
        <p:sp>
          <p:nvSpPr>
            <p:cNvPr name="TextBox 5" id="5"/>
            <p:cNvSpPr txBox="true"/>
            <p:nvPr/>
          </p:nvSpPr>
          <p:spPr>
            <a:xfrm>
              <a:off x="0" y="-47625"/>
              <a:ext cx="70037" cy="3189901"/>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6220529" y="-965458"/>
            <a:ext cx="11612947" cy="12217916"/>
            <a:chOff x="0" y="0"/>
            <a:chExt cx="3058554" cy="3217887"/>
          </a:xfrm>
        </p:grpSpPr>
        <p:sp>
          <p:nvSpPr>
            <p:cNvPr name="Freeform 7" id="7"/>
            <p:cNvSpPr/>
            <p:nvPr/>
          </p:nvSpPr>
          <p:spPr>
            <a:xfrm flipH="false" flipV="false" rot="0">
              <a:off x="0" y="0"/>
              <a:ext cx="3058554" cy="3217887"/>
            </a:xfrm>
            <a:custGeom>
              <a:avLst/>
              <a:gdLst/>
              <a:ahLst/>
              <a:cxnLst/>
              <a:rect r="r" b="b" t="t" l="l"/>
              <a:pathLst>
                <a:path h="3217887" w="3058554">
                  <a:moveTo>
                    <a:pt x="0" y="0"/>
                  </a:moveTo>
                  <a:lnTo>
                    <a:pt x="3058554" y="0"/>
                  </a:lnTo>
                  <a:lnTo>
                    <a:pt x="3058554" y="3217887"/>
                  </a:lnTo>
                  <a:lnTo>
                    <a:pt x="0" y="3217887"/>
                  </a:lnTo>
                  <a:close/>
                </a:path>
              </a:pathLst>
            </a:custGeom>
            <a:solidFill>
              <a:srgbClr val="FFFFFF"/>
            </a:solidFill>
            <a:ln w="38100" cap="sq">
              <a:solidFill>
                <a:srgbClr val="595552"/>
              </a:solidFill>
              <a:prstDash val="solid"/>
              <a:miter/>
            </a:ln>
          </p:spPr>
        </p:sp>
        <p:sp>
          <p:nvSpPr>
            <p:cNvPr name="TextBox 8" id="8"/>
            <p:cNvSpPr txBox="true"/>
            <p:nvPr/>
          </p:nvSpPr>
          <p:spPr>
            <a:xfrm>
              <a:off x="0" y="-47625"/>
              <a:ext cx="3058554" cy="3265512"/>
            </a:xfrm>
            <a:prstGeom prst="rect">
              <a:avLst/>
            </a:prstGeom>
          </p:spPr>
          <p:txBody>
            <a:bodyPr anchor="ctr" rtlCol="false" tIns="50800" lIns="50800" bIns="50800" rIns="50800"/>
            <a:lstStyle/>
            <a:p>
              <a:pPr algn="just">
                <a:lnSpc>
                  <a:spcPts val="3210"/>
                </a:lnSpc>
              </a:pPr>
            </a:p>
          </p:txBody>
        </p:sp>
      </p:grpSp>
      <p:sp>
        <p:nvSpPr>
          <p:cNvPr name="Freeform 9" id="9"/>
          <p:cNvSpPr/>
          <p:nvPr/>
        </p:nvSpPr>
        <p:spPr>
          <a:xfrm flipH="false" flipV="false" rot="0">
            <a:off x="1574274" y="3372650"/>
            <a:ext cx="3281412" cy="3744350"/>
          </a:xfrm>
          <a:custGeom>
            <a:avLst/>
            <a:gdLst/>
            <a:ahLst/>
            <a:cxnLst/>
            <a:rect r="r" b="b" t="t" l="l"/>
            <a:pathLst>
              <a:path h="3744350" w="3281412">
                <a:moveTo>
                  <a:pt x="0" y="0"/>
                </a:moveTo>
                <a:lnTo>
                  <a:pt x="3281412" y="0"/>
                </a:lnTo>
                <a:lnTo>
                  <a:pt x="3281412" y="3744350"/>
                </a:lnTo>
                <a:lnTo>
                  <a:pt x="0" y="3744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296510" y="1409908"/>
            <a:ext cx="11460985" cy="8107985"/>
          </a:xfrm>
          <a:custGeom>
            <a:avLst/>
            <a:gdLst/>
            <a:ahLst/>
            <a:cxnLst/>
            <a:rect r="r" b="b" t="t" l="l"/>
            <a:pathLst>
              <a:path h="8107985" w="11460985">
                <a:moveTo>
                  <a:pt x="0" y="0"/>
                </a:moveTo>
                <a:lnTo>
                  <a:pt x="11460985" y="0"/>
                </a:lnTo>
                <a:lnTo>
                  <a:pt x="11460985" y="8107985"/>
                </a:lnTo>
                <a:lnTo>
                  <a:pt x="0" y="81079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2086041" y="4292550"/>
            <a:ext cx="2257877" cy="1245050"/>
          </a:xfrm>
          <a:prstGeom prst="rect">
            <a:avLst/>
          </a:prstGeom>
        </p:spPr>
        <p:txBody>
          <a:bodyPr anchor="t" rtlCol="false" tIns="0" lIns="0" bIns="0" rIns="0">
            <a:spAutoFit/>
          </a:bodyPr>
          <a:lstStyle/>
          <a:p>
            <a:pPr algn="ctr" marL="0" indent="0" lvl="0">
              <a:lnSpc>
                <a:spcPts val="10125"/>
              </a:lnSpc>
              <a:spcBef>
                <a:spcPct val="0"/>
              </a:spcBef>
            </a:pPr>
            <a:r>
              <a:rPr lang="en-US" sz="7232">
                <a:solidFill>
                  <a:srgbClr val="595552"/>
                </a:solidFill>
                <a:latin typeface="Carelia"/>
              </a:rPr>
              <a:t>MCD</a:t>
            </a:r>
          </a:p>
        </p:txBody>
      </p:sp>
      <p:sp>
        <p:nvSpPr>
          <p:cNvPr name="TextBox 12" id="12"/>
          <p:cNvSpPr txBox="true"/>
          <p:nvPr/>
        </p:nvSpPr>
        <p:spPr>
          <a:xfrm rot="0">
            <a:off x="1670253" y="5489975"/>
            <a:ext cx="3089454" cy="1189524"/>
          </a:xfrm>
          <a:prstGeom prst="rect">
            <a:avLst/>
          </a:prstGeom>
        </p:spPr>
        <p:txBody>
          <a:bodyPr anchor="t" rtlCol="false" tIns="0" lIns="0" bIns="0" rIns="0">
            <a:spAutoFit/>
          </a:bodyPr>
          <a:lstStyle/>
          <a:p>
            <a:pPr algn="ctr">
              <a:lnSpc>
                <a:spcPts val="3210"/>
              </a:lnSpc>
              <a:spcBef>
                <a:spcPct val="0"/>
              </a:spcBef>
            </a:pPr>
            <a:r>
              <a:rPr lang="en-US" sz="2293">
                <a:solidFill>
                  <a:srgbClr val="595552"/>
                </a:solidFill>
                <a:latin typeface="Open Sans Bold"/>
              </a:rPr>
              <a:t>MODÈLE CONCEPTUELLE DE DONNÉES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62250">
            <a:off x="16496302" y="-959600"/>
            <a:ext cx="312108" cy="11930828"/>
            <a:chOff x="0" y="0"/>
            <a:chExt cx="82201" cy="3142276"/>
          </a:xfrm>
        </p:grpSpPr>
        <p:sp>
          <p:nvSpPr>
            <p:cNvPr name="Freeform 4" id="4"/>
            <p:cNvSpPr/>
            <p:nvPr/>
          </p:nvSpPr>
          <p:spPr>
            <a:xfrm flipH="false" flipV="false" rot="0">
              <a:off x="0" y="0"/>
              <a:ext cx="82201" cy="3142276"/>
            </a:xfrm>
            <a:custGeom>
              <a:avLst/>
              <a:gdLst/>
              <a:ahLst/>
              <a:cxnLst/>
              <a:rect r="r" b="b" t="t" l="l"/>
              <a:pathLst>
                <a:path h="3142276" w="82201">
                  <a:moveTo>
                    <a:pt x="0" y="0"/>
                  </a:moveTo>
                  <a:lnTo>
                    <a:pt x="82201" y="0"/>
                  </a:lnTo>
                  <a:lnTo>
                    <a:pt x="82201" y="3142276"/>
                  </a:lnTo>
                  <a:lnTo>
                    <a:pt x="0" y="3142276"/>
                  </a:lnTo>
                  <a:close/>
                </a:path>
              </a:pathLst>
            </a:custGeom>
            <a:solidFill>
              <a:srgbClr val="000000">
                <a:alpha val="31765"/>
              </a:srgbClr>
            </a:solidFill>
            <a:ln cap="sq">
              <a:noFill/>
              <a:prstDash val="solid"/>
              <a:miter/>
            </a:ln>
          </p:spPr>
        </p:sp>
        <p:sp>
          <p:nvSpPr>
            <p:cNvPr name="TextBox 5" id="5"/>
            <p:cNvSpPr txBox="true"/>
            <p:nvPr/>
          </p:nvSpPr>
          <p:spPr>
            <a:xfrm>
              <a:off x="0" y="-47625"/>
              <a:ext cx="82201" cy="3189901"/>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7602846" y="-896393"/>
            <a:ext cx="9043073" cy="12217916"/>
            <a:chOff x="0" y="0"/>
            <a:chExt cx="2381715" cy="3217887"/>
          </a:xfrm>
        </p:grpSpPr>
        <p:sp>
          <p:nvSpPr>
            <p:cNvPr name="Freeform 7" id="7"/>
            <p:cNvSpPr/>
            <p:nvPr/>
          </p:nvSpPr>
          <p:spPr>
            <a:xfrm flipH="false" flipV="false" rot="0">
              <a:off x="0" y="0"/>
              <a:ext cx="2381715" cy="3217887"/>
            </a:xfrm>
            <a:custGeom>
              <a:avLst/>
              <a:gdLst/>
              <a:ahLst/>
              <a:cxnLst/>
              <a:rect r="r" b="b" t="t" l="l"/>
              <a:pathLst>
                <a:path h="3217887" w="2381715">
                  <a:moveTo>
                    <a:pt x="0" y="0"/>
                  </a:moveTo>
                  <a:lnTo>
                    <a:pt x="2381715" y="0"/>
                  </a:lnTo>
                  <a:lnTo>
                    <a:pt x="2381715" y="3217887"/>
                  </a:lnTo>
                  <a:lnTo>
                    <a:pt x="0" y="3217887"/>
                  </a:lnTo>
                  <a:close/>
                </a:path>
              </a:pathLst>
            </a:custGeom>
            <a:solidFill>
              <a:srgbClr val="FFFFFF"/>
            </a:solidFill>
            <a:ln w="38100" cap="sq">
              <a:solidFill>
                <a:srgbClr val="595552"/>
              </a:solidFill>
              <a:prstDash val="solid"/>
              <a:miter/>
            </a:ln>
          </p:spPr>
        </p:sp>
        <p:sp>
          <p:nvSpPr>
            <p:cNvPr name="TextBox 8" id="8"/>
            <p:cNvSpPr txBox="true"/>
            <p:nvPr/>
          </p:nvSpPr>
          <p:spPr>
            <a:xfrm>
              <a:off x="0" y="-47625"/>
              <a:ext cx="2381715" cy="3265512"/>
            </a:xfrm>
            <a:prstGeom prst="rect">
              <a:avLst/>
            </a:prstGeom>
          </p:spPr>
          <p:txBody>
            <a:bodyPr anchor="ctr" rtlCol="false" tIns="50800" lIns="50800" bIns="50800" rIns="50800"/>
            <a:lstStyle/>
            <a:p>
              <a:pPr algn="just">
                <a:lnSpc>
                  <a:spcPts val="3210"/>
                </a:lnSpc>
              </a:pPr>
            </a:p>
          </p:txBody>
        </p:sp>
      </p:grpSp>
      <p:sp>
        <p:nvSpPr>
          <p:cNvPr name="Freeform 9" id="9"/>
          <p:cNvSpPr/>
          <p:nvPr/>
        </p:nvSpPr>
        <p:spPr>
          <a:xfrm flipH="false" flipV="false" rot="0">
            <a:off x="1574274" y="3372650"/>
            <a:ext cx="3281412" cy="3744350"/>
          </a:xfrm>
          <a:custGeom>
            <a:avLst/>
            <a:gdLst/>
            <a:ahLst/>
            <a:cxnLst/>
            <a:rect r="r" b="b" t="t" l="l"/>
            <a:pathLst>
              <a:path h="3744350" w="3281412">
                <a:moveTo>
                  <a:pt x="0" y="0"/>
                </a:moveTo>
                <a:lnTo>
                  <a:pt x="3281412" y="0"/>
                </a:lnTo>
                <a:lnTo>
                  <a:pt x="3281412" y="3744350"/>
                </a:lnTo>
                <a:lnTo>
                  <a:pt x="0" y="3744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86041" y="4267065"/>
            <a:ext cx="2257877" cy="1245050"/>
          </a:xfrm>
          <a:prstGeom prst="rect">
            <a:avLst/>
          </a:prstGeom>
        </p:spPr>
        <p:txBody>
          <a:bodyPr anchor="t" rtlCol="false" tIns="0" lIns="0" bIns="0" rIns="0">
            <a:spAutoFit/>
          </a:bodyPr>
          <a:lstStyle/>
          <a:p>
            <a:pPr algn="ctr" marL="0" indent="0" lvl="0">
              <a:lnSpc>
                <a:spcPts val="10125"/>
              </a:lnSpc>
              <a:spcBef>
                <a:spcPct val="0"/>
              </a:spcBef>
            </a:pPr>
            <a:r>
              <a:rPr lang="en-US" sz="7232">
                <a:solidFill>
                  <a:srgbClr val="595552"/>
                </a:solidFill>
                <a:latin typeface="Carelia"/>
              </a:rPr>
              <a:t>MLD</a:t>
            </a:r>
          </a:p>
        </p:txBody>
      </p:sp>
      <p:sp>
        <p:nvSpPr>
          <p:cNvPr name="TextBox 11" id="11"/>
          <p:cNvSpPr txBox="true"/>
          <p:nvPr/>
        </p:nvSpPr>
        <p:spPr>
          <a:xfrm rot="0">
            <a:off x="1670253" y="5464489"/>
            <a:ext cx="3089454" cy="1189524"/>
          </a:xfrm>
          <a:prstGeom prst="rect">
            <a:avLst/>
          </a:prstGeom>
        </p:spPr>
        <p:txBody>
          <a:bodyPr anchor="t" rtlCol="false" tIns="0" lIns="0" bIns="0" rIns="0">
            <a:spAutoFit/>
          </a:bodyPr>
          <a:lstStyle/>
          <a:p>
            <a:pPr algn="ctr">
              <a:lnSpc>
                <a:spcPts val="3210"/>
              </a:lnSpc>
            </a:pPr>
            <a:r>
              <a:rPr lang="en-US" sz="2293">
                <a:solidFill>
                  <a:srgbClr val="595552"/>
                </a:solidFill>
                <a:latin typeface="Open Sans Bold"/>
              </a:rPr>
              <a:t>MODELE </a:t>
            </a:r>
          </a:p>
          <a:p>
            <a:pPr algn="ctr">
              <a:lnSpc>
                <a:spcPts val="3210"/>
              </a:lnSpc>
              <a:spcBef>
                <a:spcPct val="0"/>
              </a:spcBef>
            </a:pPr>
            <a:r>
              <a:rPr lang="en-US" sz="2293">
                <a:solidFill>
                  <a:srgbClr val="595552"/>
                </a:solidFill>
                <a:latin typeface="Open Sans Bold"/>
              </a:rPr>
              <a:t>LOGIQUE DES DONÉES</a:t>
            </a:r>
          </a:p>
        </p:txBody>
      </p:sp>
      <p:sp>
        <p:nvSpPr>
          <p:cNvPr name="TextBox 12" id="12"/>
          <p:cNvSpPr txBox="true"/>
          <p:nvPr/>
        </p:nvSpPr>
        <p:spPr>
          <a:xfrm rot="0">
            <a:off x="7695001" y="1286241"/>
            <a:ext cx="9056329" cy="1234314"/>
          </a:xfrm>
          <a:prstGeom prst="rect">
            <a:avLst/>
          </a:prstGeom>
        </p:spPr>
        <p:txBody>
          <a:bodyPr anchor="t" rtlCol="false" tIns="0" lIns="0" bIns="0" rIns="0">
            <a:spAutoFit/>
          </a:bodyPr>
          <a:lstStyle/>
          <a:p>
            <a:pPr algn="ctr">
              <a:lnSpc>
                <a:spcPts val="3366"/>
              </a:lnSpc>
            </a:pPr>
            <a:r>
              <a:rPr lang="en-US" sz="2404">
                <a:solidFill>
                  <a:srgbClr val="595552"/>
                </a:solidFill>
                <a:latin typeface="Open Sans Bold"/>
              </a:rPr>
              <a:t>C'EST LA TRADUCTION DU </a:t>
            </a:r>
            <a:r>
              <a:rPr lang="en-US" sz="2404">
                <a:solidFill>
                  <a:srgbClr val="595552"/>
                </a:solidFill>
                <a:latin typeface="Open Sans Bold"/>
              </a:rPr>
              <a:t>MCD</a:t>
            </a:r>
          </a:p>
          <a:p>
            <a:pPr algn="ctr">
              <a:lnSpc>
                <a:spcPts val="3366"/>
              </a:lnSpc>
            </a:pPr>
            <a:r>
              <a:rPr lang="en-US" sz="2404">
                <a:solidFill>
                  <a:srgbClr val="595552"/>
                </a:solidFill>
                <a:latin typeface="Open Sans Bold"/>
              </a:rPr>
              <a:t> précise la structure logique de données.</a:t>
            </a:r>
          </a:p>
          <a:p>
            <a:pPr algn="ctr">
              <a:lnSpc>
                <a:spcPts val="3366"/>
              </a:lnSpc>
              <a:spcBef>
                <a:spcPct val="0"/>
              </a:spcBef>
            </a:pPr>
          </a:p>
        </p:txBody>
      </p:sp>
      <p:sp>
        <p:nvSpPr>
          <p:cNvPr name="TextBox 13" id="13"/>
          <p:cNvSpPr txBox="true"/>
          <p:nvPr/>
        </p:nvSpPr>
        <p:spPr>
          <a:xfrm rot="0">
            <a:off x="7695001" y="4458979"/>
            <a:ext cx="8915914" cy="497839"/>
          </a:xfrm>
          <a:prstGeom prst="rect">
            <a:avLst/>
          </a:prstGeom>
        </p:spPr>
        <p:txBody>
          <a:bodyPr anchor="t" rtlCol="false" tIns="0" lIns="0" bIns="0" rIns="0">
            <a:spAutoFit/>
          </a:bodyPr>
          <a:lstStyle/>
          <a:p>
            <a:pPr algn="l" marL="626117" indent="-313059" lvl="1">
              <a:lnSpc>
                <a:spcPts val="4060"/>
              </a:lnSpc>
              <a:buFont typeface="Arial"/>
              <a:buChar char="•"/>
            </a:pPr>
            <a:r>
              <a:rPr lang="en-US" sz="2900">
                <a:solidFill>
                  <a:srgbClr val="383838"/>
                </a:solidFill>
                <a:latin typeface="Dosis Bold"/>
              </a:rPr>
              <a:t>Décharge</a:t>
            </a:r>
            <a:r>
              <a:rPr lang="en-US" sz="2900">
                <a:solidFill>
                  <a:srgbClr val="383838"/>
                </a:solidFill>
                <a:latin typeface="Dosis"/>
              </a:rPr>
              <a:t> ( </a:t>
            </a:r>
            <a:r>
              <a:rPr lang="en-US" sz="2900" u="sng">
                <a:solidFill>
                  <a:srgbClr val="383838"/>
                </a:solidFill>
                <a:latin typeface="Dosis"/>
              </a:rPr>
              <a:t>CodeDéch</a:t>
            </a:r>
            <a:r>
              <a:rPr lang="en-US" sz="2900">
                <a:solidFill>
                  <a:srgbClr val="383838"/>
                </a:solidFill>
                <a:latin typeface="Dosis"/>
              </a:rPr>
              <a:t> , DateDéch , TypeDéch , #CodeUt )</a:t>
            </a:r>
          </a:p>
        </p:txBody>
      </p:sp>
      <p:sp>
        <p:nvSpPr>
          <p:cNvPr name="TextBox 14" id="14"/>
          <p:cNvSpPr txBox="true"/>
          <p:nvPr/>
        </p:nvSpPr>
        <p:spPr>
          <a:xfrm rot="0">
            <a:off x="7695001" y="5394877"/>
            <a:ext cx="8693311" cy="101219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383838"/>
                </a:solidFill>
                <a:latin typeface="Dosis Bold"/>
              </a:rPr>
              <a:t>Utilisateur</a:t>
            </a:r>
            <a:r>
              <a:rPr lang="en-US" sz="2900">
                <a:solidFill>
                  <a:srgbClr val="6EAAE4"/>
                </a:solidFill>
                <a:latin typeface="Dosis Bold"/>
              </a:rPr>
              <a:t> </a:t>
            </a:r>
            <a:r>
              <a:rPr lang="en-US" sz="2900">
                <a:solidFill>
                  <a:srgbClr val="000000"/>
                </a:solidFill>
                <a:latin typeface="Dosis"/>
              </a:rPr>
              <a:t>( </a:t>
            </a:r>
            <a:r>
              <a:rPr lang="en-US" sz="2900" u="sng">
                <a:solidFill>
                  <a:srgbClr val="000000"/>
                </a:solidFill>
                <a:latin typeface="Dosis"/>
              </a:rPr>
              <a:t>CodeUt</a:t>
            </a:r>
            <a:r>
              <a:rPr lang="en-US" sz="2900">
                <a:solidFill>
                  <a:srgbClr val="000000"/>
                </a:solidFill>
                <a:latin typeface="Dosis"/>
              </a:rPr>
              <a:t> , NomUt , PrenomUt , DNNUt , EmailUt , MdpUt , TelUt , PostUt  , #CodeFn , #CodeStr )</a:t>
            </a:r>
          </a:p>
        </p:txBody>
      </p:sp>
      <p:sp>
        <p:nvSpPr>
          <p:cNvPr name="TextBox 15" id="15"/>
          <p:cNvSpPr txBox="true"/>
          <p:nvPr/>
        </p:nvSpPr>
        <p:spPr>
          <a:xfrm rot="0">
            <a:off x="9812566" y="8330001"/>
            <a:ext cx="4438576" cy="389424"/>
          </a:xfrm>
          <a:prstGeom prst="rect">
            <a:avLst/>
          </a:prstGeom>
        </p:spPr>
        <p:txBody>
          <a:bodyPr anchor="t" rtlCol="false" tIns="0" lIns="0" bIns="0" rIns="0">
            <a:spAutoFit/>
          </a:bodyPr>
          <a:lstStyle/>
          <a:p>
            <a:pPr algn="ctr">
              <a:lnSpc>
                <a:spcPts val="3210"/>
              </a:lnSpc>
              <a:spcBef>
                <a:spcPct val="0"/>
              </a:spcBef>
            </a:pPr>
            <a:r>
              <a:rPr lang="en-US" sz="2293">
                <a:solidFill>
                  <a:srgbClr val="383838"/>
                </a:solidFill>
                <a:latin typeface="Open Sans Bold"/>
              </a:rPr>
              <a:t>__ : Clé primaire ( Primary key )</a:t>
            </a:r>
          </a:p>
        </p:txBody>
      </p:sp>
      <p:sp>
        <p:nvSpPr>
          <p:cNvPr name="TextBox 16" id="16"/>
          <p:cNvSpPr txBox="true"/>
          <p:nvPr/>
        </p:nvSpPr>
        <p:spPr>
          <a:xfrm rot="0">
            <a:off x="9850666" y="8868876"/>
            <a:ext cx="4491186" cy="389424"/>
          </a:xfrm>
          <a:prstGeom prst="rect">
            <a:avLst/>
          </a:prstGeom>
        </p:spPr>
        <p:txBody>
          <a:bodyPr anchor="t" rtlCol="false" tIns="0" lIns="0" bIns="0" rIns="0">
            <a:spAutoFit/>
          </a:bodyPr>
          <a:lstStyle/>
          <a:p>
            <a:pPr algn="ctr">
              <a:lnSpc>
                <a:spcPts val="3210"/>
              </a:lnSpc>
              <a:spcBef>
                <a:spcPct val="0"/>
              </a:spcBef>
            </a:pPr>
            <a:r>
              <a:rPr lang="en-US" sz="2293">
                <a:solidFill>
                  <a:srgbClr val="383838"/>
                </a:solidFill>
                <a:latin typeface="Open Sans Bold"/>
              </a:rPr>
              <a:t># : Clé étrangère ( Foreign key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62250">
            <a:off x="16505016" y="-1008628"/>
            <a:ext cx="293761" cy="11930828"/>
            <a:chOff x="0" y="0"/>
            <a:chExt cx="77369" cy="3142276"/>
          </a:xfrm>
        </p:grpSpPr>
        <p:sp>
          <p:nvSpPr>
            <p:cNvPr name="Freeform 4" id="4"/>
            <p:cNvSpPr/>
            <p:nvPr/>
          </p:nvSpPr>
          <p:spPr>
            <a:xfrm flipH="false" flipV="false" rot="0">
              <a:off x="0" y="0"/>
              <a:ext cx="77369" cy="3142276"/>
            </a:xfrm>
            <a:custGeom>
              <a:avLst/>
              <a:gdLst/>
              <a:ahLst/>
              <a:cxnLst/>
              <a:rect r="r" b="b" t="t" l="l"/>
              <a:pathLst>
                <a:path h="3142276" w="77369">
                  <a:moveTo>
                    <a:pt x="0" y="0"/>
                  </a:moveTo>
                  <a:lnTo>
                    <a:pt x="77369" y="0"/>
                  </a:lnTo>
                  <a:lnTo>
                    <a:pt x="77369" y="3142276"/>
                  </a:lnTo>
                  <a:lnTo>
                    <a:pt x="0" y="3142276"/>
                  </a:lnTo>
                  <a:close/>
                </a:path>
              </a:pathLst>
            </a:custGeom>
            <a:solidFill>
              <a:srgbClr val="000000">
                <a:alpha val="31765"/>
              </a:srgbClr>
            </a:solidFill>
            <a:ln cap="sq">
              <a:noFill/>
              <a:prstDash val="solid"/>
              <a:miter/>
            </a:ln>
          </p:spPr>
        </p:sp>
        <p:sp>
          <p:nvSpPr>
            <p:cNvPr name="TextBox 5" id="5"/>
            <p:cNvSpPr txBox="true"/>
            <p:nvPr/>
          </p:nvSpPr>
          <p:spPr>
            <a:xfrm>
              <a:off x="0" y="-47625"/>
              <a:ext cx="77369" cy="3189901"/>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7602846" y="-896393"/>
            <a:ext cx="9043073" cy="12217916"/>
            <a:chOff x="0" y="0"/>
            <a:chExt cx="2381715" cy="3217887"/>
          </a:xfrm>
        </p:grpSpPr>
        <p:sp>
          <p:nvSpPr>
            <p:cNvPr name="Freeform 7" id="7"/>
            <p:cNvSpPr/>
            <p:nvPr/>
          </p:nvSpPr>
          <p:spPr>
            <a:xfrm flipH="false" flipV="false" rot="0">
              <a:off x="0" y="0"/>
              <a:ext cx="2381715" cy="3217887"/>
            </a:xfrm>
            <a:custGeom>
              <a:avLst/>
              <a:gdLst/>
              <a:ahLst/>
              <a:cxnLst/>
              <a:rect r="r" b="b" t="t" l="l"/>
              <a:pathLst>
                <a:path h="3217887" w="2381715">
                  <a:moveTo>
                    <a:pt x="0" y="0"/>
                  </a:moveTo>
                  <a:lnTo>
                    <a:pt x="2381715" y="0"/>
                  </a:lnTo>
                  <a:lnTo>
                    <a:pt x="2381715" y="3217887"/>
                  </a:lnTo>
                  <a:lnTo>
                    <a:pt x="0" y="3217887"/>
                  </a:lnTo>
                  <a:close/>
                </a:path>
              </a:pathLst>
            </a:custGeom>
            <a:solidFill>
              <a:srgbClr val="FFFFFF"/>
            </a:solidFill>
            <a:ln w="38100" cap="sq">
              <a:solidFill>
                <a:srgbClr val="595552"/>
              </a:solidFill>
              <a:prstDash val="solid"/>
              <a:miter/>
            </a:ln>
          </p:spPr>
        </p:sp>
        <p:sp>
          <p:nvSpPr>
            <p:cNvPr name="TextBox 8" id="8"/>
            <p:cNvSpPr txBox="true"/>
            <p:nvPr/>
          </p:nvSpPr>
          <p:spPr>
            <a:xfrm>
              <a:off x="0" y="-47625"/>
              <a:ext cx="2381715" cy="3265512"/>
            </a:xfrm>
            <a:prstGeom prst="rect">
              <a:avLst/>
            </a:prstGeom>
          </p:spPr>
          <p:txBody>
            <a:bodyPr anchor="ctr" rtlCol="false" tIns="50800" lIns="50800" bIns="50800" rIns="50800"/>
            <a:lstStyle/>
            <a:p>
              <a:pPr algn="just">
                <a:lnSpc>
                  <a:spcPts val="3210"/>
                </a:lnSpc>
              </a:pPr>
            </a:p>
          </p:txBody>
        </p:sp>
      </p:grpSp>
      <p:sp>
        <p:nvSpPr>
          <p:cNvPr name="Freeform 9" id="9"/>
          <p:cNvSpPr/>
          <p:nvPr/>
        </p:nvSpPr>
        <p:spPr>
          <a:xfrm flipH="false" flipV="false" rot="0">
            <a:off x="1574274" y="3372650"/>
            <a:ext cx="3281412" cy="3744350"/>
          </a:xfrm>
          <a:custGeom>
            <a:avLst/>
            <a:gdLst/>
            <a:ahLst/>
            <a:cxnLst/>
            <a:rect r="r" b="b" t="t" l="l"/>
            <a:pathLst>
              <a:path h="3744350" w="3281412">
                <a:moveTo>
                  <a:pt x="0" y="0"/>
                </a:moveTo>
                <a:lnTo>
                  <a:pt x="3281412" y="0"/>
                </a:lnTo>
                <a:lnTo>
                  <a:pt x="3281412" y="3744350"/>
                </a:lnTo>
                <a:lnTo>
                  <a:pt x="0" y="3744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0" id="10"/>
          <p:cNvSpPr/>
          <p:nvPr/>
        </p:nvSpPr>
        <p:spPr>
          <a:xfrm>
            <a:off x="12006285" y="685716"/>
            <a:ext cx="0" cy="342984"/>
          </a:xfrm>
          <a:prstGeom prst="line">
            <a:avLst/>
          </a:prstGeom>
          <a:ln cap="flat" w="19050">
            <a:solidFill>
              <a:srgbClr val="000000"/>
            </a:solidFill>
            <a:prstDash val="sysDot"/>
            <a:headEnd type="none" len="sm" w="sm"/>
            <a:tailEnd type="none" len="sm" w="sm"/>
          </a:ln>
        </p:spPr>
      </p:sp>
      <p:sp>
        <p:nvSpPr>
          <p:cNvPr name="AutoShape 11" id="11"/>
          <p:cNvSpPr/>
          <p:nvPr/>
        </p:nvSpPr>
        <p:spPr>
          <a:xfrm flipH="true">
            <a:off x="12001408" y="1482153"/>
            <a:ext cx="0" cy="240026"/>
          </a:xfrm>
          <a:prstGeom prst="line">
            <a:avLst/>
          </a:prstGeom>
          <a:ln cap="flat" w="19050">
            <a:solidFill>
              <a:srgbClr val="000000"/>
            </a:solidFill>
            <a:prstDash val="sysDot"/>
            <a:headEnd type="none" len="sm" w="sm"/>
            <a:tailEnd type="none" len="sm" w="sm"/>
          </a:ln>
        </p:spPr>
      </p:sp>
      <p:grpSp>
        <p:nvGrpSpPr>
          <p:cNvPr name="Group 12" id="12"/>
          <p:cNvGrpSpPr/>
          <p:nvPr/>
        </p:nvGrpSpPr>
        <p:grpSpPr>
          <a:xfrm rot="0">
            <a:off x="9658021" y="1722179"/>
            <a:ext cx="4743153" cy="2270511"/>
            <a:chOff x="0" y="0"/>
            <a:chExt cx="1220009" cy="584009"/>
          </a:xfrm>
        </p:grpSpPr>
        <p:sp>
          <p:nvSpPr>
            <p:cNvPr name="Freeform 13" id="13"/>
            <p:cNvSpPr/>
            <p:nvPr/>
          </p:nvSpPr>
          <p:spPr>
            <a:xfrm flipH="false" flipV="false" rot="0">
              <a:off x="0" y="0"/>
              <a:ext cx="1220009" cy="584009"/>
            </a:xfrm>
            <a:custGeom>
              <a:avLst/>
              <a:gdLst/>
              <a:ahLst/>
              <a:cxnLst/>
              <a:rect r="r" b="b" t="t" l="l"/>
              <a:pathLst>
                <a:path h="584009" w="1220009">
                  <a:moveTo>
                    <a:pt x="0" y="0"/>
                  </a:moveTo>
                  <a:lnTo>
                    <a:pt x="1220009" y="0"/>
                  </a:lnTo>
                  <a:lnTo>
                    <a:pt x="1220009" y="584009"/>
                  </a:lnTo>
                  <a:lnTo>
                    <a:pt x="0" y="584009"/>
                  </a:lnTo>
                  <a:close/>
                </a:path>
              </a:pathLst>
            </a:custGeom>
            <a:solidFill>
              <a:srgbClr val="FFFFFF"/>
            </a:solidFill>
            <a:ln w="9525" cap="sq">
              <a:solidFill>
                <a:srgbClr val="000000"/>
              </a:solidFill>
              <a:prstDash val="solid"/>
              <a:miter/>
            </a:ln>
          </p:spPr>
        </p:sp>
        <p:sp>
          <p:nvSpPr>
            <p:cNvPr name="TextBox 14" id="14"/>
            <p:cNvSpPr txBox="true"/>
            <p:nvPr/>
          </p:nvSpPr>
          <p:spPr>
            <a:xfrm>
              <a:off x="0" y="-47625"/>
              <a:ext cx="1220009" cy="631634"/>
            </a:xfrm>
            <a:prstGeom prst="rect">
              <a:avLst/>
            </a:prstGeom>
          </p:spPr>
          <p:txBody>
            <a:bodyPr anchor="ctr" rtlCol="false" tIns="50800" lIns="50800" bIns="50800" rIns="50800"/>
            <a:lstStyle/>
            <a:p>
              <a:pPr algn="ctr">
                <a:lnSpc>
                  <a:spcPts val="3210"/>
                </a:lnSpc>
              </a:pPr>
            </a:p>
          </p:txBody>
        </p:sp>
      </p:grpSp>
      <p:sp>
        <p:nvSpPr>
          <p:cNvPr name="TextBox 15" id="15"/>
          <p:cNvSpPr txBox="true"/>
          <p:nvPr/>
        </p:nvSpPr>
        <p:spPr>
          <a:xfrm rot="0">
            <a:off x="2086041" y="4111443"/>
            <a:ext cx="2257877" cy="1245050"/>
          </a:xfrm>
          <a:prstGeom prst="rect">
            <a:avLst/>
          </a:prstGeom>
        </p:spPr>
        <p:txBody>
          <a:bodyPr anchor="t" rtlCol="false" tIns="0" lIns="0" bIns="0" rIns="0">
            <a:spAutoFit/>
          </a:bodyPr>
          <a:lstStyle/>
          <a:p>
            <a:pPr algn="ctr" marL="0" indent="0" lvl="0">
              <a:lnSpc>
                <a:spcPts val="10125"/>
              </a:lnSpc>
              <a:spcBef>
                <a:spcPct val="0"/>
              </a:spcBef>
            </a:pPr>
            <a:r>
              <a:rPr lang="en-US" sz="7232">
                <a:solidFill>
                  <a:srgbClr val="595552"/>
                </a:solidFill>
                <a:latin typeface="Carelia"/>
              </a:rPr>
              <a:t>MCT</a:t>
            </a:r>
          </a:p>
        </p:txBody>
      </p:sp>
      <p:sp>
        <p:nvSpPr>
          <p:cNvPr name="TextBox 16" id="16"/>
          <p:cNvSpPr txBox="true"/>
          <p:nvPr/>
        </p:nvSpPr>
        <p:spPr>
          <a:xfrm rot="0">
            <a:off x="1670253" y="5187675"/>
            <a:ext cx="3089454" cy="1189524"/>
          </a:xfrm>
          <a:prstGeom prst="rect">
            <a:avLst/>
          </a:prstGeom>
        </p:spPr>
        <p:txBody>
          <a:bodyPr anchor="t" rtlCol="false" tIns="0" lIns="0" bIns="0" rIns="0">
            <a:spAutoFit/>
          </a:bodyPr>
          <a:lstStyle/>
          <a:p>
            <a:pPr algn="ctr">
              <a:lnSpc>
                <a:spcPts val="3210"/>
              </a:lnSpc>
              <a:spcBef>
                <a:spcPct val="0"/>
              </a:spcBef>
            </a:pPr>
            <a:r>
              <a:rPr lang="en-US" sz="2293">
                <a:solidFill>
                  <a:srgbClr val="595552"/>
                </a:solidFill>
                <a:latin typeface="Open Sans Bold"/>
              </a:rPr>
              <a:t>MODELE CONCEPTUELLE DE TRAITEMENT</a:t>
            </a:r>
          </a:p>
        </p:txBody>
      </p:sp>
      <p:sp>
        <p:nvSpPr>
          <p:cNvPr name="TextBox 17" id="17"/>
          <p:cNvSpPr txBox="true"/>
          <p:nvPr/>
        </p:nvSpPr>
        <p:spPr>
          <a:xfrm rot="0">
            <a:off x="2172725" y="6485614"/>
            <a:ext cx="2084511" cy="259193"/>
          </a:xfrm>
          <a:prstGeom prst="rect">
            <a:avLst/>
          </a:prstGeom>
        </p:spPr>
        <p:txBody>
          <a:bodyPr anchor="t" rtlCol="false" tIns="0" lIns="0" bIns="0" rIns="0">
            <a:spAutoFit/>
          </a:bodyPr>
          <a:lstStyle/>
          <a:p>
            <a:pPr algn="ctr">
              <a:lnSpc>
                <a:spcPts val="2166"/>
              </a:lnSpc>
              <a:spcBef>
                <a:spcPct val="0"/>
              </a:spcBef>
            </a:pPr>
            <a:r>
              <a:rPr lang="en-US" sz="1547">
                <a:solidFill>
                  <a:srgbClr val="595552"/>
                </a:solidFill>
                <a:latin typeface="Open Sans Bold"/>
              </a:rPr>
              <a:t>“AFFECTATION”</a:t>
            </a:r>
          </a:p>
        </p:txBody>
      </p:sp>
      <p:grpSp>
        <p:nvGrpSpPr>
          <p:cNvPr name="Group 18" id="18"/>
          <p:cNvGrpSpPr/>
          <p:nvPr/>
        </p:nvGrpSpPr>
        <p:grpSpPr>
          <a:xfrm rot="0">
            <a:off x="9658021" y="3757428"/>
            <a:ext cx="4743153" cy="269688"/>
            <a:chOff x="0" y="0"/>
            <a:chExt cx="1220009" cy="69368"/>
          </a:xfrm>
        </p:grpSpPr>
        <p:sp>
          <p:nvSpPr>
            <p:cNvPr name="Freeform 19" id="19"/>
            <p:cNvSpPr/>
            <p:nvPr/>
          </p:nvSpPr>
          <p:spPr>
            <a:xfrm flipH="false" flipV="false" rot="0">
              <a:off x="0" y="0"/>
              <a:ext cx="1220009" cy="69368"/>
            </a:xfrm>
            <a:custGeom>
              <a:avLst/>
              <a:gdLst/>
              <a:ahLst/>
              <a:cxnLst/>
              <a:rect r="r" b="b" t="t" l="l"/>
              <a:pathLst>
                <a:path h="69368" w="1220009">
                  <a:moveTo>
                    <a:pt x="0" y="0"/>
                  </a:moveTo>
                  <a:lnTo>
                    <a:pt x="1220009" y="0"/>
                  </a:lnTo>
                  <a:lnTo>
                    <a:pt x="1220009" y="69368"/>
                  </a:lnTo>
                  <a:lnTo>
                    <a:pt x="0" y="69368"/>
                  </a:lnTo>
                  <a:close/>
                </a:path>
              </a:pathLst>
            </a:custGeom>
            <a:solidFill>
              <a:srgbClr val="FFFFFF"/>
            </a:solidFill>
            <a:ln w="9525" cap="sq">
              <a:solidFill>
                <a:srgbClr val="000000"/>
              </a:solidFill>
              <a:prstDash val="solid"/>
              <a:miter/>
            </a:ln>
          </p:spPr>
        </p:sp>
        <p:sp>
          <p:nvSpPr>
            <p:cNvPr name="TextBox 20" id="20"/>
            <p:cNvSpPr txBox="true"/>
            <p:nvPr/>
          </p:nvSpPr>
          <p:spPr>
            <a:xfrm>
              <a:off x="0" y="-47625"/>
              <a:ext cx="1220009" cy="116993"/>
            </a:xfrm>
            <a:prstGeom prst="rect">
              <a:avLst/>
            </a:prstGeom>
          </p:spPr>
          <p:txBody>
            <a:bodyPr anchor="ctr" rtlCol="false" tIns="50800" lIns="50800" bIns="50800" rIns="50800"/>
            <a:lstStyle/>
            <a:p>
              <a:pPr algn="ctr">
                <a:lnSpc>
                  <a:spcPts val="3210"/>
                </a:lnSpc>
              </a:pPr>
            </a:p>
          </p:txBody>
        </p:sp>
      </p:grpSp>
      <p:grpSp>
        <p:nvGrpSpPr>
          <p:cNvPr name="Group 21" id="21"/>
          <p:cNvGrpSpPr/>
          <p:nvPr/>
        </p:nvGrpSpPr>
        <p:grpSpPr>
          <a:xfrm rot="0">
            <a:off x="9658021" y="1722179"/>
            <a:ext cx="4743153" cy="269688"/>
            <a:chOff x="0" y="0"/>
            <a:chExt cx="1220009" cy="69368"/>
          </a:xfrm>
        </p:grpSpPr>
        <p:sp>
          <p:nvSpPr>
            <p:cNvPr name="Freeform 22" id="22"/>
            <p:cNvSpPr/>
            <p:nvPr/>
          </p:nvSpPr>
          <p:spPr>
            <a:xfrm flipH="false" flipV="false" rot="0">
              <a:off x="0" y="0"/>
              <a:ext cx="1220009" cy="69368"/>
            </a:xfrm>
            <a:custGeom>
              <a:avLst/>
              <a:gdLst/>
              <a:ahLst/>
              <a:cxnLst/>
              <a:rect r="r" b="b" t="t" l="l"/>
              <a:pathLst>
                <a:path h="69368" w="1220009">
                  <a:moveTo>
                    <a:pt x="0" y="0"/>
                  </a:moveTo>
                  <a:lnTo>
                    <a:pt x="1220009" y="0"/>
                  </a:lnTo>
                  <a:lnTo>
                    <a:pt x="1220009" y="69368"/>
                  </a:lnTo>
                  <a:lnTo>
                    <a:pt x="0" y="69368"/>
                  </a:lnTo>
                  <a:close/>
                </a:path>
              </a:pathLst>
            </a:custGeom>
            <a:solidFill>
              <a:srgbClr val="FFFFFF"/>
            </a:solidFill>
            <a:ln w="9525" cap="sq">
              <a:solidFill>
                <a:srgbClr val="000000"/>
              </a:solidFill>
              <a:prstDash val="solid"/>
              <a:miter/>
            </a:ln>
          </p:spPr>
        </p:sp>
        <p:sp>
          <p:nvSpPr>
            <p:cNvPr name="TextBox 23" id="23"/>
            <p:cNvSpPr txBox="true"/>
            <p:nvPr/>
          </p:nvSpPr>
          <p:spPr>
            <a:xfrm>
              <a:off x="0" y="-47625"/>
              <a:ext cx="1220009" cy="116993"/>
            </a:xfrm>
            <a:prstGeom prst="rect">
              <a:avLst/>
            </a:prstGeom>
          </p:spPr>
          <p:txBody>
            <a:bodyPr anchor="ctr" rtlCol="false" tIns="50800" lIns="50800" bIns="50800" rIns="50800"/>
            <a:lstStyle/>
            <a:p>
              <a:pPr algn="ctr">
                <a:lnSpc>
                  <a:spcPts val="3210"/>
                </a:lnSpc>
              </a:pPr>
            </a:p>
          </p:txBody>
        </p:sp>
      </p:grpSp>
      <p:sp>
        <p:nvSpPr>
          <p:cNvPr name="AutoShape 24" id="24"/>
          <p:cNvSpPr/>
          <p:nvPr/>
        </p:nvSpPr>
        <p:spPr>
          <a:xfrm>
            <a:off x="11223522" y="3757428"/>
            <a:ext cx="0" cy="269688"/>
          </a:xfrm>
          <a:prstGeom prst="line">
            <a:avLst/>
          </a:prstGeom>
          <a:ln cap="flat" w="9525">
            <a:solidFill>
              <a:srgbClr val="000000"/>
            </a:solidFill>
            <a:prstDash val="solid"/>
            <a:headEnd type="none" len="sm" w="sm"/>
            <a:tailEnd type="none" len="sm" w="sm"/>
          </a:ln>
        </p:spPr>
      </p:sp>
      <p:sp>
        <p:nvSpPr>
          <p:cNvPr name="AutoShape 25" id="25"/>
          <p:cNvSpPr/>
          <p:nvPr/>
        </p:nvSpPr>
        <p:spPr>
          <a:xfrm>
            <a:off x="13068501" y="3757428"/>
            <a:ext cx="0" cy="269688"/>
          </a:xfrm>
          <a:prstGeom prst="line">
            <a:avLst/>
          </a:prstGeom>
          <a:ln cap="flat" w="9525">
            <a:solidFill>
              <a:srgbClr val="000000"/>
            </a:solidFill>
            <a:prstDash val="solid"/>
            <a:headEnd type="none" len="sm" w="sm"/>
            <a:tailEnd type="none" len="sm" w="sm"/>
          </a:ln>
        </p:spPr>
      </p:sp>
      <p:sp>
        <p:nvSpPr>
          <p:cNvPr name="AutoShape 26" id="26"/>
          <p:cNvSpPr/>
          <p:nvPr/>
        </p:nvSpPr>
        <p:spPr>
          <a:xfrm>
            <a:off x="10692416" y="1722179"/>
            <a:ext cx="0" cy="269688"/>
          </a:xfrm>
          <a:prstGeom prst="line">
            <a:avLst/>
          </a:prstGeom>
          <a:ln cap="flat" w="9525">
            <a:solidFill>
              <a:srgbClr val="000000"/>
            </a:solidFill>
            <a:prstDash val="solid"/>
            <a:headEnd type="none" len="sm" w="sm"/>
            <a:tailEnd type="none" len="sm" w="sm"/>
          </a:ln>
        </p:spPr>
      </p:sp>
      <p:sp>
        <p:nvSpPr>
          <p:cNvPr name="TextBox 27" id="27"/>
          <p:cNvSpPr txBox="true"/>
          <p:nvPr/>
        </p:nvSpPr>
        <p:spPr>
          <a:xfrm rot="0">
            <a:off x="9752359" y="1747897"/>
            <a:ext cx="851060"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O</a:t>
            </a:r>
            <a:r>
              <a:rPr lang="en-US" sz="1183">
                <a:solidFill>
                  <a:srgbClr val="000000"/>
                </a:solidFill>
                <a:latin typeface="Canva Sans"/>
              </a:rPr>
              <a:t>pération 1</a:t>
            </a:r>
          </a:p>
        </p:txBody>
      </p:sp>
      <p:sp>
        <p:nvSpPr>
          <p:cNvPr name="TextBox 28" id="28"/>
          <p:cNvSpPr txBox="true"/>
          <p:nvPr/>
        </p:nvSpPr>
        <p:spPr>
          <a:xfrm rot="0">
            <a:off x="10368981" y="3783146"/>
            <a:ext cx="170679"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TJ</a:t>
            </a:r>
          </a:p>
        </p:txBody>
      </p:sp>
      <p:sp>
        <p:nvSpPr>
          <p:cNvPr name="TextBox 29" id="29"/>
          <p:cNvSpPr txBox="true"/>
          <p:nvPr/>
        </p:nvSpPr>
        <p:spPr>
          <a:xfrm rot="0">
            <a:off x="12012982" y="3783146"/>
            <a:ext cx="212333"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OK</a:t>
            </a:r>
          </a:p>
        </p:txBody>
      </p:sp>
      <p:sp>
        <p:nvSpPr>
          <p:cNvPr name="TextBox 30" id="30"/>
          <p:cNvSpPr txBox="true"/>
          <p:nvPr/>
        </p:nvSpPr>
        <p:spPr>
          <a:xfrm rot="0">
            <a:off x="13577867" y="3783146"/>
            <a:ext cx="258559"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!OK</a:t>
            </a:r>
          </a:p>
        </p:txBody>
      </p:sp>
      <p:sp>
        <p:nvSpPr>
          <p:cNvPr name="TextBox 31" id="31"/>
          <p:cNvSpPr txBox="true"/>
          <p:nvPr/>
        </p:nvSpPr>
        <p:spPr>
          <a:xfrm rot="0">
            <a:off x="9846621" y="2070266"/>
            <a:ext cx="976012"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-Réception BMM</a:t>
            </a:r>
          </a:p>
        </p:txBody>
      </p:sp>
      <p:sp>
        <p:nvSpPr>
          <p:cNvPr name="TextBox 32" id="32"/>
          <p:cNvSpPr txBox="true"/>
          <p:nvPr/>
        </p:nvSpPr>
        <p:spPr>
          <a:xfrm rot="0">
            <a:off x="9846621" y="2282860"/>
            <a:ext cx="894334"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-Controle BMM</a:t>
            </a:r>
          </a:p>
        </p:txBody>
      </p:sp>
      <p:sp>
        <p:nvSpPr>
          <p:cNvPr name="TextBox 33" id="33"/>
          <p:cNvSpPr txBox="true"/>
          <p:nvPr/>
        </p:nvSpPr>
        <p:spPr>
          <a:xfrm rot="0">
            <a:off x="10115479" y="2492306"/>
            <a:ext cx="449252" cy="160579"/>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SI OK :</a:t>
            </a:r>
          </a:p>
        </p:txBody>
      </p:sp>
      <p:sp>
        <p:nvSpPr>
          <p:cNvPr name="TextBox 34" id="34"/>
          <p:cNvSpPr txBox="true"/>
          <p:nvPr/>
        </p:nvSpPr>
        <p:spPr>
          <a:xfrm rot="0">
            <a:off x="10247664" y="2702107"/>
            <a:ext cx="1002971"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Validation BMM</a:t>
            </a:r>
          </a:p>
        </p:txBody>
      </p:sp>
      <p:sp>
        <p:nvSpPr>
          <p:cNvPr name="TextBox 35" id="35"/>
          <p:cNvSpPr txBox="true"/>
          <p:nvPr/>
        </p:nvSpPr>
        <p:spPr>
          <a:xfrm rot="0">
            <a:off x="10247664" y="2903061"/>
            <a:ext cx="733440"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Envoi BMM</a:t>
            </a:r>
          </a:p>
        </p:txBody>
      </p:sp>
      <p:sp>
        <p:nvSpPr>
          <p:cNvPr name="TextBox 36" id="36"/>
          <p:cNvSpPr txBox="true"/>
          <p:nvPr/>
        </p:nvSpPr>
        <p:spPr>
          <a:xfrm rot="0">
            <a:off x="10247664" y="3102755"/>
            <a:ext cx="603260"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MAJ Bdd</a:t>
            </a:r>
          </a:p>
        </p:txBody>
      </p:sp>
      <p:sp>
        <p:nvSpPr>
          <p:cNvPr name="TextBox 37" id="37"/>
          <p:cNvSpPr txBox="true"/>
          <p:nvPr/>
        </p:nvSpPr>
        <p:spPr>
          <a:xfrm rot="0">
            <a:off x="10247664" y="3506132"/>
            <a:ext cx="779787"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BMM Rejeté</a:t>
            </a:r>
          </a:p>
        </p:txBody>
      </p:sp>
      <p:grpSp>
        <p:nvGrpSpPr>
          <p:cNvPr name="Group 38" id="38"/>
          <p:cNvGrpSpPr/>
          <p:nvPr/>
        </p:nvGrpSpPr>
        <p:grpSpPr>
          <a:xfrm rot="0">
            <a:off x="9611059" y="4270943"/>
            <a:ext cx="675975" cy="512287"/>
            <a:chOff x="0" y="0"/>
            <a:chExt cx="695683" cy="527223"/>
          </a:xfrm>
        </p:grpSpPr>
        <p:sp>
          <p:nvSpPr>
            <p:cNvPr name="Freeform 39" id="39"/>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40" id="40"/>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Reçu</a:t>
              </a:r>
            </a:p>
          </p:txBody>
        </p:sp>
      </p:grpSp>
      <p:grpSp>
        <p:nvGrpSpPr>
          <p:cNvPr name="Group 41" id="41"/>
          <p:cNvGrpSpPr/>
          <p:nvPr/>
        </p:nvGrpSpPr>
        <p:grpSpPr>
          <a:xfrm rot="0">
            <a:off x="10432819" y="4270943"/>
            <a:ext cx="722444" cy="512287"/>
            <a:chOff x="0" y="0"/>
            <a:chExt cx="801615" cy="568427"/>
          </a:xfrm>
        </p:grpSpPr>
        <p:sp>
          <p:nvSpPr>
            <p:cNvPr name="Freeform 42" id="42"/>
            <p:cNvSpPr/>
            <p:nvPr/>
          </p:nvSpPr>
          <p:spPr>
            <a:xfrm flipH="false" flipV="false" rot="0">
              <a:off x="0" y="0"/>
              <a:ext cx="801615" cy="568427"/>
            </a:xfrm>
            <a:custGeom>
              <a:avLst/>
              <a:gdLst/>
              <a:ahLst/>
              <a:cxnLst/>
              <a:rect r="r" b="b" t="t" l="l"/>
              <a:pathLst>
                <a:path h="568427" w="801615">
                  <a:moveTo>
                    <a:pt x="400808" y="0"/>
                  </a:moveTo>
                  <a:cubicBezTo>
                    <a:pt x="179448" y="0"/>
                    <a:pt x="0" y="127247"/>
                    <a:pt x="0" y="284214"/>
                  </a:cubicBezTo>
                  <a:cubicBezTo>
                    <a:pt x="0" y="441180"/>
                    <a:pt x="179448" y="568427"/>
                    <a:pt x="400808" y="568427"/>
                  </a:cubicBezTo>
                  <a:cubicBezTo>
                    <a:pt x="622167" y="568427"/>
                    <a:pt x="801615" y="441180"/>
                    <a:pt x="801615" y="284214"/>
                  </a:cubicBezTo>
                  <a:cubicBezTo>
                    <a:pt x="801615" y="127247"/>
                    <a:pt x="622167" y="0"/>
                    <a:pt x="400808" y="0"/>
                  </a:cubicBezTo>
                  <a:close/>
                </a:path>
              </a:pathLst>
            </a:custGeom>
            <a:solidFill>
              <a:srgbClr val="FFFFFF"/>
            </a:solidFill>
            <a:ln w="9525" cap="sq">
              <a:solidFill>
                <a:srgbClr val="000000"/>
              </a:solidFill>
              <a:prstDash val="solid"/>
              <a:miter/>
            </a:ln>
          </p:spPr>
        </p:sp>
        <p:sp>
          <p:nvSpPr>
            <p:cNvPr name="TextBox 43" id="43"/>
            <p:cNvSpPr txBox="true"/>
            <p:nvPr/>
          </p:nvSpPr>
          <p:spPr>
            <a:xfrm>
              <a:off x="75151" y="34240"/>
              <a:ext cx="651312" cy="480897"/>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Controlé</a:t>
              </a:r>
            </a:p>
          </p:txBody>
        </p:sp>
      </p:grpSp>
      <p:grpSp>
        <p:nvGrpSpPr>
          <p:cNvPr name="Group 44" id="44"/>
          <p:cNvGrpSpPr/>
          <p:nvPr/>
        </p:nvGrpSpPr>
        <p:grpSpPr>
          <a:xfrm rot="0">
            <a:off x="11230265" y="4261190"/>
            <a:ext cx="675975" cy="512287"/>
            <a:chOff x="0" y="0"/>
            <a:chExt cx="695683" cy="527223"/>
          </a:xfrm>
        </p:grpSpPr>
        <p:sp>
          <p:nvSpPr>
            <p:cNvPr name="Freeform 45" id="45"/>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46" id="46"/>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Validé</a:t>
              </a:r>
            </a:p>
          </p:txBody>
        </p:sp>
      </p:grpSp>
      <p:grpSp>
        <p:nvGrpSpPr>
          <p:cNvPr name="Group 47" id="47"/>
          <p:cNvGrpSpPr/>
          <p:nvPr/>
        </p:nvGrpSpPr>
        <p:grpSpPr>
          <a:xfrm rot="0">
            <a:off x="11842981" y="4640103"/>
            <a:ext cx="675975" cy="512287"/>
            <a:chOff x="0" y="0"/>
            <a:chExt cx="695683" cy="527223"/>
          </a:xfrm>
        </p:grpSpPr>
        <p:sp>
          <p:nvSpPr>
            <p:cNvPr name="Freeform 48" id="48"/>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49" id="49"/>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Envoyé</a:t>
              </a:r>
            </a:p>
          </p:txBody>
        </p:sp>
      </p:grpSp>
      <p:grpSp>
        <p:nvGrpSpPr>
          <p:cNvPr name="Group 50" id="50"/>
          <p:cNvGrpSpPr/>
          <p:nvPr/>
        </p:nvGrpSpPr>
        <p:grpSpPr>
          <a:xfrm rot="0">
            <a:off x="12392527" y="4261190"/>
            <a:ext cx="675975" cy="512287"/>
            <a:chOff x="0" y="0"/>
            <a:chExt cx="695683" cy="527223"/>
          </a:xfrm>
        </p:grpSpPr>
        <p:sp>
          <p:nvSpPr>
            <p:cNvPr name="Freeform 51" id="51"/>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52" id="52"/>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BDD</a:t>
              </a:r>
            </a:p>
            <a:p>
              <a:pPr algn="ctr">
                <a:lnSpc>
                  <a:spcPts val="1162"/>
                </a:lnSpc>
              </a:pPr>
              <a:r>
                <a:rPr lang="en-US" sz="830">
                  <a:solidFill>
                    <a:srgbClr val="000000"/>
                  </a:solidFill>
                  <a:latin typeface="Open Sans"/>
                </a:rPr>
                <a:t>MAJ</a:t>
              </a:r>
            </a:p>
          </p:txBody>
        </p:sp>
      </p:grpSp>
      <p:grpSp>
        <p:nvGrpSpPr>
          <p:cNvPr name="Group 53" id="53"/>
          <p:cNvGrpSpPr/>
          <p:nvPr/>
        </p:nvGrpSpPr>
        <p:grpSpPr>
          <a:xfrm rot="0">
            <a:off x="13369159" y="4270943"/>
            <a:ext cx="675975" cy="512287"/>
            <a:chOff x="0" y="0"/>
            <a:chExt cx="695683" cy="527223"/>
          </a:xfrm>
        </p:grpSpPr>
        <p:sp>
          <p:nvSpPr>
            <p:cNvPr name="Freeform 54" id="54"/>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55" id="55"/>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Rejeté</a:t>
              </a:r>
            </a:p>
          </p:txBody>
        </p:sp>
      </p:grpSp>
      <p:sp>
        <p:nvSpPr>
          <p:cNvPr name="AutoShape 56" id="56"/>
          <p:cNvSpPr/>
          <p:nvPr/>
        </p:nvSpPr>
        <p:spPr>
          <a:xfrm>
            <a:off x="9949046" y="4027116"/>
            <a:ext cx="0" cy="243828"/>
          </a:xfrm>
          <a:prstGeom prst="line">
            <a:avLst/>
          </a:prstGeom>
          <a:ln cap="flat" w="9525">
            <a:solidFill>
              <a:srgbClr val="000000"/>
            </a:solidFill>
            <a:prstDash val="solid"/>
            <a:headEnd type="none" len="sm" w="sm"/>
            <a:tailEnd type="none" len="sm" w="sm"/>
          </a:ln>
        </p:spPr>
      </p:sp>
      <p:sp>
        <p:nvSpPr>
          <p:cNvPr name="AutoShape 57" id="57"/>
          <p:cNvSpPr/>
          <p:nvPr/>
        </p:nvSpPr>
        <p:spPr>
          <a:xfrm>
            <a:off x="10798918" y="4027116"/>
            <a:ext cx="0" cy="243828"/>
          </a:xfrm>
          <a:prstGeom prst="line">
            <a:avLst/>
          </a:prstGeom>
          <a:ln cap="flat" w="9525">
            <a:solidFill>
              <a:srgbClr val="000000"/>
            </a:solidFill>
            <a:prstDash val="solid"/>
            <a:headEnd type="none" len="sm" w="sm"/>
            <a:tailEnd type="none" len="sm" w="sm"/>
          </a:ln>
        </p:spPr>
      </p:sp>
      <p:sp>
        <p:nvSpPr>
          <p:cNvPr name="AutoShape 58" id="58"/>
          <p:cNvSpPr/>
          <p:nvPr/>
        </p:nvSpPr>
        <p:spPr>
          <a:xfrm>
            <a:off x="11573129" y="4027116"/>
            <a:ext cx="0" cy="243828"/>
          </a:xfrm>
          <a:prstGeom prst="line">
            <a:avLst/>
          </a:prstGeom>
          <a:ln cap="flat" w="9525">
            <a:solidFill>
              <a:srgbClr val="000000"/>
            </a:solidFill>
            <a:prstDash val="solid"/>
            <a:headEnd type="none" len="sm" w="sm"/>
            <a:tailEnd type="none" len="sm" w="sm"/>
          </a:ln>
        </p:spPr>
      </p:sp>
      <p:sp>
        <p:nvSpPr>
          <p:cNvPr name="AutoShape 59" id="59"/>
          <p:cNvSpPr/>
          <p:nvPr/>
        </p:nvSpPr>
        <p:spPr>
          <a:xfrm>
            <a:off x="12735390" y="4027116"/>
            <a:ext cx="0" cy="243828"/>
          </a:xfrm>
          <a:prstGeom prst="line">
            <a:avLst/>
          </a:prstGeom>
          <a:ln cap="flat" w="9525">
            <a:solidFill>
              <a:srgbClr val="000000"/>
            </a:solidFill>
            <a:prstDash val="solid"/>
            <a:headEnd type="none" len="sm" w="sm"/>
            <a:tailEnd type="none" len="sm" w="sm"/>
          </a:ln>
        </p:spPr>
      </p:sp>
      <p:sp>
        <p:nvSpPr>
          <p:cNvPr name="AutoShape 60" id="60"/>
          <p:cNvSpPr/>
          <p:nvPr/>
        </p:nvSpPr>
        <p:spPr>
          <a:xfrm>
            <a:off x="13712023" y="4027116"/>
            <a:ext cx="0" cy="243828"/>
          </a:xfrm>
          <a:prstGeom prst="line">
            <a:avLst/>
          </a:prstGeom>
          <a:ln cap="flat" w="9525">
            <a:solidFill>
              <a:srgbClr val="000000"/>
            </a:solidFill>
            <a:prstDash val="solid"/>
            <a:headEnd type="none" len="sm" w="sm"/>
            <a:tailEnd type="none" len="sm" w="sm"/>
          </a:ln>
        </p:spPr>
      </p:sp>
      <p:sp>
        <p:nvSpPr>
          <p:cNvPr name="AutoShape 61" id="61"/>
          <p:cNvSpPr/>
          <p:nvPr/>
        </p:nvSpPr>
        <p:spPr>
          <a:xfrm>
            <a:off x="12180968" y="4027116"/>
            <a:ext cx="0" cy="612987"/>
          </a:xfrm>
          <a:prstGeom prst="line">
            <a:avLst/>
          </a:prstGeom>
          <a:ln cap="flat" w="9525">
            <a:solidFill>
              <a:srgbClr val="000000"/>
            </a:solidFill>
            <a:prstDash val="solid"/>
            <a:headEnd type="none" len="sm" w="sm"/>
            <a:tailEnd type="none" len="sm" w="sm"/>
          </a:ln>
        </p:spPr>
      </p:sp>
      <p:grpSp>
        <p:nvGrpSpPr>
          <p:cNvPr name="Group 62" id="62"/>
          <p:cNvGrpSpPr/>
          <p:nvPr/>
        </p:nvGrpSpPr>
        <p:grpSpPr>
          <a:xfrm rot="0">
            <a:off x="9672650" y="7431130"/>
            <a:ext cx="4686775" cy="1485984"/>
            <a:chOff x="0" y="0"/>
            <a:chExt cx="1205508" cy="382217"/>
          </a:xfrm>
        </p:grpSpPr>
        <p:sp>
          <p:nvSpPr>
            <p:cNvPr name="Freeform 63" id="63"/>
            <p:cNvSpPr/>
            <p:nvPr/>
          </p:nvSpPr>
          <p:spPr>
            <a:xfrm flipH="false" flipV="false" rot="0">
              <a:off x="0" y="0"/>
              <a:ext cx="1205508" cy="382217"/>
            </a:xfrm>
            <a:custGeom>
              <a:avLst/>
              <a:gdLst/>
              <a:ahLst/>
              <a:cxnLst/>
              <a:rect r="r" b="b" t="t" l="l"/>
              <a:pathLst>
                <a:path h="382217" w="1205508">
                  <a:moveTo>
                    <a:pt x="0" y="0"/>
                  </a:moveTo>
                  <a:lnTo>
                    <a:pt x="1205508" y="0"/>
                  </a:lnTo>
                  <a:lnTo>
                    <a:pt x="1205508" y="382217"/>
                  </a:lnTo>
                  <a:lnTo>
                    <a:pt x="0" y="382217"/>
                  </a:lnTo>
                  <a:close/>
                </a:path>
              </a:pathLst>
            </a:custGeom>
            <a:solidFill>
              <a:srgbClr val="FFFFFF"/>
            </a:solidFill>
            <a:ln w="9525" cap="sq">
              <a:solidFill>
                <a:srgbClr val="000000"/>
              </a:solidFill>
              <a:prstDash val="solid"/>
              <a:miter/>
            </a:ln>
          </p:spPr>
        </p:sp>
        <p:sp>
          <p:nvSpPr>
            <p:cNvPr name="TextBox 64" id="64"/>
            <p:cNvSpPr txBox="true"/>
            <p:nvPr/>
          </p:nvSpPr>
          <p:spPr>
            <a:xfrm>
              <a:off x="0" y="-47625"/>
              <a:ext cx="1205508" cy="429842"/>
            </a:xfrm>
            <a:prstGeom prst="rect">
              <a:avLst/>
            </a:prstGeom>
          </p:spPr>
          <p:txBody>
            <a:bodyPr anchor="ctr" rtlCol="false" tIns="50800" lIns="50800" bIns="50800" rIns="50800"/>
            <a:lstStyle/>
            <a:p>
              <a:pPr algn="ctr">
                <a:lnSpc>
                  <a:spcPts val="3210"/>
                </a:lnSpc>
              </a:pPr>
            </a:p>
          </p:txBody>
        </p:sp>
      </p:grpSp>
      <p:grpSp>
        <p:nvGrpSpPr>
          <p:cNvPr name="Group 65" id="65"/>
          <p:cNvGrpSpPr/>
          <p:nvPr/>
        </p:nvGrpSpPr>
        <p:grpSpPr>
          <a:xfrm rot="0">
            <a:off x="9672650" y="7431130"/>
            <a:ext cx="4686775" cy="269688"/>
            <a:chOff x="0" y="0"/>
            <a:chExt cx="1205508" cy="69368"/>
          </a:xfrm>
        </p:grpSpPr>
        <p:sp>
          <p:nvSpPr>
            <p:cNvPr name="Freeform 66" id="66"/>
            <p:cNvSpPr/>
            <p:nvPr/>
          </p:nvSpPr>
          <p:spPr>
            <a:xfrm flipH="false" flipV="false" rot="0">
              <a:off x="0" y="0"/>
              <a:ext cx="1205508" cy="69368"/>
            </a:xfrm>
            <a:custGeom>
              <a:avLst/>
              <a:gdLst/>
              <a:ahLst/>
              <a:cxnLst/>
              <a:rect r="r" b="b" t="t" l="l"/>
              <a:pathLst>
                <a:path h="69368" w="1205508">
                  <a:moveTo>
                    <a:pt x="0" y="0"/>
                  </a:moveTo>
                  <a:lnTo>
                    <a:pt x="1205508" y="0"/>
                  </a:lnTo>
                  <a:lnTo>
                    <a:pt x="1205508" y="69368"/>
                  </a:lnTo>
                  <a:lnTo>
                    <a:pt x="0" y="69368"/>
                  </a:lnTo>
                  <a:close/>
                </a:path>
              </a:pathLst>
            </a:custGeom>
            <a:solidFill>
              <a:srgbClr val="FFFFFF"/>
            </a:solidFill>
            <a:ln w="9525" cap="sq">
              <a:solidFill>
                <a:srgbClr val="000000"/>
              </a:solidFill>
              <a:prstDash val="solid"/>
              <a:miter/>
            </a:ln>
          </p:spPr>
        </p:sp>
        <p:sp>
          <p:nvSpPr>
            <p:cNvPr name="TextBox 67" id="67"/>
            <p:cNvSpPr txBox="true"/>
            <p:nvPr/>
          </p:nvSpPr>
          <p:spPr>
            <a:xfrm>
              <a:off x="0" y="-47625"/>
              <a:ext cx="1205508" cy="116993"/>
            </a:xfrm>
            <a:prstGeom prst="rect">
              <a:avLst/>
            </a:prstGeom>
          </p:spPr>
          <p:txBody>
            <a:bodyPr anchor="ctr" rtlCol="false" tIns="50800" lIns="50800" bIns="50800" rIns="50800"/>
            <a:lstStyle/>
            <a:p>
              <a:pPr algn="ctr">
                <a:lnSpc>
                  <a:spcPts val="3210"/>
                </a:lnSpc>
              </a:pPr>
            </a:p>
          </p:txBody>
        </p:sp>
      </p:grpSp>
      <p:sp>
        <p:nvSpPr>
          <p:cNvPr name="AutoShape 68" id="68"/>
          <p:cNvSpPr/>
          <p:nvPr/>
        </p:nvSpPr>
        <p:spPr>
          <a:xfrm>
            <a:off x="10707046" y="7431130"/>
            <a:ext cx="0" cy="269688"/>
          </a:xfrm>
          <a:prstGeom prst="line">
            <a:avLst/>
          </a:prstGeom>
          <a:ln cap="flat" w="9525">
            <a:solidFill>
              <a:srgbClr val="000000"/>
            </a:solidFill>
            <a:prstDash val="solid"/>
            <a:headEnd type="none" len="sm" w="sm"/>
            <a:tailEnd type="none" len="sm" w="sm"/>
          </a:ln>
        </p:spPr>
      </p:sp>
      <p:sp>
        <p:nvSpPr>
          <p:cNvPr name="TextBox 69" id="69"/>
          <p:cNvSpPr txBox="true"/>
          <p:nvPr/>
        </p:nvSpPr>
        <p:spPr>
          <a:xfrm rot="0">
            <a:off x="9765592" y="7456848"/>
            <a:ext cx="853854"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O</a:t>
            </a:r>
            <a:r>
              <a:rPr lang="en-US" sz="1183">
                <a:solidFill>
                  <a:srgbClr val="000000"/>
                </a:solidFill>
                <a:latin typeface="Canva Sans"/>
              </a:rPr>
              <a:t>pération 2</a:t>
            </a:r>
          </a:p>
        </p:txBody>
      </p:sp>
      <p:grpSp>
        <p:nvGrpSpPr>
          <p:cNvPr name="Group 70" id="70"/>
          <p:cNvGrpSpPr/>
          <p:nvPr/>
        </p:nvGrpSpPr>
        <p:grpSpPr>
          <a:xfrm rot="0">
            <a:off x="11637104" y="5856453"/>
            <a:ext cx="767621" cy="472651"/>
            <a:chOff x="0" y="0"/>
            <a:chExt cx="197443" cy="121573"/>
          </a:xfrm>
        </p:grpSpPr>
        <p:sp>
          <p:nvSpPr>
            <p:cNvPr name="Freeform 71" id="71"/>
            <p:cNvSpPr/>
            <p:nvPr/>
          </p:nvSpPr>
          <p:spPr>
            <a:xfrm flipH="false" flipV="false" rot="0">
              <a:off x="0" y="0"/>
              <a:ext cx="197443" cy="121573"/>
            </a:xfrm>
            <a:custGeom>
              <a:avLst/>
              <a:gdLst/>
              <a:ahLst/>
              <a:cxnLst/>
              <a:rect r="r" b="b" t="t" l="l"/>
              <a:pathLst>
                <a:path h="121573" w="197443">
                  <a:moveTo>
                    <a:pt x="0" y="0"/>
                  </a:moveTo>
                  <a:lnTo>
                    <a:pt x="197443" y="0"/>
                  </a:lnTo>
                  <a:lnTo>
                    <a:pt x="197443" y="121573"/>
                  </a:lnTo>
                  <a:lnTo>
                    <a:pt x="0" y="121573"/>
                  </a:lnTo>
                  <a:close/>
                </a:path>
              </a:pathLst>
            </a:custGeom>
            <a:solidFill>
              <a:srgbClr val="FFFFFF"/>
            </a:solidFill>
            <a:ln w="19050" cap="sq">
              <a:solidFill>
                <a:srgbClr val="000000"/>
              </a:solidFill>
              <a:prstDash val="sysDot"/>
              <a:miter/>
            </a:ln>
          </p:spPr>
        </p:sp>
        <p:sp>
          <p:nvSpPr>
            <p:cNvPr name="TextBox 72" id="72"/>
            <p:cNvSpPr txBox="true"/>
            <p:nvPr/>
          </p:nvSpPr>
          <p:spPr>
            <a:xfrm>
              <a:off x="0" y="-28575"/>
              <a:ext cx="197443" cy="150148"/>
            </a:xfrm>
            <a:prstGeom prst="rect">
              <a:avLst/>
            </a:prstGeom>
          </p:spPr>
          <p:txBody>
            <a:bodyPr anchor="ctr" rtlCol="false" tIns="50800" lIns="50800" bIns="50800" rIns="50800"/>
            <a:lstStyle/>
            <a:p>
              <a:pPr algn="ctr">
                <a:lnSpc>
                  <a:spcPts val="1950"/>
                </a:lnSpc>
              </a:pPr>
              <a:r>
                <a:rPr lang="en-US" sz="1393">
                  <a:solidFill>
                    <a:srgbClr val="000000"/>
                  </a:solidFill>
                  <a:latin typeface="Open Sans"/>
                </a:rPr>
                <a:t>DMG</a:t>
              </a:r>
            </a:p>
          </p:txBody>
        </p:sp>
      </p:grpSp>
      <p:sp>
        <p:nvSpPr>
          <p:cNvPr name="AutoShape 73" id="73"/>
          <p:cNvSpPr/>
          <p:nvPr/>
        </p:nvSpPr>
        <p:spPr>
          <a:xfrm>
            <a:off x="12020915" y="6343707"/>
            <a:ext cx="0" cy="342984"/>
          </a:xfrm>
          <a:prstGeom prst="line">
            <a:avLst/>
          </a:prstGeom>
          <a:ln cap="flat" w="19050">
            <a:solidFill>
              <a:srgbClr val="000000"/>
            </a:solidFill>
            <a:prstDash val="sysDot"/>
            <a:headEnd type="none" len="sm" w="sm"/>
            <a:tailEnd type="none" len="sm" w="sm"/>
          </a:ln>
        </p:spPr>
      </p:sp>
      <p:grpSp>
        <p:nvGrpSpPr>
          <p:cNvPr name="Group 74" id="74"/>
          <p:cNvGrpSpPr/>
          <p:nvPr/>
        </p:nvGrpSpPr>
        <p:grpSpPr>
          <a:xfrm rot="0">
            <a:off x="11617540" y="6639023"/>
            <a:ext cx="806750" cy="541900"/>
            <a:chOff x="0" y="0"/>
            <a:chExt cx="554598" cy="372528"/>
          </a:xfrm>
        </p:grpSpPr>
        <p:sp>
          <p:nvSpPr>
            <p:cNvPr name="Freeform 75" id="75"/>
            <p:cNvSpPr/>
            <p:nvPr/>
          </p:nvSpPr>
          <p:spPr>
            <a:xfrm flipH="false" flipV="false" rot="0">
              <a:off x="0" y="0"/>
              <a:ext cx="554598" cy="372528"/>
            </a:xfrm>
            <a:custGeom>
              <a:avLst/>
              <a:gdLst/>
              <a:ahLst/>
              <a:cxnLst/>
              <a:rect r="r" b="b" t="t" l="l"/>
              <a:pathLst>
                <a:path h="372528" w="554598">
                  <a:moveTo>
                    <a:pt x="277299" y="0"/>
                  </a:moveTo>
                  <a:cubicBezTo>
                    <a:pt x="124151" y="0"/>
                    <a:pt x="0" y="83393"/>
                    <a:pt x="0" y="186264"/>
                  </a:cubicBezTo>
                  <a:cubicBezTo>
                    <a:pt x="0" y="289135"/>
                    <a:pt x="124151" y="372528"/>
                    <a:pt x="277299" y="372528"/>
                  </a:cubicBezTo>
                  <a:cubicBezTo>
                    <a:pt x="430447" y="372528"/>
                    <a:pt x="554598" y="289135"/>
                    <a:pt x="554598" y="186264"/>
                  </a:cubicBezTo>
                  <a:cubicBezTo>
                    <a:pt x="554598" y="83393"/>
                    <a:pt x="430447" y="0"/>
                    <a:pt x="277299" y="0"/>
                  </a:cubicBezTo>
                  <a:close/>
                </a:path>
              </a:pathLst>
            </a:custGeom>
            <a:solidFill>
              <a:srgbClr val="FFFFFF"/>
            </a:solidFill>
            <a:ln w="9525" cap="sq">
              <a:solidFill>
                <a:srgbClr val="000000"/>
              </a:solidFill>
              <a:prstDash val="solid"/>
              <a:miter/>
            </a:ln>
          </p:spPr>
        </p:sp>
        <p:sp>
          <p:nvSpPr>
            <p:cNvPr name="TextBox 76" id="76"/>
            <p:cNvSpPr txBox="true"/>
            <p:nvPr/>
          </p:nvSpPr>
          <p:spPr>
            <a:xfrm>
              <a:off x="51994" y="6349"/>
              <a:ext cx="450611" cy="331254"/>
            </a:xfrm>
            <a:prstGeom prst="rect">
              <a:avLst/>
            </a:prstGeom>
          </p:spPr>
          <p:txBody>
            <a:bodyPr anchor="ctr" rtlCol="false" tIns="50800" lIns="50800" bIns="50800" rIns="50800"/>
            <a:lstStyle/>
            <a:p>
              <a:pPr algn="ctr">
                <a:lnSpc>
                  <a:spcPts val="1946"/>
                </a:lnSpc>
              </a:pPr>
              <a:r>
                <a:rPr lang="en-US" sz="1390">
                  <a:solidFill>
                    <a:srgbClr val="000000"/>
                  </a:solidFill>
                  <a:latin typeface="Open Sans"/>
                </a:rPr>
                <a:t>DECH</a:t>
              </a:r>
            </a:p>
          </p:txBody>
        </p:sp>
      </p:grpSp>
      <p:sp>
        <p:nvSpPr>
          <p:cNvPr name="AutoShape 77" id="77"/>
          <p:cNvSpPr/>
          <p:nvPr/>
        </p:nvSpPr>
        <p:spPr>
          <a:xfrm flipH="true">
            <a:off x="12025563" y="7191104"/>
            <a:ext cx="0" cy="240026"/>
          </a:xfrm>
          <a:prstGeom prst="line">
            <a:avLst/>
          </a:prstGeom>
          <a:ln cap="flat" w="19050">
            <a:solidFill>
              <a:srgbClr val="000000"/>
            </a:solidFill>
            <a:prstDash val="sysDot"/>
            <a:headEnd type="none" len="sm" w="sm"/>
            <a:tailEnd type="none" len="sm" w="sm"/>
          </a:ln>
        </p:spPr>
      </p:sp>
      <p:sp>
        <p:nvSpPr>
          <p:cNvPr name="TextBox 78" id="78"/>
          <p:cNvSpPr txBox="true"/>
          <p:nvPr/>
        </p:nvSpPr>
        <p:spPr>
          <a:xfrm rot="0">
            <a:off x="9847923" y="7911658"/>
            <a:ext cx="1074677"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Réception  DECH</a:t>
            </a:r>
          </a:p>
        </p:txBody>
      </p:sp>
      <p:sp>
        <p:nvSpPr>
          <p:cNvPr name="TextBox 79" id="79"/>
          <p:cNvSpPr txBox="true"/>
          <p:nvPr/>
        </p:nvSpPr>
        <p:spPr>
          <a:xfrm rot="0">
            <a:off x="9847923" y="8238142"/>
            <a:ext cx="1042117"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Validation DECH</a:t>
            </a:r>
          </a:p>
        </p:txBody>
      </p:sp>
      <p:sp>
        <p:nvSpPr>
          <p:cNvPr name="TextBox 80" id="80"/>
          <p:cNvSpPr txBox="true"/>
          <p:nvPr/>
        </p:nvSpPr>
        <p:spPr>
          <a:xfrm rot="0">
            <a:off x="9847923" y="8550689"/>
            <a:ext cx="950468" cy="160225"/>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Envoi DECH (v)</a:t>
            </a:r>
          </a:p>
        </p:txBody>
      </p:sp>
      <p:grpSp>
        <p:nvGrpSpPr>
          <p:cNvPr name="Group 81" id="81"/>
          <p:cNvGrpSpPr/>
          <p:nvPr/>
        </p:nvGrpSpPr>
        <p:grpSpPr>
          <a:xfrm rot="0">
            <a:off x="9672650" y="8897608"/>
            <a:ext cx="4686775" cy="269688"/>
            <a:chOff x="0" y="0"/>
            <a:chExt cx="1205508" cy="69368"/>
          </a:xfrm>
        </p:grpSpPr>
        <p:sp>
          <p:nvSpPr>
            <p:cNvPr name="Freeform 82" id="82"/>
            <p:cNvSpPr/>
            <p:nvPr/>
          </p:nvSpPr>
          <p:spPr>
            <a:xfrm flipH="false" flipV="false" rot="0">
              <a:off x="0" y="0"/>
              <a:ext cx="1205508" cy="69368"/>
            </a:xfrm>
            <a:custGeom>
              <a:avLst/>
              <a:gdLst/>
              <a:ahLst/>
              <a:cxnLst/>
              <a:rect r="r" b="b" t="t" l="l"/>
              <a:pathLst>
                <a:path h="69368" w="1205508">
                  <a:moveTo>
                    <a:pt x="0" y="0"/>
                  </a:moveTo>
                  <a:lnTo>
                    <a:pt x="1205508" y="0"/>
                  </a:lnTo>
                  <a:lnTo>
                    <a:pt x="1205508" y="69368"/>
                  </a:lnTo>
                  <a:lnTo>
                    <a:pt x="0" y="69368"/>
                  </a:lnTo>
                  <a:close/>
                </a:path>
              </a:pathLst>
            </a:custGeom>
            <a:solidFill>
              <a:srgbClr val="FFFFFF"/>
            </a:solidFill>
            <a:ln w="9525" cap="sq">
              <a:solidFill>
                <a:srgbClr val="000000"/>
              </a:solidFill>
              <a:prstDash val="solid"/>
              <a:miter/>
            </a:ln>
          </p:spPr>
        </p:sp>
        <p:sp>
          <p:nvSpPr>
            <p:cNvPr name="TextBox 83" id="83"/>
            <p:cNvSpPr txBox="true"/>
            <p:nvPr/>
          </p:nvSpPr>
          <p:spPr>
            <a:xfrm>
              <a:off x="0" y="-47625"/>
              <a:ext cx="1205508" cy="116993"/>
            </a:xfrm>
            <a:prstGeom prst="rect">
              <a:avLst/>
            </a:prstGeom>
          </p:spPr>
          <p:txBody>
            <a:bodyPr anchor="ctr" rtlCol="false" tIns="50800" lIns="50800" bIns="50800" rIns="50800"/>
            <a:lstStyle/>
            <a:p>
              <a:pPr algn="ctr">
                <a:lnSpc>
                  <a:spcPts val="3210"/>
                </a:lnSpc>
              </a:pPr>
            </a:p>
          </p:txBody>
        </p:sp>
      </p:grpSp>
      <p:sp>
        <p:nvSpPr>
          <p:cNvPr name="TextBox 84" id="84"/>
          <p:cNvSpPr txBox="true"/>
          <p:nvPr/>
        </p:nvSpPr>
        <p:spPr>
          <a:xfrm rot="0">
            <a:off x="11927643" y="8937077"/>
            <a:ext cx="170679"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TJ</a:t>
            </a:r>
          </a:p>
        </p:txBody>
      </p:sp>
      <p:grpSp>
        <p:nvGrpSpPr>
          <p:cNvPr name="Group 85" id="85"/>
          <p:cNvGrpSpPr/>
          <p:nvPr/>
        </p:nvGrpSpPr>
        <p:grpSpPr>
          <a:xfrm rot="0">
            <a:off x="10059542" y="9404769"/>
            <a:ext cx="675975" cy="512287"/>
            <a:chOff x="0" y="0"/>
            <a:chExt cx="695683" cy="527223"/>
          </a:xfrm>
        </p:grpSpPr>
        <p:sp>
          <p:nvSpPr>
            <p:cNvPr name="Freeform 86" id="86"/>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87" id="87"/>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DECH</a:t>
              </a:r>
            </a:p>
            <a:p>
              <a:pPr algn="ctr">
                <a:lnSpc>
                  <a:spcPts val="1162"/>
                </a:lnSpc>
              </a:pPr>
              <a:r>
                <a:rPr lang="en-US" sz="830">
                  <a:solidFill>
                    <a:srgbClr val="000000"/>
                  </a:solidFill>
                  <a:latin typeface="Open Sans"/>
                </a:rPr>
                <a:t>Reçu</a:t>
              </a:r>
            </a:p>
          </p:txBody>
        </p:sp>
      </p:grpSp>
      <p:sp>
        <p:nvSpPr>
          <p:cNvPr name="AutoShape 88" id="88"/>
          <p:cNvSpPr/>
          <p:nvPr/>
        </p:nvSpPr>
        <p:spPr>
          <a:xfrm>
            <a:off x="10397529" y="9160942"/>
            <a:ext cx="0" cy="243828"/>
          </a:xfrm>
          <a:prstGeom prst="line">
            <a:avLst/>
          </a:prstGeom>
          <a:ln cap="flat" w="9525">
            <a:solidFill>
              <a:srgbClr val="000000"/>
            </a:solidFill>
            <a:prstDash val="solid"/>
            <a:headEnd type="none" len="sm" w="sm"/>
            <a:tailEnd type="none" len="sm" w="sm"/>
          </a:ln>
        </p:spPr>
      </p:sp>
      <p:grpSp>
        <p:nvGrpSpPr>
          <p:cNvPr name="Group 89" id="89"/>
          <p:cNvGrpSpPr/>
          <p:nvPr/>
        </p:nvGrpSpPr>
        <p:grpSpPr>
          <a:xfrm rot="0">
            <a:off x="11682927" y="9404769"/>
            <a:ext cx="675975" cy="512287"/>
            <a:chOff x="0" y="0"/>
            <a:chExt cx="695683" cy="527223"/>
          </a:xfrm>
        </p:grpSpPr>
        <p:sp>
          <p:nvSpPr>
            <p:cNvPr name="Freeform 90" id="90"/>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91" id="91"/>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DECH</a:t>
              </a:r>
            </a:p>
            <a:p>
              <a:pPr algn="ctr">
                <a:lnSpc>
                  <a:spcPts val="1162"/>
                </a:lnSpc>
              </a:pPr>
              <a:r>
                <a:rPr lang="en-US" sz="830">
                  <a:solidFill>
                    <a:srgbClr val="000000"/>
                  </a:solidFill>
                  <a:latin typeface="Open Sans"/>
                </a:rPr>
                <a:t>VALIDÉ</a:t>
              </a:r>
            </a:p>
          </p:txBody>
        </p:sp>
      </p:grpSp>
      <p:sp>
        <p:nvSpPr>
          <p:cNvPr name="AutoShape 92" id="92"/>
          <p:cNvSpPr/>
          <p:nvPr/>
        </p:nvSpPr>
        <p:spPr>
          <a:xfrm>
            <a:off x="12020915" y="9160942"/>
            <a:ext cx="0" cy="243828"/>
          </a:xfrm>
          <a:prstGeom prst="line">
            <a:avLst/>
          </a:prstGeom>
          <a:ln cap="flat" w="9525">
            <a:solidFill>
              <a:srgbClr val="000000"/>
            </a:solidFill>
            <a:prstDash val="solid"/>
            <a:headEnd type="none" len="sm" w="sm"/>
            <a:tailEnd type="none" len="sm" w="sm"/>
          </a:ln>
        </p:spPr>
      </p:sp>
      <p:grpSp>
        <p:nvGrpSpPr>
          <p:cNvPr name="Group 93" id="93"/>
          <p:cNvGrpSpPr/>
          <p:nvPr/>
        </p:nvGrpSpPr>
        <p:grpSpPr>
          <a:xfrm rot="0">
            <a:off x="13429151" y="9404769"/>
            <a:ext cx="675975" cy="512287"/>
            <a:chOff x="0" y="0"/>
            <a:chExt cx="695683" cy="527223"/>
          </a:xfrm>
        </p:grpSpPr>
        <p:sp>
          <p:nvSpPr>
            <p:cNvPr name="Freeform 94" id="94"/>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95" id="95"/>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DECH (V)</a:t>
              </a:r>
            </a:p>
            <a:p>
              <a:pPr algn="ctr">
                <a:lnSpc>
                  <a:spcPts val="1162"/>
                </a:lnSpc>
              </a:pPr>
              <a:r>
                <a:rPr lang="en-US" sz="830">
                  <a:solidFill>
                    <a:srgbClr val="000000"/>
                  </a:solidFill>
                  <a:latin typeface="Open Sans"/>
                </a:rPr>
                <a:t>ENVOYÉ</a:t>
              </a:r>
            </a:p>
          </p:txBody>
        </p:sp>
      </p:grpSp>
      <p:sp>
        <p:nvSpPr>
          <p:cNvPr name="AutoShape 96" id="96"/>
          <p:cNvSpPr/>
          <p:nvPr/>
        </p:nvSpPr>
        <p:spPr>
          <a:xfrm>
            <a:off x="13767138" y="9160942"/>
            <a:ext cx="0" cy="243828"/>
          </a:xfrm>
          <a:prstGeom prst="line">
            <a:avLst/>
          </a:prstGeom>
          <a:ln cap="flat" w="9525">
            <a:solidFill>
              <a:srgbClr val="000000"/>
            </a:solidFill>
            <a:prstDash val="solid"/>
            <a:headEnd type="none" len="sm" w="sm"/>
            <a:tailEnd type="none" len="sm" w="sm"/>
          </a:ln>
        </p:spPr>
      </p:sp>
      <p:sp>
        <p:nvSpPr>
          <p:cNvPr name="TextBox 97" id="97"/>
          <p:cNvSpPr txBox="true"/>
          <p:nvPr/>
        </p:nvSpPr>
        <p:spPr>
          <a:xfrm rot="0">
            <a:off x="10115479" y="3296332"/>
            <a:ext cx="469520" cy="160579"/>
          </a:xfrm>
          <a:prstGeom prst="rect">
            <a:avLst/>
          </a:prstGeom>
        </p:spPr>
        <p:txBody>
          <a:bodyPr anchor="t" rtlCol="false" tIns="0" lIns="0" bIns="0" rIns="0">
            <a:spAutoFit/>
          </a:bodyPr>
          <a:lstStyle/>
          <a:p>
            <a:pPr algn="ctr">
              <a:lnSpc>
                <a:spcPts val="1337"/>
              </a:lnSpc>
            </a:pPr>
            <a:r>
              <a:rPr lang="en-US" sz="955">
                <a:solidFill>
                  <a:srgbClr val="000000"/>
                </a:solidFill>
                <a:latin typeface="Canva Sans"/>
              </a:rPr>
              <a:t>- Sinon :</a:t>
            </a:r>
          </a:p>
        </p:txBody>
      </p:sp>
      <p:grpSp>
        <p:nvGrpSpPr>
          <p:cNvPr name="Group 98" id="98"/>
          <p:cNvGrpSpPr/>
          <p:nvPr/>
        </p:nvGrpSpPr>
        <p:grpSpPr>
          <a:xfrm rot="0">
            <a:off x="11609607" y="940253"/>
            <a:ext cx="806750" cy="541900"/>
            <a:chOff x="0" y="0"/>
            <a:chExt cx="554598" cy="372528"/>
          </a:xfrm>
        </p:grpSpPr>
        <p:sp>
          <p:nvSpPr>
            <p:cNvPr name="Freeform 99" id="99"/>
            <p:cNvSpPr/>
            <p:nvPr/>
          </p:nvSpPr>
          <p:spPr>
            <a:xfrm flipH="false" flipV="false" rot="0">
              <a:off x="0" y="0"/>
              <a:ext cx="554598" cy="372528"/>
            </a:xfrm>
            <a:custGeom>
              <a:avLst/>
              <a:gdLst/>
              <a:ahLst/>
              <a:cxnLst/>
              <a:rect r="r" b="b" t="t" l="l"/>
              <a:pathLst>
                <a:path h="372528" w="554598">
                  <a:moveTo>
                    <a:pt x="277299" y="0"/>
                  </a:moveTo>
                  <a:cubicBezTo>
                    <a:pt x="124151" y="0"/>
                    <a:pt x="0" y="83393"/>
                    <a:pt x="0" y="186264"/>
                  </a:cubicBezTo>
                  <a:cubicBezTo>
                    <a:pt x="0" y="289135"/>
                    <a:pt x="124151" y="372528"/>
                    <a:pt x="277299" y="372528"/>
                  </a:cubicBezTo>
                  <a:cubicBezTo>
                    <a:pt x="430447" y="372528"/>
                    <a:pt x="554598" y="289135"/>
                    <a:pt x="554598" y="186264"/>
                  </a:cubicBezTo>
                  <a:cubicBezTo>
                    <a:pt x="554598" y="83393"/>
                    <a:pt x="430447" y="0"/>
                    <a:pt x="277299" y="0"/>
                  </a:cubicBezTo>
                  <a:close/>
                </a:path>
              </a:pathLst>
            </a:custGeom>
            <a:solidFill>
              <a:srgbClr val="FFFFFF"/>
            </a:solidFill>
            <a:ln w="9525" cap="sq">
              <a:solidFill>
                <a:srgbClr val="000000"/>
              </a:solidFill>
              <a:prstDash val="solid"/>
              <a:miter/>
            </a:ln>
          </p:spPr>
        </p:sp>
        <p:sp>
          <p:nvSpPr>
            <p:cNvPr name="TextBox 100" id="100"/>
            <p:cNvSpPr txBox="true"/>
            <p:nvPr/>
          </p:nvSpPr>
          <p:spPr>
            <a:xfrm>
              <a:off x="51994" y="6349"/>
              <a:ext cx="450611" cy="331254"/>
            </a:xfrm>
            <a:prstGeom prst="rect">
              <a:avLst/>
            </a:prstGeom>
          </p:spPr>
          <p:txBody>
            <a:bodyPr anchor="ctr" rtlCol="false" tIns="50800" lIns="50800" bIns="50800" rIns="50800"/>
            <a:lstStyle/>
            <a:p>
              <a:pPr algn="ctr">
                <a:lnSpc>
                  <a:spcPts val="1946"/>
                </a:lnSpc>
              </a:pPr>
              <a:r>
                <a:rPr lang="en-US" sz="1390">
                  <a:solidFill>
                    <a:srgbClr val="000000"/>
                  </a:solidFill>
                  <a:latin typeface="Open Sans"/>
                </a:rPr>
                <a:t>BMM</a:t>
              </a:r>
            </a:p>
          </p:txBody>
        </p:sp>
      </p:grpSp>
      <p:grpSp>
        <p:nvGrpSpPr>
          <p:cNvPr name="Group 101" id="101"/>
          <p:cNvGrpSpPr/>
          <p:nvPr/>
        </p:nvGrpSpPr>
        <p:grpSpPr>
          <a:xfrm rot="0">
            <a:off x="11617598" y="200604"/>
            <a:ext cx="767621" cy="472651"/>
            <a:chOff x="0" y="0"/>
            <a:chExt cx="197443" cy="121573"/>
          </a:xfrm>
        </p:grpSpPr>
        <p:sp>
          <p:nvSpPr>
            <p:cNvPr name="Freeform 102" id="102"/>
            <p:cNvSpPr/>
            <p:nvPr/>
          </p:nvSpPr>
          <p:spPr>
            <a:xfrm flipH="false" flipV="false" rot="0">
              <a:off x="0" y="0"/>
              <a:ext cx="197443" cy="121573"/>
            </a:xfrm>
            <a:custGeom>
              <a:avLst/>
              <a:gdLst/>
              <a:ahLst/>
              <a:cxnLst/>
              <a:rect r="r" b="b" t="t" l="l"/>
              <a:pathLst>
                <a:path h="121573" w="197443">
                  <a:moveTo>
                    <a:pt x="0" y="0"/>
                  </a:moveTo>
                  <a:lnTo>
                    <a:pt x="197443" y="0"/>
                  </a:lnTo>
                  <a:lnTo>
                    <a:pt x="197443" y="121573"/>
                  </a:lnTo>
                  <a:lnTo>
                    <a:pt x="0" y="121573"/>
                  </a:lnTo>
                  <a:close/>
                </a:path>
              </a:pathLst>
            </a:custGeom>
            <a:solidFill>
              <a:srgbClr val="FFFFFF"/>
            </a:solidFill>
            <a:ln w="19050" cap="sq">
              <a:solidFill>
                <a:srgbClr val="000000"/>
              </a:solidFill>
              <a:prstDash val="sysDot"/>
              <a:miter/>
            </a:ln>
          </p:spPr>
        </p:sp>
        <p:sp>
          <p:nvSpPr>
            <p:cNvPr name="TextBox 103" id="103"/>
            <p:cNvSpPr txBox="true"/>
            <p:nvPr/>
          </p:nvSpPr>
          <p:spPr>
            <a:xfrm>
              <a:off x="0" y="-28575"/>
              <a:ext cx="197443" cy="150148"/>
            </a:xfrm>
            <a:prstGeom prst="rect">
              <a:avLst/>
            </a:prstGeom>
          </p:spPr>
          <p:txBody>
            <a:bodyPr anchor="ctr" rtlCol="false" tIns="50800" lIns="50800" bIns="50800" rIns="50800"/>
            <a:lstStyle/>
            <a:p>
              <a:pPr algn="ctr">
                <a:lnSpc>
                  <a:spcPts val="1950"/>
                </a:lnSpc>
              </a:pPr>
              <a:r>
                <a:rPr lang="en-US" sz="1393">
                  <a:solidFill>
                    <a:srgbClr val="000000"/>
                  </a:solidFill>
                  <a:latin typeface="Open Sans"/>
                </a:rPr>
                <a:t>STR</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62250">
            <a:off x="16484289" y="-869001"/>
            <a:ext cx="324873" cy="11930828"/>
            <a:chOff x="0" y="0"/>
            <a:chExt cx="85563" cy="3142276"/>
          </a:xfrm>
        </p:grpSpPr>
        <p:sp>
          <p:nvSpPr>
            <p:cNvPr name="Freeform 4" id="4"/>
            <p:cNvSpPr/>
            <p:nvPr/>
          </p:nvSpPr>
          <p:spPr>
            <a:xfrm flipH="false" flipV="false" rot="0">
              <a:off x="0" y="0"/>
              <a:ext cx="85563" cy="3142276"/>
            </a:xfrm>
            <a:custGeom>
              <a:avLst/>
              <a:gdLst/>
              <a:ahLst/>
              <a:cxnLst/>
              <a:rect r="r" b="b" t="t" l="l"/>
              <a:pathLst>
                <a:path h="3142276" w="85563">
                  <a:moveTo>
                    <a:pt x="0" y="0"/>
                  </a:moveTo>
                  <a:lnTo>
                    <a:pt x="85563" y="0"/>
                  </a:lnTo>
                  <a:lnTo>
                    <a:pt x="85563" y="3142276"/>
                  </a:lnTo>
                  <a:lnTo>
                    <a:pt x="0" y="3142276"/>
                  </a:lnTo>
                  <a:close/>
                </a:path>
              </a:pathLst>
            </a:custGeom>
            <a:solidFill>
              <a:srgbClr val="000000">
                <a:alpha val="31765"/>
              </a:srgbClr>
            </a:solidFill>
            <a:ln cap="sq">
              <a:noFill/>
              <a:prstDash val="solid"/>
              <a:miter/>
            </a:ln>
          </p:spPr>
        </p:sp>
        <p:sp>
          <p:nvSpPr>
            <p:cNvPr name="TextBox 5" id="5"/>
            <p:cNvSpPr txBox="true"/>
            <p:nvPr/>
          </p:nvSpPr>
          <p:spPr>
            <a:xfrm>
              <a:off x="0" y="-47625"/>
              <a:ext cx="85563" cy="3189901"/>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7602846" y="-896393"/>
            <a:ext cx="9043073" cy="12217916"/>
            <a:chOff x="0" y="0"/>
            <a:chExt cx="2381715" cy="3217887"/>
          </a:xfrm>
        </p:grpSpPr>
        <p:sp>
          <p:nvSpPr>
            <p:cNvPr name="Freeform 7" id="7"/>
            <p:cNvSpPr/>
            <p:nvPr/>
          </p:nvSpPr>
          <p:spPr>
            <a:xfrm flipH="false" flipV="false" rot="0">
              <a:off x="0" y="0"/>
              <a:ext cx="2381715" cy="3217887"/>
            </a:xfrm>
            <a:custGeom>
              <a:avLst/>
              <a:gdLst/>
              <a:ahLst/>
              <a:cxnLst/>
              <a:rect r="r" b="b" t="t" l="l"/>
              <a:pathLst>
                <a:path h="3217887" w="2381715">
                  <a:moveTo>
                    <a:pt x="0" y="0"/>
                  </a:moveTo>
                  <a:lnTo>
                    <a:pt x="2381715" y="0"/>
                  </a:lnTo>
                  <a:lnTo>
                    <a:pt x="2381715" y="3217887"/>
                  </a:lnTo>
                  <a:lnTo>
                    <a:pt x="0" y="3217887"/>
                  </a:lnTo>
                  <a:close/>
                </a:path>
              </a:pathLst>
            </a:custGeom>
            <a:solidFill>
              <a:srgbClr val="FFFFFF"/>
            </a:solidFill>
            <a:ln w="38100" cap="sq">
              <a:solidFill>
                <a:srgbClr val="595552"/>
              </a:solidFill>
              <a:prstDash val="solid"/>
              <a:miter/>
            </a:ln>
          </p:spPr>
        </p:sp>
        <p:sp>
          <p:nvSpPr>
            <p:cNvPr name="TextBox 8" id="8"/>
            <p:cNvSpPr txBox="true"/>
            <p:nvPr/>
          </p:nvSpPr>
          <p:spPr>
            <a:xfrm>
              <a:off x="0" y="-47625"/>
              <a:ext cx="2381715" cy="3265512"/>
            </a:xfrm>
            <a:prstGeom prst="rect">
              <a:avLst/>
            </a:prstGeom>
          </p:spPr>
          <p:txBody>
            <a:bodyPr anchor="ctr" rtlCol="false" tIns="50800" lIns="50800" bIns="50800" rIns="50800"/>
            <a:lstStyle/>
            <a:p>
              <a:pPr algn="just">
                <a:lnSpc>
                  <a:spcPts val="3210"/>
                </a:lnSpc>
              </a:pPr>
            </a:p>
          </p:txBody>
        </p:sp>
      </p:grpSp>
      <p:sp>
        <p:nvSpPr>
          <p:cNvPr name="Freeform 9" id="9"/>
          <p:cNvSpPr/>
          <p:nvPr/>
        </p:nvSpPr>
        <p:spPr>
          <a:xfrm flipH="false" flipV="false" rot="0">
            <a:off x="1574274" y="3372650"/>
            <a:ext cx="3281412" cy="3744350"/>
          </a:xfrm>
          <a:custGeom>
            <a:avLst/>
            <a:gdLst/>
            <a:ahLst/>
            <a:cxnLst/>
            <a:rect r="r" b="b" t="t" l="l"/>
            <a:pathLst>
              <a:path h="3744350" w="3281412">
                <a:moveTo>
                  <a:pt x="0" y="0"/>
                </a:moveTo>
                <a:lnTo>
                  <a:pt x="3281412" y="0"/>
                </a:lnTo>
                <a:lnTo>
                  <a:pt x="3281412" y="3744350"/>
                </a:lnTo>
                <a:lnTo>
                  <a:pt x="0" y="3744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8349099" y="169132"/>
            <a:ext cx="7674776" cy="9714994"/>
            <a:chOff x="0" y="0"/>
            <a:chExt cx="1974066" cy="2498840"/>
          </a:xfrm>
        </p:grpSpPr>
        <p:sp>
          <p:nvSpPr>
            <p:cNvPr name="Freeform 11" id="11"/>
            <p:cNvSpPr/>
            <p:nvPr/>
          </p:nvSpPr>
          <p:spPr>
            <a:xfrm flipH="false" flipV="false" rot="0">
              <a:off x="0" y="0"/>
              <a:ext cx="1974066" cy="2498840"/>
            </a:xfrm>
            <a:custGeom>
              <a:avLst/>
              <a:gdLst/>
              <a:ahLst/>
              <a:cxnLst/>
              <a:rect r="r" b="b" t="t" l="l"/>
              <a:pathLst>
                <a:path h="2498840" w="1974066">
                  <a:moveTo>
                    <a:pt x="0" y="0"/>
                  </a:moveTo>
                  <a:lnTo>
                    <a:pt x="1974066" y="0"/>
                  </a:lnTo>
                  <a:lnTo>
                    <a:pt x="1974066" y="2498840"/>
                  </a:lnTo>
                  <a:lnTo>
                    <a:pt x="0" y="2498840"/>
                  </a:lnTo>
                  <a:close/>
                </a:path>
              </a:pathLst>
            </a:custGeom>
            <a:solidFill>
              <a:srgbClr val="FFFFFF"/>
            </a:solidFill>
            <a:ln w="9525" cap="sq">
              <a:solidFill>
                <a:srgbClr val="000000"/>
              </a:solidFill>
              <a:prstDash val="solid"/>
              <a:miter/>
            </a:ln>
          </p:spPr>
        </p:sp>
        <p:sp>
          <p:nvSpPr>
            <p:cNvPr name="TextBox 12" id="12"/>
            <p:cNvSpPr txBox="true"/>
            <p:nvPr/>
          </p:nvSpPr>
          <p:spPr>
            <a:xfrm>
              <a:off x="0" y="-47625"/>
              <a:ext cx="1974066" cy="2546465"/>
            </a:xfrm>
            <a:prstGeom prst="rect">
              <a:avLst/>
            </a:prstGeom>
          </p:spPr>
          <p:txBody>
            <a:bodyPr anchor="ctr" rtlCol="false" tIns="50800" lIns="50800" bIns="50800" rIns="50800"/>
            <a:lstStyle/>
            <a:p>
              <a:pPr algn="ctr">
                <a:lnSpc>
                  <a:spcPts val="3210"/>
                </a:lnSpc>
              </a:pPr>
            </a:p>
          </p:txBody>
        </p:sp>
      </p:grpSp>
      <p:sp>
        <p:nvSpPr>
          <p:cNvPr name="AutoShape 13" id="13"/>
          <p:cNvSpPr/>
          <p:nvPr/>
        </p:nvSpPr>
        <p:spPr>
          <a:xfrm>
            <a:off x="8349099" y="893512"/>
            <a:ext cx="7674776" cy="0"/>
          </a:xfrm>
          <a:prstGeom prst="line">
            <a:avLst/>
          </a:prstGeom>
          <a:ln cap="flat" w="9525">
            <a:solidFill>
              <a:srgbClr val="000000"/>
            </a:solidFill>
            <a:prstDash val="solid"/>
            <a:headEnd type="none" len="sm" w="sm"/>
            <a:tailEnd type="none" len="sm" w="sm"/>
          </a:ln>
        </p:spPr>
      </p:sp>
      <p:sp>
        <p:nvSpPr>
          <p:cNvPr name="AutoShape 14" id="14"/>
          <p:cNvSpPr/>
          <p:nvPr/>
        </p:nvSpPr>
        <p:spPr>
          <a:xfrm>
            <a:off x="11781633" y="2135826"/>
            <a:ext cx="0" cy="324592"/>
          </a:xfrm>
          <a:prstGeom prst="line">
            <a:avLst/>
          </a:prstGeom>
          <a:ln cap="flat" w="9525">
            <a:solidFill>
              <a:srgbClr val="000000"/>
            </a:solidFill>
            <a:prstDash val="solid"/>
            <a:headEnd type="none" len="sm" w="sm"/>
            <a:tailEnd type="none" len="sm" w="sm"/>
          </a:ln>
        </p:spPr>
      </p:sp>
      <p:sp>
        <p:nvSpPr>
          <p:cNvPr name="AutoShape 15" id="15"/>
          <p:cNvSpPr/>
          <p:nvPr/>
        </p:nvSpPr>
        <p:spPr>
          <a:xfrm>
            <a:off x="9538642" y="169132"/>
            <a:ext cx="0" cy="9714994"/>
          </a:xfrm>
          <a:prstGeom prst="line">
            <a:avLst/>
          </a:prstGeom>
          <a:ln cap="flat" w="9525">
            <a:solidFill>
              <a:srgbClr val="000000"/>
            </a:solidFill>
            <a:prstDash val="solid"/>
            <a:headEnd type="none" len="sm" w="sm"/>
            <a:tailEnd type="none" len="sm" w="sm"/>
          </a:ln>
        </p:spPr>
      </p:sp>
      <p:sp>
        <p:nvSpPr>
          <p:cNvPr name="AutoShape 16" id="16"/>
          <p:cNvSpPr/>
          <p:nvPr/>
        </p:nvSpPr>
        <p:spPr>
          <a:xfrm>
            <a:off x="14088477" y="169132"/>
            <a:ext cx="0" cy="9714994"/>
          </a:xfrm>
          <a:prstGeom prst="line">
            <a:avLst/>
          </a:prstGeom>
          <a:ln cap="flat" w="9525">
            <a:solidFill>
              <a:srgbClr val="000000"/>
            </a:solidFill>
            <a:prstDash val="solid"/>
            <a:headEnd type="none" len="sm" w="sm"/>
            <a:tailEnd type="none" len="sm" w="sm"/>
          </a:ln>
        </p:spPr>
      </p:sp>
      <p:sp>
        <p:nvSpPr>
          <p:cNvPr name="AutoShape 17" id="17"/>
          <p:cNvSpPr/>
          <p:nvPr/>
        </p:nvSpPr>
        <p:spPr>
          <a:xfrm>
            <a:off x="15046892" y="169132"/>
            <a:ext cx="0" cy="9714994"/>
          </a:xfrm>
          <a:prstGeom prst="line">
            <a:avLst/>
          </a:prstGeom>
          <a:ln cap="flat" w="9525">
            <a:solidFill>
              <a:srgbClr val="000000"/>
            </a:solidFill>
            <a:prstDash val="solid"/>
            <a:headEnd type="none" len="sm" w="sm"/>
            <a:tailEnd type="none" len="sm" w="sm"/>
          </a:ln>
        </p:spPr>
      </p:sp>
      <p:sp>
        <p:nvSpPr>
          <p:cNvPr name="TextBox 18" id="18"/>
          <p:cNvSpPr txBox="true"/>
          <p:nvPr/>
        </p:nvSpPr>
        <p:spPr>
          <a:xfrm rot="0">
            <a:off x="2086041" y="4111443"/>
            <a:ext cx="2257877" cy="1245050"/>
          </a:xfrm>
          <a:prstGeom prst="rect">
            <a:avLst/>
          </a:prstGeom>
        </p:spPr>
        <p:txBody>
          <a:bodyPr anchor="t" rtlCol="false" tIns="0" lIns="0" bIns="0" rIns="0">
            <a:spAutoFit/>
          </a:bodyPr>
          <a:lstStyle/>
          <a:p>
            <a:pPr algn="ctr" marL="0" indent="0" lvl="0">
              <a:lnSpc>
                <a:spcPts val="10125"/>
              </a:lnSpc>
              <a:spcBef>
                <a:spcPct val="0"/>
              </a:spcBef>
            </a:pPr>
            <a:r>
              <a:rPr lang="en-US" sz="7232">
                <a:solidFill>
                  <a:srgbClr val="595552"/>
                </a:solidFill>
                <a:latin typeface="Carelia"/>
              </a:rPr>
              <a:t>MOT</a:t>
            </a:r>
          </a:p>
        </p:txBody>
      </p:sp>
      <p:sp>
        <p:nvSpPr>
          <p:cNvPr name="TextBox 19" id="19"/>
          <p:cNvSpPr txBox="true"/>
          <p:nvPr/>
        </p:nvSpPr>
        <p:spPr>
          <a:xfrm rot="0">
            <a:off x="1670253" y="5187675"/>
            <a:ext cx="3089454" cy="1189524"/>
          </a:xfrm>
          <a:prstGeom prst="rect">
            <a:avLst/>
          </a:prstGeom>
        </p:spPr>
        <p:txBody>
          <a:bodyPr anchor="t" rtlCol="false" tIns="0" lIns="0" bIns="0" rIns="0">
            <a:spAutoFit/>
          </a:bodyPr>
          <a:lstStyle/>
          <a:p>
            <a:pPr algn="ctr">
              <a:lnSpc>
                <a:spcPts val="3210"/>
              </a:lnSpc>
              <a:spcBef>
                <a:spcPct val="0"/>
              </a:spcBef>
            </a:pPr>
            <a:r>
              <a:rPr lang="en-US" sz="2293">
                <a:solidFill>
                  <a:srgbClr val="595552"/>
                </a:solidFill>
                <a:latin typeface="Open Sans Bold"/>
              </a:rPr>
              <a:t>MODELE ORGANISATIONNEL DE TRAITEMENT</a:t>
            </a:r>
          </a:p>
        </p:txBody>
      </p:sp>
      <p:sp>
        <p:nvSpPr>
          <p:cNvPr name="TextBox 20" id="20"/>
          <p:cNvSpPr txBox="true"/>
          <p:nvPr/>
        </p:nvSpPr>
        <p:spPr>
          <a:xfrm rot="0">
            <a:off x="2172725" y="6485614"/>
            <a:ext cx="2084511" cy="259193"/>
          </a:xfrm>
          <a:prstGeom prst="rect">
            <a:avLst/>
          </a:prstGeom>
        </p:spPr>
        <p:txBody>
          <a:bodyPr anchor="t" rtlCol="false" tIns="0" lIns="0" bIns="0" rIns="0">
            <a:spAutoFit/>
          </a:bodyPr>
          <a:lstStyle/>
          <a:p>
            <a:pPr algn="ctr">
              <a:lnSpc>
                <a:spcPts val="2166"/>
              </a:lnSpc>
              <a:spcBef>
                <a:spcPct val="0"/>
              </a:spcBef>
            </a:pPr>
            <a:r>
              <a:rPr lang="en-US" sz="1547">
                <a:solidFill>
                  <a:srgbClr val="595552"/>
                </a:solidFill>
                <a:latin typeface="Open Sans Bold"/>
              </a:rPr>
              <a:t>“AFFECTATION”</a:t>
            </a:r>
          </a:p>
        </p:txBody>
      </p:sp>
      <p:sp>
        <p:nvSpPr>
          <p:cNvPr name="TextBox 21" id="21"/>
          <p:cNvSpPr txBox="true"/>
          <p:nvPr/>
        </p:nvSpPr>
        <p:spPr>
          <a:xfrm rot="0">
            <a:off x="8553006" y="366906"/>
            <a:ext cx="763786" cy="274193"/>
          </a:xfrm>
          <a:prstGeom prst="rect">
            <a:avLst/>
          </a:prstGeom>
        </p:spPr>
        <p:txBody>
          <a:bodyPr anchor="t" rtlCol="false" tIns="0" lIns="0" bIns="0" rIns="0">
            <a:spAutoFit/>
          </a:bodyPr>
          <a:lstStyle/>
          <a:p>
            <a:pPr algn="ctr">
              <a:lnSpc>
                <a:spcPts val="2211"/>
              </a:lnSpc>
            </a:pPr>
            <a:r>
              <a:rPr lang="en-US" sz="1579">
                <a:solidFill>
                  <a:srgbClr val="595552"/>
                </a:solidFill>
                <a:latin typeface="Canva Sans Bold"/>
              </a:rPr>
              <a:t>Période</a:t>
            </a:r>
          </a:p>
        </p:txBody>
      </p:sp>
      <p:sp>
        <p:nvSpPr>
          <p:cNvPr name="TextBox 22" id="22"/>
          <p:cNvSpPr txBox="true"/>
          <p:nvPr/>
        </p:nvSpPr>
        <p:spPr>
          <a:xfrm rot="0">
            <a:off x="11112981" y="366906"/>
            <a:ext cx="1201849" cy="550418"/>
          </a:xfrm>
          <a:prstGeom prst="rect">
            <a:avLst/>
          </a:prstGeom>
        </p:spPr>
        <p:txBody>
          <a:bodyPr anchor="t" rtlCol="false" tIns="0" lIns="0" bIns="0" rIns="0">
            <a:spAutoFit/>
          </a:bodyPr>
          <a:lstStyle/>
          <a:p>
            <a:pPr algn="ctr">
              <a:lnSpc>
                <a:spcPts val="2211"/>
              </a:lnSpc>
            </a:pPr>
            <a:r>
              <a:rPr lang="en-US" sz="1579">
                <a:solidFill>
                  <a:srgbClr val="595552"/>
                </a:solidFill>
                <a:latin typeface="Canva Sans Bold"/>
              </a:rPr>
              <a:t>Phases</a:t>
            </a:r>
          </a:p>
          <a:p>
            <a:pPr algn="ctr">
              <a:lnSpc>
                <a:spcPts val="2211"/>
              </a:lnSpc>
            </a:pPr>
          </a:p>
        </p:txBody>
      </p:sp>
      <p:sp>
        <p:nvSpPr>
          <p:cNvPr name="TextBox 23" id="23"/>
          <p:cNvSpPr txBox="true"/>
          <p:nvPr/>
        </p:nvSpPr>
        <p:spPr>
          <a:xfrm rot="0">
            <a:off x="14242110" y="366906"/>
            <a:ext cx="682030" cy="274193"/>
          </a:xfrm>
          <a:prstGeom prst="rect">
            <a:avLst/>
          </a:prstGeom>
        </p:spPr>
        <p:txBody>
          <a:bodyPr anchor="t" rtlCol="false" tIns="0" lIns="0" bIns="0" rIns="0">
            <a:spAutoFit/>
          </a:bodyPr>
          <a:lstStyle/>
          <a:p>
            <a:pPr algn="ctr">
              <a:lnSpc>
                <a:spcPts val="2211"/>
              </a:lnSpc>
            </a:pPr>
            <a:r>
              <a:rPr lang="en-US" sz="1579">
                <a:solidFill>
                  <a:srgbClr val="595552"/>
                </a:solidFill>
                <a:latin typeface="Canva Sans Bold"/>
              </a:rPr>
              <a:t>Nature</a:t>
            </a:r>
          </a:p>
        </p:txBody>
      </p:sp>
      <p:sp>
        <p:nvSpPr>
          <p:cNvPr name="TextBox 24" id="24"/>
          <p:cNvSpPr txBox="true"/>
          <p:nvPr/>
        </p:nvSpPr>
        <p:spPr>
          <a:xfrm rot="0">
            <a:off x="15269093" y="366906"/>
            <a:ext cx="557510" cy="274193"/>
          </a:xfrm>
          <a:prstGeom prst="rect">
            <a:avLst/>
          </a:prstGeom>
        </p:spPr>
        <p:txBody>
          <a:bodyPr anchor="t" rtlCol="false" tIns="0" lIns="0" bIns="0" rIns="0">
            <a:spAutoFit/>
          </a:bodyPr>
          <a:lstStyle/>
          <a:p>
            <a:pPr algn="ctr">
              <a:lnSpc>
                <a:spcPts val="2211"/>
              </a:lnSpc>
            </a:pPr>
            <a:r>
              <a:rPr lang="en-US" sz="1579">
                <a:solidFill>
                  <a:srgbClr val="595552"/>
                </a:solidFill>
                <a:latin typeface="Canva Sans Bold"/>
              </a:rPr>
              <a:t>Poste</a:t>
            </a:r>
          </a:p>
        </p:txBody>
      </p:sp>
      <p:sp>
        <p:nvSpPr>
          <p:cNvPr name="TextBox 25" id="25"/>
          <p:cNvSpPr txBox="true"/>
          <p:nvPr/>
        </p:nvSpPr>
        <p:spPr>
          <a:xfrm rot="0">
            <a:off x="8590758" y="1357312"/>
            <a:ext cx="688281" cy="319089"/>
          </a:xfrm>
          <a:prstGeom prst="rect">
            <a:avLst/>
          </a:prstGeom>
        </p:spPr>
        <p:txBody>
          <a:bodyPr anchor="t" rtlCol="false" tIns="0" lIns="0" bIns="0" rIns="0">
            <a:spAutoFit/>
          </a:bodyPr>
          <a:lstStyle/>
          <a:p>
            <a:pPr algn="ctr">
              <a:lnSpc>
                <a:spcPts val="1312"/>
              </a:lnSpc>
            </a:pPr>
            <a:r>
              <a:rPr lang="en-US" sz="937">
                <a:solidFill>
                  <a:srgbClr val="595552"/>
                </a:solidFill>
                <a:latin typeface="Canva Sans"/>
              </a:rPr>
              <a:t>T0= Chaque</a:t>
            </a:r>
          </a:p>
          <a:p>
            <a:pPr algn="ctr">
              <a:lnSpc>
                <a:spcPts val="1312"/>
              </a:lnSpc>
            </a:pPr>
            <a:r>
              <a:rPr lang="en-US" sz="937">
                <a:solidFill>
                  <a:srgbClr val="595552"/>
                </a:solidFill>
                <a:latin typeface="Canva Sans"/>
              </a:rPr>
              <a:t>Besoin</a:t>
            </a:r>
          </a:p>
        </p:txBody>
      </p:sp>
      <p:grpSp>
        <p:nvGrpSpPr>
          <p:cNvPr name="Group 26" id="26"/>
          <p:cNvGrpSpPr/>
          <p:nvPr/>
        </p:nvGrpSpPr>
        <p:grpSpPr>
          <a:xfrm rot="0">
            <a:off x="9776937" y="1106030"/>
            <a:ext cx="973161" cy="417556"/>
            <a:chOff x="0" y="0"/>
            <a:chExt cx="250311" cy="107401"/>
          </a:xfrm>
        </p:grpSpPr>
        <p:sp>
          <p:nvSpPr>
            <p:cNvPr name="Freeform 27" id="27"/>
            <p:cNvSpPr/>
            <p:nvPr/>
          </p:nvSpPr>
          <p:spPr>
            <a:xfrm flipH="false" flipV="false" rot="0">
              <a:off x="0" y="0"/>
              <a:ext cx="250311" cy="107401"/>
            </a:xfrm>
            <a:custGeom>
              <a:avLst/>
              <a:gdLst/>
              <a:ahLst/>
              <a:cxnLst/>
              <a:rect r="r" b="b" t="t" l="l"/>
              <a:pathLst>
                <a:path h="107401" w="250311">
                  <a:moveTo>
                    <a:pt x="0" y="0"/>
                  </a:moveTo>
                  <a:lnTo>
                    <a:pt x="250311" y="0"/>
                  </a:lnTo>
                  <a:lnTo>
                    <a:pt x="250311" y="107401"/>
                  </a:lnTo>
                  <a:lnTo>
                    <a:pt x="0" y="107401"/>
                  </a:lnTo>
                  <a:close/>
                </a:path>
              </a:pathLst>
            </a:custGeom>
            <a:solidFill>
              <a:srgbClr val="FFFFFF"/>
            </a:solidFill>
            <a:ln w="9525" cap="sq">
              <a:solidFill>
                <a:srgbClr val="000000"/>
              </a:solidFill>
              <a:prstDash val="sysDot"/>
              <a:miter/>
            </a:ln>
          </p:spPr>
        </p:sp>
        <p:sp>
          <p:nvSpPr>
            <p:cNvPr name="TextBox 28" id="28"/>
            <p:cNvSpPr txBox="true"/>
            <p:nvPr/>
          </p:nvSpPr>
          <p:spPr>
            <a:xfrm>
              <a:off x="0" y="-19050"/>
              <a:ext cx="250311" cy="126451"/>
            </a:xfrm>
            <a:prstGeom prst="rect">
              <a:avLst/>
            </a:prstGeom>
          </p:spPr>
          <p:txBody>
            <a:bodyPr anchor="ctr" rtlCol="false" tIns="50800" lIns="50800" bIns="50800" rIns="50800"/>
            <a:lstStyle/>
            <a:p>
              <a:pPr algn="ctr">
                <a:lnSpc>
                  <a:spcPts val="1530"/>
                </a:lnSpc>
              </a:pPr>
              <a:r>
                <a:rPr lang="en-US" sz="1093">
                  <a:solidFill>
                    <a:srgbClr val="000000"/>
                  </a:solidFill>
                  <a:latin typeface="Open Sans"/>
                </a:rPr>
                <a:t>STR</a:t>
              </a:r>
            </a:p>
          </p:txBody>
        </p:sp>
      </p:grpSp>
      <p:sp>
        <p:nvSpPr>
          <p:cNvPr name="AutoShape 29" id="29"/>
          <p:cNvSpPr/>
          <p:nvPr/>
        </p:nvSpPr>
        <p:spPr>
          <a:xfrm flipH="true">
            <a:off x="10750098" y="1313021"/>
            <a:ext cx="1025800" cy="1787"/>
          </a:xfrm>
          <a:prstGeom prst="line">
            <a:avLst/>
          </a:prstGeom>
          <a:ln cap="flat" w="9525">
            <a:solidFill>
              <a:srgbClr val="000000"/>
            </a:solidFill>
            <a:prstDash val="sysDot"/>
            <a:headEnd type="none" len="sm" w="sm"/>
            <a:tailEnd type="none" len="sm" w="sm"/>
          </a:ln>
        </p:spPr>
      </p:sp>
      <p:sp>
        <p:nvSpPr>
          <p:cNvPr name="AutoShape 30" id="30"/>
          <p:cNvSpPr/>
          <p:nvPr/>
        </p:nvSpPr>
        <p:spPr>
          <a:xfrm>
            <a:off x="11786395" y="1322546"/>
            <a:ext cx="0" cy="324592"/>
          </a:xfrm>
          <a:prstGeom prst="line">
            <a:avLst/>
          </a:prstGeom>
          <a:ln cap="flat" w="9525">
            <a:solidFill>
              <a:srgbClr val="000000"/>
            </a:solidFill>
            <a:prstDash val="sysDot"/>
            <a:headEnd type="none" len="sm" w="sm"/>
            <a:tailEnd type="none" len="sm" w="sm"/>
          </a:ln>
        </p:spPr>
      </p:sp>
      <p:grpSp>
        <p:nvGrpSpPr>
          <p:cNvPr name="Group 31" id="31"/>
          <p:cNvGrpSpPr/>
          <p:nvPr/>
        </p:nvGrpSpPr>
        <p:grpSpPr>
          <a:xfrm rot="0">
            <a:off x="11448408" y="1623540"/>
            <a:ext cx="675975" cy="512287"/>
            <a:chOff x="0" y="0"/>
            <a:chExt cx="695683" cy="527223"/>
          </a:xfrm>
        </p:grpSpPr>
        <p:sp>
          <p:nvSpPr>
            <p:cNvPr name="Freeform 32" id="32"/>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33" id="33"/>
            <p:cNvSpPr txBox="true"/>
            <p:nvPr/>
          </p:nvSpPr>
          <p:spPr>
            <a:xfrm>
              <a:off x="65220" y="30377"/>
              <a:ext cx="565243" cy="447419"/>
            </a:xfrm>
            <a:prstGeom prst="rect">
              <a:avLst/>
            </a:prstGeom>
          </p:spPr>
          <p:txBody>
            <a:bodyPr anchor="ctr" rtlCol="false" tIns="50800" lIns="50800" bIns="50800" rIns="50800"/>
            <a:lstStyle/>
            <a:p>
              <a:pPr algn="ctr">
                <a:lnSpc>
                  <a:spcPts val="1246"/>
                </a:lnSpc>
              </a:pPr>
              <a:r>
                <a:rPr lang="en-US" sz="890">
                  <a:solidFill>
                    <a:srgbClr val="000000"/>
                  </a:solidFill>
                  <a:latin typeface="Open Sans"/>
                </a:rPr>
                <a:t>BMM</a:t>
              </a:r>
            </a:p>
          </p:txBody>
        </p:sp>
      </p:grpSp>
      <p:grpSp>
        <p:nvGrpSpPr>
          <p:cNvPr name="Group 34" id="34"/>
          <p:cNvGrpSpPr/>
          <p:nvPr/>
        </p:nvGrpSpPr>
        <p:grpSpPr>
          <a:xfrm rot="0">
            <a:off x="9850719" y="2423508"/>
            <a:ext cx="3930110" cy="1655208"/>
            <a:chOff x="0" y="0"/>
            <a:chExt cx="1010882" cy="425744"/>
          </a:xfrm>
        </p:grpSpPr>
        <p:sp>
          <p:nvSpPr>
            <p:cNvPr name="Freeform 35" id="35"/>
            <p:cNvSpPr/>
            <p:nvPr/>
          </p:nvSpPr>
          <p:spPr>
            <a:xfrm flipH="false" flipV="false" rot="0">
              <a:off x="0" y="0"/>
              <a:ext cx="1010882" cy="425744"/>
            </a:xfrm>
            <a:custGeom>
              <a:avLst/>
              <a:gdLst/>
              <a:ahLst/>
              <a:cxnLst/>
              <a:rect r="r" b="b" t="t" l="l"/>
              <a:pathLst>
                <a:path h="425744" w="1010882">
                  <a:moveTo>
                    <a:pt x="0" y="0"/>
                  </a:moveTo>
                  <a:lnTo>
                    <a:pt x="1010882" y="0"/>
                  </a:lnTo>
                  <a:lnTo>
                    <a:pt x="1010882" y="425744"/>
                  </a:lnTo>
                  <a:lnTo>
                    <a:pt x="0" y="425744"/>
                  </a:lnTo>
                  <a:close/>
                </a:path>
              </a:pathLst>
            </a:custGeom>
            <a:solidFill>
              <a:srgbClr val="FFFFFF"/>
            </a:solidFill>
            <a:ln w="9525" cap="sq">
              <a:solidFill>
                <a:srgbClr val="000000"/>
              </a:solidFill>
              <a:prstDash val="solid"/>
              <a:miter/>
            </a:ln>
          </p:spPr>
        </p:sp>
        <p:sp>
          <p:nvSpPr>
            <p:cNvPr name="TextBox 36" id="36"/>
            <p:cNvSpPr txBox="true"/>
            <p:nvPr/>
          </p:nvSpPr>
          <p:spPr>
            <a:xfrm>
              <a:off x="0" y="-47625"/>
              <a:ext cx="1010882" cy="473369"/>
            </a:xfrm>
            <a:prstGeom prst="rect">
              <a:avLst/>
            </a:prstGeom>
          </p:spPr>
          <p:txBody>
            <a:bodyPr anchor="ctr" rtlCol="false" tIns="50800" lIns="50800" bIns="50800" rIns="50800"/>
            <a:lstStyle/>
            <a:p>
              <a:pPr algn="ctr">
                <a:lnSpc>
                  <a:spcPts val="3210"/>
                </a:lnSpc>
              </a:pPr>
            </a:p>
          </p:txBody>
        </p:sp>
      </p:grpSp>
      <p:grpSp>
        <p:nvGrpSpPr>
          <p:cNvPr name="Group 37" id="37"/>
          <p:cNvGrpSpPr/>
          <p:nvPr/>
        </p:nvGrpSpPr>
        <p:grpSpPr>
          <a:xfrm rot="0">
            <a:off x="9850611" y="2418935"/>
            <a:ext cx="3930218" cy="292213"/>
            <a:chOff x="0" y="0"/>
            <a:chExt cx="1010910" cy="75162"/>
          </a:xfrm>
        </p:grpSpPr>
        <p:sp>
          <p:nvSpPr>
            <p:cNvPr name="Freeform 38" id="38"/>
            <p:cNvSpPr/>
            <p:nvPr/>
          </p:nvSpPr>
          <p:spPr>
            <a:xfrm flipH="false" flipV="false" rot="0">
              <a:off x="0" y="0"/>
              <a:ext cx="1010910" cy="75162"/>
            </a:xfrm>
            <a:custGeom>
              <a:avLst/>
              <a:gdLst/>
              <a:ahLst/>
              <a:cxnLst/>
              <a:rect r="r" b="b" t="t" l="l"/>
              <a:pathLst>
                <a:path h="75162" w="1010910">
                  <a:moveTo>
                    <a:pt x="0" y="0"/>
                  </a:moveTo>
                  <a:lnTo>
                    <a:pt x="1010910" y="0"/>
                  </a:lnTo>
                  <a:lnTo>
                    <a:pt x="1010910" y="75162"/>
                  </a:lnTo>
                  <a:lnTo>
                    <a:pt x="0" y="75162"/>
                  </a:lnTo>
                  <a:close/>
                </a:path>
              </a:pathLst>
            </a:custGeom>
            <a:solidFill>
              <a:srgbClr val="FFFFFF"/>
            </a:solidFill>
            <a:ln w="9525" cap="sq">
              <a:solidFill>
                <a:srgbClr val="000000"/>
              </a:solidFill>
              <a:prstDash val="solid"/>
              <a:miter/>
            </a:ln>
          </p:spPr>
        </p:sp>
        <p:sp>
          <p:nvSpPr>
            <p:cNvPr name="TextBox 39" id="39"/>
            <p:cNvSpPr txBox="true"/>
            <p:nvPr/>
          </p:nvSpPr>
          <p:spPr>
            <a:xfrm>
              <a:off x="0" y="-47625"/>
              <a:ext cx="1010910" cy="122787"/>
            </a:xfrm>
            <a:prstGeom prst="rect">
              <a:avLst/>
            </a:prstGeom>
          </p:spPr>
          <p:txBody>
            <a:bodyPr anchor="ctr" rtlCol="false" tIns="50800" lIns="50800" bIns="50800" rIns="50800"/>
            <a:lstStyle/>
            <a:p>
              <a:pPr algn="ctr">
                <a:lnSpc>
                  <a:spcPts val="3210"/>
                </a:lnSpc>
              </a:pPr>
            </a:p>
          </p:txBody>
        </p:sp>
      </p:grpSp>
      <p:sp>
        <p:nvSpPr>
          <p:cNvPr name="AutoShape 40" id="40"/>
          <p:cNvSpPr/>
          <p:nvPr/>
        </p:nvSpPr>
        <p:spPr>
          <a:xfrm flipH="true">
            <a:off x="10957890" y="2422078"/>
            <a:ext cx="536" cy="281608"/>
          </a:xfrm>
          <a:prstGeom prst="line">
            <a:avLst/>
          </a:prstGeom>
          <a:ln cap="flat" w="9525">
            <a:solidFill>
              <a:srgbClr val="000000"/>
            </a:solidFill>
            <a:prstDash val="solid"/>
            <a:headEnd type="none" len="sm" w="sm"/>
            <a:tailEnd type="none" len="sm" w="sm"/>
          </a:ln>
        </p:spPr>
      </p:sp>
      <p:sp>
        <p:nvSpPr>
          <p:cNvPr name="TextBox 41" id="41"/>
          <p:cNvSpPr txBox="true"/>
          <p:nvPr/>
        </p:nvSpPr>
        <p:spPr>
          <a:xfrm rot="0">
            <a:off x="9985541" y="2452614"/>
            <a:ext cx="779338" cy="182040"/>
          </a:xfrm>
          <a:prstGeom prst="rect">
            <a:avLst/>
          </a:prstGeom>
        </p:spPr>
        <p:txBody>
          <a:bodyPr anchor="t" rtlCol="false" tIns="0" lIns="0" bIns="0" rIns="0">
            <a:spAutoFit/>
          </a:bodyPr>
          <a:lstStyle/>
          <a:p>
            <a:pPr algn="ctr">
              <a:lnSpc>
                <a:spcPts val="1516"/>
              </a:lnSpc>
            </a:pPr>
            <a:r>
              <a:rPr lang="en-US" sz="1083">
                <a:solidFill>
                  <a:srgbClr val="000000"/>
                </a:solidFill>
                <a:latin typeface="Canva Sans"/>
              </a:rPr>
              <a:t>O</a:t>
            </a:r>
            <a:r>
              <a:rPr lang="en-US" sz="1083">
                <a:solidFill>
                  <a:srgbClr val="000000"/>
                </a:solidFill>
                <a:latin typeface="Canva Sans"/>
              </a:rPr>
              <a:t>pération 1</a:t>
            </a:r>
          </a:p>
        </p:txBody>
      </p:sp>
      <p:sp>
        <p:nvSpPr>
          <p:cNvPr name="AutoShape 42" id="42"/>
          <p:cNvSpPr/>
          <p:nvPr/>
        </p:nvSpPr>
        <p:spPr>
          <a:xfrm flipV="true">
            <a:off x="9864529" y="3814311"/>
            <a:ext cx="3902516" cy="12277"/>
          </a:xfrm>
          <a:prstGeom prst="line">
            <a:avLst/>
          </a:prstGeom>
          <a:ln cap="flat" w="9525">
            <a:solidFill>
              <a:srgbClr val="000000"/>
            </a:solidFill>
            <a:prstDash val="solid"/>
            <a:headEnd type="none" len="sm" w="sm"/>
            <a:tailEnd type="none" len="sm" w="sm"/>
          </a:ln>
        </p:spPr>
      </p:sp>
      <p:sp>
        <p:nvSpPr>
          <p:cNvPr name="AutoShape 43" id="43"/>
          <p:cNvSpPr/>
          <p:nvPr/>
        </p:nvSpPr>
        <p:spPr>
          <a:xfrm flipH="true">
            <a:off x="10949114" y="3820168"/>
            <a:ext cx="536" cy="265010"/>
          </a:xfrm>
          <a:prstGeom prst="line">
            <a:avLst/>
          </a:prstGeom>
          <a:ln cap="flat" w="9525">
            <a:solidFill>
              <a:srgbClr val="000000"/>
            </a:solidFill>
            <a:prstDash val="solid"/>
            <a:headEnd type="none" len="sm" w="sm"/>
            <a:tailEnd type="none" len="sm" w="sm"/>
          </a:ln>
        </p:spPr>
      </p:sp>
      <p:sp>
        <p:nvSpPr>
          <p:cNvPr name="AutoShape 44" id="44"/>
          <p:cNvSpPr/>
          <p:nvPr/>
        </p:nvSpPr>
        <p:spPr>
          <a:xfrm flipH="true">
            <a:off x="12430158" y="3813449"/>
            <a:ext cx="536" cy="265010"/>
          </a:xfrm>
          <a:prstGeom prst="line">
            <a:avLst/>
          </a:prstGeom>
          <a:ln cap="flat" w="9525">
            <a:solidFill>
              <a:srgbClr val="000000"/>
            </a:solidFill>
            <a:prstDash val="solid"/>
            <a:headEnd type="none" len="sm" w="sm"/>
            <a:tailEnd type="none" len="sm" w="sm"/>
          </a:ln>
        </p:spPr>
      </p:sp>
      <p:sp>
        <p:nvSpPr>
          <p:cNvPr name="TextBox 45" id="45"/>
          <p:cNvSpPr txBox="true"/>
          <p:nvPr/>
        </p:nvSpPr>
        <p:spPr>
          <a:xfrm rot="0">
            <a:off x="10291107" y="3830231"/>
            <a:ext cx="170679"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TJ</a:t>
            </a:r>
          </a:p>
        </p:txBody>
      </p:sp>
      <p:sp>
        <p:nvSpPr>
          <p:cNvPr name="TextBox 46" id="46"/>
          <p:cNvSpPr txBox="true"/>
          <p:nvPr/>
        </p:nvSpPr>
        <p:spPr>
          <a:xfrm rot="0">
            <a:off x="11543233" y="3830231"/>
            <a:ext cx="212333"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OK</a:t>
            </a:r>
          </a:p>
        </p:txBody>
      </p:sp>
      <p:sp>
        <p:nvSpPr>
          <p:cNvPr name="TextBox 47" id="47"/>
          <p:cNvSpPr txBox="true"/>
          <p:nvPr/>
        </p:nvSpPr>
        <p:spPr>
          <a:xfrm rot="0">
            <a:off x="12952192" y="3830231"/>
            <a:ext cx="258559"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!OK</a:t>
            </a:r>
          </a:p>
        </p:txBody>
      </p:sp>
      <p:sp>
        <p:nvSpPr>
          <p:cNvPr name="TextBox 48" id="48"/>
          <p:cNvSpPr txBox="true"/>
          <p:nvPr/>
        </p:nvSpPr>
        <p:spPr>
          <a:xfrm rot="0">
            <a:off x="9899039" y="2758773"/>
            <a:ext cx="1232946"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Récéption BMM</a:t>
            </a:r>
          </a:p>
        </p:txBody>
      </p:sp>
      <p:sp>
        <p:nvSpPr>
          <p:cNvPr name="TextBox 49" id="49"/>
          <p:cNvSpPr txBox="true"/>
          <p:nvPr/>
        </p:nvSpPr>
        <p:spPr>
          <a:xfrm rot="0">
            <a:off x="9864529" y="2928632"/>
            <a:ext cx="1232946"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Controle BMM</a:t>
            </a:r>
          </a:p>
        </p:txBody>
      </p:sp>
      <p:sp>
        <p:nvSpPr>
          <p:cNvPr name="TextBox 50" id="50"/>
          <p:cNvSpPr txBox="true"/>
          <p:nvPr/>
        </p:nvSpPr>
        <p:spPr>
          <a:xfrm rot="0">
            <a:off x="9900055" y="3109828"/>
            <a:ext cx="1232946"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Si OK :</a:t>
            </a:r>
          </a:p>
        </p:txBody>
      </p:sp>
      <p:sp>
        <p:nvSpPr>
          <p:cNvPr name="TextBox 51" id="51"/>
          <p:cNvSpPr txBox="true"/>
          <p:nvPr/>
        </p:nvSpPr>
        <p:spPr>
          <a:xfrm rot="0">
            <a:off x="10461787" y="3279686"/>
            <a:ext cx="1232946"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Validation BMM</a:t>
            </a:r>
          </a:p>
        </p:txBody>
      </p:sp>
      <p:sp>
        <p:nvSpPr>
          <p:cNvPr name="TextBox 52" id="52"/>
          <p:cNvSpPr txBox="true"/>
          <p:nvPr/>
        </p:nvSpPr>
        <p:spPr>
          <a:xfrm rot="0">
            <a:off x="10378062" y="3453448"/>
            <a:ext cx="1232946"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Envoie BMM</a:t>
            </a:r>
          </a:p>
        </p:txBody>
      </p:sp>
      <p:sp>
        <p:nvSpPr>
          <p:cNvPr name="TextBox 53" id="53"/>
          <p:cNvSpPr txBox="true"/>
          <p:nvPr/>
        </p:nvSpPr>
        <p:spPr>
          <a:xfrm rot="0">
            <a:off x="9949680" y="3623306"/>
            <a:ext cx="1232946"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Sinon : BMM rejeté</a:t>
            </a:r>
          </a:p>
        </p:txBody>
      </p:sp>
      <p:sp>
        <p:nvSpPr>
          <p:cNvPr name="TextBox 54" id="54"/>
          <p:cNvSpPr txBox="true"/>
          <p:nvPr/>
        </p:nvSpPr>
        <p:spPr>
          <a:xfrm rot="0">
            <a:off x="14499769" y="3012920"/>
            <a:ext cx="135832"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M</a:t>
            </a:r>
          </a:p>
        </p:txBody>
      </p:sp>
      <p:sp>
        <p:nvSpPr>
          <p:cNvPr name="TextBox 55" id="55"/>
          <p:cNvSpPr txBox="true"/>
          <p:nvPr/>
        </p:nvSpPr>
        <p:spPr>
          <a:xfrm rot="0">
            <a:off x="15430698" y="3012920"/>
            <a:ext cx="159097"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DI</a:t>
            </a:r>
          </a:p>
        </p:txBody>
      </p:sp>
      <p:grpSp>
        <p:nvGrpSpPr>
          <p:cNvPr name="Group 56" id="56"/>
          <p:cNvGrpSpPr/>
          <p:nvPr/>
        </p:nvGrpSpPr>
        <p:grpSpPr>
          <a:xfrm rot="0">
            <a:off x="9645982" y="4293119"/>
            <a:ext cx="642821" cy="512287"/>
            <a:chOff x="0" y="0"/>
            <a:chExt cx="661563" cy="527223"/>
          </a:xfrm>
        </p:grpSpPr>
        <p:sp>
          <p:nvSpPr>
            <p:cNvPr name="Freeform 57" id="57"/>
            <p:cNvSpPr/>
            <p:nvPr/>
          </p:nvSpPr>
          <p:spPr>
            <a:xfrm flipH="false" flipV="false" rot="0">
              <a:off x="0" y="0"/>
              <a:ext cx="661563" cy="527223"/>
            </a:xfrm>
            <a:custGeom>
              <a:avLst/>
              <a:gdLst/>
              <a:ahLst/>
              <a:cxnLst/>
              <a:rect r="r" b="b" t="t" l="l"/>
              <a:pathLst>
                <a:path h="527223" w="661563">
                  <a:moveTo>
                    <a:pt x="330782" y="0"/>
                  </a:moveTo>
                  <a:cubicBezTo>
                    <a:pt x="148096" y="0"/>
                    <a:pt x="0" y="118023"/>
                    <a:pt x="0" y="263611"/>
                  </a:cubicBezTo>
                  <a:cubicBezTo>
                    <a:pt x="0" y="409200"/>
                    <a:pt x="148096" y="527223"/>
                    <a:pt x="330782" y="527223"/>
                  </a:cubicBezTo>
                  <a:cubicBezTo>
                    <a:pt x="513467" y="527223"/>
                    <a:pt x="661563" y="409200"/>
                    <a:pt x="661563" y="263611"/>
                  </a:cubicBezTo>
                  <a:cubicBezTo>
                    <a:pt x="661563" y="118023"/>
                    <a:pt x="513467" y="0"/>
                    <a:pt x="330782" y="0"/>
                  </a:cubicBezTo>
                  <a:close/>
                </a:path>
              </a:pathLst>
            </a:custGeom>
            <a:solidFill>
              <a:srgbClr val="FFFFFF"/>
            </a:solidFill>
            <a:ln w="9525" cap="sq">
              <a:solidFill>
                <a:srgbClr val="000000"/>
              </a:solidFill>
              <a:prstDash val="solid"/>
              <a:miter/>
            </a:ln>
          </p:spPr>
        </p:sp>
        <p:sp>
          <p:nvSpPr>
            <p:cNvPr name="TextBox 58" id="58"/>
            <p:cNvSpPr txBox="true"/>
            <p:nvPr/>
          </p:nvSpPr>
          <p:spPr>
            <a:xfrm>
              <a:off x="62022" y="30377"/>
              <a:ext cx="53752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Reçu</a:t>
              </a:r>
            </a:p>
          </p:txBody>
        </p:sp>
      </p:grpSp>
      <p:sp>
        <p:nvSpPr>
          <p:cNvPr name="AutoShape 59" id="59"/>
          <p:cNvSpPr/>
          <p:nvPr/>
        </p:nvSpPr>
        <p:spPr>
          <a:xfrm flipV="true">
            <a:off x="9949680" y="4076050"/>
            <a:ext cx="178313" cy="229088"/>
          </a:xfrm>
          <a:prstGeom prst="line">
            <a:avLst/>
          </a:prstGeom>
          <a:ln cap="flat" w="9525">
            <a:solidFill>
              <a:srgbClr val="000000"/>
            </a:solidFill>
            <a:prstDash val="solid"/>
            <a:headEnd type="none" len="sm" w="sm"/>
            <a:tailEnd type="none" len="sm" w="sm"/>
          </a:ln>
        </p:spPr>
      </p:sp>
      <p:sp>
        <p:nvSpPr>
          <p:cNvPr name="AutoShape 60" id="60"/>
          <p:cNvSpPr/>
          <p:nvPr/>
        </p:nvSpPr>
        <p:spPr>
          <a:xfrm flipH="true" flipV="true">
            <a:off x="10516528" y="4076050"/>
            <a:ext cx="193791" cy="218048"/>
          </a:xfrm>
          <a:prstGeom prst="line">
            <a:avLst/>
          </a:prstGeom>
          <a:ln cap="flat" w="9525">
            <a:solidFill>
              <a:srgbClr val="000000"/>
            </a:solidFill>
            <a:prstDash val="solid"/>
            <a:headEnd type="none" len="sm" w="sm"/>
            <a:tailEnd type="none" len="sm" w="sm"/>
          </a:ln>
        </p:spPr>
      </p:sp>
      <p:grpSp>
        <p:nvGrpSpPr>
          <p:cNvPr name="Group 61" id="61"/>
          <p:cNvGrpSpPr/>
          <p:nvPr/>
        </p:nvGrpSpPr>
        <p:grpSpPr>
          <a:xfrm rot="0">
            <a:off x="10372331" y="4289259"/>
            <a:ext cx="622203" cy="512287"/>
            <a:chOff x="0" y="0"/>
            <a:chExt cx="640344" cy="527223"/>
          </a:xfrm>
        </p:grpSpPr>
        <p:sp>
          <p:nvSpPr>
            <p:cNvPr name="Freeform 62" id="62"/>
            <p:cNvSpPr/>
            <p:nvPr/>
          </p:nvSpPr>
          <p:spPr>
            <a:xfrm flipH="false" flipV="false" rot="0">
              <a:off x="0" y="0"/>
              <a:ext cx="640344" cy="527223"/>
            </a:xfrm>
            <a:custGeom>
              <a:avLst/>
              <a:gdLst/>
              <a:ahLst/>
              <a:cxnLst/>
              <a:rect r="r" b="b" t="t" l="l"/>
              <a:pathLst>
                <a:path h="527223" w="640344">
                  <a:moveTo>
                    <a:pt x="320172" y="0"/>
                  </a:moveTo>
                  <a:cubicBezTo>
                    <a:pt x="143346" y="0"/>
                    <a:pt x="0" y="118023"/>
                    <a:pt x="0" y="263611"/>
                  </a:cubicBezTo>
                  <a:cubicBezTo>
                    <a:pt x="0" y="409200"/>
                    <a:pt x="143346" y="527223"/>
                    <a:pt x="320172" y="527223"/>
                  </a:cubicBezTo>
                  <a:cubicBezTo>
                    <a:pt x="496998" y="527223"/>
                    <a:pt x="640344" y="409200"/>
                    <a:pt x="640344" y="263611"/>
                  </a:cubicBezTo>
                  <a:cubicBezTo>
                    <a:pt x="640344" y="118023"/>
                    <a:pt x="496998" y="0"/>
                    <a:pt x="320172" y="0"/>
                  </a:cubicBezTo>
                  <a:close/>
                </a:path>
              </a:pathLst>
            </a:custGeom>
            <a:solidFill>
              <a:srgbClr val="FFFFFF"/>
            </a:solidFill>
            <a:ln w="9525" cap="sq">
              <a:solidFill>
                <a:srgbClr val="000000"/>
              </a:solidFill>
              <a:prstDash val="solid"/>
              <a:miter/>
            </a:ln>
          </p:spPr>
        </p:sp>
        <p:sp>
          <p:nvSpPr>
            <p:cNvPr name="TextBox 63" id="63"/>
            <p:cNvSpPr txBox="true"/>
            <p:nvPr/>
          </p:nvSpPr>
          <p:spPr>
            <a:xfrm>
              <a:off x="60032" y="30377"/>
              <a:ext cx="52028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CONTROLÉ</a:t>
              </a:r>
            </a:p>
          </p:txBody>
        </p:sp>
      </p:grpSp>
      <p:sp>
        <p:nvSpPr>
          <p:cNvPr name="AutoShape 64" id="64"/>
          <p:cNvSpPr/>
          <p:nvPr/>
        </p:nvSpPr>
        <p:spPr>
          <a:xfrm flipV="true">
            <a:off x="11279503" y="4076050"/>
            <a:ext cx="313205" cy="221576"/>
          </a:xfrm>
          <a:prstGeom prst="line">
            <a:avLst/>
          </a:prstGeom>
          <a:ln cap="flat" w="9525">
            <a:solidFill>
              <a:srgbClr val="000000"/>
            </a:solidFill>
            <a:prstDash val="solid"/>
            <a:headEnd type="none" len="sm" w="sm"/>
            <a:tailEnd type="none" len="sm" w="sm"/>
          </a:ln>
        </p:spPr>
      </p:sp>
      <p:sp>
        <p:nvSpPr>
          <p:cNvPr name="AutoShape 65" id="65"/>
          <p:cNvSpPr/>
          <p:nvPr/>
        </p:nvSpPr>
        <p:spPr>
          <a:xfrm flipH="true" flipV="true">
            <a:off x="11953064" y="4076050"/>
            <a:ext cx="204279" cy="226004"/>
          </a:xfrm>
          <a:prstGeom prst="line">
            <a:avLst/>
          </a:prstGeom>
          <a:ln cap="flat" w="9525">
            <a:solidFill>
              <a:srgbClr val="000000"/>
            </a:solidFill>
            <a:prstDash val="solid"/>
            <a:headEnd type="none" len="sm" w="sm"/>
            <a:tailEnd type="none" len="sm" w="sm"/>
          </a:ln>
        </p:spPr>
      </p:sp>
      <p:grpSp>
        <p:nvGrpSpPr>
          <p:cNvPr name="Group 66" id="66"/>
          <p:cNvGrpSpPr/>
          <p:nvPr/>
        </p:nvGrpSpPr>
        <p:grpSpPr>
          <a:xfrm rot="0">
            <a:off x="11043955" y="4278186"/>
            <a:ext cx="642821" cy="512287"/>
            <a:chOff x="0" y="0"/>
            <a:chExt cx="661563" cy="527223"/>
          </a:xfrm>
        </p:grpSpPr>
        <p:sp>
          <p:nvSpPr>
            <p:cNvPr name="Freeform 67" id="67"/>
            <p:cNvSpPr/>
            <p:nvPr/>
          </p:nvSpPr>
          <p:spPr>
            <a:xfrm flipH="false" flipV="false" rot="0">
              <a:off x="0" y="0"/>
              <a:ext cx="661563" cy="527223"/>
            </a:xfrm>
            <a:custGeom>
              <a:avLst/>
              <a:gdLst/>
              <a:ahLst/>
              <a:cxnLst/>
              <a:rect r="r" b="b" t="t" l="l"/>
              <a:pathLst>
                <a:path h="527223" w="661563">
                  <a:moveTo>
                    <a:pt x="330782" y="0"/>
                  </a:moveTo>
                  <a:cubicBezTo>
                    <a:pt x="148096" y="0"/>
                    <a:pt x="0" y="118023"/>
                    <a:pt x="0" y="263611"/>
                  </a:cubicBezTo>
                  <a:cubicBezTo>
                    <a:pt x="0" y="409200"/>
                    <a:pt x="148096" y="527223"/>
                    <a:pt x="330782" y="527223"/>
                  </a:cubicBezTo>
                  <a:cubicBezTo>
                    <a:pt x="513467" y="527223"/>
                    <a:pt x="661563" y="409200"/>
                    <a:pt x="661563" y="263611"/>
                  </a:cubicBezTo>
                  <a:cubicBezTo>
                    <a:pt x="661563" y="118023"/>
                    <a:pt x="513467" y="0"/>
                    <a:pt x="330782" y="0"/>
                  </a:cubicBezTo>
                  <a:close/>
                </a:path>
              </a:pathLst>
            </a:custGeom>
            <a:solidFill>
              <a:srgbClr val="FFFFFF"/>
            </a:solidFill>
            <a:ln w="9525" cap="sq">
              <a:solidFill>
                <a:srgbClr val="000000"/>
              </a:solidFill>
              <a:prstDash val="solid"/>
              <a:miter/>
            </a:ln>
          </p:spPr>
        </p:sp>
        <p:sp>
          <p:nvSpPr>
            <p:cNvPr name="TextBox 68" id="68"/>
            <p:cNvSpPr txBox="true"/>
            <p:nvPr/>
          </p:nvSpPr>
          <p:spPr>
            <a:xfrm>
              <a:off x="62022" y="30377"/>
              <a:ext cx="53752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ENVOYÉ</a:t>
              </a:r>
            </a:p>
          </p:txBody>
        </p:sp>
      </p:grpSp>
      <p:grpSp>
        <p:nvGrpSpPr>
          <p:cNvPr name="Group 69" id="69"/>
          <p:cNvGrpSpPr/>
          <p:nvPr/>
        </p:nvGrpSpPr>
        <p:grpSpPr>
          <a:xfrm rot="0">
            <a:off x="11846241" y="4302054"/>
            <a:ext cx="622203" cy="512287"/>
            <a:chOff x="0" y="0"/>
            <a:chExt cx="640344" cy="527223"/>
          </a:xfrm>
        </p:grpSpPr>
        <p:sp>
          <p:nvSpPr>
            <p:cNvPr name="Freeform 70" id="70"/>
            <p:cNvSpPr/>
            <p:nvPr/>
          </p:nvSpPr>
          <p:spPr>
            <a:xfrm flipH="false" flipV="false" rot="0">
              <a:off x="0" y="0"/>
              <a:ext cx="640344" cy="527223"/>
            </a:xfrm>
            <a:custGeom>
              <a:avLst/>
              <a:gdLst/>
              <a:ahLst/>
              <a:cxnLst/>
              <a:rect r="r" b="b" t="t" l="l"/>
              <a:pathLst>
                <a:path h="527223" w="640344">
                  <a:moveTo>
                    <a:pt x="320172" y="0"/>
                  </a:moveTo>
                  <a:cubicBezTo>
                    <a:pt x="143346" y="0"/>
                    <a:pt x="0" y="118023"/>
                    <a:pt x="0" y="263611"/>
                  </a:cubicBezTo>
                  <a:cubicBezTo>
                    <a:pt x="0" y="409200"/>
                    <a:pt x="143346" y="527223"/>
                    <a:pt x="320172" y="527223"/>
                  </a:cubicBezTo>
                  <a:cubicBezTo>
                    <a:pt x="496998" y="527223"/>
                    <a:pt x="640344" y="409200"/>
                    <a:pt x="640344" y="263611"/>
                  </a:cubicBezTo>
                  <a:cubicBezTo>
                    <a:pt x="640344" y="118023"/>
                    <a:pt x="496998" y="0"/>
                    <a:pt x="320172" y="0"/>
                  </a:cubicBezTo>
                  <a:close/>
                </a:path>
              </a:pathLst>
            </a:custGeom>
            <a:solidFill>
              <a:srgbClr val="FFFFFF"/>
            </a:solidFill>
            <a:ln w="9525" cap="sq">
              <a:solidFill>
                <a:srgbClr val="000000"/>
              </a:solidFill>
              <a:prstDash val="solid"/>
              <a:miter/>
            </a:ln>
          </p:spPr>
        </p:sp>
        <p:sp>
          <p:nvSpPr>
            <p:cNvPr name="TextBox 71" id="71"/>
            <p:cNvSpPr txBox="true"/>
            <p:nvPr/>
          </p:nvSpPr>
          <p:spPr>
            <a:xfrm>
              <a:off x="60032" y="30377"/>
              <a:ext cx="52028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VALIDÉ</a:t>
              </a:r>
            </a:p>
          </p:txBody>
        </p:sp>
      </p:grpSp>
      <p:sp>
        <p:nvSpPr>
          <p:cNvPr name="AutoShape 72" id="72"/>
          <p:cNvSpPr/>
          <p:nvPr/>
        </p:nvSpPr>
        <p:spPr>
          <a:xfrm>
            <a:off x="13133969" y="4078716"/>
            <a:ext cx="0" cy="243828"/>
          </a:xfrm>
          <a:prstGeom prst="line">
            <a:avLst/>
          </a:prstGeom>
          <a:ln cap="flat" w="9525">
            <a:solidFill>
              <a:srgbClr val="000000"/>
            </a:solidFill>
            <a:prstDash val="solid"/>
            <a:headEnd type="none" len="sm" w="sm"/>
            <a:tailEnd type="none" len="sm" w="sm"/>
          </a:ln>
        </p:spPr>
      </p:sp>
      <p:grpSp>
        <p:nvGrpSpPr>
          <p:cNvPr name="Group 73" id="73"/>
          <p:cNvGrpSpPr/>
          <p:nvPr/>
        </p:nvGrpSpPr>
        <p:grpSpPr>
          <a:xfrm rot="0">
            <a:off x="12838779" y="4306707"/>
            <a:ext cx="622203" cy="512287"/>
            <a:chOff x="0" y="0"/>
            <a:chExt cx="640344" cy="527223"/>
          </a:xfrm>
        </p:grpSpPr>
        <p:sp>
          <p:nvSpPr>
            <p:cNvPr name="Freeform 74" id="74"/>
            <p:cNvSpPr/>
            <p:nvPr/>
          </p:nvSpPr>
          <p:spPr>
            <a:xfrm flipH="false" flipV="false" rot="0">
              <a:off x="0" y="0"/>
              <a:ext cx="640344" cy="527223"/>
            </a:xfrm>
            <a:custGeom>
              <a:avLst/>
              <a:gdLst/>
              <a:ahLst/>
              <a:cxnLst/>
              <a:rect r="r" b="b" t="t" l="l"/>
              <a:pathLst>
                <a:path h="527223" w="640344">
                  <a:moveTo>
                    <a:pt x="320172" y="0"/>
                  </a:moveTo>
                  <a:cubicBezTo>
                    <a:pt x="143346" y="0"/>
                    <a:pt x="0" y="118023"/>
                    <a:pt x="0" y="263611"/>
                  </a:cubicBezTo>
                  <a:cubicBezTo>
                    <a:pt x="0" y="409200"/>
                    <a:pt x="143346" y="527223"/>
                    <a:pt x="320172" y="527223"/>
                  </a:cubicBezTo>
                  <a:cubicBezTo>
                    <a:pt x="496998" y="527223"/>
                    <a:pt x="640344" y="409200"/>
                    <a:pt x="640344" y="263611"/>
                  </a:cubicBezTo>
                  <a:cubicBezTo>
                    <a:pt x="640344" y="118023"/>
                    <a:pt x="496998" y="0"/>
                    <a:pt x="320172" y="0"/>
                  </a:cubicBezTo>
                  <a:close/>
                </a:path>
              </a:pathLst>
            </a:custGeom>
            <a:solidFill>
              <a:srgbClr val="FFFFFF"/>
            </a:solidFill>
            <a:ln w="9525" cap="sq">
              <a:solidFill>
                <a:srgbClr val="000000"/>
              </a:solidFill>
              <a:prstDash val="solid"/>
              <a:miter/>
            </a:ln>
          </p:spPr>
        </p:sp>
        <p:sp>
          <p:nvSpPr>
            <p:cNvPr name="TextBox 75" id="75"/>
            <p:cNvSpPr txBox="true"/>
            <p:nvPr/>
          </p:nvSpPr>
          <p:spPr>
            <a:xfrm>
              <a:off x="60032" y="30377"/>
              <a:ext cx="52028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BMM</a:t>
              </a:r>
            </a:p>
            <a:p>
              <a:pPr algn="ctr">
                <a:lnSpc>
                  <a:spcPts val="1162"/>
                </a:lnSpc>
              </a:pPr>
              <a:r>
                <a:rPr lang="en-US" sz="830">
                  <a:solidFill>
                    <a:srgbClr val="000000"/>
                  </a:solidFill>
                  <a:latin typeface="Open Sans"/>
                </a:rPr>
                <a:t>REJETÉ</a:t>
              </a:r>
            </a:p>
          </p:txBody>
        </p:sp>
      </p:grpSp>
      <p:sp>
        <p:nvSpPr>
          <p:cNvPr name="AutoShape 76" id="76"/>
          <p:cNvSpPr/>
          <p:nvPr/>
        </p:nvSpPr>
        <p:spPr>
          <a:xfrm>
            <a:off x="12162105" y="4818993"/>
            <a:ext cx="0" cy="243828"/>
          </a:xfrm>
          <a:prstGeom prst="line">
            <a:avLst/>
          </a:prstGeom>
          <a:ln cap="flat" w="9525">
            <a:solidFill>
              <a:srgbClr val="000000"/>
            </a:solidFill>
            <a:prstDash val="solid"/>
            <a:headEnd type="none" len="sm" w="sm"/>
            <a:tailEnd type="none" len="sm" w="sm"/>
          </a:ln>
        </p:spPr>
      </p:sp>
      <p:grpSp>
        <p:nvGrpSpPr>
          <p:cNvPr name="Group 77" id="77"/>
          <p:cNvGrpSpPr/>
          <p:nvPr/>
        </p:nvGrpSpPr>
        <p:grpSpPr>
          <a:xfrm rot="0">
            <a:off x="9810844" y="5072346"/>
            <a:ext cx="3930110" cy="872128"/>
            <a:chOff x="0" y="0"/>
            <a:chExt cx="1010882" cy="224324"/>
          </a:xfrm>
        </p:grpSpPr>
        <p:sp>
          <p:nvSpPr>
            <p:cNvPr name="Freeform 78" id="78"/>
            <p:cNvSpPr/>
            <p:nvPr/>
          </p:nvSpPr>
          <p:spPr>
            <a:xfrm flipH="false" flipV="false" rot="0">
              <a:off x="0" y="0"/>
              <a:ext cx="1010882" cy="224324"/>
            </a:xfrm>
            <a:custGeom>
              <a:avLst/>
              <a:gdLst/>
              <a:ahLst/>
              <a:cxnLst/>
              <a:rect r="r" b="b" t="t" l="l"/>
              <a:pathLst>
                <a:path h="224324" w="1010882">
                  <a:moveTo>
                    <a:pt x="0" y="0"/>
                  </a:moveTo>
                  <a:lnTo>
                    <a:pt x="1010882" y="0"/>
                  </a:lnTo>
                  <a:lnTo>
                    <a:pt x="1010882" y="224324"/>
                  </a:lnTo>
                  <a:lnTo>
                    <a:pt x="0" y="224324"/>
                  </a:lnTo>
                  <a:close/>
                </a:path>
              </a:pathLst>
            </a:custGeom>
            <a:solidFill>
              <a:srgbClr val="FFFFFF"/>
            </a:solidFill>
            <a:ln w="9525" cap="sq">
              <a:solidFill>
                <a:srgbClr val="000000"/>
              </a:solidFill>
              <a:prstDash val="solid"/>
              <a:miter/>
            </a:ln>
          </p:spPr>
        </p:sp>
        <p:sp>
          <p:nvSpPr>
            <p:cNvPr name="TextBox 79" id="79"/>
            <p:cNvSpPr txBox="true"/>
            <p:nvPr/>
          </p:nvSpPr>
          <p:spPr>
            <a:xfrm>
              <a:off x="0" y="-47625"/>
              <a:ext cx="1010882" cy="271949"/>
            </a:xfrm>
            <a:prstGeom prst="rect">
              <a:avLst/>
            </a:prstGeom>
          </p:spPr>
          <p:txBody>
            <a:bodyPr anchor="ctr" rtlCol="false" tIns="50800" lIns="50800" bIns="50800" rIns="50800"/>
            <a:lstStyle/>
            <a:p>
              <a:pPr algn="ctr">
                <a:lnSpc>
                  <a:spcPts val="3210"/>
                </a:lnSpc>
              </a:pPr>
            </a:p>
          </p:txBody>
        </p:sp>
      </p:grpSp>
      <p:grpSp>
        <p:nvGrpSpPr>
          <p:cNvPr name="Group 80" id="80"/>
          <p:cNvGrpSpPr/>
          <p:nvPr/>
        </p:nvGrpSpPr>
        <p:grpSpPr>
          <a:xfrm rot="0">
            <a:off x="9810736" y="5072346"/>
            <a:ext cx="3930218" cy="292213"/>
            <a:chOff x="0" y="0"/>
            <a:chExt cx="1010910" cy="75162"/>
          </a:xfrm>
        </p:grpSpPr>
        <p:sp>
          <p:nvSpPr>
            <p:cNvPr name="Freeform 81" id="81"/>
            <p:cNvSpPr/>
            <p:nvPr/>
          </p:nvSpPr>
          <p:spPr>
            <a:xfrm flipH="false" flipV="false" rot="0">
              <a:off x="0" y="0"/>
              <a:ext cx="1010910" cy="75162"/>
            </a:xfrm>
            <a:custGeom>
              <a:avLst/>
              <a:gdLst/>
              <a:ahLst/>
              <a:cxnLst/>
              <a:rect r="r" b="b" t="t" l="l"/>
              <a:pathLst>
                <a:path h="75162" w="1010910">
                  <a:moveTo>
                    <a:pt x="0" y="0"/>
                  </a:moveTo>
                  <a:lnTo>
                    <a:pt x="1010910" y="0"/>
                  </a:lnTo>
                  <a:lnTo>
                    <a:pt x="1010910" y="75162"/>
                  </a:lnTo>
                  <a:lnTo>
                    <a:pt x="0" y="75162"/>
                  </a:lnTo>
                  <a:close/>
                </a:path>
              </a:pathLst>
            </a:custGeom>
            <a:solidFill>
              <a:srgbClr val="FFFFFF"/>
            </a:solidFill>
            <a:ln w="9525" cap="sq">
              <a:solidFill>
                <a:srgbClr val="000000"/>
              </a:solidFill>
              <a:prstDash val="solid"/>
              <a:miter/>
            </a:ln>
          </p:spPr>
        </p:sp>
        <p:sp>
          <p:nvSpPr>
            <p:cNvPr name="TextBox 82" id="82"/>
            <p:cNvSpPr txBox="true"/>
            <p:nvPr/>
          </p:nvSpPr>
          <p:spPr>
            <a:xfrm>
              <a:off x="0" y="-47625"/>
              <a:ext cx="1010910" cy="122787"/>
            </a:xfrm>
            <a:prstGeom prst="rect">
              <a:avLst/>
            </a:prstGeom>
          </p:spPr>
          <p:txBody>
            <a:bodyPr anchor="ctr" rtlCol="false" tIns="50800" lIns="50800" bIns="50800" rIns="50800"/>
            <a:lstStyle/>
            <a:p>
              <a:pPr algn="ctr">
                <a:lnSpc>
                  <a:spcPts val="3210"/>
                </a:lnSpc>
              </a:pPr>
            </a:p>
          </p:txBody>
        </p:sp>
      </p:grpSp>
      <p:sp>
        <p:nvSpPr>
          <p:cNvPr name="AutoShape 83" id="83"/>
          <p:cNvSpPr/>
          <p:nvPr/>
        </p:nvSpPr>
        <p:spPr>
          <a:xfrm flipH="true">
            <a:off x="10943816" y="5082942"/>
            <a:ext cx="536" cy="281608"/>
          </a:xfrm>
          <a:prstGeom prst="line">
            <a:avLst/>
          </a:prstGeom>
          <a:ln cap="flat" w="9525">
            <a:solidFill>
              <a:srgbClr val="000000"/>
            </a:solidFill>
            <a:prstDash val="solid"/>
            <a:headEnd type="none" len="sm" w="sm"/>
            <a:tailEnd type="none" len="sm" w="sm"/>
          </a:ln>
        </p:spPr>
      </p:sp>
      <p:sp>
        <p:nvSpPr>
          <p:cNvPr name="TextBox 84" id="84"/>
          <p:cNvSpPr txBox="true"/>
          <p:nvPr/>
        </p:nvSpPr>
        <p:spPr>
          <a:xfrm rot="0">
            <a:off x="9981509" y="5112020"/>
            <a:ext cx="781645" cy="182040"/>
          </a:xfrm>
          <a:prstGeom prst="rect">
            <a:avLst/>
          </a:prstGeom>
        </p:spPr>
        <p:txBody>
          <a:bodyPr anchor="t" rtlCol="false" tIns="0" lIns="0" bIns="0" rIns="0">
            <a:spAutoFit/>
          </a:bodyPr>
          <a:lstStyle/>
          <a:p>
            <a:pPr algn="ctr">
              <a:lnSpc>
                <a:spcPts val="1516"/>
              </a:lnSpc>
            </a:pPr>
            <a:r>
              <a:rPr lang="en-US" sz="1083">
                <a:solidFill>
                  <a:srgbClr val="000000"/>
                </a:solidFill>
                <a:latin typeface="Canva Sans"/>
              </a:rPr>
              <a:t>O</a:t>
            </a:r>
            <a:r>
              <a:rPr lang="en-US" sz="1083">
                <a:solidFill>
                  <a:srgbClr val="000000"/>
                </a:solidFill>
                <a:latin typeface="Canva Sans"/>
              </a:rPr>
              <a:t>pération 2</a:t>
            </a:r>
          </a:p>
        </p:txBody>
      </p:sp>
      <p:sp>
        <p:nvSpPr>
          <p:cNvPr name="TextBox 85" id="85"/>
          <p:cNvSpPr txBox="true"/>
          <p:nvPr/>
        </p:nvSpPr>
        <p:spPr>
          <a:xfrm rot="0">
            <a:off x="10058050" y="5472512"/>
            <a:ext cx="541631"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MAJ bdd</a:t>
            </a:r>
          </a:p>
        </p:txBody>
      </p:sp>
      <p:sp>
        <p:nvSpPr>
          <p:cNvPr name="AutoShape 86" id="86"/>
          <p:cNvSpPr/>
          <p:nvPr/>
        </p:nvSpPr>
        <p:spPr>
          <a:xfrm>
            <a:off x="9821148" y="5741741"/>
            <a:ext cx="3912643" cy="0"/>
          </a:xfrm>
          <a:prstGeom prst="line">
            <a:avLst/>
          </a:prstGeom>
          <a:ln cap="flat" w="9525">
            <a:solidFill>
              <a:srgbClr val="000000"/>
            </a:solidFill>
            <a:prstDash val="solid"/>
            <a:headEnd type="none" len="sm" w="sm"/>
            <a:tailEnd type="none" len="sm" w="sm"/>
          </a:ln>
        </p:spPr>
      </p:sp>
      <p:sp>
        <p:nvSpPr>
          <p:cNvPr name="AutoShape 87" id="87"/>
          <p:cNvSpPr/>
          <p:nvPr/>
        </p:nvSpPr>
        <p:spPr>
          <a:xfrm>
            <a:off x="11775899" y="5944474"/>
            <a:ext cx="0" cy="224778"/>
          </a:xfrm>
          <a:prstGeom prst="line">
            <a:avLst/>
          </a:prstGeom>
          <a:ln cap="flat" w="9525">
            <a:solidFill>
              <a:srgbClr val="000000"/>
            </a:solidFill>
            <a:prstDash val="solid"/>
            <a:headEnd type="none" len="sm" w="sm"/>
            <a:tailEnd type="none" len="sm" w="sm"/>
          </a:ln>
        </p:spPr>
      </p:sp>
      <p:grpSp>
        <p:nvGrpSpPr>
          <p:cNvPr name="Group 88" id="88"/>
          <p:cNvGrpSpPr/>
          <p:nvPr/>
        </p:nvGrpSpPr>
        <p:grpSpPr>
          <a:xfrm rot="0">
            <a:off x="11464797" y="6163549"/>
            <a:ext cx="622203" cy="512287"/>
            <a:chOff x="0" y="0"/>
            <a:chExt cx="640344" cy="527223"/>
          </a:xfrm>
        </p:grpSpPr>
        <p:sp>
          <p:nvSpPr>
            <p:cNvPr name="Freeform 89" id="89"/>
            <p:cNvSpPr/>
            <p:nvPr/>
          </p:nvSpPr>
          <p:spPr>
            <a:xfrm flipH="false" flipV="false" rot="0">
              <a:off x="0" y="0"/>
              <a:ext cx="640344" cy="527223"/>
            </a:xfrm>
            <a:custGeom>
              <a:avLst/>
              <a:gdLst/>
              <a:ahLst/>
              <a:cxnLst/>
              <a:rect r="r" b="b" t="t" l="l"/>
              <a:pathLst>
                <a:path h="527223" w="640344">
                  <a:moveTo>
                    <a:pt x="320172" y="0"/>
                  </a:moveTo>
                  <a:cubicBezTo>
                    <a:pt x="143346" y="0"/>
                    <a:pt x="0" y="118023"/>
                    <a:pt x="0" y="263611"/>
                  </a:cubicBezTo>
                  <a:cubicBezTo>
                    <a:pt x="0" y="409200"/>
                    <a:pt x="143346" y="527223"/>
                    <a:pt x="320172" y="527223"/>
                  </a:cubicBezTo>
                  <a:cubicBezTo>
                    <a:pt x="496998" y="527223"/>
                    <a:pt x="640344" y="409200"/>
                    <a:pt x="640344" y="263611"/>
                  </a:cubicBezTo>
                  <a:cubicBezTo>
                    <a:pt x="640344" y="118023"/>
                    <a:pt x="496998" y="0"/>
                    <a:pt x="320172" y="0"/>
                  </a:cubicBezTo>
                  <a:close/>
                </a:path>
              </a:pathLst>
            </a:custGeom>
            <a:solidFill>
              <a:srgbClr val="FFFFFF"/>
            </a:solidFill>
            <a:ln w="9525" cap="sq">
              <a:solidFill>
                <a:srgbClr val="000000"/>
              </a:solidFill>
              <a:prstDash val="solid"/>
              <a:miter/>
            </a:ln>
          </p:spPr>
        </p:sp>
        <p:sp>
          <p:nvSpPr>
            <p:cNvPr name="TextBox 90" id="90"/>
            <p:cNvSpPr txBox="true"/>
            <p:nvPr/>
          </p:nvSpPr>
          <p:spPr>
            <a:xfrm>
              <a:off x="60032" y="30377"/>
              <a:ext cx="52028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BDD MAJ</a:t>
              </a:r>
            </a:p>
          </p:txBody>
        </p:sp>
      </p:grpSp>
      <p:sp>
        <p:nvSpPr>
          <p:cNvPr name="TextBox 91" id="91"/>
          <p:cNvSpPr txBox="true"/>
          <p:nvPr/>
        </p:nvSpPr>
        <p:spPr>
          <a:xfrm rot="0">
            <a:off x="14491915" y="5331872"/>
            <a:ext cx="100782"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A</a:t>
            </a:r>
          </a:p>
        </p:txBody>
      </p:sp>
      <p:sp>
        <p:nvSpPr>
          <p:cNvPr name="TextBox 92" id="92"/>
          <p:cNvSpPr txBox="true"/>
          <p:nvPr/>
        </p:nvSpPr>
        <p:spPr>
          <a:xfrm rot="0">
            <a:off x="15451705" y="5331872"/>
            <a:ext cx="159097"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DI</a:t>
            </a:r>
          </a:p>
        </p:txBody>
      </p:sp>
      <p:grpSp>
        <p:nvGrpSpPr>
          <p:cNvPr name="Group 93" id="93"/>
          <p:cNvGrpSpPr/>
          <p:nvPr/>
        </p:nvGrpSpPr>
        <p:grpSpPr>
          <a:xfrm rot="0">
            <a:off x="9693904" y="6773149"/>
            <a:ext cx="973161" cy="404755"/>
            <a:chOff x="0" y="0"/>
            <a:chExt cx="250311" cy="104109"/>
          </a:xfrm>
        </p:grpSpPr>
        <p:sp>
          <p:nvSpPr>
            <p:cNvPr name="Freeform 94" id="94"/>
            <p:cNvSpPr/>
            <p:nvPr/>
          </p:nvSpPr>
          <p:spPr>
            <a:xfrm flipH="false" flipV="false" rot="0">
              <a:off x="0" y="0"/>
              <a:ext cx="250311" cy="104109"/>
            </a:xfrm>
            <a:custGeom>
              <a:avLst/>
              <a:gdLst/>
              <a:ahLst/>
              <a:cxnLst/>
              <a:rect r="r" b="b" t="t" l="l"/>
              <a:pathLst>
                <a:path h="104109" w="250311">
                  <a:moveTo>
                    <a:pt x="0" y="0"/>
                  </a:moveTo>
                  <a:lnTo>
                    <a:pt x="250311" y="0"/>
                  </a:lnTo>
                  <a:lnTo>
                    <a:pt x="250311" y="104109"/>
                  </a:lnTo>
                  <a:lnTo>
                    <a:pt x="0" y="104109"/>
                  </a:lnTo>
                  <a:close/>
                </a:path>
              </a:pathLst>
            </a:custGeom>
            <a:solidFill>
              <a:srgbClr val="FFFFFF"/>
            </a:solidFill>
            <a:ln w="9525" cap="sq">
              <a:solidFill>
                <a:srgbClr val="000000"/>
              </a:solidFill>
              <a:prstDash val="sysDot"/>
              <a:miter/>
            </a:ln>
          </p:spPr>
        </p:sp>
        <p:sp>
          <p:nvSpPr>
            <p:cNvPr name="TextBox 95" id="95"/>
            <p:cNvSpPr txBox="true"/>
            <p:nvPr/>
          </p:nvSpPr>
          <p:spPr>
            <a:xfrm>
              <a:off x="0" y="-19050"/>
              <a:ext cx="250311" cy="123159"/>
            </a:xfrm>
            <a:prstGeom prst="rect">
              <a:avLst/>
            </a:prstGeom>
          </p:spPr>
          <p:txBody>
            <a:bodyPr anchor="ctr" rtlCol="false" tIns="50800" lIns="50800" bIns="50800" rIns="50800"/>
            <a:lstStyle/>
            <a:p>
              <a:pPr algn="ctr">
                <a:lnSpc>
                  <a:spcPts val="1530"/>
                </a:lnSpc>
              </a:pPr>
              <a:r>
                <a:rPr lang="en-US" sz="1093">
                  <a:solidFill>
                    <a:srgbClr val="000000"/>
                  </a:solidFill>
                  <a:latin typeface="Open Sans"/>
                </a:rPr>
                <a:t>DMG</a:t>
              </a:r>
            </a:p>
          </p:txBody>
        </p:sp>
      </p:grpSp>
      <p:sp>
        <p:nvSpPr>
          <p:cNvPr name="AutoShape 96" id="96"/>
          <p:cNvSpPr/>
          <p:nvPr/>
        </p:nvSpPr>
        <p:spPr>
          <a:xfrm>
            <a:off x="10691240" y="6985052"/>
            <a:ext cx="1100850" cy="0"/>
          </a:xfrm>
          <a:prstGeom prst="line">
            <a:avLst/>
          </a:prstGeom>
          <a:ln cap="flat" w="9525">
            <a:solidFill>
              <a:srgbClr val="000000"/>
            </a:solidFill>
            <a:prstDash val="sysDot"/>
            <a:headEnd type="none" len="sm" w="sm"/>
            <a:tailEnd type="none" len="sm" w="sm"/>
          </a:ln>
        </p:spPr>
      </p:sp>
      <p:sp>
        <p:nvSpPr>
          <p:cNvPr name="AutoShape 97" id="97"/>
          <p:cNvSpPr/>
          <p:nvPr/>
        </p:nvSpPr>
        <p:spPr>
          <a:xfrm>
            <a:off x="11791158" y="6994577"/>
            <a:ext cx="0" cy="322806"/>
          </a:xfrm>
          <a:prstGeom prst="line">
            <a:avLst/>
          </a:prstGeom>
          <a:ln cap="flat" w="9525">
            <a:solidFill>
              <a:srgbClr val="000000"/>
            </a:solidFill>
            <a:prstDash val="sysDot"/>
            <a:headEnd type="none" len="sm" w="sm"/>
            <a:tailEnd type="none" len="sm" w="sm"/>
          </a:ln>
        </p:spPr>
      </p:sp>
      <p:grpSp>
        <p:nvGrpSpPr>
          <p:cNvPr name="Group 98" id="98"/>
          <p:cNvGrpSpPr/>
          <p:nvPr/>
        </p:nvGrpSpPr>
        <p:grpSpPr>
          <a:xfrm rot="0">
            <a:off x="11437857" y="7263064"/>
            <a:ext cx="675975" cy="512287"/>
            <a:chOff x="0" y="0"/>
            <a:chExt cx="695683" cy="527223"/>
          </a:xfrm>
        </p:grpSpPr>
        <p:sp>
          <p:nvSpPr>
            <p:cNvPr name="Freeform 99" id="99"/>
            <p:cNvSpPr/>
            <p:nvPr/>
          </p:nvSpPr>
          <p:spPr>
            <a:xfrm flipH="false" flipV="false" rot="0">
              <a:off x="0" y="0"/>
              <a:ext cx="695683" cy="527223"/>
            </a:xfrm>
            <a:custGeom>
              <a:avLst/>
              <a:gdLst/>
              <a:ahLst/>
              <a:cxnLst/>
              <a:rect r="r" b="b" t="t" l="l"/>
              <a:pathLst>
                <a:path h="527223" w="695683">
                  <a:moveTo>
                    <a:pt x="347842" y="0"/>
                  </a:moveTo>
                  <a:cubicBezTo>
                    <a:pt x="155734" y="0"/>
                    <a:pt x="0" y="118023"/>
                    <a:pt x="0" y="263611"/>
                  </a:cubicBezTo>
                  <a:cubicBezTo>
                    <a:pt x="0" y="409200"/>
                    <a:pt x="155734" y="527223"/>
                    <a:pt x="347842" y="527223"/>
                  </a:cubicBezTo>
                  <a:cubicBezTo>
                    <a:pt x="539949" y="527223"/>
                    <a:pt x="695683" y="409200"/>
                    <a:pt x="695683" y="263611"/>
                  </a:cubicBezTo>
                  <a:cubicBezTo>
                    <a:pt x="695683" y="118023"/>
                    <a:pt x="539949" y="0"/>
                    <a:pt x="347842" y="0"/>
                  </a:cubicBezTo>
                  <a:close/>
                </a:path>
              </a:pathLst>
            </a:custGeom>
            <a:solidFill>
              <a:srgbClr val="FFFFFF"/>
            </a:solidFill>
            <a:ln w="9525" cap="sq">
              <a:solidFill>
                <a:srgbClr val="000000"/>
              </a:solidFill>
              <a:prstDash val="solid"/>
              <a:miter/>
            </a:ln>
          </p:spPr>
        </p:sp>
        <p:sp>
          <p:nvSpPr>
            <p:cNvPr name="TextBox 100" id="100"/>
            <p:cNvSpPr txBox="true"/>
            <p:nvPr/>
          </p:nvSpPr>
          <p:spPr>
            <a:xfrm>
              <a:off x="65220" y="30377"/>
              <a:ext cx="565243"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DECH</a:t>
              </a:r>
            </a:p>
          </p:txBody>
        </p:sp>
      </p:grpSp>
      <p:sp>
        <p:nvSpPr>
          <p:cNvPr name="AutoShape 101" id="101"/>
          <p:cNvSpPr/>
          <p:nvPr/>
        </p:nvSpPr>
        <p:spPr>
          <a:xfrm flipH="true">
            <a:off x="11780072" y="7770632"/>
            <a:ext cx="0" cy="240026"/>
          </a:xfrm>
          <a:prstGeom prst="line">
            <a:avLst/>
          </a:prstGeom>
          <a:ln cap="flat" w="9525">
            <a:solidFill>
              <a:srgbClr val="000000"/>
            </a:solidFill>
            <a:prstDash val="solid"/>
            <a:headEnd type="none" len="sm" w="sm"/>
            <a:tailEnd type="none" len="sm" w="sm"/>
          </a:ln>
        </p:spPr>
      </p:sp>
      <p:grpSp>
        <p:nvGrpSpPr>
          <p:cNvPr name="Group 102" id="102"/>
          <p:cNvGrpSpPr/>
          <p:nvPr/>
        </p:nvGrpSpPr>
        <p:grpSpPr>
          <a:xfrm rot="0">
            <a:off x="9821149" y="8018026"/>
            <a:ext cx="3959680" cy="1016162"/>
            <a:chOff x="0" y="0"/>
            <a:chExt cx="1018488" cy="261372"/>
          </a:xfrm>
        </p:grpSpPr>
        <p:sp>
          <p:nvSpPr>
            <p:cNvPr name="Freeform 103" id="103"/>
            <p:cNvSpPr/>
            <p:nvPr/>
          </p:nvSpPr>
          <p:spPr>
            <a:xfrm flipH="false" flipV="false" rot="0">
              <a:off x="0" y="0"/>
              <a:ext cx="1018488" cy="261372"/>
            </a:xfrm>
            <a:custGeom>
              <a:avLst/>
              <a:gdLst/>
              <a:ahLst/>
              <a:cxnLst/>
              <a:rect r="r" b="b" t="t" l="l"/>
              <a:pathLst>
                <a:path h="261372" w="1018488">
                  <a:moveTo>
                    <a:pt x="0" y="0"/>
                  </a:moveTo>
                  <a:lnTo>
                    <a:pt x="1018488" y="0"/>
                  </a:lnTo>
                  <a:lnTo>
                    <a:pt x="1018488" y="261372"/>
                  </a:lnTo>
                  <a:lnTo>
                    <a:pt x="0" y="261372"/>
                  </a:lnTo>
                  <a:close/>
                </a:path>
              </a:pathLst>
            </a:custGeom>
            <a:solidFill>
              <a:srgbClr val="FFFFFF"/>
            </a:solidFill>
            <a:ln w="9525" cap="sq">
              <a:solidFill>
                <a:srgbClr val="000000"/>
              </a:solidFill>
              <a:prstDash val="solid"/>
              <a:miter/>
            </a:ln>
          </p:spPr>
        </p:sp>
        <p:sp>
          <p:nvSpPr>
            <p:cNvPr name="TextBox 104" id="104"/>
            <p:cNvSpPr txBox="true"/>
            <p:nvPr/>
          </p:nvSpPr>
          <p:spPr>
            <a:xfrm>
              <a:off x="0" y="-47625"/>
              <a:ext cx="1018488" cy="308997"/>
            </a:xfrm>
            <a:prstGeom prst="rect">
              <a:avLst/>
            </a:prstGeom>
          </p:spPr>
          <p:txBody>
            <a:bodyPr anchor="ctr" rtlCol="false" tIns="50800" lIns="50800" bIns="50800" rIns="50800"/>
            <a:lstStyle/>
            <a:p>
              <a:pPr algn="ctr">
                <a:lnSpc>
                  <a:spcPts val="3210"/>
                </a:lnSpc>
              </a:pPr>
            </a:p>
          </p:txBody>
        </p:sp>
      </p:grpSp>
      <p:grpSp>
        <p:nvGrpSpPr>
          <p:cNvPr name="Group 105" id="105"/>
          <p:cNvGrpSpPr/>
          <p:nvPr/>
        </p:nvGrpSpPr>
        <p:grpSpPr>
          <a:xfrm rot="0">
            <a:off x="9821148" y="8010658"/>
            <a:ext cx="3959681" cy="292213"/>
            <a:chOff x="0" y="0"/>
            <a:chExt cx="1018488" cy="75162"/>
          </a:xfrm>
        </p:grpSpPr>
        <p:sp>
          <p:nvSpPr>
            <p:cNvPr name="Freeform 106" id="106"/>
            <p:cNvSpPr/>
            <p:nvPr/>
          </p:nvSpPr>
          <p:spPr>
            <a:xfrm flipH="false" flipV="false" rot="0">
              <a:off x="0" y="0"/>
              <a:ext cx="1018488" cy="75162"/>
            </a:xfrm>
            <a:custGeom>
              <a:avLst/>
              <a:gdLst/>
              <a:ahLst/>
              <a:cxnLst/>
              <a:rect r="r" b="b" t="t" l="l"/>
              <a:pathLst>
                <a:path h="75162" w="1018488">
                  <a:moveTo>
                    <a:pt x="0" y="0"/>
                  </a:moveTo>
                  <a:lnTo>
                    <a:pt x="1018488" y="0"/>
                  </a:lnTo>
                  <a:lnTo>
                    <a:pt x="1018488" y="75162"/>
                  </a:lnTo>
                  <a:lnTo>
                    <a:pt x="0" y="75162"/>
                  </a:lnTo>
                  <a:close/>
                </a:path>
              </a:pathLst>
            </a:custGeom>
            <a:solidFill>
              <a:srgbClr val="FFFFFF"/>
            </a:solidFill>
            <a:ln w="9525" cap="sq">
              <a:solidFill>
                <a:srgbClr val="000000"/>
              </a:solidFill>
              <a:prstDash val="solid"/>
              <a:miter/>
            </a:ln>
          </p:spPr>
        </p:sp>
        <p:sp>
          <p:nvSpPr>
            <p:cNvPr name="TextBox 107" id="107"/>
            <p:cNvSpPr txBox="true"/>
            <p:nvPr/>
          </p:nvSpPr>
          <p:spPr>
            <a:xfrm>
              <a:off x="0" y="-47625"/>
              <a:ext cx="1018488" cy="122787"/>
            </a:xfrm>
            <a:prstGeom prst="rect">
              <a:avLst/>
            </a:prstGeom>
          </p:spPr>
          <p:txBody>
            <a:bodyPr anchor="ctr" rtlCol="false" tIns="50800" lIns="50800" bIns="50800" rIns="50800"/>
            <a:lstStyle/>
            <a:p>
              <a:pPr algn="ctr">
                <a:lnSpc>
                  <a:spcPts val="3210"/>
                </a:lnSpc>
              </a:pPr>
            </a:p>
          </p:txBody>
        </p:sp>
      </p:grpSp>
      <p:sp>
        <p:nvSpPr>
          <p:cNvPr name="AutoShape 108" id="108"/>
          <p:cNvSpPr/>
          <p:nvPr/>
        </p:nvSpPr>
        <p:spPr>
          <a:xfrm flipH="true">
            <a:off x="10891980" y="8018026"/>
            <a:ext cx="536" cy="281608"/>
          </a:xfrm>
          <a:prstGeom prst="line">
            <a:avLst/>
          </a:prstGeom>
          <a:ln cap="flat" w="9525">
            <a:solidFill>
              <a:srgbClr val="000000"/>
            </a:solidFill>
            <a:prstDash val="solid"/>
            <a:headEnd type="none" len="sm" w="sm"/>
            <a:tailEnd type="none" len="sm" w="sm"/>
          </a:ln>
        </p:spPr>
      </p:sp>
      <p:sp>
        <p:nvSpPr>
          <p:cNvPr name="TextBox 109" id="109"/>
          <p:cNvSpPr txBox="true"/>
          <p:nvPr/>
        </p:nvSpPr>
        <p:spPr>
          <a:xfrm rot="0">
            <a:off x="9985106" y="8050332"/>
            <a:ext cx="785912" cy="182040"/>
          </a:xfrm>
          <a:prstGeom prst="rect">
            <a:avLst/>
          </a:prstGeom>
        </p:spPr>
        <p:txBody>
          <a:bodyPr anchor="t" rtlCol="false" tIns="0" lIns="0" bIns="0" rIns="0">
            <a:spAutoFit/>
          </a:bodyPr>
          <a:lstStyle/>
          <a:p>
            <a:pPr algn="ctr">
              <a:lnSpc>
                <a:spcPts val="1516"/>
              </a:lnSpc>
            </a:pPr>
            <a:r>
              <a:rPr lang="en-US" sz="1083">
                <a:solidFill>
                  <a:srgbClr val="000000"/>
                </a:solidFill>
                <a:latin typeface="Canva Sans"/>
              </a:rPr>
              <a:t>O</a:t>
            </a:r>
            <a:r>
              <a:rPr lang="en-US" sz="1083">
                <a:solidFill>
                  <a:srgbClr val="000000"/>
                </a:solidFill>
                <a:latin typeface="Canva Sans"/>
              </a:rPr>
              <a:t>pération 3</a:t>
            </a:r>
          </a:p>
        </p:txBody>
      </p:sp>
      <p:sp>
        <p:nvSpPr>
          <p:cNvPr name="TextBox 110" id="110"/>
          <p:cNvSpPr txBox="true"/>
          <p:nvPr/>
        </p:nvSpPr>
        <p:spPr>
          <a:xfrm rot="0">
            <a:off x="9918315" y="8341817"/>
            <a:ext cx="882426"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Récéption DECH</a:t>
            </a:r>
          </a:p>
        </p:txBody>
      </p:sp>
      <p:sp>
        <p:nvSpPr>
          <p:cNvPr name="TextBox 111" id="111"/>
          <p:cNvSpPr txBox="true"/>
          <p:nvPr/>
        </p:nvSpPr>
        <p:spPr>
          <a:xfrm rot="0">
            <a:off x="9918093" y="8490966"/>
            <a:ext cx="882647" cy="122233"/>
          </a:xfrm>
          <a:prstGeom prst="rect">
            <a:avLst/>
          </a:prstGeom>
        </p:spPr>
        <p:txBody>
          <a:bodyPr anchor="t" rtlCol="false" tIns="0" lIns="0" bIns="0" rIns="0">
            <a:spAutoFit/>
          </a:bodyPr>
          <a:lstStyle/>
          <a:p>
            <a:pPr algn="ctr">
              <a:lnSpc>
                <a:spcPts val="1096"/>
              </a:lnSpc>
            </a:pPr>
            <a:r>
              <a:rPr lang="en-US" sz="783">
                <a:solidFill>
                  <a:srgbClr val="000000"/>
                </a:solidFill>
                <a:latin typeface="Canva Sans"/>
              </a:rPr>
              <a:t> - Validation DECH</a:t>
            </a:r>
          </a:p>
        </p:txBody>
      </p:sp>
      <p:sp>
        <p:nvSpPr>
          <p:cNvPr name="TextBox 112" id="112"/>
          <p:cNvSpPr txBox="true"/>
          <p:nvPr/>
        </p:nvSpPr>
        <p:spPr>
          <a:xfrm rot="0">
            <a:off x="9918315" y="8640116"/>
            <a:ext cx="917332" cy="122233"/>
          </a:xfrm>
          <a:prstGeom prst="rect">
            <a:avLst/>
          </a:prstGeom>
        </p:spPr>
        <p:txBody>
          <a:bodyPr anchor="t" rtlCol="false" tIns="0" lIns="0" bIns="0" rIns="0">
            <a:spAutoFit/>
          </a:bodyPr>
          <a:lstStyle/>
          <a:p>
            <a:pPr algn="l">
              <a:lnSpc>
                <a:spcPts val="1096"/>
              </a:lnSpc>
            </a:pPr>
            <a:r>
              <a:rPr lang="en-US" sz="783">
                <a:solidFill>
                  <a:srgbClr val="000000"/>
                </a:solidFill>
                <a:latin typeface="Canva Sans"/>
              </a:rPr>
              <a:t> - Envoie DECH (v)</a:t>
            </a:r>
          </a:p>
        </p:txBody>
      </p:sp>
      <p:sp>
        <p:nvSpPr>
          <p:cNvPr name="AutoShape 113" id="113"/>
          <p:cNvSpPr/>
          <p:nvPr/>
        </p:nvSpPr>
        <p:spPr>
          <a:xfrm flipV="true">
            <a:off x="9824838" y="8820351"/>
            <a:ext cx="3952300" cy="1856"/>
          </a:xfrm>
          <a:prstGeom prst="line">
            <a:avLst/>
          </a:prstGeom>
          <a:ln cap="flat" w="9525">
            <a:solidFill>
              <a:srgbClr val="000000"/>
            </a:solidFill>
            <a:prstDash val="solid"/>
            <a:headEnd type="none" len="sm" w="sm"/>
            <a:tailEnd type="none" len="sm" w="sm"/>
          </a:ln>
        </p:spPr>
      </p:sp>
      <p:sp>
        <p:nvSpPr>
          <p:cNvPr name="TextBox 114" id="114"/>
          <p:cNvSpPr txBox="true"/>
          <p:nvPr/>
        </p:nvSpPr>
        <p:spPr>
          <a:xfrm rot="0">
            <a:off x="11713905" y="8830034"/>
            <a:ext cx="170679"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TJ</a:t>
            </a:r>
          </a:p>
        </p:txBody>
      </p:sp>
      <p:sp>
        <p:nvSpPr>
          <p:cNvPr name="TextBox 115" id="115"/>
          <p:cNvSpPr txBox="true"/>
          <p:nvPr/>
        </p:nvSpPr>
        <p:spPr>
          <a:xfrm rot="0">
            <a:off x="11701888" y="5736978"/>
            <a:ext cx="170679"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TJ</a:t>
            </a:r>
          </a:p>
        </p:txBody>
      </p:sp>
      <p:sp>
        <p:nvSpPr>
          <p:cNvPr name="AutoShape 116" id="116"/>
          <p:cNvSpPr/>
          <p:nvPr/>
        </p:nvSpPr>
        <p:spPr>
          <a:xfrm>
            <a:off x="10570916" y="9040727"/>
            <a:ext cx="0" cy="217573"/>
          </a:xfrm>
          <a:prstGeom prst="line">
            <a:avLst/>
          </a:prstGeom>
          <a:ln cap="flat" w="9525">
            <a:solidFill>
              <a:srgbClr val="000000"/>
            </a:solidFill>
            <a:prstDash val="solid"/>
            <a:headEnd type="none" len="sm" w="sm"/>
            <a:tailEnd type="none" len="sm" w="sm"/>
          </a:ln>
        </p:spPr>
      </p:sp>
      <p:sp>
        <p:nvSpPr>
          <p:cNvPr name="AutoShape 117" id="117"/>
          <p:cNvSpPr/>
          <p:nvPr/>
        </p:nvSpPr>
        <p:spPr>
          <a:xfrm>
            <a:off x="11851004" y="9034188"/>
            <a:ext cx="0" cy="217573"/>
          </a:xfrm>
          <a:prstGeom prst="line">
            <a:avLst/>
          </a:prstGeom>
          <a:ln cap="flat" w="9525">
            <a:solidFill>
              <a:srgbClr val="000000"/>
            </a:solidFill>
            <a:prstDash val="solid"/>
            <a:headEnd type="none" len="sm" w="sm"/>
            <a:tailEnd type="none" len="sm" w="sm"/>
          </a:ln>
        </p:spPr>
      </p:sp>
      <p:sp>
        <p:nvSpPr>
          <p:cNvPr name="AutoShape 118" id="118"/>
          <p:cNvSpPr/>
          <p:nvPr/>
        </p:nvSpPr>
        <p:spPr>
          <a:xfrm>
            <a:off x="13076708" y="9040727"/>
            <a:ext cx="0" cy="217573"/>
          </a:xfrm>
          <a:prstGeom prst="line">
            <a:avLst/>
          </a:prstGeom>
          <a:ln cap="flat" w="9525">
            <a:solidFill>
              <a:srgbClr val="000000"/>
            </a:solidFill>
            <a:prstDash val="solid"/>
            <a:headEnd type="none" len="sm" w="sm"/>
            <a:tailEnd type="none" len="sm" w="sm"/>
          </a:ln>
        </p:spPr>
      </p:sp>
      <p:grpSp>
        <p:nvGrpSpPr>
          <p:cNvPr name="Group 119" id="119"/>
          <p:cNvGrpSpPr/>
          <p:nvPr/>
        </p:nvGrpSpPr>
        <p:grpSpPr>
          <a:xfrm rot="0">
            <a:off x="10249695" y="9251762"/>
            <a:ext cx="642821" cy="512287"/>
            <a:chOff x="0" y="0"/>
            <a:chExt cx="661563" cy="527223"/>
          </a:xfrm>
        </p:grpSpPr>
        <p:sp>
          <p:nvSpPr>
            <p:cNvPr name="Freeform 120" id="120"/>
            <p:cNvSpPr/>
            <p:nvPr/>
          </p:nvSpPr>
          <p:spPr>
            <a:xfrm flipH="false" flipV="false" rot="0">
              <a:off x="0" y="0"/>
              <a:ext cx="661563" cy="527223"/>
            </a:xfrm>
            <a:custGeom>
              <a:avLst/>
              <a:gdLst/>
              <a:ahLst/>
              <a:cxnLst/>
              <a:rect r="r" b="b" t="t" l="l"/>
              <a:pathLst>
                <a:path h="527223" w="661563">
                  <a:moveTo>
                    <a:pt x="330782" y="0"/>
                  </a:moveTo>
                  <a:cubicBezTo>
                    <a:pt x="148096" y="0"/>
                    <a:pt x="0" y="118023"/>
                    <a:pt x="0" y="263611"/>
                  </a:cubicBezTo>
                  <a:cubicBezTo>
                    <a:pt x="0" y="409200"/>
                    <a:pt x="148096" y="527223"/>
                    <a:pt x="330782" y="527223"/>
                  </a:cubicBezTo>
                  <a:cubicBezTo>
                    <a:pt x="513467" y="527223"/>
                    <a:pt x="661563" y="409200"/>
                    <a:pt x="661563" y="263611"/>
                  </a:cubicBezTo>
                  <a:cubicBezTo>
                    <a:pt x="661563" y="118023"/>
                    <a:pt x="513467" y="0"/>
                    <a:pt x="330782" y="0"/>
                  </a:cubicBezTo>
                  <a:close/>
                </a:path>
              </a:pathLst>
            </a:custGeom>
            <a:solidFill>
              <a:srgbClr val="FFFFFF"/>
            </a:solidFill>
            <a:ln w="9525" cap="sq">
              <a:solidFill>
                <a:srgbClr val="000000"/>
              </a:solidFill>
              <a:prstDash val="solid"/>
              <a:miter/>
            </a:ln>
          </p:spPr>
        </p:sp>
        <p:sp>
          <p:nvSpPr>
            <p:cNvPr name="TextBox 121" id="121"/>
            <p:cNvSpPr txBox="true"/>
            <p:nvPr/>
          </p:nvSpPr>
          <p:spPr>
            <a:xfrm>
              <a:off x="62022" y="30377"/>
              <a:ext cx="53752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DECH Reçu</a:t>
              </a:r>
            </a:p>
          </p:txBody>
        </p:sp>
      </p:grpSp>
      <p:grpSp>
        <p:nvGrpSpPr>
          <p:cNvPr name="Group 122" id="122"/>
          <p:cNvGrpSpPr/>
          <p:nvPr/>
        </p:nvGrpSpPr>
        <p:grpSpPr>
          <a:xfrm rot="0">
            <a:off x="11524831" y="9258300"/>
            <a:ext cx="642821" cy="512287"/>
            <a:chOff x="0" y="0"/>
            <a:chExt cx="661563" cy="527223"/>
          </a:xfrm>
        </p:grpSpPr>
        <p:sp>
          <p:nvSpPr>
            <p:cNvPr name="Freeform 123" id="123"/>
            <p:cNvSpPr/>
            <p:nvPr/>
          </p:nvSpPr>
          <p:spPr>
            <a:xfrm flipH="false" flipV="false" rot="0">
              <a:off x="0" y="0"/>
              <a:ext cx="661563" cy="527223"/>
            </a:xfrm>
            <a:custGeom>
              <a:avLst/>
              <a:gdLst/>
              <a:ahLst/>
              <a:cxnLst/>
              <a:rect r="r" b="b" t="t" l="l"/>
              <a:pathLst>
                <a:path h="527223" w="661563">
                  <a:moveTo>
                    <a:pt x="330782" y="0"/>
                  </a:moveTo>
                  <a:cubicBezTo>
                    <a:pt x="148096" y="0"/>
                    <a:pt x="0" y="118023"/>
                    <a:pt x="0" y="263611"/>
                  </a:cubicBezTo>
                  <a:cubicBezTo>
                    <a:pt x="0" y="409200"/>
                    <a:pt x="148096" y="527223"/>
                    <a:pt x="330782" y="527223"/>
                  </a:cubicBezTo>
                  <a:cubicBezTo>
                    <a:pt x="513467" y="527223"/>
                    <a:pt x="661563" y="409200"/>
                    <a:pt x="661563" y="263611"/>
                  </a:cubicBezTo>
                  <a:cubicBezTo>
                    <a:pt x="661563" y="118023"/>
                    <a:pt x="513467" y="0"/>
                    <a:pt x="330782" y="0"/>
                  </a:cubicBezTo>
                  <a:close/>
                </a:path>
              </a:pathLst>
            </a:custGeom>
            <a:solidFill>
              <a:srgbClr val="FFFFFF"/>
            </a:solidFill>
            <a:ln w="9525" cap="sq">
              <a:solidFill>
                <a:srgbClr val="000000"/>
              </a:solidFill>
              <a:prstDash val="solid"/>
              <a:miter/>
            </a:ln>
          </p:spPr>
        </p:sp>
        <p:sp>
          <p:nvSpPr>
            <p:cNvPr name="TextBox 124" id="124"/>
            <p:cNvSpPr txBox="true"/>
            <p:nvPr/>
          </p:nvSpPr>
          <p:spPr>
            <a:xfrm>
              <a:off x="62022" y="30377"/>
              <a:ext cx="53752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DECH</a:t>
              </a:r>
            </a:p>
            <a:p>
              <a:pPr algn="ctr">
                <a:lnSpc>
                  <a:spcPts val="1162"/>
                </a:lnSpc>
              </a:pPr>
              <a:r>
                <a:rPr lang="en-US" sz="830">
                  <a:solidFill>
                    <a:srgbClr val="000000"/>
                  </a:solidFill>
                  <a:latin typeface="Open Sans"/>
                </a:rPr>
                <a:t>VALIDÉ</a:t>
              </a:r>
            </a:p>
          </p:txBody>
        </p:sp>
      </p:grpSp>
      <p:grpSp>
        <p:nvGrpSpPr>
          <p:cNvPr name="Group 125" id="125"/>
          <p:cNvGrpSpPr/>
          <p:nvPr/>
        </p:nvGrpSpPr>
        <p:grpSpPr>
          <a:xfrm rot="0">
            <a:off x="12755298" y="9267825"/>
            <a:ext cx="642821" cy="512287"/>
            <a:chOff x="0" y="0"/>
            <a:chExt cx="661563" cy="527223"/>
          </a:xfrm>
        </p:grpSpPr>
        <p:sp>
          <p:nvSpPr>
            <p:cNvPr name="Freeform 126" id="126"/>
            <p:cNvSpPr/>
            <p:nvPr/>
          </p:nvSpPr>
          <p:spPr>
            <a:xfrm flipH="false" flipV="false" rot="0">
              <a:off x="0" y="0"/>
              <a:ext cx="661563" cy="527223"/>
            </a:xfrm>
            <a:custGeom>
              <a:avLst/>
              <a:gdLst/>
              <a:ahLst/>
              <a:cxnLst/>
              <a:rect r="r" b="b" t="t" l="l"/>
              <a:pathLst>
                <a:path h="527223" w="661563">
                  <a:moveTo>
                    <a:pt x="330782" y="0"/>
                  </a:moveTo>
                  <a:cubicBezTo>
                    <a:pt x="148096" y="0"/>
                    <a:pt x="0" y="118023"/>
                    <a:pt x="0" y="263611"/>
                  </a:cubicBezTo>
                  <a:cubicBezTo>
                    <a:pt x="0" y="409200"/>
                    <a:pt x="148096" y="527223"/>
                    <a:pt x="330782" y="527223"/>
                  </a:cubicBezTo>
                  <a:cubicBezTo>
                    <a:pt x="513467" y="527223"/>
                    <a:pt x="661563" y="409200"/>
                    <a:pt x="661563" y="263611"/>
                  </a:cubicBezTo>
                  <a:cubicBezTo>
                    <a:pt x="661563" y="118023"/>
                    <a:pt x="513467" y="0"/>
                    <a:pt x="330782" y="0"/>
                  </a:cubicBezTo>
                  <a:close/>
                </a:path>
              </a:pathLst>
            </a:custGeom>
            <a:solidFill>
              <a:srgbClr val="FFFFFF"/>
            </a:solidFill>
            <a:ln w="9525" cap="sq">
              <a:solidFill>
                <a:srgbClr val="000000"/>
              </a:solidFill>
              <a:prstDash val="solid"/>
              <a:miter/>
            </a:ln>
          </p:spPr>
        </p:sp>
        <p:sp>
          <p:nvSpPr>
            <p:cNvPr name="TextBox 127" id="127"/>
            <p:cNvSpPr txBox="true"/>
            <p:nvPr/>
          </p:nvSpPr>
          <p:spPr>
            <a:xfrm>
              <a:off x="62022" y="30377"/>
              <a:ext cx="537520" cy="447419"/>
            </a:xfrm>
            <a:prstGeom prst="rect">
              <a:avLst/>
            </a:prstGeom>
          </p:spPr>
          <p:txBody>
            <a:bodyPr anchor="ctr" rtlCol="false" tIns="50800" lIns="50800" bIns="50800" rIns="50800"/>
            <a:lstStyle/>
            <a:p>
              <a:pPr algn="ctr">
                <a:lnSpc>
                  <a:spcPts val="1162"/>
                </a:lnSpc>
              </a:pPr>
              <a:r>
                <a:rPr lang="en-US" sz="830">
                  <a:solidFill>
                    <a:srgbClr val="000000"/>
                  </a:solidFill>
                  <a:latin typeface="Open Sans"/>
                </a:rPr>
                <a:t>DECH (v)</a:t>
              </a:r>
            </a:p>
            <a:p>
              <a:pPr algn="ctr">
                <a:lnSpc>
                  <a:spcPts val="1162"/>
                </a:lnSpc>
              </a:pPr>
              <a:r>
                <a:rPr lang="en-US" sz="830">
                  <a:solidFill>
                    <a:srgbClr val="000000"/>
                  </a:solidFill>
                  <a:latin typeface="Open Sans"/>
                </a:rPr>
                <a:t>ENVOYÉ</a:t>
              </a:r>
            </a:p>
          </p:txBody>
        </p:sp>
      </p:grpSp>
      <p:sp>
        <p:nvSpPr>
          <p:cNvPr name="TextBox 128" id="128"/>
          <p:cNvSpPr txBox="true"/>
          <p:nvPr/>
        </p:nvSpPr>
        <p:spPr>
          <a:xfrm rot="0">
            <a:off x="14515209" y="8337416"/>
            <a:ext cx="135832"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M</a:t>
            </a:r>
          </a:p>
        </p:txBody>
      </p:sp>
      <p:sp>
        <p:nvSpPr>
          <p:cNvPr name="TextBox 129" id="129"/>
          <p:cNvSpPr txBox="true"/>
          <p:nvPr/>
        </p:nvSpPr>
        <p:spPr>
          <a:xfrm rot="0">
            <a:off x="15468798" y="8332292"/>
            <a:ext cx="159097" cy="193816"/>
          </a:xfrm>
          <a:prstGeom prst="rect">
            <a:avLst/>
          </a:prstGeom>
        </p:spPr>
        <p:txBody>
          <a:bodyPr anchor="t" rtlCol="false" tIns="0" lIns="0" bIns="0" rIns="0">
            <a:spAutoFit/>
          </a:bodyPr>
          <a:lstStyle/>
          <a:p>
            <a:pPr algn="ctr">
              <a:lnSpc>
                <a:spcPts val="1656"/>
              </a:lnSpc>
            </a:pPr>
            <a:r>
              <a:rPr lang="en-US" sz="1183">
                <a:solidFill>
                  <a:srgbClr val="000000"/>
                </a:solidFill>
                <a:latin typeface="Canva Sans"/>
              </a:rPr>
              <a:t>DI</a:t>
            </a:r>
          </a:p>
        </p:txBody>
      </p:sp>
      <p:sp>
        <p:nvSpPr>
          <p:cNvPr name="TextBox 130" id="130"/>
          <p:cNvSpPr txBox="true"/>
          <p:nvPr/>
        </p:nvSpPr>
        <p:spPr>
          <a:xfrm rot="0">
            <a:off x="8466993" y="3201104"/>
            <a:ext cx="926207" cy="157164"/>
          </a:xfrm>
          <a:prstGeom prst="rect">
            <a:avLst/>
          </a:prstGeom>
        </p:spPr>
        <p:txBody>
          <a:bodyPr anchor="t" rtlCol="false" tIns="0" lIns="0" bIns="0" rIns="0">
            <a:spAutoFit/>
          </a:bodyPr>
          <a:lstStyle/>
          <a:p>
            <a:pPr algn="ctr">
              <a:lnSpc>
                <a:spcPts val="1312"/>
              </a:lnSpc>
            </a:pPr>
            <a:r>
              <a:rPr lang="en-US" sz="937">
                <a:solidFill>
                  <a:srgbClr val="595552"/>
                </a:solidFill>
                <a:latin typeface="Canva Sans"/>
              </a:rPr>
              <a:t>T1= T0 + 30  min</a:t>
            </a:r>
          </a:p>
        </p:txBody>
      </p:sp>
      <p:sp>
        <p:nvSpPr>
          <p:cNvPr name="TextBox 131" id="131"/>
          <p:cNvSpPr txBox="true"/>
          <p:nvPr/>
        </p:nvSpPr>
        <p:spPr>
          <a:xfrm rot="0">
            <a:off x="8517346" y="5381227"/>
            <a:ext cx="825500" cy="157164"/>
          </a:xfrm>
          <a:prstGeom prst="rect">
            <a:avLst/>
          </a:prstGeom>
        </p:spPr>
        <p:txBody>
          <a:bodyPr anchor="t" rtlCol="false" tIns="0" lIns="0" bIns="0" rIns="0">
            <a:spAutoFit/>
          </a:bodyPr>
          <a:lstStyle/>
          <a:p>
            <a:pPr algn="ctr">
              <a:lnSpc>
                <a:spcPts val="1312"/>
              </a:lnSpc>
            </a:pPr>
            <a:r>
              <a:rPr lang="en-US" sz="937">
                <a:solidFill>
                  <a:srgbClr val="595552"/>
                </a:solidFill>
                <a:latin typeface="Canva Sans"/>
              </a:rPr>
              <a:t>T2 = T1 + 5 min</a:t>
            </a:r>
          </a:p>
        </p:txBody>
      </p:sp>
      <p:sp>
        <p:nvSpPr>
          <p:cNvPr name="TextBox 132" id="132"/>
          <p:cNvSpPr txBox="true"/>
          <p:nvPr/>
        </p:nvSpPr>
        <p:spPr>
          <a:xfrm rot="0">
            <a:off x="8609595" y="8368445"/>
            <a:ext cx="641003" cy="157164"/>
          </a:xfrm>
          <a:prstGeom prst="rect">
            <a:avLst/>
          </a:prstGeom>
        </p:spPr>
        <p:txBody>
          <a:bodyPr anchor="t" rtlCol="false" tIns="0" lIns="0" bIns="0" rIns="0">
            <a:spAutoFit/>
          </a:bodyPr>
          <a:lstStyle/>
          <a:p>
            <a:pPr algn="ctr">
              <a:lnSpc>
                <a:spcPts val="1312"/>
              </a:lnSpc>
            </a:pPr>
            <a:r>
              <a:rPr lang="en-US" sz="937">
                <a:solidFill>
                  <a:srgbClr val="595552"/>
                </a:solidFill>
                <a:latin typeface="Canva Sans"/>
              </a:rPr>
              <a:t>T3 = T2+ 1H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686376" y="779964"/>
            <a:ext cx="7430706" cy="4531763"/>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27089" y="0"/>
                  </a:moveTo>
                  <a:lnTo>
                    <a:pt x="3994753" y="0"/>
                  </a:lnTo>
                  <a:cubicBezTo>
                    <a:pt x="4009714" y="0"/>
                    <a:pt x="4021842" y="12128"/>
                    <a:pt x="4021842" y="27089"/>
                  </a:cubicBezTo>
                  <a:lnTo>
                    <a:pt x="4021842" y="2425711"/>
                  </a:lnTo>
                  <a:cubicBezTo>
                    <a:pt x="4021842" y="2440671"/>
                    <a:pt x="4009714" y="2452800"/>
                    <a:pt x="3994753" y="2452800"/>
                  </a:cubicBezTo>
                  <a:lnTo>
                    <a:pt x="27089" y="2452800"/>
                  </a:lnTo>
                  <a:cubicBezTo>
                    <a:pt x="12128" y="2452800"/>
                    <a:pt x="0" y="2440671"/>
                    <a:pt x="0" y="2425711"/>
                  </a:cubicBezTo>
                  <a:lnTo>
                    <a:pt x="0" y="27089"/>
                  </a:lnTo>
                  <a:cubicBezTo>
                    <a:pt x="0" y="12128"/>
                    <a:pt x="12128" y="0"/>
                    <a:pt x="27089"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503537" y="477346"/>
            <a:ext cx="7197117" cy="4720911"/>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11833" y="0"/>
                  </a:moveTo>
                  <a:lnTo>
                    <a:pt x="3883580" y="0"/>
                  </a:lnTo>
                  <a:cubicBezTo>
                    <a:pt x="3890114" y="0"/>
                    <a:pt x="3895412" y="5298"/>
                    <a:pt x="3895412" y="11833"/>
                  </a:cubicBezTo>
                  <a:lnTo>
                    <a:pt x="3895412" y="2543343"/>
                  </a:lnTo>
                  <a:cubicBezTo>
                    <a:pt x="3895412" y="2549877"/>
                    <a:pt x="3890114" y="2555175"/>
                    <a:pt x="3883580" y="2555175"/>
                  </a:cubicBezTo>
                  <a:lnTo>
                    <a:pt x="11833" y="2555175"/>
                  </a:lnTo>
                  <a:cubicBezTo>
                    <a:pt x="8694" y="2555175"/>
                    <a:pt x="5685" y="2553929"/>
                    <a:pt x="3466" y="2551710"/>
                  </a:cubicBezTo>
                  <a:cubicBezTo>
                    <a:pt x="1247" y="2549491"/>
                    <a:pt x="0" y="2546481"/>
                    <a:pt x="0" y="2543343"/>
                  </a:cubicBezTo>
                  <a:lnTo>
                    <a:pt x="0" y="11833"/>
                  </a:lnTo>
                  <a:cubicBezTo>
                    <a:pt x="0" y="5298"/>
                    <a:pt x="5298" y="0"/>
                    <a:pt x="1183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675749" y="84520"/>
            <a:ext cx="701922" cy="673845"/>
          </a:xfrm>
          <a:custGeom>
            <a:avLst/>
            <a:gdLst/>
            <a:ahLst/>
            <a:cxnLst/>
            <a:rect r="r" b="b" t="t" l="l"/>
            <a:pathLst>
              <a:path h="673845" w="701922">
                <a:moveTo>
                  <a:pt x="0" y="0"/>
                </a:moveTo>
                <a:lnTo>
                  <a:pt x="701922" y="0"/>
                </a:lnTo>
                <a:lnTo>
                  <a:pt x="701922" y="673845"/>
                </a:lnTo>
                <a:lnTo>
                  <a:pt x="0" y="673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504524">
            <a:off x="8237043" y="1704084"/>
            <a:ext cx="1871064" cy="1534272"/>
          </a:xfrm>
          <a:custGeom>
            <a:avLst/>
            <a:gdLst/>
            <a:ahLst/>
            <a:cxnLst/>
            <a:rect r="r" b="b" t="t" l="l"/>
            <a:pathLst>
              <a:path h="1534272" w="1871064">
                <a:moveTo>
                  <a:pt x="1871064" y="0"/>
                </a:moveTo>
                <a:lnTo>
                  <a:pt x="0" y="0"/>
                </a:lnTo>
                <a:lnTo>
                  <a:pt x="0" y="1534272"/>
                </a:lnTo>
                <a:lnTo>
                  <a:pt x="1871064" y="1534272"/>
                </a:lnTo>
                <a:lnTo>
                  <a:pt x="1871064"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9796633" y="3157931"/>
            <a:ext cx="7547361" cy="5941832"/>
          </a:xfrm>
          <a:custGeom>
            <a:avLst/>
            <a:gdLst/>
            <a:ahLst/>
            <a:cxnLst/>
            <a:rect r="r" b="b" t="t" l="l"/>
            <a:pathLst>
              <a:path h="5941832" w="7547361">
                <a:moveTo>
                  <a:pt x="0" y="0"/>
                </a:moveTo>
                <a:lnTo>
                  <a:pt x="7547361" y="0"/>
                </a:lnTo>
                <a:lnTo>
                  <a:pt x="7547361" y="5941832"/>
                </a:lnTo>
                <a:lnTo>
                  <a:pt x="0" y="59418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266392" y="934880"/>
            <a:ext cx="5863679" cy="481330"/>
          </a:xfrm>
          <a:prstGeom prst="rect">
            <a:avLst/>
          </a:prstGeom>
        </p:spPr>
        <p:txBody>
          <a:bodyPr anchor="t" rtlCol="false" tIns="0" lIns="0" bIns="0" rIns="0">
            <a:spAutoFit/>
          </a:bodyPr>
          <a:lstStyle/>
          <a:p>
            <a:pPr algn="ctr">
              <a:lnSpc>
                <a:spcPts val="3919"/>
              </a:lnSpc>
              <a:spcBef>
                <a:spcPct val="0"/>
              </a:spcBef>
            </a:pPr>
            <a:r>
              <a:rPr lang="en-US" sz="2799">
                <a:solidFill>
                  <a:srgbClr val="50616C"/>
                </a:solidFill>
                <a:latin typeface="Dosis Bold"/>
                <a:ea typeface="Dosis Bold"/>
              </a:rPr>
              <a:t>MODÈLE PHY﻿SIQUE DES DONNÉES (MPD)</a:t>
            </a:r>
          </a:p>
        </p:txBody>
      </p:sp>
      <p:sp>
        <p:nvSpPr>
          <p:cNvPr name="TextBox 13" id="13"/>
          <p:cNvSpPr txBox="true"/>
          <p:nvPr/>
        </p:nvSpPr>
        <p:spPr>
          <a:xfrm rot="0">
            <a:off x="995067" y="1611776"/>
            <a:ext cx="6406330" cy="3453130"/>
          </a:xfrm>
          <a:prstGeom prst="rect">
            <a:avLst/>
          </a:prstGeom>
        </p:spPr>
        <p:txBody>
          <a:bodyPr anchor="t" rtlCol="false" tIns="0" lIns="0" bIns="0" rIns="0">
            <a:spAutoFit/>
          </a:bodyPr>
          <a:lstStyle/>
          <a:p>
            <a:pPr algn="ctr">
              <a:lnSpc>
                <a:spcPts val="3919"/>
              </a:lnSpc>
            </a:pPr>
            <a:r>
              <a:rPr lang="en-US" sz="2799">
                <a:solidFill>
                  <a:srgbClr val="000000"/>
                </a:solidFill>
                <a:latin typeface="Dosis"/>
              </a:rPr>
              <a:t>Il s'agit a ce stade de traduire le MLD en base de données qui sera</a:t>
            </a:r>
          </a:p>
          <a:p>
            <a:pPr algn="ctr">
              <a:lnSpc>
                <a:spcPts val="3919"/>
              </a:lnSpc>
            </a:pPr>
            <a:r>
              <a:rPr lang="en-US" sz="2799">
                <a:solidFill>
                  <a:srgbClr val="000000"/>
                </a:solidFill>
                <a:latin typeface="Dosis"/>
              </a:rPr>
              <a:t>implémentée dans une machine.</a:t>
            </a:r>
          </a:p>
          <a:p>
            <a:pPr algn="ctr">
              <a:lnSpc>
                <a:spcPts val="3919"/>
              </a:lnSpc>
            </a:pPr>
            <a:r>
              <a:rPr lang="en-US" sz="2799">
                <a:solidFill>
                  <a:srgbClr val="000000"/>
                </a:solidFill>
                <a:latin typeface="Dosis"/>
              </a:rPr>
              <a:t>Le MPD prendra en considération les ressources physique, ce qui</a:t>
            </a:r>
          </a:p>
          <a:p>
            <a:pPr algn="ctr">
              <a:lnSpc>
                <a:spcPts val="3919"/>
              </a:lnSpc>
            </a:pPr>
            <a:r>
              <a:rPr lang="en-US" sz="2799">
                <a:solidFill>
                  <a:srgbClr val="000000"/>
                </a:solidFill>
                <a:latin typeface="Dosis"/>
              </a:rPr>
              <a:t>répond à la question avec quels moyens.</a:t>
            </a:r>
          </a:p>
          <a:p>
            <a:pPr algn="ctr">
              <a:lnSpc>
                <a:spcPts val="3919"/>
              </a:lnSpc>
              <a:spcBef>
                <a:spcPct val="0"/>
              </a:spcBef>
            </a:pPr>
          </a:p>
        </p:txBody>
      </p:sp>
      <p:sp>
        <p:nvSpPr>
          <p:cNvPr name="TextBox 14" id="14"/>
          <p:cNvSpPr txBox="true"/>
          <p:nvPr/>
        </p:nvSpPr>
        <p:spPr>
          <a:xfrm rot="0">
            <a:off x="11740955" y="3880763"/>
            <a:ext cx="1969294" cy="389424"/>
          </a:xfrm>
          <a:prstGeom prst="rect">
            <a:avLst/>
          </a:prstGeom>
        </p:spPr>
        <p:txBody>
          <a:bodyPr anchor="t" rtlCol="false" tIns="0" lIns="0" bIns="0" rIns="0">
            <a:spAutoFit/>
          </a:bodyPr>
          <a:lstStyle/>
          <a:p>
            <a:pPr algn="ctr">
              <a:lnSpc>
                <a:spcPts val="3210"/>
              </a:lnSpc>
              <a:spcBef>
                <a:spcPct val="0"/>
              </a:spcBef>
            </a:pPr>
            <a:r>
              <a:rPr lang="en-US" sz="2293">
                <a:solidFill>
                  <a:srgbClr val="000000"/>
                </a:solidFill>
                <a:latin typeface="Carelia"/>
              </a:rPr>
              <a:t>MPD Exemple</a:t>
            </a:r>
          </a:p>
        </p:txBody>
      </p:sp>
      <p:sp>
        <p:nvSpPr>
          <p:cNvPr name="Freeform 15" id="15"/>
          <p:cNvSpPr/>
          <p:nvPr/>
        </p:nvSpPr>
        <p:spPr>
          <a:xfrm flipH="false" flipV="false" rot="0">
            <a:off x="10050603" y="5267138"/>
            <a:ext cx="7039421" cy="2959284"/>
          </a:xfrm>
          <a:custGeom>
            <a:avLst/>
            <a:gdLst/>
            <a:ahLst/>
            <a:cxnLst/>
            <a:rect r="r" b="b" t="t" l="l"/>
            <a:pathLst>
              <a:path h="2959284" w="7039421">
                <a:moveTo>
                  <a:pt x="0" y="0"/>
                </a:moveTo>
                <a:lnTo>
                  <a:pt x="7039421" y="0"/>
                </a:lnTo>
                <a:lnTo>
                  <a:pt x="7039421" y="2959284"/>
                </a:lnTo>
                <a:lnTo>
                  <a:pt x="0" y="2959284"/>
                </a:lnTo>
                <a:lnTo>
                  <a:pt x="0" y="0"/>
                </a:lnTo>
                <a:close/>
              </a:path>
            </a:pathLst>
          </a:custGeom>
          <a:blipFill>
            <a:blip r:embed="rId9"/>
            <a:stretch>
              <a:fillRect l="0" t="-646" r="0" b="-646"/>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4460948" y="1618211"/>
            <a:ext cx="2643298" cy="889771"/>
            <a:chOff x="0" y="0"/>
            <a:chExt cx="6173239" cy="2077999"/>
          </a:xfrm>
        </p:grpSpPr>
        <p:sp>
          <p:nvSpPr>
            <p:cNvPr name="Freeform 4" id="4"/>
            <p:cNvSpPr/>
            <p:nvPr/>
          </p:nvSpPr>
          <p:spPr>
            <a:xfrm flipH="false" flipV="false" rot="0">
              <a:off x="0" y="0"/>
              <a:ext cx="6173239" cy="2077999"/>
            </a:xfrm>
            <a:custGeom>
              <a:avLst/>
              <a:gdLst/>
              <a:ahLst/>
              <a:cxnLst/>
              <a:rect r="r" b="b" t="t" l="l"/>
              <a:pathLst>
                <a:path h="2077999" w="6173239">
                  <a:moveTo>
                    <a:pt x="93724" y="0"/>
                  </a:moveTo>
                  <a:lnTo>
                    <a:pt x="6079514" y="0"/>
                  </a:lnTo>
                  <a:cubicBezTo>
                    <a:pt x="6104372" y="0"/>
                    <a:pt x="6128211" y="9875"/>
                    <a:pt x="6145788" y="27451"/>
                  </a:cubicBezTo>
                  <a:cubicBezTo>
                    <a:pt x="6163364" y="45028"/>
                    <a:pt x="6173239" y="68867"/>
                    <a:pt x="6173239" y="93724"/>
                  </a:cubicBezTo>
                  <a:lnTo>
                    <a:pt x="6173239" y="1984275"/>
                  </a:lnTo>
                  <a:cubicBezTo>
                    <a:pt x="6173239" y="2009132"/>
                    <a:pt x="6163364" y="2032971"/>
                    <a:pt x="6145788" y="2050548"/>
                  </a:cubicBezTo>
                  <a:cubicBezTo>
                    <a:pt x="6128211" y="2068124"/>
                    <a:pt x="6104372" y="2077999"/>
                    <a:pt x="6079514" y="2077999"/>
                  </a:cubicBezTo>
                  <a:lnTo>
                    <a:pt x="93724" y="2077999"/>
                  </a:lnTo>
                  <a:cubicBezTo>
                    <a:pt x="68867" y="2077999"/>
                    <a:pt x="45028" y="2068124"/>
                    <a:pt x="27451" y="2050548"/>
                  </a:cubicBezTo>
                  <a:cubicBezTo>
                    <a:pt x="9875" y="2032971"/>
                    <a:pt x="0" y="2009132"/>
                    <a:pt x="0" y="1984275"/>
                  </a:cubicBezTo>
                  <a:lnTo>
                    <a:pt x="0" y="93724"/>
                  </a:lnTo>
                  <a:cubicBezTo>
                    <a:pt x="0" y="68867"/>
                    <a:pt x="9875" y="45028"/>
                    <a:pt x="27451" y="27451"/>
                  </a:cubicBezTo>
                  <a:cubicBezTo>
                    <a:pt x="45028" y="9875"/>
                    <a:pt x="68867" y="0"/>
                    <a:pt x="93724" y="0"/>
                  </a:cubicBezTo>
                  <a:close/>
                </a:path>
              </a:pathLst>
            </a:custGeom>
            <a:solidFill>
              <a:srgbClr val="FFFFFF"/>
            </a:solidFill>
            <a:ln w="66675" cap="rnd">
              <a:solidFill>
                <a:srgbClr val="736F6E"/>
              </a:solidFill>
              <a:prstDash val="solid"/>
              <a:round/>
            </a:ln>
          </p:spPr>
        </p:sp>
        <p:sp>
          <p:nvSpPr>
            <p:cNvPr name="TextBox 5" id="5"/>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6" id="6"/>
          <p:cNvSpPr/>
          <p:nvPr/>
        </p:nvSpPr>
        <p:spPr>
          <a:xfrm flipV="true">
            <a:off x="3572092" y="2063097"/>
            <a:ext cx="888857" cy="2823122"/>
          </a:xfrm>
          <a:prstGeom prst="line">
            <a:avLst/>
          </a:prstGeom>
          <a:ln cap="rnd" w="47625">
            <a:solidFill>
              <a:srgbClr val="333231"/>
            </a:solidFill>
            <a:prstDash val="sysDot"/>
            <a:headEnd type="none" len="sm" w="sm"/>
            <a:tailEnd type="triangle" len="med" w="lg"/>
          </a:ln>
        </p:spPr>
      </p:sp>
      <p:grpSp>
        <p:nvGrpSpPr>
          <p:cNvPr name="Group 7" id="7"/>
          <p:cNvGrpSpPr/>
          <p:nvPr/>
        </p:nvGrpSpPr>
        <p:grpSpPr>
          <a:xfrm rot="0">
            <a:off x="4460948" y="7456336"/>
            <a:ext cx="2643298" cy="889771"/>
            <a:chOff x="0" y="0"/>
            <a:chExt cx="6173239" cy="2077999"/>
          </a:xfrm>
        </p:grpSpPr>
        <p:sp>
          <p:nvSpPr>
            <p:cNvPr name="Freeform 8" id="8"/>
            <p:cNvSpPr/>
            <p:nvPr/>
          </p:nvSpPr>
          <p:spPr>
            <a:xfrm flipH="false" flipV="false" rot="0">
              <a:off x="0" y="0"/>
              <a:ext cx="6173239" cy="2077999"/>
            </a:xfrm>
            <a:custGeom>
              <a:avLst/>
              <a:gdLst/>
              <a:ahLst/>
              <a:cxnLst/>
              <a:rect r="r" b="b" t="t" l="l"/>
              <a:pathLst>
                <a:path h="2077999" w="6173239">
                  <a:moveTo>
                    <a:pt x="93724" y="0"/>
                  </a:moveTo>
                  <a:lnTo>
                    <a:pt x="6079514" y="0"/>
                  </a:lnTo>
                  <a:cubicBezTo>
                    <a:pt x="6104372" y="0"/>
                    <a:pt x="6128211" y="9875"/>
                    <a:pt x="6145788" y="27451"/>
                  </a:cubicBezTo>
                  <a:cubicBezTo>
                    <a:pt x="6163364" y="45028"/>
                    <a:pt x="6173239" y="68867"/>
                    <a:pt x="6173239" y="93724"/>
                  </a:cubicBezTo>
                  <a:lnTo>
                    <a:pt x="6173239" y="1984275"/>
                  </a:lnTo>
                  <a:cubicBezTo>
                    <a:pt x="6173239" y="2009132"/>
                    <a:pt x="6163364" y="2032971"/>
                    <a:pt x="6145788" y="2050548"/>
                  </a:cubicBezTo>
                  <a:cubicBezTo>
                    <a:pt x="6128211" y="2068124"/>
                    <a:pt x="6104372" y="2077999"/>
                    <a:pt x="6079514" y="2077999"/>
                  </a:cubicBezTo>
                  <a:lnTo>
                    <a:pt x="93724" y="2077999"/>
                  </a:lnTo>
                  <a:cubicBezTo>
                    <a:pt x="68867" y="2077999"/>
                    <a:pt x="45028" y="2068124"/>
                    <a:pt x="27451" y="2050548"/>
                  </a:cubicBezTo>
                  <a:cubicBezTo>
                    <a:pt x="9875" y="2032971"/>
                    <a:pt x="0" y="2009132"/>
                    <a:pt x="0" y="1984275"/>
                  </a:cubicBezTo>
                  <a:lnTo>
                    <a:pt x="0" y="93724"/>
                  </a:lnTo>
                  <a:cubicBezTo>
                    <a:pt x="0" y="68867"/>
                    <a:pt x="9875" y="45028"/>
                    <a:pt x="27451" y="27451"/>
                  </a:cubicBezTo>
                  <a:cubicBezTo>
                    <a:pt x="45028" y="9875"/>
                    <a:pt x="68867" y="0"/>
                    <a:pt x="93724" y="0"/>
                  </a:cubicBezTo>
                  <a:close/>
                </a:path>
              </a:pathLst>
            </a:custGeom>
            <a:solidFill>
              <a:srgbClr val="FFFFFF"/>
            </a:solidFill>
            <a:ln w="66675" cap="rnd">
              <a:solidFill>
                <a:srgbClr val="736F6E"/>
              </a:solidFill>
              <a:prstDash val="solid"/>
              <a:round/>
            </a:ln>
          </p:spPr>
        </p:sp>
        <p:sp>
          <p:nvSpPr>
            <p:cNvPr name="TextBox 9" id="9"/>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10" id="10"/>
          <p:cNvSpPr/>
          <p:nvPr/>
        </p:nvSpPr>
        <p:spPr>
          <a:xfrm>
            <a:off x="3572092" y="5452583"/>
            <a:ext cx="888857" cy="2448639"/>
          </a:xfrm>
          <a:prstGeom prst="line">
            <a:avLst/>
          </a:prstGeom>
          <a:ln cap="rnd" w="47625">
            <a:solidFill>
              <a:srgbClr val="333231"/>
            </a:solidFill>
            <a:prstDash val="sysDot"/>
            <a:headEnd type="none" len="sm" w="sm"/>
            <a:tailEnd type="triangle" len="med" w="lg"/>
          </a:ln>
        </p:spPr>
      </p:sp>
      <p:sp>
        <p:nvSpPr>
          <p:cNvPr name="Freeform 11" id="11"/>
          <p:cNvSpPr/>
          <p:nvPr/>
        </p:nvSpPr>
        <p:spPr>
          <a:xfrm flipH="false" flipV="false" rot="0">
            <a:off x="855859" y="4297992"/>
            <a:ext cx="2716232" cy="1677273"/>
          </a:xfrm>
          <a:custGeom>
            <a:avLst/>
            <a:gdLst/>
            <a:ahLst/>
            <a:cxnLst/>
            <a:rect r="r" b="b" t="t" l="l"/>
            <a:pathLst>
              <a:path h="1677273" w="2716232">
                <a:moveTo>
                  <a:pt x="0" y="0"/>
                </a:moveTo>
                <a:lnTo>
                  <a:pt x="2716233" y="0"/>
                </a:lnTo>
                <a:lnTo>
                  <a:pt x="2716233" y="1677274"/>
                </a:lnTo>
                <a:lnTo>
                  <a:pt x="0" y="16772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1647754" y="4983643"/>
            <a:ext cx="1132443" cy="281615"/>
          </a:xfrm>
          <a:prstGeom prst="rect">
            <a:avLst/>
          </a:prstGeom>
        </p:spPr>
        <p:txBody>
          <a:bodyPr anchor="t" rtlCol="false" tIns="0" lIns="0" bIns="0" rIns="0">
            <a:spAutoFit/>
          </a:bodyPr>
          <a:lstStyle/>
          <a:p>
            <a:pPr algn="l" marL="0" indent="0" lvl="0">
              <a:lnSpc>
                <a:spcPts val="2264"/>
              </a:lnSpc>
              <a:spcBef>
                <a:spcPct val="0"/>
              </a:spcBef>
            </a:pPr>
            <a:r>
              <a:rPr lang="en-US" sz="1617">
                <a:solidFill>
                  <a:srgbClr val="000000"/>
                </a:solidFill>
                <a:latin typeface="Repo Bold Bold"/>
              </a:rPr>
              <a:t>Application </a:t>
            </a:r>
          </a:p>
        </p:txBody>
      </p:sp>
      <p:sp>
        <p:nvSpPr>
          <p:cNvPr name="TextBox 13" id="13"/>
          <p:cNvSpPr txBox="true"/>
          <p:nvPr/>
        </p:nvSpPr>
        <p:spPr>
          <a:xfrm rot="0">
            <a:off x="5064084" y="1840112"/>
            <a:ext cx="1437027" cy="398345"/>
          </a:xfrm>
          <a:prstGeom prst="rect">
            <a:avLst/>
          </a:prstGeom>
        </p:spPr>
        <p:txBody>
          <a:bodyPr anchor="t" rtlCol="false" tIns="0" lIns="0" bIns="0" rIns="0">
            <a:spAutoFit/>
          </a:bodyPr>
          <a:lstStyle/>
          <a:p>
            <a:pPr algn="l" marL="0" indent="0" lvl="0">
              <a:lnSpc>
                <a:spcPts val="3243"/>
              </a:lnSpc>
              <a:spcBef>
                <a:spcPct val="0"/>
              </a:spcBef>
            </a:pPr>
            <a:r>
              <a:rPr lang="en-US" sz="2317">
                <a:solidFill>
                  <a:srgbClr val="383838"/>
                </a:solidFill>
                <a:latin typeface="Repo Bold Bold"/>
              </a:rPr>
              <a:t>Front-End</a:t>
            </a:r>
          </a:p>
        </p:txBody>
      </p:sp>
      <p:sp>
        <p:nvSpPr>
          <p:cNvPr name="TextBox 14" id="14"/>
          <p:cNvSpPr txBox="true"/>
          <p:nvPr/>
        </p:nvSpPr>
        <p:spPr>
          <a:xfrm rot="0">
            <a:off x="5179462" y="7674291"/>
            <a:ext cx="1241065" cy="398345"/>
          </a:xfrm>
          <a:prstGeom prst="rect">
            <a:avLst/>
          </a:prstGeom>
        </p:spPr>
        <p:txBody>
          <a:bodyPr anchor="t" rtlCol="false" tIns="0" lIns="0" bIns="0" rIns="0">
            <a:spAutoFit/>
          </a:bodyPr>
          <a:lstStyle/>
          <a:p>
            <a:pPr algn="l" marL="0" indent="0" lvl="0">
              <a:lnSpc>
                <a:spcPts val="3243"/>
              </a:lnSpc>
              <a:spcBef>
                <a:spcPct val="0"/>
              </a:spcBef>
            </a:pPr>
            <a:r>
              <a:rPr lang="en-US" sz="2317">
                <a:solidFill>
                  <a:srgbClr val="383838"/>
                </a:solidFill>
                <a:latin typeface="Repo Bold Bold"/>
              </a:rPr>
              <a:t>Backend</a:t>
            </a:r>
          </a:p>
        </p:txBody>
      </p:sp>
      <p:grpSp>
        <p:nvGrpSpPr>
          <p:cNvPr name="Group 15" id="15"/>
          <p:cNvGrpSpPr/>
          <p:nvPr/>
        </p:nvGrpSpPr>
        <p:grpSpPr>
          <a:xfrm rot="0">
            <a:off x="9007202" y="6263909"/>
            <a:ext cx="2643298" cy="889771"/>
            <a:chOff x="0" y="0"/>
            <a:chExt cx="6173239" cy="2077999"/>
          </a:xfrm>
        </p:grpSpPr>
        <p:sp>
          <p:nvSpPr>
            <p:cNvPr name="Freeform 16" id="16"/>
            <p:cNvSpPr/>
            <p:nvPr/>
          </p:nvSpPr>
          <p:spPr>
            <a:xfrm flipH="false" flipV="false" rot="0">
              <a:off x="0" y="0"/>
              <a:ext cx="6173239" cy="2077999"/>
            </a:xfrm>
            <a:custGeom>
              <a:avLst/>
              <a:gdLst/>
              <a:ahLst/>
              <a:cxnLst/>
              <a:rect r="r" b="b" t="t" l="l"/>
              <a:pathLst>
                <a:path h="2077999" w="6173239">
                  <a:moveTo>
                    <a:pt x="93724" y="0"/>
                  </a:moveTo>
                  <a:lnTo>
                    <a:pt x="6079514" y="0"/>
                  </a:lnTo>
                  <a:cubicBezTo>
                    <a:pt x="6104372" y="0"/>
                    <a:pt x="6128211" y="9875"/>
                    <a:pt x="6145788" y="27451"/>
                  </a:cubicBezTo>
                  <a:cubicBezTo>
                    <a:pt x="6163364" y="45028"/>
                    <a:pt x="6173239" y="68867"/>
                    <a:pt x="6173239" y="93724"/>
                  </a:cubicBezTo>
                  <a:lnTo>
                    <a:pt x="6173239" y="1984275"/>
                  </a:lnTo>
                  <a:cubicBezTo>
                    <a:pt x="6173239" y="2009132"/>
                    <a:pt x="6163364" y="2032971"/>
                    <a:pt x="6145788" y="2050548"/>
                  </a:cubicBezTo>
                  <a:cubicBezTo>
                    <a:pt x="6128211" y="2068124"/>
                    <a:pt x="6104372" y="2077999"/>
                    <a:pt x="6079514" y="2077999"/>
                  </a:cubicBezTo>
                  <a:lnTo>
                    <a:pt x="93724" y="2077999"/>
                  </a:lnTo>
                  <a:cubicBezTo>
                    <a:pt x="68867" y="2077999"/>
                    <a:pt x="45028" y="2068124"/>
                    <a:pt x="27451" y="2050548"/>
                  </a:cubicBezTo>
                  <a:cubicBezTo>
                    <a:pt x="9875" y="2032971"/>
                    <a:pt x="0" y="2009132"/>
                    <a:pt x="0" y="1984275"/>
                  </a:cubicBezTo>
                  <a:lnTo>
                    <a:pt x="0" y="93724"/>
                  </a:lnTo>
                  <a:cubicBezTo>
                    <a:pt x="0" y="68867"/>
                    <a:pt x="9875" y="45028"/>
                    <a:pt x="27451" y="27451"/>
                  </a:cubicBezTo>
                  <a:cubicBezTo>
                    <a:pt x="45028" y="9875"/>
                    <a:pt x="68867" y="0"/>
                    <a:pt x="93724" y="0"/>
                  </a:cubicBezTo>
                  <a:close/>
                </a:path>
              </a:pathLst>
            </a:custGeom>
            <a:solidFill>
              <a:srgbClr val="FFFFFF"/>
            </a:solidFill>
            <a:ln w="66675" cap="rnd">
              <a:solidFill>
                <a:srgbClr val="736F6E"/>
              </a:solidFill>
              <a:prstDash val="solid"/>
              <a:round/>
            </a:ln>
          </p:spPr>
        </p:sp>
        <p:sp>
          <p:nvSpPr>
            <p:cNvPr name="TextBox 17" id="17"/>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18" id="18"/>
          <p:cNvSpPr/>
          <p:nvPr/>
        </p:nvSpPr>
        <p:spPr>
          <a:xfrm flipV="true">
            <a:off x="7104247" y="6708795"/>
            <a:ext cx="1902956" cy="1192427"/>
          </a:xfrm>
          <a:prstGeom prst="line">
            <a:avLst/>
          </a:prstGeom>
          <a:ln cap="rnd" w="47625">
            <a:solidFill>
              <a:srgbClr val="333231"/>
            </a:solidFill>
            <a:prstDash val="sysDot"/>
            <a:headEnd type="none" len="sm" w="sm"/>
            <a:tailEnd type="triangle" len="med" w="lg"/>
          </a:ln>
        </p:spPr>
      </p:sp>
      <p:sp>
        <p:nvSpPr>
          <p:cNvPr name="TextBox 19" id="19"/>
          <p:cNvSpPr txBox="true"/>
          <p:nvPr/>
        </p:nvSpPr>
        <p:spPr>
          <a:xfrm rot="0">
            <a:off x="9795258" y="6485810"/>
            <a:ext cx="953461" cy="398345"/>
          </a:xfrm>
          <a:prstGeom prst="rect">
            <a:avLst/>
          </a:prstGeom>
        </p:spPr>
        <p:txBody>
          <a:bodyPr anchor="t" rtlCol="false" tIns="0" lIns="0" bIns="0" rIns="0">
            <a:spAutoFit/>
          </a:bodyPr>
          <a:lstStyle/>
          <a:p>
            <a:pPr algn="l" marL="0" indent="0" lvl="0">
              <a:lnSpc>
                <a:spcPts val="3243"/>
              </a:lnSpc>
              <a:spcBef>
                <a:spcPct val="0"/>
              </a:spcBef>
            </a:pPr>
            <a:r>
              <a:rPr lang="en-US" sz="2317">
                <a:solidFill>
                  <a:srgbClr val="383838"/>
                </a:solidFill>
                <a:latin typeface="Repo Bold Bold"/>
              </a:rPr>
              <a:t>MySql</a:t>
            </a:r>
          </a:p>
        </p:txBody>
      </p:sp>
      <p:grpSp>
        <p:nvGrpSpPr>
          <p:cNvPr name="Group 20" id="20"/>
          <p:cNvGrpSpPr/>
          <p:nvPr/>
        </p:nvGrpSpPr>
        <p:grpSpPr>
          <a:xfrm rot="0">
            <a:off x="9007202" y="8608800"/>
            <a:ext cx="2643298" cy="889771"/>
            <a:chOff x="0" y="0"/>
            <a:chExt cx="6173239" cy="2077999"/>
          </a:xfrm>
        </p:grpSpPr>
        <p:sp>
          <p:nvSpPr>
            <p:cNvPr name="Freeform 21" id="21"/>
            <p:cNvSpPr/>
            <p:nvPr/>
          </p:nvSpPr>
          <p:spPr>
            <a:xfrm flipH="false" flipV="false" rot="0">
              <a:off x="0" y="0"/>
              <a:ext cx="6173239" cy="2077999"/>
            </a:xfrm>
            <a:custGeom>
              <a:avLst/>
              <a:gdLst/>
              <a:ahLst/>
              <a:cxnLst/>
              <a:rect r="r" b="b" t="t" l="l"/>
              <a:pathLst>
                <a:path h="2077999" w="6173239">
                  <a:moveTo>
                    <a:pt x="93724" y="0"/>
                  </a:moveTo>
                  <a:lnTo>
                    <a:pt x="6079514" y="0"/>
                  </a:lnTo>
                  <a:cubicBezTo>
                    <a:pt x="6104372" y="0"/>
                    <a:pt x="6128211" y="9875"/>
                    <a:pt x="6145788" y="27451"/>
                  </a:cubicBezTo>
                  <a:cubicBezTo>
                    <a:pt x="6163364" y="45028"/>
                    <a:pt x="6173239" y="68867"/>
                    <a:pt x="6173239" y="93724"/>
                  </a:cubicBezTo>
                  <a:lnTo>
                    <a:pt x="6173239" y="1984275"/>
                  </a:lnTo>
                  <a:cubicBezTo>
                    <a:pt x="6173239" y="2009132"/>
                    <a:pt x="6163364" y="2032971"/>
                    <a:pt x="6145788" y="2050548"/>
                  </a:cubicBezTo>
                  <a:cubicBezTo>
                    <a:pt x="6128211" y="2068124"/>
                    <a:pt x="6104372" y="2077999"/>
                    <a:pt x="6079514" y="2077999"/>
                  </a:cubicBezTo>
                  <a:lnTo>
                    <a:pt x="93724" y="2077999"/>
                  </a:lnTo>
                  <a:cubicBezTo>
                    <a:pt x="68867" y="2077999"/>
                    <a:pt x="45028" y="2068124"/>
                    <a:pt x="27451" y="2050548"/>
                  </a:cubicBezTo>
                  <a:cubicBezTo>
                    <a:pt x="9875" y="2032971"/>
                    <a:pt x="0" y="2009132"/>
                    <a:pt x="0" y="1984275"/>
                  </a:cubicBezTo>
                  <a:lnTo>
                    <a:pt x="0" y="93724"/>
                  </a:lnTo>
                  <a:cubicBezTo>
                    <a:pt x="0" y="68867"/>
                    <a:pt x="9875" y="45028"/>
                    <a:pt x="27451" y="27451"/>
                  </a:cubicBezTo>
                  <a:cubicBezTo>
                    <a:pt x="45028" y="9875"/>
                    <a:pt x="68867" y="0"/>
                    <a:pt x="93724" y="0"/>
                  </a:cubicBezTo>
                  <a:close/>
                </a:path>
              </a:pathLst>
            </a:custGeom>
            <a:solidFill>
              <a:srgbClr val="FFFFFF"/>
            </a:solidFill>
            <a:ln w="66675" cap="rnd">
              <a:solidFill>
                <a:srgbClr val="736F6E"/>
              </a:solidFill>
              <a:prstDash val="solid"/>
              <a:round/>
            </a:ln>
          </p:spPr>
        </p:sp>
        <p:sp>
          <p:nvSpPr>
            <p:cNvPr name="TextBox 22" id="22"/>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23" id="23"/>
          <p:cNvSpPr/>
          <p:nvPr/>
        </p:nvSpPr>
        <p:spPr>
          <a:xfrm>
            <a:off x="7104247" y="7901222"/>
            <a:ext cx="1902956" cy="1152463"/>
          </a:xfrm>
          <a:prstGeom prst="line">
            <a:avLst/>
          </a:prstGeom>
          <a:ln cap="rnd" w="47625">
            <a:solidFill>
              <a:srgbClr val="333231"/>
            </a:solidFill>
            <a:prstDash val="sysDot"/>
            <a:headEnd type="none" len="sm" w="sm"/>
            <a:tailEnd type="triangle" len="med" w="lg"/>
          </a:ln>
        </p:spPr>
      </p:sp>
      <p:sp>
        <p:nvSpPr>
          <p:cNvPr name="TextBox 24" id="24"/>
          <p:cNvSpPr txBox="true"/>
          <p:nvPr/>
        </p:nvSpPr>
        <p:spPr>
          <a:xfrm rot="0">
            <a:off x="10051229" y="8819714"/>
            <a:ext cx="555245" cy="398345"/>
          </a:xfrm>
          <a:prstGeom prst="rect">
            <a:avLst/>
          </a:prstGeom>
        </p:spPr>
        <p:txBody>
          <a:bodyPr anchor="t" rtlCol="false" tIns="0" lIns="0" bIns="0" rIns="0">
            <a:spAutoFit/>
          </a:bodyPr>
          <a:lstStyle/>
          <a:p>
            <a:pPr algn="l" marL="0" indent="0" lvl="0">
              <a:lnSpc>
                <a:spcPts val="3243"/>
              </a:lnSpc>
              <a:spcBef>
                <a:spcPct val="0"/>
              </a:spcBef>
            </a:pPr>
            <a:r>
              <a:rPr lang="en-US" sz="2317">
                <a:solidFill>
                  <a:srgbClr val="383838"/>
                </a:solidFill>
                <a:latin typeface="Repo Bold Bold"/>
              </a:rPr>
              <a:t>php</a:t>
            </a:r>
          </a:p>
        </p:txBody>
      </p:sp>
      <p:grpSp>
        <p:nvGrpSpPr>
          <p:cNvPr name="Group 25" id="25"/>
          <p:cNvGrpSpPr/>
          <p:nvPr/>
        </p:nvGrpSpPr>
        <p:grpSpPr>
          <a:xfrm rot="0">
            <a:off x="9430131" y="442474"/>
            <a:ext cx="2643298" cy="889771"/>
            <a:chOff x="0" y="0"/>
            <a:chExt cx="6173239" cy="2077999"/>
          </a:xfrm>
        </p:grpSpPr>
        <p:sp>
          <p:nvSpPr>
            <p:cNvPr name="Freeform 26" id="26"/>
            <p:cNvSpPr/>
            <p:nvPr/>
          </p:nvSpPr>
          <p:spPr>
            <a:xfrm flipH="false" flipV="false" rot="0">
              <a:off x="0" y="0"/>
              <a:ext cx="6173239" cy="2077999"/>
            </a:xfrm>
            <a:custGeom>
              <a:avLst/>
              <a:gdLst/>
              <a:ahLst/>
              <a:cxnLst/>
              <a:rect r="r" b="b" t="t" l="l"/>
              <a:pathLst>
                <a:path h="2077999" w="6173239">
                  <a:moveTo>
                    <a:pt x="93724" y="0"/>
                  </a:moveTo>
                  <a:lnTo>
                    <a:pt x="6079514" y="0"/>
                  </a:lnTo>
                  <a:cubicBezTo>
                    <a:pt x="6104372" y="0"/>
                    <a:pt x="6128211" y="9875"/>
                    <a:pt x="6145788" y="27451"/>
                  </a:cubicBezTo>
                  <a:cubicBezTo>
                    <a:pt x="6163364" y="45028"/>
                    <a:pt x="6173239" y="68867"/>
                    <a:pt x="6173239" y="93724"/>
                  </a:cubicBezTo>
                  <a:lnTo>
                    <a:pt x="6173239" y="1984275"/>
                  </a:lnTo>
                  <a:cubicBezTo>
                    <a:pt x="6173239" y="2009132"/>
                    <a:pt x="6163364" y="2032971"/>
                    <a:pt x="6145788" y="2050548"/>
                  </a:cubicBezTo>
                  <a:cubicBezTo>
                    <a:pt x="6128211" y="2068124"/>
                    <a:pt x="6104372" y="2077999"/>
                    <a:pt x="6079514" y="2077999"/>
                  </a:cubicBezTo>
                  <a:lnTo>
                    <a:pt x="93724" y="2077999"/>
                  </a:lnTo>
                  <a:cubicBezTo>
                    <a:pt x="68867" y="2077999"/>
                    <a:pt x="45028" y="2068124"/>
                    <a:pt x="27451" y="2050548"/>
                  </a:cubicBezTo>
                  <a:cubicBezTo>
                    <a:pt x="9875" y="2032971"/>
                    <a:pt x="0" y="2009132"/>
                    <a:pt x="0" y="1984275"/>
                  </a:cubicBezTo>
                  <a:lnTo>
                    <a:pt x="0" y="93724"/>
                  </a:lnTo>
                  <a:cubicBezTo>
                    <a:pt x="0" y="68867"/>
                    <a:pt x="9875" y="45028"/>
                    <a:pt x="27451" y="27451"/>
                  </a:cubicBezTo>
                  <a:cubicBezTo>
                    <a:pt x="45028" y="9875"/>
                    <a:pt x="68867" y="0"/>
                    <a:pt x="93724" y="0"/>
                  </a:cubicBezTo>
                  <a:close/>
                </a:path>
              </a:pathLst>
            </a:custGeom>
            <a:solidFill>
              <a:srgbClr val="FFFFFF"/>
            </a:solidFill>
            <a:ln w="66675" cap="rnd">
              <a:solidFill>
                <a:srgbClr val="736F6E"/>
              </a:solidFill>
              <a:prstDash val="solid"/>
              <a:round/>
            </a:ln>
          </p:spPr>
        </p:sp>
        <p:sp>
          <p:nvSpPr>
            <p:cNvPr name="TextBox 27" id="27"/>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28" id="28"/>
          <p:cNvSpPr/>
          <p:nvPr/>
        </p:nvSpPr>
        <p:spPr>
          <a:xfrm flipV="true">
            <a:off x="7104247" y="887360"/>
            <a:ext cx="2325884" cy="1175737"/>
          </a:xfrm>
          <a:prstGeom prst="line">
            <a:avLst/>
          </a:prstGeom>
          <a:ln cap="rnd" w="47625">
            <a:solidFill>
              <a:srgbClr val="333231"/>
            </a:solidFill>
            <a:prstDash val="sysDot"/>
            <a:headEnd type="none" len="sm" w="sm"/>
            <a:tailEnd type="triangle" len="med" w="lg"/>
          </a:ln>
        </p:spPr>
      </p:sp>
      <p:sp>
        <p:nvSpPr>
          <p:cNvPr name="TextBox 29" id="29"/>
          <p:cNvSpPr txBox="true"/>
          <p:nvPr/>
        </p:nvSpPr>
        <p:spPr>
          <a:xfrm rot="0">
            <a:off x="10335159" y="667417"/>
            <a:ext cx="839736" cy="398345"/>
          </a:xfrm>
          <a:prstGeom prst="rect">
            <a:avLst/>
          </a:prstGeom>
        </p:spPr>
        <p:txBody>
          <a:bodyPr anchor="t" rtlCol="false" tIns="0" lIns="0" bIns="0" rIns="0">
            <a:spAutoFit/>
          </a:bodyPr>
          <a:lstStyle/>
          <a:p>
            <a:pPr algn="l" marL="0" indent="0" lvl="0">
              <a:lnSpc>
                <a:spcPts val="3243"/>
              </a:lnSpc>
              <a:spcBef>
                <a:spcPct val="0"/>
              </a:spcBef>
            </a:pPr>
            <a:r>
              <a:rPr lang="en-US" sz="2317">
                <a:solidFill>
                  <a:srgbClr val="383838"/>
                </a:solidFill>
                <a:latin typeface="Repo Bold Bold"/>
              </a:rPr>
              <a:t>HTML</a:t>
            </a:r>
          </a:p>
        </p:txBody>
      </p:sp>
      <p:grpSp>
        <p:nvGrpSpPr>
          <p:cNvPr name="Group 30" id="30"/>
          <p:cNvGrpSpPr/>
          <p:nvPr/>
        </p:nvGrpSpPr>
        <p:grpSpPr>
          <a:xfrm rot="0">
            <a:off x="9430131" y="2793949"/>
            <a:ext cx="2643298" cy="889771"/>
            <a:chOff x="0" y="0"/>
            <a:chExt cx="6173239" cy="2077999"/>
          </a:xfrm>
        </p:grpSpPr>
        <p:sp>
          <p:nvSpPr>
            <p:cNvPr name="Freeform 31" id="31"/>
            <p:cNvSpPr/>
            <p:nvPr/>
          </p:nvSpPr>
          <p:spPr>
            <a:xfrm flipH="false" flipV="false" rot="0">
              <a:off x="0" y="0"/>
              <a:ext cx="6173239" cy="2077999"/>
            </a:xfrm>
            <a:custGeom>
              <a:avLst/>
              <a:gdLst/>
              <a:ahLst/>
              <a:cxnLst/>
              <a:rect r="r" b="b" t="t" l="l"/>
              <a:pathLst>
                <a:path h="2077999" w="6173239">
                  <a:moveTo>
                    <a:pt x="93724" y="0"/>
                  </a:moveTo>
                  <a:lnTo>
                    <a:pt x="6079514" y="0"/>
                  </a:lnTo>
                  <a:cubicBezTo>
                    <a:pt x="6104372" y="0"/>
                    <a:pt x="6128211" y="9875"/>
                    <a:pt x="6145788" y="27451"/>
                  </a:cubicBezTo>
                  <a:cubicBezTo>
                    <a:pt x="6163364" y="45028"/>
                    <a:pt x="6173239" y="68867"/>
                    <a:pt x="6173239" y="93724"/>
                  </a:cubicBezTo>
                  <a:lnTo>
                    <a:pt x="6173239" y="1984275"/>
                  </a:lnTo>
                  <a:cubicBezTo>
                    <a:pt x="6173239" y="2009132"/>
                    <a:pt x="6163364" y="2032971"/>
                    <a:pt x="6145788" y="2050548"/>
                  </a:cubicBezTo>
                  <a:cubicBezTo>
                    <a:pt x="6128211" y="2068124"/>
                    <a:pt x="6104372" y="2077999"/>
                    <a:pt x="6079514" y="2077999"/>
                  </a:cubicBezTo>
                  <a:lnTo>
                    <a:pt x="93724" y="2077999"/>
                  </a:lnTo>
                  <a:cubicBezTo>
                    <a:pt x="68867" y="2077999"/>
                    <a:pt x="45028" y="2068124"/>
                    <a:pt x="27451" y="2050548"/>
                  </a:cubicBezTo>
                  <a:cubicBezTo>
                    <a:pt x="9875" y="2032971"/>
                    <a:pt x="0" y="2009132"/>
                    <a:pt x="0" y="1984275"/>
                  </a:cubicBezTo>
                  <a:lnTo>
                    <a:pt x="0" y="93724"/>
                  </a:lnTo>
                  <a:cubicBezTo>
                    <a:pt x="0" y="68867"/>
                    <a:pt x="9875" y="45028"/>
                    <a:pt x="27451" y="27451"/>
                  </a:cubicBezTo>
                  <a:cubicBezTo>
                    <a:pt x="45028" y="9875"/>
                    <a:pt x="68867" y="0"/>
                    <a:pt x="93724" y="0"/>
                  </a:cubicBezTo>
                  <a:close/>
                </a:path>
              </a:pathLst>
            </a:custGeom>
            <a:solidFill>
              <a:srgbClr val="FFFFFF"/>
            </a:solidFill>
            <a:ln w="66675" cap="rnd">
              <a:solidFill>
                <a:srgbClr val="736F6E"/>
              </a:solidFill>
              <a:prstDash val="solid"/>
              <a:round/>
            </a:ln>
          </p:spPr>
        </p:sp>
        <p:sp>
          <p:nvSpPr>
            <p:cNvPr name="TextBox 32" id="32"/>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33" id="33"/>
          <p:cNvSpPr/>
          <p:nvPr/>
        </p:nvSpPr>
        <p:spPr>
          <a:xfrm>
            <a:off x="7104247" y="2063097"/>
            <a:ext cx="2325884" cy="1175737"/>
          </a:xfrm>
          <a:prstGeom prst="line">
            <a:avLst/>
          </a:prstGeom>
          <a:ln cap="rnd" w="47625">
            <a:solidFill>
              <a:srgbClr val="333231"/>
            </a:solidFill>
            <a:prstDash val="sysDot"/>
            <a:headEnd type="none" len="sm" w="sm"/>
            <a:tailEnd type="triangle" len="med" w="lg"/>
          </a:ln>
        </p:spPr>
      </p:sp>
      <p:sp>
        <p:nvSpPr>
          <p:cNvPr name="TextBox 34" id="34"/>
          <p:cNvSpPr txBox="true"/>
          <p:nvPr/>
        </p:nvSpPr>
        <p:spPr>
          <a:xfrm rot="0">
            <a:off x="10001350" y="3012808"/>
            <a:ext cx="1507355" cy="398345"/>
          </a:xfrm>
          <a:prstGeom prst="rect">
            <a:avLst/>
          </a:prstGeom>
        </p:spPr>
        <p:txBody>
          <a:bodyPr anchor="t" rtlCol="false" tIns="0" lIns="0" bIns="0" rIns="0">
            <a:spAutoFit/>
          </a:bodyPr>
          <a:lstStyle/>
          <a:p>
            <a:pPr algn="l" marL="0" indent="0" lvl="0">
              <a:lnSpc>
                <a:spcPts val="3243"/>
              </a:lnSpc>
              <a:spcBef>
                <a:spcPct val="0"/>
              </a:spcBef>
            </a:pPr>
            <a:r>
              <a:rPr lang="en-US" sz="2317">
                <a:solidFill>
                  <a:srgbClr val="383838"/>
                </a:solidFill>
                <a:latin typeface="Repo Bold Bold"/>
              </a:rPr>
              <a:t>Javascript</a:t>
            </a:r>
          </a:p>
        </p:txBody>
      </p:sp>
      <p:grpSp>
        <p:nvGrpSpPr>
          <p:cNvPr name="Group 35" id="35"/>
          <p:cNvGrpSpPr/>
          <p:nvPr/>
        </p:nvGrpSpPr>
        <p:grpSpPr>
          <a:xfrm rot="0">
            <a:off x="9427070" y="1618211"/>
            <a:ext cx="2643298" cy="889771"/>
            <a:chOff x="0" y="0"/>
            <a:chExt cx="6173239" cy="2077999"/>
          </a:xfrm>
        </p:grpSpPr>
        <p:sp>
          <p:nvSpPr>
            <p:cNvPr name="Freeform 36" id="36"/>
            <p:cNvSpPr/>
            <p:nvPr/>
          </p:nvSpPr>
          <p:spPr>
            <a:xfrm flipH="false" flipV="false" rot="0">
              <a:off x="0" y="0"/>
              <a:ext cx="6173239" cy="2077999"/>
            </a:xfrm>
            <a:custGeom>
              <a:avLst/>
              <a:gdLst/>
              <a:ahLst/>
              <a:cxnLst/>
              <a:rect r="r" b="b" t="t" l="l"/>
              <a:pathLst>
                <a:path h="2077999" w="6173239">
                  <a:moveTo>
                    <a:pt x="93724" y="0"/>
                  </a:moveTo>
                  <a:lnTo>
                    <a:pt x="6079514" y="0"/>
                  </a:lnTo>
                  <a:cubicBezTo>
                    <a:pt x="6104372" y="0"/>
                    <a:pt x="6128211" y="9875"/>
                    <a:pt x="6145788" y="27451"/>
                  </a:cubicBezTo>
                  <a:cubicBezTo>
                    <a:pt x="6163364" y="45028"/>
                    <a:pt x="6173239" y="68867"/>
                    <a:pt x="6173239" y="93724"/>
                  </a:cubicBezTo>
                  <a:lnTo>
                    <a:pt x="6173239" y="1984275"/>
                  </a:lnTo>
                  <a:cubicBezTo>
                    <a:pt x="6173239" y="2009132"/>
                    <a:pt x="6163364" y="2032971"/>
                    <a:pt x="6145788" y="2050548"/>
                  </a:cubicBezTo>
                  <a:cubicBezTo>
                    <a:pt x="6128211" y="2068124"/>
                    <a:pt x="6104372" y="2077999"/>
                    <a:pt x="6079514" y="2077999"/>
                  </a:cubicBezTo>
                  <a:lnTo>
                    <a:pt x="93724" y="2077999"/>
                  </a:lnTo>
                  <a:cubicBezTo>
                    <a:pt x="68867" y="2077999"/>
                    <a:pt x="45028" y="2068124"/>
                    <a:pt x="27451" y="2050548"/>
                  </a:cubicBezTo>
                  <a:cubicBezTo>
                    <a:pt x="9875" y="2032971"/>
                    <a:pt x="0" y="2009132"/>
                    <a:pt x="0" y="1984275"/>
                  </a:cubicBezTo>
                  <a:lnTo>
                    <a:pt x="0" y="93724"/>
                  </a:lnTo>
                  <a:cubicBezTo>
                    <a:pt x="0" y="68867"/>
                    <a:pt x="9875" y="45028"/>
                    <a:pt x="27451" y="27451"/>
                  </a:cubicBezTo>
                  <a:cubicBezTo>
                    <a:pt x="45028" y="9875"/>
                    <a:pt x="68867" y="0"/>
                    <a:pt x="93724" y="0"/>
                  </a:cubicBezTo>
                  <a:close/>
                </a:path>
              </a:pathLst>
            </a:custGeom>
            <a:solidFill>
              <a:srgbClr val="FFFFFF"/>
            </a:solidFill>
            <a:ln w="66675" cap="rnd">
              <a:solidFill>
                <a:srgbClr val="736F6E"/>
              </a:solidFill>
              <a:prstDash val="solid"/>
              <a:round/>
            </a:ln>
          </p:spPr>
        </p:sp>
        <p:sp>
          <p:nvSpPr>
            <p:cNvPr name="TextBox 37" id="37"/>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38" id="38"/>
          <p:cNvSpPr/>
          <p:nvPr/>
        </p:nvSpPr>
        <p:spPr>
          <a:xfrm>
            <a:off x="7104247" y="2063097"/>
            <a:ext cx="2322824" cy="0"/>
          </a:xfrm>
          <a:prstGeom prst="line">
            <a:avLst/>
          </a:prstGeom>
          <a:ln cap="rnd" w="47625">
            <a:solidFill>
              <a:srgbClr val="333231"/>
            </a:solidFill>
            <a:prstDash val="sysDot"/>
            <a:headEnd type="none" len="sm" w="sm"/>
            <a:tailEnd type="triangle" len="med" w="lg"/>
          </a:ln>
        </p:spPr>
      </p:sp>
      <p:sp>
        <p:nvSpPr>
          <p:cNvPr name="TextBox 39" id="39"/>
          <p:cNvSpPr txBox="true"/>
          <p:nvPr/>
        </p:nvSpPr>
        <p:spPr>
          <a:xfrm rot="0">
            <a:off x="10474157" y="1840112"/>
            <a:ext cx="561740" cy="398345"/>
          </a:xfrm>
          <a:prstGeom prst="rect">
            <a:avLst/>
          </a:prstGeom>
        </p:spPr>
        <p:txBody>
          <a:bodyPr anchor="t" rtlCol="false" tIns="0" lIns="0" bIns="0" rIns="0">
            <a:spAutoFit/>
          </a:bodyPr>
          <a:lstStyle/>
          <a:p>
            <a:pPr algn="l" marL="0" indent="0" lvl="0">
              <a:lnSpc>
                <a:spcPts val="3243"/>
              </a:lnSpc>
              <a:spcBef>
                <a:spcPct val="0"/>
              </a:spcBef>
            </a:pPr>
            <a:r>
              <a:rPr lang="en-US" sz="2317">
                <a:solidFill>
                  <a:srgbClr val="383838"/>
                </a:solidFill>
                <a:latin typeface="Repo Bold Bold"/>
              </a:rPr>
              <a:t>CSS</a:t>
            </a:r>
          </a:p>
        </p:txBody>
      </p:sp>
      <p:grpSp>
        <p:nvGrpSpPr>
          <p:cNvPr name="Group 40" id="40"/>
          <p:cNvGrpSpPr/>
          <p:nvPr/>
        </p:nvGrpSpPr>
        <p:grpSpPr>
          <a:xfrm rot="0">
            <a:off x="13171483" y="9488253"/>
            <a:ext cx="1062307" cy="515422"/>
            <a:chOff x="0" y="0"/>
            <a:chExt cx="4282842" cy="2077999"/>
          </a:xfrm>
        </p:grpSpPr>
        <p:sp>
          <p:nvSpPr>
            <p:cNvPr name="Freeform 41" id="41"/>
            <p:cNvSpPr/>
            <p:nvPr/>
          </p:nvSpPr>
          <p:spPr>
            <a:xfrm flipH="false" flipV="false" rot="0">
              <a:off x="0" y="0"/>
              <a:ext cx="4282842" cy="2077999"/>
            </a:xfrm>
            <a:custGeom>
              <a:avLst/>
              <a:gdLst/>
              <a:ahLst/>
              <a:cxnLst/>
              <a:rect r="r" b="b" t="t" l="l"/>
              <a:pathLst>
                <a:path h="2077999" w="4282842">
                  <a:moveTo>
                    <a:pt x="233211" y="0"/>
                  </a:moveTo>
                  <a:lnTo>
                    <a:pt x="4049631" y="0"/>
                  </a:lnTo>
                  <a:cubicBezTo>
                    <a:pt x="4178431" y="0"/>
                    <a:pt x="4282842" y="104412"/>
                    <a:pt x="4282842" y="233211"/>
                  </a:cubicBezTo>
                  <a:lnTo>
                    <a:pt x="4282842" y="1844788"/>
                  </a:lnTo>
                  <a:cubicBezTo>
                    <a:pt x="4282842" y="1906639"/>
                    <a:pt x="4258272" y="1965958"/>
                    <a:pt x="4214537" y="2009693"/>
                  </a:cubicBezTo>
                  <a:cubicBezTo>
                    <a:pt x="4170801" y="2053429"/>
                    <a:pt x="4111483" y="2077999"/>
                    <a:pt x="4049631" y="2077999"/>
                  </a:cubicBezTo>
                  <a:lnTo>
                    <a:pt x="233211" y="2077999"/>
                  </a:lnTo>
                  <a:cubicBezTo>
                    <a:pt x="104412" y="2077999"/>
                    <a:pt x="0" y="1973587"/>
                    <a:pt x="0" y="1844788"/>
                  </a:cubicBezTo>
                  <a:lnTo>
                    <a:pt x="0" y="233211"/>
                  </a:lnTo>
                  <a:cubicBezTo>
                    <a:pt x="0" y="104412"/>
                    <a:pt x="104412" y="0"/>
                    <a:pt x="233211" y="0"/>
                  </a:cubicBezTo>
                  <a:close/>
                </a:path>
              </a:pathLst>
            </a:custGeom>
            <a:solidFill>
              <a:srgbClr val="FFFFFF"/>
            </a:solidFill>
            <a:ln w="66675" cap="rnd">
              <a:solidFill>
                <a:srgbClr val="736F6E"/>
              </a:solidFill>
              <a:prstDash val="solid"/>
              <a:round/>
            </a:ln>
          </p:spPr>
        </p:sp>
        <p:sp>
          <p:nvSpPr>
            <p:cNvPr name="TextBox 42" id="42"/>
            <p:cNvSpPr txBox="true"/>
            <p:nvPr/>
          </p:nvSpPr>
          <p:spPr>
            <a:xfrm>
              <a:off x="0" y="-38100"/>
              <a:ext cx="4282842"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43" id="43"/>
          <p:cNvSpPr/>
          <p:nvPr/>
        </p:nvSpPr>
        <p:spPr>
          <a:xfrm>
            <a:off x="11650501" y="9053685"/>
            <a:ext cx="1520982" cy="692279"/>
          </a:xfrm>
          <a:prstGeom prst="line">
            <a:avLst/>
          </a:prstGeom>
          <a:ln cap="rnd" w="28575">
            <a:solidFill>
              <a:srgbClr val="333231"/>
            </a:solidFill>
            <a:prstDash val="sysDot"/>
            <a:headEnd type="none" len="sm" w="sm"/>
            <a:tailEnd type="triangle" len="med" w="lg"/>
          </a:ln>
        </p:spPr>
      </p:sp>
      <p:grpSp>
        <p:nvGrpSpPr>
          <p:cNvPr name="Group 44" id="44"/>
          <p:cNvGrpSpPr/>
          <p:nvPr/>
        </p:nvGrpSpPr>
        <p:grpSpPr>
          <a:xfrm rot="0">
            <a:off x="13171483" y="8196444"/>
            <a:ext cx="1062307" cy="515422"/>
            <a:chOff x="0" y="0"/>
            <a:chExt cx="4282842" cy="2077999"/>
          </a:xfrm>
        </p:grpSpPr>
        <p:sp>
          <p:nvSpPr>
            <p:cNvPr name="Freeform 45" id="45"/>
            <p:cNvSpPr/>
            <p:nvPr/>
          </p:nvSpPr>
          <p:spPr>
            <a:xfrm flipH="false" flipV="false" rot="0">
              <a:off x="0" y="0"/>
              <a:ext cx="4282842" cy="2077999"/>
            </a:xfrm>
            <a:custGeom>
              <a:avLst/>
              <a:gdLst/>
              <a:ahLst/>
              <a:cxnLst/>
              <a:rect r="r" b="b" t="t" l="l"/>
              <a:pathLst>
                <a:path h="2077999" w="4282842">
                  <a:moveTo>
                    <a:pt x="233211" y="0"/>
                  </a:moveTo>
                  <a:lnTo>
                    <a:pt x="4049631" y="0"/>
                  </a:lnTo>
                  <a:cubicBezTo>
                    <a:pt x="4178431" y="0"/>
                    <a:pt x="4282842" y="104412"/>
                    <a:pt x="4282842" y="233211"/>
                  </a:cubicBezTo>
                  <a:lnTo>
                    <a:pt x="4282842" y="1844788"/>
                  </a:lnTo>
                  <a:cubicBezTo>
                    <a:pt x="4282842" y="1906639"/>
                    <a:pt x="4258272" y="1965958"/>
                    <a:pt x="4214537" y="2009693"/>
                  </a:cubicBezTo>
                  <a:cubicBezTo>
                    <a:pt x="4170801" y="2053429"/>
                    <a:pt x="4111483" y="2077999"/>
                    <a:pt x="4049631" y="2077999"/>
                  </a:cubicBezTo>
                  <a:lnTo>
                    <a:pt x="233211" y="2077999"/>
                  </a:lnTo>
                  <a:cubicBezTo>
                    <a:pt x="104412" y="2077999"/>
                    <a:pt x="0" y="1973587"/>
                    <a:pt x="0" y="1844788"/>
                  </a:cubicBezTo>
                  <a:lnTo>
                    <a:pt x="0" y="233211"/>
                  </a:lnTo>
                  <a:cubicBezTo>
                    <a:pt x="0" y="104412"/>
                    <a:pt x="104412" y="0"/>
                    <a:pt x="233211" y="0"/>
                  </a:cubicBezTo>
                  <a:close/>
                </a:path>
              </a:pathLst>
            </a:custGeom>
            <a:solidFill>
              <a:srgbClr val="FFFFFF"/>
            </a:solidFill>
            <a:ln w="66675" cap="rnd">
              <a:solidFill>
                <a:srgbClr val="736F6E"/>
              </a:solidFill>
              <a:prstDash val="solid"/>
              <a:round/>
            </a:ln>
          </p:spPr>
        </p:sp>
        <p:sp>
          <p:nvSpPr>
            <p:cNvPr name="TextBox 46" id="46"/>
            <p:cNvSpPr txBox="true"/>
            <p:nvPr/>
          </p:nvSpPr>
          <p:spPr>
            <a:xfrm>
              <a:off x="0" y="-38100"/>
              <a:ext cx="4282842"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47" id="47"/>
          <p:cNvSpPr/>
          <p:nvPr/>
        </p:nvSpPr>
        <p:spPr>
          <a:xfrm flipV="true">
            <a:off x="11650501" y="8454155"/>
            <a:ext cx="1520982" cy="599530"/>
          </a:xfrm>
          <a:prstGeom prst="line">
            <a:avLst/>
          </a:prstGeom>
          <a:ln cap="rnd" w="28575">
            <a:solidFill>
              <a:srgbClr val="333231"/>
            </a:solidFill>
            <a:prstDash val="sysDot"/>
            <a:headEnd type="none" len="sm" w="sm"/>
            <a:tailEnd type="triangle" len="med" w="lg"/>
          </a:ln>
        </p:spPr>
      </p:sp>
      <p:sp>
        <p:nvSpPr>
          <p:cNvPr name="TextBox 48" id="48"/>
          <p:cNvSpPr txBox="true"/>
          <p:nvPr/>
        </p:nvSpPr>
        <p:spPr>
          <a:xfrm rot="0">
            <a:off x="13498788" y="8328963"/>
            <a:ext cx="407697" cy="231738"/>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rPr>
              <a:t>MVC</a:t>
            </a:r>
          </a:p>
        </p:txBody>
      </p:sp>
      <p:grpSp>
        <p:nvGrpSpPr>
          <p:cNvPr name="Group 49" id="49"/>
          <p:cNvGrpSpPr/>
          <p:nvPr/>
        </p:nvGrpSpPr>
        <p:grpSpPr>
          <a:xfrm rot="0">
            <a:off x="16482952" y="6451084"/>
            <a:ext cx="1184376" cy="515422"/>
            <a:chOff x="0" y="0"/>
            <a:chExt cx="4774980" cy="2077999"/>
          </a:xfrm>
        </p:grpSpPr>
        <p:sp>
          <p:nvSpPr>
            <p:cNvPr name="Freeform 50" id="50"/>
            <p:cNvSpPr/>
            <p:nvPr/>
          </p:nvSpPr>
          <p:spPr>
            <a:xfrm flipH="false" flipV="false" rot="0">
              <a:off x="0" y="0"/>
              <a:ext cx="4774980" cy="2077999"/>
            </a:xfrm>
            <a:custGeom>
              <a:avLst/>
              <a:gdLst/>
              <a:ahLst/>
              <a:cxnLst/>
              <a:rect r="r" b="b" t="t" l="l"/>
              <a:pathLst>
                <a:path h="2077999" w="4774980">
                  <a:moveTo>
                    <a:pt x="209175" y="0"/>
                  </a:moveTo>
                  <a:lnTo>
                    <a:pt x="4565805" y="0"/>
                  </a:lnTo>
                  <a:cubicBezTo>
                    <a:pt x="4621282" y="0"/>
                    <a:pt x="4674486" y="22038"/>
                    <a:pt x="4713714" y="61266"/>
                  </a:cubicBezTo>
                  <a:cubicBezTo>
                    <a:pt x="4752942" y="100494"/>
                    <a:pt x="4774980" y="153698"/>
                    <a:pt x="4774980" y="209175"/>
                  </a:cubicBezTo>
                  <a:lnTo>
                    <a:pt x="4774980" y="1868824"/>
                  </a:lnTo>
                  <a:cubicBezTo>
                    <a:pt x="4774980" y="1924301"/>
                    <a:pt x="4752942" y="1977505"/>
                    <a:pt x="4713714" y="2016733"/>
                  </a:cubicBezTo>
                  <a:cubicBezTo>
                    <a:pt x="4674486" y="2055961"/>
                    <a:pt x="4621282" y="2077999"/>
                    <a:pt x="4565805" y="2077999"/>
                  </a:cubicBezTo>
                  <a:lnTo>
                    <a:pt x="209175" y="2077999"/>
                  </a:lnTo>
                  <a:cubicBezTo>
                    <a:pt x="153698" y="2077999"/>
                    <a:pt x="100494" y="2055961"/>
                    <a:pt x="61266" y="2016733"/>
                  </a:cubicBezTo>
                  <a:cubicBezTo>
                    <a:pt x="22038" y="1977505"/>
                    <a:pt x="0" y="1924301"/>
                    <a:pt x="0" y="1868824"/>
                  </a:cubicBezTo>
                  <a:lnTo>
                    <a:pt x="0" y="209175"/>
                  </a:lnTo>
                  <a:cubicBezTo>
                    <a:pt x="0" y="153698"/>
                    <a:pt x="22038" y="100494"/>
                    <a:pt x="61266" y="61266"/>
                  </a:cubicBezTo>
                  <a:cubicBezTo>
                    <a:pt x="100494" y="22038"/>
                    <a:pt x="153698" y="0"/>
                    <a:pt x="209175" y="0"/>
                  </a:cubicBezTo>
                  <a:close/>
                </a:path>
              </a:pathLst>
            </a:custGeom>
            <a:solidFill>
              <a:srgbClr val="FFFFFF"/>
            </a:solidFill>
            <a:ln w="66675" cap="rnd">
              <a:solidFill>
                <a:srgbClr val="736F6E"/>
              </a:solidFill>
              <a:prstDash val="solid"/>
              <a:round/>
            </a:ln>
          </p:spPr>
        </p:sp>
        <p:sp>
          <p:nvSpPr>
            <p:cNvPr name="TextBox 51" id="51"/>
            <p:cNvSpPr txBox="true"/>
            <p:nvPr/>
          </p:nvSpPr>
          <p:spPr>
            <a:xfrm>
              <a:off x="0" y="-38100"/>
              <a:ext cx="4774980"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52" id="52"/>
          <p:cNvSpPr/>
          <p:nvPr/>
        </p:nvSpPr>
        <p:spPr>
          <a:xfrm>
            <a:off x="11650501" y="6708795"/>
            <a:ext cx="4832451" cy="0"/>
          </a:xfrm>
          <a:prstGeom prst="line">
            <a:avLst/>
          </a:prstGeom>
          <a:ln cap="rnd" w="28575">
            <a:solidFill>
              <a:srgbClr val="333231"/>
            </a:solidFill>
            <a:prstDash val="sysDot"/>
            <a:headEnd type="none" len="sm" w="sm"/>
            <a:tailEnd type="triangle" len="med" w="lg"/>
          </a:ln>
        </p:spPr>
      </p:sp>
      <p:sp>
        <p:nvSpPr>
          <p:cNvPr name="TextBox 53" id="53"/>
          <p:cNvSpPr txBox="true"/>
          <p:nvPr/>
        </p:nvSpPr>
        <p:spPr>
          <a:xfrm rot="0">
            <a:off x="16886463" y="6578638"/>
            <a:ext cx="377354" cy="231738"/>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rPr>
              <a:t>SQL</a:t>
            </a:r>
          </a:p>
        </p:txBody>
      </p:sp>
      <p:grpSp>
        <p:nvGrpSpPr>
          <p:cNvPr name="Group 54" id="54"/>
          <p:cNvGrpSpPr/>
          <p:nvPr/>
        </p:nvGrpSpPr>
        <p:grpSpPr>
          <a:xfrm rot="0">
            <a:off x="12832353" y="6451084"/>
            <a:ext cx="2802874" cy="515422"/>
            <a:chOff x="0" y="0"/>
            <a:chExt cx="11300187" cy="2077999"/>
          </a:xfrm>
        </p:grpSpPr>
        <p:sp>
          <p:nvSpPr>
            <p:cNvPr name="Freeform 55" id="55"/>
            <p:cNvSpPr/>
            <p:nvPr/>
          </p:nvSpPr>
          <p:spPr>
            <a:xfrm flipH="false" flipV="false" rot="0">
              <a:off x="0" y="0"/>
              <a:ext cx="11300187" cy="2077999"/>
            </a:xfrm>
            <a:custGeom>
              <a:avLst/>
              <a:gdLst/>
              <a:ahLst/>
              <a:cxnLst/>
              <a:rect r="r" b="b" t="t" l="l"/>
              <a:pathLst>
                <a:path h="2077999" w="11300187">
                  <a:moveTo>
                    <a:pt x="88388" y="0"/>
                  </a:moveTo>
                  <a:lnTo>
                    <a:pt x="11211799" y="0"/>
                  </a:lnTo>
                  <a:cubicBezTo>
                    <a:pt x="11235241" y="0"/>
                    <a:pt x="11257723" y="9312"/>
                    <a:pt x="11274299" y="25888"/>
                  </a:cubicBezTo>
                  <a:cubicBezTo>
                    <a:pt x="11290874" y="42464"/>
                    <a:pt x="11300187" y="64946"/>
                    <a:pt x="11300187" y="88388"/>
                  </a:cubicBezTo>
                  <a:lnTo>
                    <a:pt x="11300187" y="1989611"/>
                  </a:lnTo>
                  <a:cubicBezTo>
                    <a:pt x="11300187" y="2038426"/>
                    <a:pt x="11260614" y="2077999"/>
                    <a:pt x="11211799" y="2077999"/>
                  </a:cubicBezTo>
                  <a:lnTo>
                    <a:pt x="88388" y="2077999"/>
                  </a:lnTo>
                  <a:cubicBezTo>
                    <a:pt x="64946" y="2077999"/>
                    <a:pt x="42464" y="2068687"/>
                    <a:pt x="25888" y="2052111"/>
                  </a:cubicBezTo>
                  <a:cubicBezTo>
                    <a:pt x="9312" y="2035534"/>
                    <a:pt x="0" y="2013053"/>
                    <a:pt x="0" y="1989611"/>
                  </a:cubicBezTo>
                  <a:lnTo>
                    <a:pt x="0" y="88388"/>
                  </a:lnTo>
                  <a:cubicBezTo>
                    <a:pt x="0" y="64946"/>
                    <a:pt x="9312" y="42464"/>
                    <a:pt x="25888" y="25888"/>
                  </a:cubicBezTo>
                  <a:cubicBezTo>
                    <a:pt x="42464" y="9312"/>
                    <a:pt x="64946" y="0"/>
                    <a:pt x="88388" y="0"/>
                  </a:cubicBezTo>
                  <a:close/>
                </a:path>
              </a:pathLst>
            </a:custGeom>
            <a:solidFill>
              <a:srgbClr val="FFFFFF"/>
            </a:solidFill>
            <a:ln w="66675" cap="rnd">
              <a:solidFill>
                <a:srgbClr val="736F6E"/>
              </a:solidFill>
              <a:prstDash val="solid"/>
              <a:round/>
            </a:ln>
          </p:spPr>
        </p:sp>
        <p:sp>
          <p:nvSpPr>
            <p:cNvPr name="TextBox 56" id="56"/>
            <p:cNvSpPr txBox="true"/>
            <p:nvPr/>
          </p:nvSpPr>
          <p:spPr>
            <a:xfrm>
              <a:off x="0" y="-38100"/>
              <a:ext cx="11300187"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57" id="57"/>
          <p:cNvSpPr/>
          <p:nvPr/>
        </p:nvSpPr>
        <p:spPr>
          <a:xfrm>
            <a:off x="11650501" y="6708795"/>
            <a:ext cx="1181852" cy="0"/>
          </a:xfrm>
          <a:prstGeom prst="line">
            <a:avLst/>
          </a:prstGeom>
          <a:ln cap="rnd" w="28575">
            <a:solidFill>
              <a:srgbClr val="333231"/>
            </a:solidFill>
            <a:prstDash val="sysDot"/>
            <a:headEnd type="none" len="sm" w="sm"/>
            <a:tailEnd type="triangle" len="med" w="lg"/>
          </a:ln>
        </p:spPr>
      </p:sp>
      <p:sp>
        <p:nvSpPr>
          <p:cNvPr name="TextBox 58" id="58"/>
          <p:cNvSpPr txBox="true"/>
          <p:nvPr/>
        </p:nvSpPr>
        <p:spPr>
          <a:xfrm rot="0">
            <a:off x="12986057" y="6578638"/>
            <a:ext cx="2495466" cy="231738"/>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rPr>
              <a:t>Base de données relationnelle</a:t>
            </a:r>
          </a:p>
        </p:txBody>
      </p:sp>
      <p:grpSp>
        <p:nvGrpSpPr>
          <p:cNvPr name="Group 59" id="59"/>
          <p:cNvGrpSpPr/>
          <p:nvPr/>
        </p:nvGrpSpPr>
        <p:grpSpPr>
          <a:xfrm rot="0">
            <a:off x="13171483" y="8819243"/>
            <a:ext cx="1062307" cy="515422"/>
            <a:chOff x="0" y="0"/>
            <a:chExt cx="4282842" cy="2077999"/>
          </a:xfrm>
        </p:grpSpPr>
        <p:sp>
          <p:nvSpPr>
            <p:cNvPr name="Freeform 60" id="60"/>
            <p:cNvSpPr/>
            <p:nvPr/>
          </p:nvSpPr>
          <p:spPr>
            <a:xfrm flipH="false" flipV="false" rot="0">
              <a:off x="0" y="0"/>
              <a:ext cx="4282842" cy="2077999"/>
            </a:xfrm>
            <a:custGeom>
              <a:avLst/>
              <a:gdLst/>
              <a:ahLst/>
              <a:cxnLst/>
              <a:rect r="r" b="b" t="t" l="l"/>
              <a:pathLst>
                <a:path h="2077999" w="4282842">
                  <a:moveTo>
                    <a:pt x="233211" y="0"/>
                  </a:moveTo>
                  <a:lnTo>
                    <a:pt x="4049631" y="0"/>
                  </a:lnTo>
                  <a:cubicBezTo>
                    <a:pt x="4178431" y="0"/>
                    <a:pt x="4282842" y="104412"/>
                    <a:pt x="4282842" y="233211"/>
                  </a:cubicBezTo>
                  <a:lnTo>
                    <a:pt x="4282842" y="1844788"/>
                  </a:lnTo>
                  <a:cubicBezTo>
                    <a:pt x="4282842" y="1906639"/>
                    <a:pt x="4258272" y="1965958"/>
                    <a:pt x="4214537" y="2009693"/>
                  </a:cubicBezTo>
                  <a:cubicBezTo>
                    <a:pt x="4170801" y="2053429"/>
                    <a:pt x="4111483" y="2077999"/>
                    <a:pt x="4049631" y="2077999"/>
                  </a:cubicBezTo>
                  <a:lnTo>
                    <a:pt x="233211" y="2077999"/>
                  </a:lnTo>
                  <a:cubicBezTo>
                    <a:pt x="104412" y="2077999"/>
                    <a:pt x="0" y="1973587"/>
                    <a:pt x="0" y="1844788"/>
                  </a:cubicBezTo>
                  <a:lnTo>
                    <a:pt x="0" y="233211"/>
                  </a:lnTo>
                  <a:cubicBezTo>
                    <a:pt x="0" y="104412"/>
                    <a:pt x="104412" y="0"/>
                    <a:pt x="233211" y="0"/>
                  </a:cubicBezTo>
                  <a:close/>
                </a:path>
              </a:pathLst>
            </a:custGeom>
            <a:solidFill>
              <a:srgbClr val="FFFFFF"/>
            </a:solidFill>
            <a:ln w="66675" cap="rnd">
              <a:solidFill>
                <a:srgbClr val="736F6E"/>
              </a:solidFill>
              <a:prstDash val="solid"/>
              <a:round/>
            </a:ln>
          </p:spPr>
        </p:sp>
        <p:sp>
          <p:nvSpPr>
            <p:cNvPr name="TextBox 61" id="61"/>
            <p:cNvSpPr txBox="true"/>
            <p:nvPr/>
          </p:nvSpPr>
          <p:spPr>
            <a:xfrm>
              <a:off x="0" y="-38100"/>
              <a:ext cx="4282842"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62" id="62"/>
          <p:cNvSpPr/>
          <p:nvPr/>
        </p:nvSpPr>
        <p:spPr>
          <a:xfrm>
            <a:off x="11650501" y="9053685"/>
            <a:ext cx="1520982" cy="23269"/>
          </a:xfrm>
          <a:prstGeom prst="line">
            <a:avLst/>
          </a:prstGeom>
          <a:ln cap="rnd" w="28575">
            <a:solidFill>
              <a:srgbClr val="333231"/>
            </a:solidFill>
            <a:prstDash val="sysDot"/>
            <a:headEnd type="none" len="sm" w="sm"/>
            <a:tailEnd type="triangle" len="med" w="lg"/>
          </a:ln>
        </p:spPr>
      </p:sp>
      <p:sp>
        <p:nvSpPr>
          <p:cNvPr name="TextBox 63" id="63"/>
          <p:cNvSpPr txBox="true"/>
          <p:nvPr/>
        </p:nvSpPr>
        <p:spPr>
          <a:xfrm rot="0">
            <a:off x="13498788" y="8946798"/>
            <a:ext cx="407697" cy="231738"/>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rPr>
              <a:t>POO</a:t>
            </a:r>
          </a:p>
        </p:txBody>
      </p:sp>
      <p:sp>
        <p:nvSpPr>
          <p:cNvPr name="TextBox 64" id="64"/>
          <p:cNvSpPr txBox="true"/>
          <p:nvPr/>
        </p:nvSpPr>
        <p:spPr>
          <a:xfrm rot="0">
            <a:off x="13549388" y="9615808"/>
            <a:ext cx="306495" cy="231738"/>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rPr>
              <a:t>API</a:t>
            </a:r>
          </a:p>
        </p:txBody>
      </p:sp>
      <p:sp>
        <p:nvSpPr>
          <p:cNvPr name="AutoShape 65" id="65"/>
          <p:cNvSpPr/>
          <p:nvPr/>
        </p:nvSpPr>
        <p:spPr>
          <a:xfrm>
            <a:off x="14230335" y="8456722"/>
            <a:ext cx="1769397" cy="671407"/>
          </a:xfrm>
          <a:prstGeom prst="line">
            <a:avLst/>
          </a:prstGeom>
          <a:ln cap="rnd" w="28575">
            <a:solidFill>
              <a:srgbClr val="333231"/>
            </a:solidFill>
            <a:prstDash val="sysDot"/>
            <a:headEnd type="none" len="sm" w="sm"/>
            <a:tailEnd type="triangle" len="med" w="lg"/>
          </a:ln>
        </p:spPr>
      </p:sp>
      <p:sp>
        <p:nvSpPr>
          <p:cNvPr name="AutoShape 66" id="66"/>
          <p:cNvSpPr/>
          <p:nvPr/>
        </p:nvSpPr>
        <p:spPr>
          <a:xfrm flipV="true">
            <a:off x="14230335" y="7836320"/>
            <a:ext cx="1769397" cy="620402"/>
          </a:xfrm>
          <a:prstGeom prst="line">
            <a:avLst/>
          </a:prstGeom>
          <a:ln cap="rnd" w="28575">
            <a:solidFill>
              <a:srgbClr val="333231"/>
            </a:solidFill>
            <a:prstDash val="sysDot"/>
            <a:headEnd type="none" len="sm" w="sm"/>
            <a:tailEnd type="triangle" len="med" w="lg"/>
          </a:ln>
        </p:spPr>
      </p:sp>
      <p:sp>
        <p:nvSpPr>
          <p:cNvPr name="AutoShape 67" id="67"/>
          <p:cNvSpPr/>
          <p:nvPr/>
        </p:nvSpPr>
        <p:spPr>
          <a:xfrm>
            <a:off x="14230335" y="8456722"/>
            <a:ext cx="1769397" cy="2397"/>
          </a:xfrm>
          <a:prstGeom prst="line">
            <a:avLst/>
          </a:prstGeom>
          <a:ln cap="rnd" w="28575">
            <a:solidFill>
              <a:srgbClr val="333231"/>
            </a:solidFill>
            <a:prstDash val="sysDot"/>
            <a:headEnd type="none" len="sm" w="sm"/>
            <a:tailEnd type="triangle" len="med" w="lg"/>
          </a:ln>
        </p:spPr>
      </p:sp>
      <p:grpSp>
        <p:nvGrpSpPr>
          <p:cNvPr name="Group 68" id="68"/>
          <p:cNvGrpSpPr/>
          <p:nvPr/>
        </p:nvGrpSpPr>
        <p:grpSpPr>
          <a:xfrm rot="0">
            <a:off x="15999732" y="7681675"/>
            <a:ext cx="918825" cy="309289"/>
            <a:chOff x="0" y="0"/>
            <a:chExt cx="6173239" cy="2077999"/>
          </a:xfrm>
        </p:grpSpPr>
        <p:sp>
          <p:nvSpPr>
            <p:cNvPr name="Freeform 69" id="69"/>
            <p:cNvSpPr/>
            <p:nvPr/>
          </p:nvSpPr>
          <p:spPr>
            <a:xfrm flipH="false" flipV="false" rot="0">
              <a:off x="0" y="0"/>
              <a:ext cx="6173239" cy="2077999"/>
            </a:xfrm>
            <a:custGeom>
              <a:avLst/>
              <a:gdLst/>
              <a:ahLst/>
              <a:cxnLst/>
              <a:rect r="r" b="b" t="t" l="l"/>
              <a:pathLst>
                <a:path h="2077999" w="6173239">
                  <a:moveTo>
                    <a:pt x="269629" y="0"/>
                  </a:moveTo>
                  <a:lnTo>
                    <a:pt x="5903610" y="0"/>
                  </a:lnTo>
                  <a:cubicBezTo>
                    <a:pt x="5975120" y="0"/>
                    <a:pt x="6043701" y="28407"/>
                    <a:pt x="6094266" y="78972"/>
                  </a:cubicBezTo>
                  <a:cubicBezTo>
                    <a:pt x="6144832" y="129538"/>
                    <a:pt x="6173239" y="198119"/>
                    <a:pt x="6173239" y="269629"/>
                  </a:cubicBezTo>
                  <a:lnTo>
                    <a:pt x="6173239" y="1808370"/>
                  </a:lnTo>
                  <a:cubicBezTo>
                    <a:pt x="6173239" y="1957282"/>
                    <a:pt x="6052522" y="2077999"/>
                    <a:pt x="5903610" y="2077999"/>
                  </a:cubicBezTo>
                  <a:lnTo>
                    <a:pt x="269629" y="2077999"/>
                  </a:lnTo>
                  <a:cubicBezTo>
                    <a:pt x="198119" y="2077999"/>
                    <a:pt x="129538" y="2049592"/>
                    <a:pt x="78972" y="1999027"/>
                  </a:cubicBezTo>
                  <a:cubicBezTo>
                    <a:pt x="28407" y="1948461"/>
                    <a:pt x="0" y="1879880"/>
                    <a:pt x="0" y="1808370"/>
                  </a:cubicBezTo>
                  <a:lnTo>
                    <a:pt x="0" y="269629"/>
                  </a:lnTo>
                  <a:cubicBezTo>
                    <a:pt x="0" y="120717"/>
                    <a:pt x="120717" y="0"/>
                    <a:pt x="269629" y="0"/>
                  </a:cubicBezTo>
                  <a:close/>
                </a:path>
              </a:pathLst>
            </a:custGeom>
            <a:solidFill>
              <a:srgbClr val="FFFFFF"/>
            </a:solidFill>
            <a:ln w="66675" cap="rnd">
              <a:solidFill>
                <a:srgbClr val="736F6E"/>
              </a:solidFill>
              <a:prstDash val="solid"/>
              <a:round/>
            </a:ln>
          </p:spPr>
        </p:sp>
        <p:sp>
          <p:nvSpPr>
            <p:cNvPr name="TextBox 70" id="70"/>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71" id="71"/>
          <p:cNvSpPr txBox="true"/>
          <p:nvPr/>
        </p:nvSpPr>
        <p:spPr>
          <a:xfrm rot="0">
            <a:off x="16303768" y="7756040"/>
            <a:ext cx="329804" cy="140962"/>
          </a:xfrm>
          <a:prstGeom prst="rect">
            <a:avLst/>
          </a:prstGeom>
        </p:spPr>
        <p:txBody>
          <a:bodyPr anchor="t" rtlCol="false" tIns="0" lIns="0" bIns="0" rIns="0">
            <a:spAutoFit/>
          </a:bodyPr>
          <a:lstStyle/>
          <a:p>
            <a:pPr algn="l" marL="0" indent="0" lvl="0">
              <a:lnSpc>
                <a:spcPts val="1127"/>
              </a:lnSpc>
              <a:spcBef>
                <a:spcPct val="0"/>
              </a:spcBef>
            </a:pPr>
            <a:r>
              <a:rPr lang="en-US" sz="805">
                <a:solidFill>
                  <a:srgbClr val="383838"/>
                </a:solidFill>
                <a:latin typeface="Repo Bold Bold"/>
              </a:rPr>
              <a:t>Model</a:t>
            </a:r>
          </a:p>
        </p:txBody>
      </p:sp>
      <p:grpSp>
        <p:nvGrpSpPr>
          <p:cNvPr name="Group 72" id="72"/>
          <p:cNvGrpSpPr/>
          <p:nvPr/>
        </p:nvGrpSpPr>
        <p:grpSpPr>
          <a:xfrm rot="0">
            <a:off x="15999732" y="8299510"/>
            <a:ext cx="918825" cy="309289"/>
            <a:chOff x="0" y="0"/>
            <a:chExt cx="6173239" cy="2077999"/>
          </a:xfrm>
        </p:grpSpPr>
        <p:sp>
          <p:nvSpPr>
            <p:cNvPr name="Freeform 73" id="73"/>
            <p:cNvSpPr/>
            <p:nvPr/>
          </p:nvSpPr>
          <p:spPr>
            <a:xfrm flipH="false" flipV="false" rot="0">
              <a:off x="0" y="0"/>
              <a:ext cx="6173239" cy="2077999"/>
            </a:xfrm>
            <a:custGeom>
              <a:avLst/>
              <a:gdLst/>
              <a:ahLst/>
              <a:cxnLst/>
              <a:rect r="r" b="b" t="t" l="l"/>
              <a:pathLst>
                <a:path h="2077999" w="6173239">
                  <a:moveTo>
                    <a:pt x="269629" y="0"/>
                  </a:moveTo>
                  <a:lnTo>
                    <a:pt x="5903610" y="0"/>
                  </a:lnTo>
                  <a:cubicBezTo>
                    <a:pt x="5975120" y="0"/>
                    <a:pt x="6043701" y="28407"/>
                    <a:pt x="6094266" y="78972"/>
                  </a:cubicBezTo>
                  <a:cubicBezTo>
                    <a:pt x="6144832" y="129538"/>
                    <a:pt x="6173239" y="198119"/>
                    <a:pt x="6173239" y="269629"/>
                  </a:cubicBezTo>
                  <a:lnTo>
                    <a:pt x="6173239" y="1808370"/>
                  </a:lnTo>
                  <a:cubicBezTo>
                    <a:pt x="6173239" y="1957282"/>
                    <a:pt x="6052522" y="2077999"/>
                    <a:pt x="5903610" y="2077999"/>
                  </a:cubicBezTo>
                  <a:lnTo>
                    <a:pt x="269629" y="2077999"/>
                  </a:lnTo>
                  <a:cubicBezTo>
                    <a:pt x="198119" y="2077999"/>
                    <a:pt x="129538" y="2049592"/>
                    <a:pt x="78972" y="1999027"/>
                  </a:cubicBezTo>
                  <a:cubicBezTo>
                    <a:pt x="28407" y="1948461"/>
                    <a:pt x="0" y="1879880"/>
                    <a:pt x="0" y="1808370"/>
                  </a:cubicBezTo>
                  <a:lnTo>
                    <a:pt x="0" y="269629"/>
                  </a:lnTo>
                  <a:cubicBezTo>
                    <a:pt x="0" y="120717"/>
                    <a:pt x="120717" y="0"/>
                    <a:pt x="269629" y="0"/>
                  </a:cubicBezTo>
                  <a:close/>
                </a:path>
              </a:pathLst>
            </a:custGeom>
            <a:solidFill>
              <a:srgbClr val="FFFFFF"/>
            </a:solidFill>
            <a:ln w="66675" cap="rnd">
              <a:solidFill>
                <a:srgbClr val="736F6E"/>
              </a:solidFill>
              <a:prstDash val="solid"/>
              <a:round/>
            </a:ln>
          </p:spPr>
        </p:sp>
        <p:sp>
          <p:nvSpPr>
            <p:cNvPr name="TextBox 74" id="74"/>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75" id="75"/>
          <p:cNvGrpSpPr/>
          <p:nvPr/>
        </p:nvGrpSpPr>
        <p:grpSpPr>
          <a:xfrm rot="0">
            <a:off x="15999732" y="8949011"/>
            <a:ext cx="918825" cy="309289"/>
            <a:chOff x="0" y="0"/>
            <a:chExt cx="6173239" cy="2077999"/>
          </a:xfrm>
        </p:grpSpPr>
        <p:sp>
          <p:nvSpPr>
            <p:cNvPr name="Freeform 76" id="76"/>
            <p:cNvSpPr/>
            <p:nvPr/>
          </p:nvSpPr>
          <p:spPr>
            <a:xfrm flipH="false" flipV="false" rot="0">
              <a:off x="0" y="0"/>
              <a:ext cx="6173239" cy="2077999"/>
            </a:xfrm>
            <a:custGeom>
              <a:avLst/>
              <a:gdLst/>
              <a:ahLst/>
              <a:cxnLst/>
              <a:rect r="r" b="b" t="t" l="l"/>
              <a:pathLst>
                <a:path h="2077999" w="6173239">
                  <a:moveTo>
                    <a:pt x="269629" y="0"/>
                  </a:moveTo>
                  <a:lnTo>
                    <a:pt x="5903610" y="0"/>
                  </a:lnTo>
                  <a:cubicBezTo>
                    <a:pt x="5975120" y="0"/>
                    <a:pt x="6043701" y="28407"/>
                    <a:pt x="6094266" y="78972"/>
                  </a:cubicBezTo>
                  <a:cubicBezTo>
                    <a:pt x="6144832" y="129538"/>
                    <a:pt x="6173239" y="198119"/>
                    <a:pt x="6173239" y="269629"/>
                  </a:cubicBezTo>
                  <a:lnTo>
                    <a:pt x="6173239" y="1808370"/>
                  </a:lnTo>
                  <a:cubicBezTo>
                    <a:pt x="6173239" y="1957282"/>
                    <a:pt x="6052522" y="2077999"/>
                    <a:pt x="5903610" y="2077999"/>
                  </a:cubicBezTo>
                  <a:lnTo>
                    <a:pt x="269629" y="2077999"/>
                  </a:lnTo>
                  <a:cubicBezTo>
                    <a:pt x="198119" y="2077999"/>
                    <a:pt x="129538" y="2049592"/>
                    <a:pt x="78972" y="1999027"/>
                  </a:cubicBezTo>
                  <a:cubicBezTo>
                    <a:pt x="28407" y="1948461"/>
                    <a:pt x="0" y="1879880"/>
                    <a:pt x="0" y="1808370"/>
                  </a:cubicBezTo>
                  <a:lnTo>
                    <a:pt x="0" y="269629"/>
                  </a:lnTo>
                  <a:cubicBezTo>
                    <a:pt x="0" y="120717"/>
                    <a:pt x="120717" y="0"/>
                    <a:pt x="269629" y="0"/>
                  </a:cubicBezTo>
                  <a:close/>
                </a:path>
              </a:pathLst>
            </a:custGeom>
            <a:solidFill>
              <a:srgbClr val="FFFFFF"/>
            </a:solidFill>
            <a:ln w="66675" cap="rnd">
              <a:solidFill>
                <a:srgbClr val="736F6E"/>
              </a:solidFill>
              <a:prstDash val="solid"/>
              <a:round/>
            </a:ln>
          </p:spPr>
        </p:sp>
        <p:sp>
          <p:nvSpPr>
            <p:cNvPr name="TextBox 77" id="77"/>
            <p:cNvSpPr txBox="true"/>
            <p:nvPr/>
          </p:nvSpPr>
          <p:spPr>
            <a:xfrm>
              <a:off x="0" y="-38100"/>
              <a:ext cx="6173239"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78" id="78"/>
          <p:cNvSpPr txBox="true"/>
          <p:nvPr/>
        </p:nvSpPr>
        <p:spPr>
          <a:xfrm rot="0">
            <a:off x="16204994" y="8374149"/>
            <a:ext cx="555915" cy="140962"/>
          </a:xfrm>
          <a:prstGeom prst="rect">
            <a:avLst/>
          </a:prstGeom>
        </p:spPr>
        <p:txBody>
          <a:bodyPr anchor="t" rtlCol="false" tIns="0" lIns="0" bIns="0" rIns="0">
            <a:spAutoFit/>
          </a:bodyPr>
          <a:lstStyle/>
          <a:p>
            <a:pPr algn="l" marL="0" indent="0" lvl="0">
              <a:lnSpc>
                <a:spcPts val="1127"/>
              </a:lnSpc>
              <a:spcBef>
                <a:spcPct val="0"/>
              </a:spcBef>
            </a:pPr>
            <a:r>
              <a:rPr lang="en-US" sz="805">
                <a:solidFill>
                  <a:srgbClr val="383838"/>
                </a:solidFill>
                <a:latin typeface="Repo Bold Bold"/>
              </a:rPr>
              <a:t>Controller</a:t>
            </a:r>
          </a:p>
        </p:txBody>
      </p:sp>
      <p:grpSp>
        <p:nvGrpSpPr>
          <p:cNvPr name="Group 79" id="79"/>
          <p:cNvGrpSpPr/>
          <p:nvPr/>
        </p:nvGrpSpPr>
        <p:grpSpPr>
          <a:xfrm rot="0">
            <a:off x="13255281" y="4140968"/>
            <a:ext cx="2802874" cy="515422"/>
            <a:chOff x="0" y="0"/>
            <a:chExt cx="11300187" cy="2077999"/>
          </a:xfrm>
        </p:grpSpPr>
        <p:sp>
          <p:nvSpPr>
            <p:cNvPr name="Freeform 80" id="80"/>
            <p:cNvSpPr/>
            <p:nvPr/>
          </p:nvSpPr>
          <p:spPr>
            <a:xfrm flipH="false" flipV="false" rot="0">
              <a:off x="0" y="0"/>
              <a:ext cx="11300187" cy="2077999"/>
            </a:xfrm>
            <a:custGeom>
              <a:avLst/>
              <a:gdLst/>
              <a:ahLst/>
              <a:cxnLst/>
              <a:rect r="r" b="b" t="t" l="l"/>
              <a:pathLst>
                <a:path h="2077999" w="11300187">
                  <a:moveTo>
                    <a:pt x="88388" y="0"/>
                  </a:moveTo>
                  <a:lnTo>
                    <a:pt x="11211799" y="0"/>
                  </a:lnTo>
                  <a:cubicBezTo>
                    <a:pt x="11235241" y="0"/>
                    <a:pt x="11257723" y="9312"/>
                    <a:pt x="11274299" y="25888"/>
                  </a:cubicBezTo>
                  <a:cubicBezTo>
                    <a:pt x="11290874" y="42464"/>
                    <a:pt x="11300187" y="64946"/>
                    <a:pt x="11300187" y="88388"/>
                  </a:cubicBezTo>
                  <a:lnTo>
                    <a:pt x="11300187" y="1989611"/>
                  </a:lnTo>
                  <a:cubicBezTo>
                    <a:pt x="11300187" y="2038426"/>
                    <a:pt x="11260614" y="2077999"/>
                    <a:pt x="11211799" y="2077999"/>
                  </a:cubicBezTo>
                  <a:lnTo>
                    <a:pt x="88388" y="2077999"/>
                  </a:lnTo>
                  <a:cubicBezTo>
                    <a:pt x="64946" y="2077999"/>
                    <a:pt x="42464" y="2068687"/>
                    <a:pt x="25888" y="2052111"/>
                  </a:cubicBezTo>
                  <a:cubicBezTo>
                    <a:pt x="9312" y="2035534"/>
                    <a:pt x="0" y="2013053"/>
                    <a:pt x="0" y="1989611"/>
                  </a:cubicBezTo>
                  <a:lnTo>
                    <a:pt x="0" y="88388"/>
                  </a:lnTo>
                  <a:cubicBezTo>
                    <a:pt x="0" y="64946"/>
                    <a:pt x="9312" y="42464"/>
                    <a:pt x="25888" y="25888"/>
                  </a:cubicBezTo>
                  <a:cubicBezTo>
                    <a:pt x="42464" y="9312"/>
                    <a:pt x="64946" y="0"/>
                    <a:pt x="88388" y="0"/>
                  </a:cubicBezTo>
                  <a:close/>
                </a:path>
              </a:pathLst>
            </a:custGeom>
            <a:solidFill>
              <a:srgbClr val="FFFFFF"/>
            </a:solidFill>
            <a:ln w="66675" cap="rnd">
              <a:solidFill>
                <a:srgbClr val="736F6E"/>
              </a:solidFill>
              <a:prstDash val="solid"/>
              <a:round/>
            </a:ln>
          </p:spPr>
        </p:sp>
        <p:sp>
          <p:nvSpPr>
            <p:cNvPr name="TextBox 81" id="81"/>
            <p:cNvSpPr txBox="true"/>
            <p:nvPr/>
          </p:nvSpPr>
          <p:spPr>
            <a:xfrm>
              <a:off x="0" y="-38100"/>
              <a:ext cx="11300187"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82" id="82"/>
          <p:cNvSpPr/>
          <p:nvPr/>
        </p:nvSpPr>
        <p:spPr>
          <a:xfrm>
            <a:off x="12073429" y="3238835"/>
            <a:ext cx="1181852" cy="1159844"/>
          </a:xfrm>
          <a:prstGeom prst="line">
            <a:avLst/>
          </a:prstGeom>
          <a:ln cap="rnd" w="28575">
            <a:solidFill>
              <a:srgbClr val="333231"/>
            </a:solidFill>
            <a:prstDash val="sysDot"/>
            <a:headEnd type="none" len="sm" w="sm"/>
            <a:tailEnd type="triangle" len="med" w="lg"/>
          </a:ln>
        </p:spPr>
      </p:sp>
      <p:grpSp>
        <p:nvGrpSpPr>
          <p:cNvPr name="Group 83" id="83"/>
          <p:cNvGrpSpPr/>
          <p:nvPr/>
        </p:nvGrpSpPr>
        <p:grpSpPr>
          <a:xfrm rot="0">
            <a:off x="13252220" y="1830852"/>
            <a:ext cx="2802874" cy="515422"/>
            <a:chOff x="0" y="0"/>
            <a:chExt cx="11300187" cy="2077999"/>
          </a:xfrm>
        </p:grpSpPr>
        <p:sp>
          <p:nvSpPr>
            <p:cNvPr name="Freeform 84" id="84"/>
            <p:cNvSpPr/>
            <p:nvPr/>
          </p:nvSpPr>
          <p:spPr>
            <a:xfrm flipH="false" flipV="false" rot="0">
              <a:off x="0" y="0"/>
              <a:ext cx="11300187" cy="2077999"/>
            </a:xfrm>
            <a:custGeom>
              <a:avLst/>
              <a:gdLst/>
              <a:ahLst/>
              <a:cxnLst/>
              <a:rect r="r" b="b" t="t" l="l"/>
              <a:pathLst>
                <a:path h="2077999" w="11300187">
                  <a:moveTo>
                    <a:pt x="88388" y="0"/>
                  </a:moveTo>
                  <a:lnTo>
                    <a:pt x="11211799" y="0"/>
                  </a:lnTo>
                  <a:cubicBezTo>
                    <a:pt x="11235241" y="0"/>
                    <a:pt x="11257723" y="9312"/>
                    <a:pt x="11274299" y="25888"/>
                  </a:cubicBezTo>
                  <a:cubicBezTo>
                    <a:pt x="11290874" y="42464"/>
                    <a:pt x="11300187" y="64946"/>
                    <a:pt x="11300187" y="88388"/>
                  </a:cubicBezTo>
                  <a:lnTo>
                    <a:pt x="11300187" y="1989611"/>
                  </a:lnTo>
                  <a:cubicBezTo>
                    <a:pt x="11300187" y="2038426"/>
                    <a:pt x="11260614" y="2077999"/>
                    <a:pt x="11211799" y="2077999"/>
                  </a:cubicBezTo>
                  <a:lnTo>
                    <a:pt x="88388" y="2077999"/>
                  </a:lnTo>
                  <a:cubicBezTo>
                    <a:pt x="64946" y="2077999"/>
                    <a:pt x="42464" y="2068687"/>
                    <a:pt x="25888" y="2052111"/>
                  </a:cubicBezTo>
                  <a:cubicBezTo>
                    <a:pt x="9312" y="2035534"/>
                    <a:pt x="0" y="2013053"/>
                    <a:pt x="0" y="1989611"/>
                  </a:cubicBezTo>
                  <a:lnTo>
                    <a:pt x="0" y="88388"/>
                  </a:lnTo>
                  <a:cubicBezTo>
                    <a:pt x="0" y="64946"/>
                    <a:pt x="9312" y="42464"/>
                    <a:pt x="25888" y="25888"/>
                  </a:cubicBezTo>
                  <a:cubicBezTo>
                    <a:pt x="42464" y="9312"/>
                    <a:pt x="64946" y="0"/>
                    <a:pt x="88388" y="0"/>
                  </a:cubicBezTo>
                  <a:close/>
                </a:path>
              </a:pathLst>
            </a:custGeom>
            <a:solidFill>
              <a:srgbClr val="FFFFFF"/>
            </a:solidFill>
            <a:ln w="66675" cap="rnd">
              <a:solidFill>
                <a:srgbClr val="736F6E"/>
              </a:solidFill>
              <a:prstDash val="solid"/>
              <a:round/>
            </a:ln>
          </p:spPr>
        </p:sp>
        <p:sp>
          <p:nvSpPr>
            <p:cNvPr name="TextBox 85" id="85"/>
            <p:cNvSpPr txBox="true"/>
            <p:nvPr/>
          </p:nvSpPr>
          <p:spPr>
            <a:xfrm>
              <a:off x="0" y="-38100"/>
              <a:ext cx="11300187"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AutoShape 86" id="86"/>
          <p:cNvSpPr/>
          <p:nvPr/>
        </p:nvSpPr>
        <p:spPr>
          <a:xfrm>
            <a:off x="12070369" y="2088563"/>
            <a:ext cx="1181852" cy="0"/>
          </a:xfrm>
          <a:prstGeom prst="line">
            <a:avLst/>
          </a:prstGeom>
          <a:ln cap="rnd" w="28575">
            <a:solidFill>
              <a:srgbClr val="333231"/>
            </a:solidFill>
            <a:prstDash val="sysDot"/>
            <a:headEnd type="none" len="sm" w="sm"/>
            <a:tailEnd type="triangle" len="med" w="lg"/>
          </a:ln>
        </p:spPr>
      </p:sp>
      <p:sp>
        <p:nvSpPr>
          <p:cNvPr name="TextBox 87" id="87"/>
          <p:cNvSpPr txBox="true"/>
          <p:nvPr/>
        </p:nvSpPr>
        <p:spPr>
          <a:xfrm rot="0">
            <a:off x="13714080" y="1932940"/>
            <a:ext cx="1923686" cy="231738"/>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rPr>
              <a:t>tailwindcss framework</a:t>
            </a:r>
          </a:p>
        </p:txBody>
      </p:sp>
      <p:grpSp>
        <p:nvGrpSpPr>
          <p:cNvPr name="Group 88" id="88"/>
          <p:cNvGrpSpPr/>
          <p:nvPr/>
        </p:nvGrpSpPr>
        <p:grpSpPr>
          <a:xfrm rot="0">
            <a:off x="13252220" y="2995435"/>
            <a:ext cx="2802874" cy="515422"/>
            <a:chOff x="0" y="0"/>
            <a:chExt cx="11300187" cy="2077999"/>
          </a:xfrm>
        </p:grpSpPr>
        <p:sp>
          <p:nvSpPr>
            <p:cNvPr name="Freeform 89" id="89"/>
            <p:cNvSpPr/>
            <p:nvPr/>
          </p:nvSpPr>
          <p:spPr>
            <a:xfrm flipH="false" flipV="false" rot="0">
              <a:off x="0" y="0"/>
              <a:ext cx="11300187" cy="2077999"/>
            </a:xfrm>
            <a:custGeom>
              <a:avLst/>
              <a:gdLst/>
              <a:ahLst/>
              <a:cxnLst/>
              <a:rect r="r" b="b" t="t" l="l"/>
              <a:pathLst>
                <a:path h="2077999" w="11300187">
                  <a:moveTo>
                    <a:pt x="88388" y="0"/>
                  </a:moveTo>
                  <a:lnTo>
                    <a:pt x="11211799" y="0"/>
                  </a:lnTo>
                  <a:cubicBezTo>
                    <a:pt x="11235241" y="0"/>
                    <a:pt x="11257723" y="9312"/>
                    <a:pt x="11274299" y="25888"/>
                  </a:cubicBezTo>
                  <a:cubicBezTo>
                    <a:pt x="11290874" y="42464"/>
                    <a:pt x="11300187" y="64946"/>
                    <a:pt x="11300187" y="88388"/>
                  </a:cubicBezTo>
                  <a:lnTo>
                    <a:pt x="11300187" y="1989611"/>
                  </a:lnTo>
                  <a:cubicBezTo>
                    <a:pt x="11300187" y="2038426"/>
                    <a:pt x="11260614" y="2077999"/>
                    <a:pt x="11211799" y="2077999"/>
                  </a:cubicBezTo>
                  <a:lnTo>
                    <a:pt x="88388" y="2077999"/>
                  </a:lnTo>
                  <a:cubicBezTo>
                    <a:pt x="64946" y="2077999"/>
                    <a:pt x="42464" y="2068687"/>
                    <a:pt x="25888" y="2052111"/>
                  </a:cubicBezTo>
                  <a:cubicBezTo>
                    <a:pt x="9312" y="2035534"/>
                    <a:pt x="0" y="2013053"/>
                    <a:pt x="0" y="1989611"/>
                  </a:cubicBezTo>
                  <a:lnTo>
                    <a:pt x="0" y="88388"/>
                  </a:lnTo>
                  <a:cubicBezTo>
                    <a:pt x="0" y="64946"/>
                    <a:pt x="9312" y="42464"/>
                    <a:pt x="25888" y="25888"/>
                  </a:cubicBezTo>
                  <a:cubicBezTo>
                    <a:pt x="42464" y="9312"/>
                    <a:pt x="64946" y="0"/>
                    <a:pt x="88388" y="0"/>
                  </a:cubicBezTo>
                  <a:close/>
                </a:path>
              </a:pathLst>
            </a:custGeom>
            <a:solidFill>
              <a:srgbClr val="FFFFFF"/>
            </a:solidFill>
            <a:ln w="66675" cap="rnd">
              <a:solidFill>
                <a:srgbClr val="736F6E"/>
              </a:solidFill>
              <a:prstDash val="solid"/>
              <a:round/>
            </a:ln>
          </p:spPr>
        </p:sp>
        <p:sp>
          <p:nvSpPr>
            <p:cNvPr name="TextBox 90" id="90"/>
            <p:cNvSpPr txBox="true"/>
            <p:nvPr/>
          </p:nvSpPr>
          <p:spPr>
            <a:xfrm>
              <a:off x="0" y="-38100"/>
              <a:ext cx="11300187"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91" id="91"/>
          <p:cNvSpPr txBox="true"/>
          <p:nvPr/>
        </p:nvSpPr>
        <p:spPr>
          <a:xfrm rot="0">
            <a:off x="13855884" y="3097702"/>
            <a:ext cx="1681967" cy="232607"/>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hlinkClick r:id="rId5" tooltip="https://jquery.com/"/>
              </a:rPr>
              <a:t>jQuery</a:t>
            </a:r>
            <a:r>
              <a:rPr lang="en-US" sz="1342">
                <a:solidFill>
                  <a:srgbClr val="383838"/>
                </a:solidFill>
                <a:latin typeface="Repo Bold Bold"/>
              </a:rPr>
              <a:t> bibliothèque</a:t>
            </a:r>
          </a:p>
        </p:txBody>
      </p:sp>
      <p:sp>
        <p:nvSpPr>
          <p:cNvPr name="AutoShape 92" id="92"/>
          <p:cNvSpPr/>
          <p:nvPr/>
        </p:nvSpPr>
        <p:spPr>
          <a:xfrm>
            <a:off x="12073429" y="3235793"/>
            <a:ext cx="1181852" cy="0"/>
          </a:xfrm>
          <a:prstGeom prst="line">
            <a:avLst/>
          </a:prstGeom>
          <a:ln cap="rnd" w="28575">
            <a:solidFill>
              <a:srgbClr val="333231"/>
            </a:solidFill>
            <a:prstDash val="sysDot"/>
            <a:headEnd type="none" len="sm" w="sm"/>
            <a:tailEnd type="triangle" len="med" w="lg"/>
          </a:ln>
        </p:spPr>
      </p:sp>
      <p:sp>
        <p:nvSpPr>
          <p:cNvPr name="TextBox 93" id="93"/>
          <p:cNvSpPr txBox="true"/>
          <p:nvPr/>
        </p:nvSpPr>
        <p:spPr>
          <a:xfrm rot="0">
            <a:off x="13795734" y="4263332"/>
            <a:ext cx="1721967" cy="231738"/>
          </a:xfrm>
          <a:prstGeom prst="rect">
            <a:avLst/>
          </a:prstGeom>
        </p:spPr>
        <p:txBody>
          <a:bodyPr anchor="t" rtlCol="false" tIns="0" lIns="0" bIns="0" rIns="0">
            <a:spAutoFit/>
          </a:bodyPr>
          <a:lstStyle/>
          <a:p>
            <a:pPr algn="l" marL="0" indent="0" lvl="0">
              <a:lnSpc>
                <a:spcPts val="1879"/>
              </a:lnSpc>
              <a:spcBef>
                <a:spcPct val="0"/>
              </a:spcBef>
            </a:pPr>
            <a:r>
              <a:rPr lang="en-US" sz="1342">
                <a:solidFill>
                  <a:srgbClr val="383838"/>
                </a:solidFill>
                <a:latin typeface="Repo Bold Bold"/>
              </a:rPr>
              <a:t>Alplne.Js framework</a:t>
            </a:r>
          </a:p>
        </p:txBody>
      </p:sp>
      <p:sp>
        <p:nvSpPr>
          <p:cNvPr name="TextBox 94" id="94"/>
          <p:cNvSpPr txBox="true"/>
          <p:nvPr/>
        </p:nvSpPr>
        <p:spPr>
          <a:xfrm rot="0">
            <a:off x="16360628" y="9023649"/>
            <a:ext cx="244647" cy="140962"/>
          </a:xfrm>
          <a:prstGeom prst="rect">
            <a:avLst/>
          </a:prstGeom>
        </p:spPr>
        <p:txBody>
          <a:bodyPr anchor="t" rtlCol="false" tIns="0" lIns="0" bIns="0" rIns="0">
            <a:spAutoFit/>
          </a:bodyPr>
          <a:lstStyle/>
          <a:p>
            <a:pPr algn="l" marL="0" indent="0" lvl="0">
              <a:lnSpc>
                <a:spcPts val="1127"/>
              </a:lnSpc>
              <a:spcBef>
                <a:spcPct val="0"/>
              </a:spcBef>
            </a:pPr>
            <a:r>
              <a:rPr lang="en-US" sz="805">
                <a:solidFill>
                  <a:srgbClr val="383838"/>
                </a:solidFill>
                <a:latin typeface="Repo Bold Bold"/>
              </a:rPr>
              <a:t>View</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83180" y="477845"/>
            <a:ext cx="11921639" cy="9385581"/>
          </a:xfrm>
          <a:custGeom>
            <a:avLst/>
            <a:gdLst/>
            <a:ahLst/>
            <a:cxnLst/>
            <a:rect r="r" b="b" t="t" l="l"/>
            <a:pathLst>
              <a:path h="9385581" w="11921639">
                <a:moveTo>
                  <a:pt x="0" y="0"/>
                </a:moveTo>
                <a:lnTo>
                  <a:pt x="11921640" y="0"/>
                </a:lnTo>
                <a:lnTo>
                  <a:pt x="11921640" y="9385582"/>
                </a:lnTo>
                <a:lnTo>
                  <a:pt x="0" y="93855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15884" y="2938124"/>
            <a:ext cx="9124355" cy="2036525"/>
          </a:xfrm>
          <a:prstGeom prst="rect">
            <a:avLst/>
          </a:prstGeom>
        </p:spPr>
        <p:txBody>
          <a:bodyPr anchor="t" rtlCol="false" tIns="0" lIns="0" bIns="0" rIns="0">
            <a:spAutoFit/>
          </a:bodyPr>
          <a:lstStyle/>
          <a:p>
            <a:pPr algn="l">
              <a:lnSpc>
                <a:spcPts val="3250"/>
              </a:lnSpc>
              <a:spcBef>
                <a:spcPct val="0"/>
              </a:spcBef>
            </a:pPr>
            <a:r>
              <a:rPr lang="en-US" sz="2321">
                <a:solidFill>
                  <a:srgbClr val="000000"/>
                </a:solidFill>
                <a:latin typeface="Dosis"/>
              </a:rPr>
              <a:t>      L'étude que nous avons réalisée au sein de la Société de SONATRACH nous a permis de pratiquer ce que nous avons acquis durant la période de formation d'une part, et d'approfondir nos connaissances sur l'environnement du développement web d'autre part. Elle nous a aussi permis de prendre contact avec le milieu professionnel et d'acquérir de nouvelles connaissances en général.</a:t>
            </a:r>
          </a:p>
        </p:txBody>
      </p:sp>
      <p:sp>
        <p:nvSpPr>
          <p:cNvPr name="TextBox 4" id="4"/>
          <p:cNvSpPr txBox="true"/>
          <p:nvPr/>
        </p:nvSpPr>
        <p:spPr>
          <a:xfrm rot="0">
            <a:off x="4115884" y="5186657"/>
            <a:ext cx="9124355" cy="1544007"/>
          </a:xfrm>
          <a:prstGeom prst="rect">
            <a:avLst/>
          </a:prstGeom>
        </p:spPr>
        <p:txBody>
          <a:bodyPr anchor="t" rtlCol="false" tIns="0" lIns="0" bIns="0" rIns="0">
            <a:spAutoFit/>
          </a:bodyPr>
          <a:lstStyle/>
          <a:p>
            <a:pPr algn="l">
              <a:lnSpc>
                <a:spcPts val="3097"/>
              </a:lnSpc>
              <a:spcBef>
                <a:spcPct val="0"/>
              </a:spcBef>
            </a:pPr>
            <a:r>
              <a:rPr lang="en-US" sz="2212">
                <a:solidFill>
                  <a:srgbClr val="000000"/>
                </a:solidFill>
                <a:latin typeface="Dosis"/>
              </a:rPr>
              <a:t>Le système de gestion de parc informatique est apparu simple au début ,</a:t>
            </a:r>
          </a:p>
          <a:p>
            <a:pPr algn="l">
              <a:lnSpc>
                <a:spcPts val="3097"/>
              </a:lnSpc>
              <a:spcBef>
                <a:spcPct val="0"/>
              </a:spcBef>
            </a:pPr>
            <a:r>
              <a:rPr lang="en-US" sz="2212">
                <a:solidFill>
                  <a:srgbClr val="000000"/>
                </a:solidFill>
                <a:latin typeface="Dosis"/>
              </a:rPr>
              <a:t>mais dès qu'on a commencé la réalisation conceptuelle, on a constaté</a:t>
            </a:r>
          </a:p>
          <a:p>
            <a:pPr algn="l">
              <a:lnSpc>
                <a:spcPts val="3097"/>
              </a:lnSpc>
              <a:spcBef>
                <a:spcPct val="0"/>
              </a:spcBef>
            </a:pPr>
            <a:r>
              <a:rPr lang="en-US" sz="2212">
                <a:solidFill>
                  <a:srgbClr val="000000"/>
                </a:solidFill>
                <a:latin typeface="Dosis"/>
              </a:rPr>
              <a:t>que ce système est très compliqué à accomplir, en raison de bon</a:t>
            </a:r>
          </a:p>
          <a:p>
            <a:pPr algn="l">
              <a:lnSpc>
                <a:spcPts val="3097"/>
              </a:lnSpc>
              <a:spcBef>
                <a:spcPct val="0"/>
              </a:spcBef>
            </a:pPr>
            <a:r>
              <a:rPr lang="en-US" sz="2212">
                <a:solidFill>
                  <a:srgbClr val="000000"/>
                </a:solidFill>
                <a:latin typeface="Dosis"/>
              </a:rPr>
              <a:t>nombre de détails.</a:t>
            </a:r>
          </a:p>
        </p:txBody>
      </p:sp>
      <p:sp>
        <p:nvSpPr>
          <p:cNvPr name="TextBox 5" id="5"/>
          <p:cNvSpPr txBox="true"/>
          <p:nvPr/>
        </p:nvSpPr>
        <p:spPr>
          <a:xfrm rot="0">
            <a:off x="4115884" y="6952196"/>
            <a:ext cx="9124355" cy="824866"/>
          </a:xfrm>
          <a:prstGeom prst="rect">
            <a:avLst/>
          </a:prstGeom>
        </p:spPr>
        <p:txBody>
          <a:bodyPr anchor="t" rtlCol="false" tIns="0" lIns="0" bIns="0" rIns="0">
            <a:spAutoFit/>
          </a:bodyPr>
          <a:lstStyle/>
          <a:p>
            <a:pPr algn="l">
              <a:lnSpc>
                <a:spcPts val="3359"/>
              </a:lnSpc>
            </a:pPr>
            <a:r>
              <a:rPr lang="en-US" sz="2399">
                <a:solidFill>
                  <a:srgbClr val="000000"/>
                </a:solidFill>
                <a:latin typeface="Dosis"/>
              </a:rPr>
              <a:t>Enfin, nous espérons que notre travail sera bénéfique pour d'autres qui veulent </a:t>
            </a:r>
          </a:p>
          <a:p>
            <a:pPr algn="l">
              <a:lnSpc>
                <a:spcPts val="3359"/>
              </a:lnSpc>
              <a:spcBef>
                <a:spcPct val="0"/>
              </a:spcBef>
            </a:pPr>
            <a:r>
              <a:rPr lang="en-US" sz="2399">
                <a:solidFill>
                  <a:srgbClr val="000000"/>
                </a:solidFill>
                <a:latin typeface="Dosis"/>
              </a:rPr>
              <a:t>l'améliorer et que cette réalisation sera satisfaisante pour la société.</a:t>
            </a:r>
          </a:p>
        </p:txBody>
      </p:sp>
      <p:sp>
        <p:nvSpPr>
          <p:cNvPr name="TextBox 6" id="6"/>
          <p:cNvSpPr txBox="true"/>
          <p:nvPr/>
        </p:nvSpPr>
        <p:spPr>
          <a:xfrm rot="0">
            <a:off x="4115884" y="8014334"/>
            <a:ext cx="9124355" cy="1243966"/>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Dosis"/>
              </a:rPr>
              <a:t>De notre côté, la confrontation de nos connaissances théoriques avec la réalité du terrain nous a permis de renforcer notre conviction quant à la pertinence du choix informatique.</a:t>
            </a:r>
          </a:p>
        </p:txBody>
      </p:sp>
      <p:sp>
        <p:nvSpPr>
          <p:cNvPr name="TextBox 7" id="7"/>
          <p:cNvSpPr txBox="true"/>
          <p:nvPr/>
        </p:nvSpPr>
        <p:spPr>
          <a:xfrm rot="0">
            <a:off x="6152771" y="1673240"/>
            <a:ext cx="2981704" cy="547941"/>
          </a:xfrm>
          <a:prstGeom prst="rect">
            <a:avLst/>
          </a:prstGeom>
        </p:spPr>
        <p:txBody>
          <a:bodyPr anchor="t" rtlCol="false" tIns="0" lIns="0" bIns="0" rIns="0">
            <a:spAutoFit/>
          </a:bodyPr>
          <a:lstStyle/>
          <a:p>
            <a:pPr algn="ctr">
              <a:lnSpc>
                <a:spcPts val="4448"/>
              </a:lnSpc>
              <a:spcBef>
                <a:spcPct val="0"/>
              </a:spcBef>
            </a:pPr>
            <a:r>
              <a:rPr lang="en-US" sz="3177">
                <a:solidFill>
                  <a:srgbClr val="231F20"/>
                </a:solidFill>
                <a:latin typeface="Carelia"/>
              </a:rPr>
              <a:t>CONCLUSION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83180" y="450709"/>
            <a:ext cx="11921639" cy="9385581"/>
          </a:xfrm>
          <a:custGeom>
            <a:avLst/>
            <a:gdLst/>
            <a:ahLst/>
            <a:cxnLst/>
            <a:rect r="r" b="b" t="t" l="l"/>
            <a:pathLst>
              <a:path h="9385581" w="11921639">
                <a:moveTo>
                  <a:pt x="0" y="0"/>
                </a:moveTo>
                <a:lnTo>
                  <a:pt x="11921640" y="0"/>
                </a:lnTo>
                <a:lnTo>
                  <a:pt x="11921640" y="9385582"/>
                </a:lnTo>
                <a:lnTo>
                  <a:pt x="0" y="93855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945065" y="4567909"/>
            <a:ext cx="6397870" cy="3183096"/>
          </a:xfrm>
          <a:prstGeom prst="rect">
            <a:avLst/>
          </a:prstGeom>
        </p:spPr>
        <p:txBody>
          <a:bodyPr anchor="t" rtlCol="false" tIns="0" lIns="0" bIns="0" rIns="0">
            <a:spAutoFit/>
          </a:bodyPr>
          <a:lstStyle/>
          <a:p>
            <a:pPr algn="ctr">
              <a:lnSpc>
                <a:spcPts val="8143"/>
              </a:lnSpc>
            </a:pPr>
            <a:r>
              <a:rPr lang="en-US" sz="9359">
                <a:solidFill>
                  <a:srgbClr val="333231"/>
                </a:solidFill>
                <a:latin typeface="Carelia"/>
              </a:rPr>
              <a:t>Merci </a:t>
            </a:r>
          </a:p>
          <a:p>
            <a:pPr algn="ctr">
              <a:lnSpc>
                <a:spcPts val="8143"/>
              </a:lnSpc>
            </a:pPr>
            <a:r>
              <a:rPr lang="en-US" sz="9359">
                <a:solidFill>
                  <a:srgbClr val="333231"/>
                </a:solidFill>
                <a:latin typeface="Carelia"/>
              </a:rPr>
              <a:t>pour votre Attention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670028" y="-549608"/>
            <a:ext cx="9048214" cy="12247451"/>
            <a:chOff x="0" y="0"/>
            <a:chExt cx="2383069" cy="3225666"/>
          </a:xfrm>
        </p:grpSpPr>
        <p:sp>
          <p:nvSpPr>
            <p:cNvPr name="Freeform 4" id="4"/>
            <p:cNvSpPr/>
            <p:nvPr/>
          </p:nvSpPr>
          <p:spPr>
            <a:xfrm flipH="false" flipV="false" rot="0">
              <a:off x="0" y="0"/>
              <a:ext cx="2383069" cy="3225666"/>
            </a:xfrm>
            <a:custGeom>
              <a:avLst/>
              <a:gdLst/>
              <a:ahLst/>
              <a:cxnLst/>
              <a:rect r="r" b="b" t="t" l="l"/>
              <a:pathLst>
                <a:path h="3225666" w="2383069">
                  <a:moveTo>
                    <a:pt x="0" y="0"/>
                  </a:moveTo>
                  <a:lnTo>
                    <a:pt x="2383069" y="0"/>
                  </a:lnTo>
                  <a:lnTo>
                    <a:pt x="2383069" y="3225666"/>
                  </a:lnTo>
                  <a:lnTo>
                    <a:pt x="0" y="3225666"/>
                  </a:lnTo>
                  <a:close/>
                </a:path>
              </a:pathLst>
            </a:custGeom>
            <a:solidFill>
              <a:srgbClr val="FFFFFF"/>
            </a:solidFill>
            <a:ln w="38100" cap="sq">
              <a:solidFill>
                <a:srgbClr val="50616C"/>
              </a:solidFill>
              <a:prstDash val="solid"/>
              <a:miter/>
            </a:ln>
          </p:spPr>
        </p:sp>
        <p:sp>
          <p:nvSpPr>
            <p:cNvPr name="TextBox 5" id="5"/>
            <p:cNvSpPr txBox="true"/>
            <p:nvPr/>
          </p:nvSpPr>
          <p:spPr>
            <a:xfrm>
              <a:off x="0" y="-47625"/>
              <a:ext cx="2383069" cy="3273291"/>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4679410" y="857250"/>
            <a:ext cx="7315200" cy="458277"/>
          </a:xfrm>
          <a:custGeom>
            <a:avLst/>
            <a:gdLst/>
            <a:ahLst/>
            <a:cxnLst/>
            <a:rect r="r" b="b" t="t" l="l"/>
            <a:pathLst>
              <a:path h="458277" w="7315200">
                <a:moveTo>
                  <a:pt x="0" y="0"/>
                </a:moveTo>
                <a:lnTo>
                  <a:pt x="7315200" y="0"/>
                </a:lnTo>
                <a:lnTo>
                  <a:pt x="7315200" y="458277"/>
                </a:lnTo>
                <a:lnTo>
                  <a:pt x="0" y="458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340551" y="1528272"/>
            <a:ext cx="7123059" cy="8015490"/>
          </a:xfrm>
          <a:prstGeom prst="rect">
            <a:avLst/>
          </a:prstGeom>
        </p:spPr>
        <p:txBody>
          <a:bodyPr anchor="t" rtlCol="false" tIns="0" lIns="0" bIns="0" rIns="0">
            <a:spAutoFit/>
          </a:bodyPr>
          <a:lstStyle/>
          <a:p>
            <a:pPr algn="l" marL="893989" indent="-446995" lvl="1">
              <a:lnSpc>
                <a:spcPts val="5797"/>
              </a:lnSpc>
              <a:buFont typeface="Arial"/>
              <a:buChar char="•"/>
            </a:pPr>
            <a:r>
              <a:rPr lang="en-US" sz="4140">
                <a:solidFill>
                  <a:srgbClr val="01070A"/>
                </a:solidFill>
                <a:latin typeface="Dosis"/>
              </a:rPr>
              <a:t>Introduction générale</a:t>
            </a:r>
          </a:p>
          <a:p>
            <a:pPr algn="l" marL="893989" indent="-446995" lvl="1">
              <a:lnSpc>
                <a:spcPts val="5797"/>
              </a:lnSpc>
              <a:buFont typeface="Arial"/>
              <a:buChar char="•"/>
            </a:pPr>
            <a:r>
              <a:rPr lang="en-US" sz="4140">
                <a:solidFill>
                  <a:srgbClr val="01070A"/>
                </a:solidFill>
                <a:latin typeface="Dosis"/>
              </a:rPr>
              <a:t>Organisme d’acceuil</a:t>
            </a:r>
          </a:p>
          <a:p>
            <a:pPr algn="l" marL="893989" indent="-446995" lvl="1">
              <a:lnSpc>
                <a:spcPts val="5797"/>
              </a:lnSpc>
              <a:buFont typeface="Arial"/>
              <a:buChar char="•"/>
            </a:pPr>
            <a:r>
              <a:rPr lang="en-US" sz="4140">
                <a:solidFill>
                  <a:srgbClr val="01070A"/>
                </a:solidFill>
                <a:latin typeface="Dosis"/>
              </a:rPr>
              <a:t>Présentation du sujet</a:t>
            </a:r>
          </a:p>
          <a:p>
            <a:pPr algn="l" marL="893989" indent="-446995" lvl="1">
              <a:lnSpc>
                <a:spcPts val="5797"/>
              </a:lnSpc>
              <a:buFont typeface="Arial"/>
              <a:buChar char="•"/>
            </a:pPr>
            <a:r>
              <a:rPr lang="en-US" sz="4140">
                <a:solidFill>
                  <a:srgbClr val="01070A"/>
                </a:solidFill>
                <a:latin typeface="Dosis"/>
              </a:rPr>
              <a:t>Problématique et objetctif</a:t>
            </a:r>
          </a:p>
          <a:p>
            <a:pPr algn="l" marL="893989" indent="-446995" lvl="1">
              <a:lnSpc>
                <a:spcPts val="5797"/>
              </a:lnSpc>
              <a:buFont typeface="Arial"/>
              <a:buChar char="•"/>
            </a:pPr>
            <a:r>
              <a:rPr lang="en-US" sz="4140">
                <a:solidFill>
                  <a:srgbClr val="01070A"/>
                </a:solidFill>
                <a:latin typeface="Dosis"/>
              </a:rPr>
              <a:t>Flux d’information</a:t>
            </a:r>
          </a:p>
          <a:p>
            <a:pPr algn="l" marL="893989" indent="-446995" lvl="1">
              <a:lnSpc>
                <a:spcPts val="5797"/>
              </a:lnSpc>
              <a:buFont typeface="Arial"/>
              <a:buChar char="•"/>
            </a:pPr>
            <a:r>
              <a:rPr lang="en-US" sz="4140">
                <a:solidFill>
                  <a:srgbClr val="01070A"/>
                </a:solidFill>
                <a:latin typeface="Dosis"/>
              </a:rPr>
              <a:t>Procédures </a:t>
            </a:r>
          </a:p>
          <a:p>
            <a:pPr algn="l" marL="893989" indent="-446995" lvl="1">
              <a:lnSpc>
                <a:spcPts val="5797"/>
              </a:lnSpc>
              <a:buFont typeface="Arial"/>
              <a:buChar char="•"/>
            </a:pPr>
            <a:r>
              <a:rPr lang="en-US" sz="4140">
                <a:solidFill>
                  <a:srgbClr val="01070A"/>
                </a:solidFill>
                <a:latin typeface="Dosis"/>
              </a:rPr>
              <a:t>MCD / MLD</a:t>
            </a:r>
          </a:p>
          <a:p>
            <a:pPr algn="l" marL="893989" indent="-446995" lvl="1">
              <a:lnSpc>
                <a:spcPts val="5797"/>
              </a:lnSpc>
              <a:buFont typeface="Arial"/>
              <a:buChar char="•"/>
            </a:pPr>
            <a:r>
              <a:rPr lang="en-US" sz="4140">
                <a:solidFill>
                  <a:srgbClr val="01070A"/>
                </a:solidFill>
                <a:latin typeface="Dosis"/>
              </a:rPr>
              <a:t>MCT / MOT</a:t>
            </a:r>
          </a:p>
          <a:p>
            <a:pPr algn="l" marL="893989" indent="-446995" lvl="1">
              <a:lnSpc>
                <a:spcPts val="5797"/>
              </a:lnSpc>
              <a:buFont typeface="Arial"/>
              <a:buChar char="•"/>
            </a:pPr>
            <a:r>
              <a:rPr lang="en-US" sz="4140">
                <a:solidFill>
                  <a:srgbClr val="01070A"/>
                </a:solidFill>
                <a:latin typeface="Dosis"/>
              </a:rPr>
              <a:t>MPD </a:t>
            </a:r>
          </a:p>
          <a:p>
            <a:pPr algn="l" marL="853380" indent="-426690" lvl="1">
              <a:lnSpc>
                <a:spcPts val="5533"/>
              </a:lnSpc>
              <a:buFont typeface="Arial"/>
              <a:buChar char="•"/>
            </a:pPr>
            <a:r>
              <a:rPr lang="en-US" sz="3952">
                <a:solidFill>
                  <a:srgbClr val="01070A"/>
                </a:solidFill>
                <a:latin typeface="Dosis"/>
              </a:rPr>
              <a:t>les languages de Programmation</a:t>
            </a:r>
          </a:p>
          <a:p>
            <a:pPr algn="l" marL="893989" indent="-446995" lvl="1">
              <a:lnSpc>
                <a:spcPts val="5797"/>
              </a:lnSpc>
              <a:buFont typeface="Arial"/>
              <a:buChar char="•"/>
            </a:pPr>
            <a:r>
              <a:rPr lang="en-US" sz="4140">
                <a:solidFill>
                  <a:srgbClr val="01070A"/>
                </a:solidFill>
                <a:latin typeface="Dosis"/>
              </a:rPr>
              <a:t>Conclusion générale</a:t>
            </a:r>
          </a:p>
        </p:txBody>
      </p:sp>
      <p:sp>
        <p:nvSpPr>
          <p:cNvPr name="TextBox 8" id="8"/>
          <p:cNvSpPr txBox="true"/>
          <p:nvPr/>
        </p:nvSpPr>
        <p:spPr>
          <a:xfrm rot="0">
            <a:off x="4404002" y="278575"/>
            <a:ext cx="7909584" cy="778510"/>
          </a:xfrm>
          <a:prstGeom prst="rect">
            <a:avLst/>
          </a:prstGeom>
        </p:spPr>
        <p:txBody>
          <a:bodyPr anchor="t" rtlCol="false" tIns="0" lIns="0" bIns="0" rIns="0">
            <a:spAutoFit/>
          </a:bodyPr>
          <a:lstStyle/>
          <a:p>
            <a:pPr algn="ctr" marL="0" indent="0" lvl="0">
              <a:lnSpc>
                <a:spcPts val="6440"/>
              </a:lnSpc>
              <a:spcBef>
                <a:spcPct val="0"/>
              </a:spcBef>
            </a:pPr>
            <a:r>
              <a:rPr lang="en-US" sz="4600">
                <a:solidFill>
                  <a:srgbClr val="383838"/>
                </a:solidFill>
                <a:latin typeface="Carelia"/>
              </a:rPr>
              <a:t>PLAN DE PRESENTATION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2687812" y="1518730"/>
            <a:ext cx="13114308" cy="7014666"/>
            <a:chOff x="0" y="0"/>
            <a:chExt cx="3453974" cy="1847484"/>
          </a:xfrm>
        </p:grpSpPr>
        <p:sp>
          <p:nvSpPr>
            <p:cNvPr name="Freeform 4" id="4"/>
            <p:cNvSpPr/>
            <p:nvPr/>
          </p:nvSpPr>
          <p:spPr>
            <a:xfrm flipH="false" flipV="false" rot="0">
              <a:off x="0" y="0"/>
              <a:ext cx="3453974" cy="1847484"/>
            </a:xfrm>
            <a:custGeom>
              <a:avLst/>
              <a:gdLst/>
              <a:ahLst/>
              <a:cxnLst/>
              <a:rect r="r" b="b" t="t" l="l"/>
              <a:pathLst>
                <a:path h="1847484" w="3453974">
                  <a:moveTo>
                    <a:pt x="0" y="0"/>
                  </a:moveTo>
                  <a:lnTo>
                    <a:pt x="3453974" y="0"/>
                  </a:lnTo>
                  <a:lnTo>
                    <a:pt x="3453974" y="1847484"/>
                  </a:lnTo>
                  <a:lnTo>
                    <a:pt x="0" y="1847484"/>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453974" cy="1895109"/>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147716">
            <a:off x="2522725" y="1004441"/>
            <a:ext cx="13293258" cy="7972027"/>
            <a:chOff x="0" y="0"/>
            <a:chExt cx="3501105" cy="2099628"/>
          </a:xfrm>
        </p:grpSpPr>
        <p:sp>
          <p:nvSpPr>
            <p:cNvPr name="Freeform 7" id="7"/>
            <p:cNvSpPr/>
            <p:nvPr/>
          </p:nvSpPr>
          <p:spPr>
            <a:xfrm flipH="false" flipV="false" rot="0">
              <a:off x="0" y="0"/>
              <a:ext cx="3501105" cy="2099628"/>
            </a:xfrm>
            <a:custGeom>
              <a:avLst/>
              <a:gdLst/>
              <a:ahLst/>
              <a:cxnLst/>
              <a:rect r="r" b="b" t="t" l="l"/>
              <a:pathLst>
                <a:path h="2099628" w="3501105">
                  <a:moveTo>
                    <a:pt x="6406" y="0"/>
                  </a:moveTo>
                  <a:lnTo>
                    <a:pt x="3494699" y="0"/>
                  </a:lnTo>
                  <a:cubicBezTo>
                    <a:pt x="3496397" y="0"/>
                    <a:pt x="3498027" y="675"/>
                    <a:pt x="3499229" y="1876"/>
                  </a:cubicBezTo>
                  <a:cubicBezTo>
                    <a:pt x="3500430" y="3078"/>
                    <a:pt x="3501105" y="4707"/>
                    <a:pt x="3501105" y="6406"/>
                  </a:cubicBezTo>
                  <a:lnTo>
                    <a:pt x="3501105" y="2093222"/>
                  </a:lnTo>
                  <a:cubicBezTo>
                    <a:pt x="3501105" y="2094921"/>
                    <a:pt x="3500430" y="2096551"/>
                    <a:pt x="3499229" y="2097752"/>
                  </a:cubicBezTo>
                  <a:cubicBezTo>
                    <a:pt x="3498027" y="2098953"/>
                    <a:pt x="3496397" y="2099628"/>
                    <a:pt x="3494699" y="2099628"/>
                  </a:cubicBezTo>
                  <a:lnTo>
                    <a:pt x="6406" y="2099628"/>
                  </a:lnTo>
                  <a:cubicBezTo>
                    <a:pt x="4707" y="2099628"/>
                    <a:pt x="3078" y="2098953"/>
                    <a:pt x="1876" y="2097752"/>
                  </a:cubicBezTo>
                  <a:cubicBezTo>
                    <a:pt x="675" y="2096551"/>
                    <a:pt x="0" y="2094921"/>
                    <a:pt x="0" y="2093222"/>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name="TextBox 8" id="8"/>
            <p:cNvSpPr txBox="true"/>
            <p:nvPr/>
          </p:nvSpPr>
          <p:spPr>
            <a:xfrm>
              <a:off x="0" y="-47625"/>
              <a:ext cx="3501105" cy="2147253"/>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6928985" y="571891"/>
            <a:ext cx="3667332" cy="946839"/>
          </a:xfrm>
          <a:custGeom>
            <a:avLst/>
            <a:gdLst/>
            <a:ahLst/>
            <a:cxnLst/>
            <a:rect r="r" b="b" t="t" l="l"/>
            <a:pathLst>
              <a:path h="946839" w="3667332">
                <a:moveTo>
                  <a:pt x="0" y="0"/>
                </a:moveTo>
                <a:lnTo>
                  <a:pt x="3667333" y="0"/>
                </a:lnTo>
                <a:lnTo>
                  <a:pt x="3667333" y="946839"/>
                </a:lnTo>
                <a:lnTo>
                  <a:pt x="0" y="9468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0" id="10"/>
          <p:cNvSpPr txBox="true"/>
          <p:nvPr/>
        </p:nvSpPr>
        <p:spPr>
          <a:xfrm rot="0">
            <a:off x="5028023" y="1458255"/>
            <a:ext cx="7469257" cy="1086343"/>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INTRODUCTION </a:t>
            </a:r>
          </a:p>
        </p:txBody>
      </p:sp>
      <p:sp>
        <p:nvSpPr>
          <p:cNvPr name="TextBox 11" id="11"/>
          <p:cNvSpPr txBox="true"/>
          <p:nvPr/>
        </p:nvSpPr>
        <p:spPr>
          <a:xfrm rot="0">
            <a:off x="4283138" y="3729160"/>
            <a:ext cx="7913275" cy="5242386"/>
          </a:xfrm>
          <a:prstGeom prst="rect">
            <a:avLst/>
          </a:prstGeom>
        </p:spPr>
        <p:txBody>
          <a:bodyPr anchor="t" rtlCol="false" tIns="0" lIns="0" bIns="0" rIns="0">
            <a:spAutoFit/>
          </a:bodyPr>
          <a:lstStyle/>
          <a:p>
            <a:pPr algn="l" marL="535834" indent="-267917" lvl="1">
              <a:lnSpc>
                <a:spcPts val="3474"/>
              </a:lnSpc>
              <a:buFont typeface="Arial"/>
              <a:buChar char="•"/>
            </a:pPr>
            <a:r>
              <a:rPr lang="en-US" sz="2481">
                <a:solidFill>
                  <a:srgbClr val="01070A"/>
                </a:solidFill>
                <a:latin typeface="Dosis"/>
              </a:rPr>
              <a:t>Notre sujet d'étude se focalise sur la conception et la réalisation d'un système d’information pour la gestion du parc informatique au sein de la direction informatique de la division production de SONATRACH (DP). Face aux défis quotidiens des gestionnaires, nous proposons de développer un site web complet pour améliorer la gestion des actifs informatiques.</a:t>
            </a:r>
            <a:r>
              <a:rPr lang="en-US" sz="2481">
                <a:solidFill>
                  <a:srgbClr val="01070A"/>
                </a:solidFill>
                <a:latin typeface="Dosis"/>
              </a:rPr>
              <a:t> </a:t>
            </a:r>
          </a:p>
          <a:p>
            <a:pPr algn="l" marL="535834" indent="-267917" lvl="1">
              <a:lnSpc>
                <a:spcPts val="3474"/>
              </a:lnSpc>
              <a:buFont typeface="Arial"/>
              <a:buChar char="•"/>
            </a:pPr>
            <a:r>
              <a:rPr lang="en-US" sz="2481">
                <a:solidFill>
                  <a:srgbClr val="01070A"/>
                </a:solidFill>
                <a:latin typeface="Dosis"/>
              </a:rPr>
              <a:t>Ce mémoire examinera les étapes de conception, de développement et de déploiement de ce système, offrant des solutions innovantes pour optimiser la gestion des ressources informatiques de l'entreprise. </a:t>
            </a:r>
          </a:p>
          <a:p>
            <a:pPr algn="l">
              <a:lnSpc>
                <a:spcPts val="3474"/>
              </a:lnSpc>
              <a:spcBef>
                <a:spcPct val="0"/>
              </a:spcBef>
            </a:pPr>
          </a:p>
        </p:txBody>
      </p:sp>
      <p:sp>
        <p:nvSpPr>
          <p:cNvPr name="TextBox 12" id="12"/>
          <p:cNvSpPr txBox="true"/>
          <p:nvPr/>
        </p:nvSpPr>
        <p:spPr>
          <a:xfrm rot="0">
            <a:off x="4302188" y="2734925"/>
            <a:ext cx="9829546" cy="860886"/>
          </a:xfrm>
          <a:prstGeom prst="rect">
            <a:avLst/>
          </a:prstGeom>
        </p:spPr>
        <p:txBody>
          <a:bodyPr anchor="t" rtlCol="false" tIns="0" lIns="0" bIns="0" rIns="0">
            <a:spAutoFit/>
          </a:bodyPr>
          <a:lstStyle/>
          <a:p>
            <a:pPr algn="l" marL="535834" indent="-267917" lvl="1">
              <a:lnSpc>
                <a:spcPts val="3474"/>
              </a:lnSpc>
              <a:buFont typeface="Arial"/>
              <a:buChar char="•"/>
            </a:pPr>
            <a:r>
              <a:rPr lang="en-US" sz="2481">
                <a:solidFill>
                  <a:srgbClr val="01070A"/>
                </a:solidFill>
                <a:latin typeface="Dosis"/>
              </a:rPr>
              <a:t>L'informatique s'intéresse à la mise en œuvre de méthodes</a:t>
            </a:r>
            <a:r>
              <a:rPr lang="en-US" sz="2481">
                <a:solidFill>
                  <a:srgbClr val="01070A"/>
                </a:solidFill>
                <a:latin typeface="Dosis"/>
              </a:rPr>
              <a:t> </a:t>
            </a:r>
          </a:p>
          <a:p>
            <a:pPr algn="l">
              <a:lnSpc>
                <a:spcPts val="3474"/>
              </a:lnSpc>
              <a:spcBef>
                <a:spcPct val="0"/>
              </a:spcBef>
            </a:pPr>
            <a:r>
              <a:rPr lang="en-US" sz="2481">
                <a:solidFill>
                  <a:srgbClr val="01070A"/>
                </a:solidFill>
                <a:latin typeface="Dosis"/>
              </a:rPr>
              <a:t>        </a:t>
            </a:r>
            <a:r>
              <a:rPr lang="en-US" sz="2481">
                <a:solidFill>
                  <a:srgbClr val="01070A"/>
                </a:solidFill>
                <a:latin typeface="Dosis"/>
              </a:rPr>
              <a:t>scientifiques pour traiter l'information au moyen d'ordinateurs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924319" y="3704742"/>
            <a:ext cx="5149663" cy="5553558"/>
          </a:xfrm>
          <a:custGeom>
            <a:avLst/>
            <a:gdLst/>
            <a:ahLst/>
            <a:cxnLst/>
            <a:rect r="r" b="b" t="t" l="l"/>
            <a:pathLst>
              <a:path h="5553558" w="5149663">
                <a:moveTo>
                  <a:pt x="0" y="0"/>
                </a:moveTo>
                <a:lnTo>
                  <a:pt x="5149662" y="0"/>
                </a:lnTo>
                <a:lnTo>
                  <a:pt x="5149662" y="5553558"/>
                </a:lnTo>
                <a:lnTo>
                  <a:pt x="0" y="55535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279481" y="4462136"/>
            <a:ext cx="4439338" cy="4439338"/>
          </a:xfrm>
          <a:custGeom>
            <a:avLst/>
            <a:gdLst/>
            <a:ahLst/>
            <a:cxnLst/>
            <a:rect r="r" b="b" t="t" l="l"/>
            <a:pathLst>
              <a:path h="4439338" w="4439338">
                <a:moveTo>
                  <a:pt x="0" y="0"/>
                </a:moveTo>
                <a:lnTo>
                  <a:pt x="4439338" y="0"/>
                </a:lnTo>
                <a:lnTo>
                  <a:pt x="4439338" y="4439338"/>
                </a:lnTo>
                <a:lnTo>
                  <a:pt x="0" y="4439338"/>
                </a:lnTo>
                <a:lnTo>
                  <a:pt x="0" y="0"/>
                </a:lnTo>
                <a:close/>
              </a:path>
            </a:pathLst>
          </a:custGeom>
          <a:blipFill>
            <a:blip r:embed="rId5"/>
            <a:stretch>
              <a:fillRect l="0" t="0" r="0" b="0"/>
            </a:stretch>
          </a:blipFill>
        </p:spPr>
      </p:sp>
      <p:grpSp>
        <p:nvGrpSpPr>
          <p:cNvPr name="Group 5" id="5"/>
          <p:cNvGrpSpPr/>
          <p:nvPr/>
        </p:nvGrpSpPr>
        <p:grpSpPr>
          <a:xfrm rot="0">
            <a:off x="868132" y="-487585"/>
            <a:ext cx="9757202" cy="12247451"/>
            <a:chOff x="0" y="0"/>
            <a:chExt cx="2569798" cy="3225666"/>
          </a:xfrm>
        </p:grpSpPr>
        <p:sp>
          <p:nvSpPr>
            <p:cNvPr name="Freeform 6" id="6"/>
            <p:cNvSpPr/>
            <p:nvPr/>
          </p:nvSpPr>
          <p:spPr>
            <a:xfrm flipH="false" flipV="false" rot="0">
              <a:off x="0" y="0"/>
              <a:ext cx="2569798" cy="3225666"/>
            </a:xfrm>
            <a:custGeom>
              <a:avLst/>
              <a:gdLst/>
              <a:ahLst/>
              <a:cxnLst/>
              <a:rect r="r" b="b" t="t" l="l"/>
              <a:pathLst>
                <a:path h="3225666" w="2569798">
                  <a:moveTo>
                    <a:pt x="0" y="0"/>
                  </a:moveTo>
                  <a:lnTo>
                    <a:pt x="2569798" y="0"/>
                  </a:lnTo>
                  <a:lnTo>
                    <a:pt x="2569798" y="3225666"/>
                  </a:lnTo>
                  <a:lnTo>
                    <a:pt x="0" y="3225666"/>
                  </a:lnTo>
                  <a:close/>
                </a:path>
              </a:pathLst>
            </a:custGeom>
            <a:solidFill>
              <a:srgbClr val="FFFFFF"/>
            </a:solidFill>
            <a:ln w="38100" cap="sq">
              <a:solidFill>
                <a:srgbClr val="000000"/>
              </a:solidFill>
              <a:prstDash val="solid"/>
              <a:miter/>
            </a:ln>
          </p:spPr>
        </p:sp>
        <p:sp>
          <p:nvSpPr>
            <p:cNvPr name="TextBox 7" id="7"/>
            <p:cNvSpPr txBox="true"/>
            <p:nvPr/>
          </p:nvSpPr>
          <p:spPr>
            <a:xfrm>
              <a:off x="0" y="-47625"/>
              <a:ext cx="2569798" cy="3273291"/>
            </a:xfrm>
            <a:prstGeom prst="rect">
              <a:avLst/>
            </a:prstGeom>
          </p:spPr>
          <p:txBody>
            <a:bodyPr anchor="ctr" rtlCol="false" tIns="50800" lIns="50800" bIns="50800" rIns="50800"/>
            <a:lstStyle/>
            <a:p>
              <a:pPr algn="ctr">
                <a:lnSpc>
                  <a:spcPts val="3210"/>
                </a:lnSpc>
              </a:pPr>
            </a:p>
          </p:txBody>
        </p:sp>
      </p:grpSp>
      <p:sp>
        <p:nvSpPr>
          <p:cNvPr name="TextBox 8" id="8"/>
          <p:cNvSpPr txBox="true"/>
          <p:nvPr/>
        </p:nvSpPr>
        <p:spPr>
          <a:xfrm rot="0">
            <a:off x="1078542" y="2544830"/>
            <a:ext cx="9226298" cy="6928145"/>
          </a:xfrm>
          <a:prstGeom prst="rect">
            <a:avLst/>
          </a:prstGeom>
        </p:spPr>
        <p:txBody>
          <a:bodyPr anchor="t" rtlCol="false" tIns="0" lIns="0" bIns="0" rIns="0">
            <a:spAutoFit/>
          </a:bodyPr>
          <a:lstStyle/>
          <a:p>
            <a:pPr algn="l" marL="690881" indent="-345440" lvl="1">
              <a:lnSpc>
                <a:spcPts val="4320"/>
              </a:lnSpc>
              <a:buFont typeface="Arial"/>
              <a:buChar char="•"/>
            </a:pPr>
            <a:r>
              <a:rPr lang="en-US" sz="3200" spc="192">
                <a:solidFill>
                  <a:srgbClr val="000000"/>
                </a:solidFill>
                <a:latin typeface="Dosis"/>
              </a:rPr>
              <a:t>Sonatrach est une compagnie nationale algérienne d’envergure internationale c’est la clé de voûte de l’économie algérienne. </a:t>
            </a:r>
          </a:p>
          <a:p>
            <a:pPr algn="l">
              <a:lnSpc>
                <a:spcPts val="4320"/>
              </a:lnSpc>
            </a:pPr>
          </a:p>
          <a:p>
            <a:pPr algn="l" marL="690881" indent="-345440" lvl="1">
              <a:lnSpc>
                <a:spcPts val="4320"/>
              </a:lnSpc>
              <a:buFont typeface="Arial"/>
              <a:buChar char="•"/>
            </a:pPr>
            <a:r>
              <a:rPr lang="en-US" sz="3200" spc="192">
                <a:solidFill>
                  <a:srgbClr val="000000"/>
                </a:solidFill>
                <a:latin typeface="Dosis"/>
              </a:rPr>
              <a:t>Elle a été créée, le 31 décembre 1963, pour répondre au souci d’une mobilisation des ressources du rentré pétrolier perçue très tôt comme un élément moteur dans le développement de l’Algérie, au fil des années, elle devient un puissant élément d’intégration nationale et de stabilité, de développement économique et social. </a:t>
            </a:r>
          </a:p>
          <a:p>
            <a:pPr algn="l">
              <a:lnSpc>
                <a:spcPts val="3288"/>
              </a:lnSpc>
            </a:pPr>
          </a:p>
        </p:txBody>
      </p:sp>
      <p:sp>
        <p:nvSpPr>
          <p:cNvPr name="TextBox 9" id="9"/>
          <p:cNvSpPr txBox="true"/>
          <p:nvPr/>
        </p:nvSpPr>
        <p:spPr>
          <a:xfrm rot="0">
            <a:off x="1069017" y="882248"/>
            <a:ext cx="9355432" cy="1086343"/>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Organisme d’acceuil</a:t>
            </a:r>
            <a:r>
              <a:rPr lang="en-US" sz="6332">
                <a:solidFill>
                  <a:srgbClr val="01070A"/>
                </a:solidFill>
                <a:latin typeface="Carelia"/>
              </a:rPr>
              <a:t> </a:t>
            </a:r>
          </a:p>
        </p:txBody>
      </p:sp>
      <p:sp>
        <p:nvSpPr>
          <p:cNvPr name="Freeform 10" id="10"/>
          <p:cNvSpPr/>
          <p:nvPr/>
        </p:nvSpPr>
        <p:spPr>
          <a:xfrm flipH="false" flipV="false" rot="0">
            <a:off x="13157643" y="289730"/>
            <a:ext cx="2828609" cy="2957671"/>
          </a:xfrm>
          <a:custGeom>
            <a:avLst/>
            <a:gdLst/>
            <a:ahLst/>
            <a:cxnLst/>
            <a:rect r="r" b="b" t="t" l="l"/>
            <a:pathLst>
              <a:path h="2957671" w="2828609">
                <a:moveTo>
                  <a:pt x="0" y="0"/>
                </a:moveTo>
                <a:lnTo>
                  <a:pt x="2828608" y="0"/>
                </a:lnTo>
                <a:lnTo>
                  <a:pt x="2828608" y="2957671"/>
                </a:lnTo>
                <a:lnTo>
                  <a:pt x="0" y="29576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987019" y="1101518"/>
            <a:ext cx="1188906" cy="1781739"/>
          </a:xfrm>
          <a:custGeom>
            <a:avLst/>
            <a:gdLst/>
            <a:ahLst/>
            <a:cxnLst/>
            <a:rect r="r" b="b" t="t" l="l"/>
            <a:pathLst>
              <a:path h="1781739" w="1188906">
                <a:moveTo>
                  <a:pt x="0" y="0"/>
                </a:moveTo>
                <a:lnTo>
                  <a:pt x="1188906" y="0"/>
                </a:lnTo>
                <a:lnTo>
                  <a:pt x="1188906" y="1781739"/>
                </a:lnTo>
                <a:lnTo>
                  <a:pt x="0" y="17817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973208" y="2725793"/>
            <a:ext cx="3320006" cy="5572849"/>
            <a:chOff x="0" y="0"/>
            <a:chExt cx="1415529" cy="2376060"/>
          </a:xfrm>
        </p:grpSpPr>
        <p:sp>
          <p:nvSpPr>
            <p:cNvPr name="Freeform 4" id="4"/>
            <p:cNvSpPr/>
            <p:nvPr/>
          </p:nvSpPr>
          <p:spPr>
            <a:xfrm flipH="false" flipV="false" rot="0">
              <a:off x="0" y="0"/>
              <a:ext cx="1415529" cy="2376060"/>
            </a:xfrm>
            <a:custGeom>
              <a:avLst/>
              <a:gdLst/>
              <a:ahLst/>
              <a:cxnLst/>
              <a:rect r="r" b="b" t="t" l="l"/>
              <a:pathLst>
                <a:path h="2376060" w="1415529">
                  <a:moveTo>
                    <a:pt x="72289" y="0"/>
                  </a:moveTo>
                  <a:lnTo>
                    <a:pt x="1343240" y="0"/>
                  </a:lnTo>
                  <a:cubicBezTo>
                    <a:pt x="1383165" y="0"/>
                    <a:pt x="1415529" y="32365"/>
                    <a:pt x="1415529" y="72289"/>
                  </a:cubicBezTo>
                  <a:lnTo>
                    <a:pt x="1415529" y="2303771"/>
                  </a:lnTo>
                  <a:cubicBezTo>
                    <a:pt x="1415529" y="2343695"/>
                    <a:pt x="1383165" y="2376060"/>
                    <a:pt x="1343240" y="2376060"/>
                  </a:cubicBezTo>
                  <a:lnTo>
                    <a:pt x="72289" y="2376060"/>
                  </a:lnTo>
                  <a:cubicBezTo>
                    <a:pt x="53117" y="2376060"/>
                    <a:pt x="34730" y="2368443"/>
                    <a:pt x="21173" y="2354887"/>
                  </a:cubicBezTo>
                  <a:cubicBezTo>
                    <a:pt x="7616" y="2341330"/>
                    <a:pt x="0" y="2322943"/>
                    <a:pt x="0" y="2303771"/>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50616C"/>
              </a:solidFill>
              <a:prstDash val="solid"/>
              <a:round/>
            </a:ln>
          </p:spPr>
        </p:sp>
        <p:sp>
          <p:nvSpPr>
            <p:cNvPr name="TextBox 5" id="5"/>
            <p:cNvSpPr txBox="true"/>
            <p:nvPr/>
          </p:nvSpPr>
          <p:spPr>
            <a:xfrm>
              <a:off x="0" y="-47625"/>
              <a:ext cx="1415529" cy="2423685"/>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2181266" y="2902296"/>
            <a:ext cx="2903889" cy="2903889"/>
            <a:chOff x="0" y="0"/>
            <a:chExt cx="6350000" cy="6350000"/>
          </a:xfrm>
        </p:grpSpPr>
        <p:sp>
          <p:nvSpPr>
            <p:cNvPr name="Freeform 7" id="7"/>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3"/>
              <a:stretch>
                <a:fillRect l="-10" t="0" r="-10" b="0"/>
              </a:stretch>
            </a:blipFill>
          </p:spPr>
        </p:sp>
      </p:grpSp>
      <p:grpSp>
        <p:nvGrpSpPr>
          <p:cNvPr name="Group 8" id="8"/>
          <p:cNvGrpSpPr/>
          <p:nvPr/>
        </p:nvGrpSpPr>
        <p:grpSpPr>
          <a:xfrm rot="0">
            <a:off x="5647867" y="2725793"/>
            <a:ext cx="3320006" cy="5572849"/>
            <a:chOff x="0" y="0"/>
            <a:chExt cx="1415529" cy="2376060"/>
          </a:xfrm>
        </p:grpSpPr>
        <p:sp>
          <p:nvSpPr>
            <p:cNvPr name="Freeform 9" id="9"/>
            <p:cNvSpPr/>
            <p:nvPr/>
          </p:nvSpPr>
          <p:spPr>
            <a:xfrm flipH="false" flipV="false" rot="0">
              <a:off x="0" y="0"/>
              <a:ext cx="1415529" cy="2376060"/>
            </a:xfrm>
            <a:custGeom>
              <a:avLst/>
              <a:gdLst/>
              <a:ahLst/>
              <a:cxnLst/>
              <a:rect r="r" b="b" t="t" l="l"/>
              <a:pathLst>
                <a:path h="2376060" w="1415529">
                  <a:moveTo>
                    <a:pt x="72289" y="0"/>
                  </a:moveTo>
                  <a:lnTo>
                    <a:pt x="1343240" y="0"/>
                  </a:lnTo>
                  <a:cubicBezTo>
                    <a:pt x="1383165" y="0"/>
                    <a:pt x="1415529" y="32365"/>
                    <a:pt x="1415529" y="72289"/>
                  </a:cubicBezTo>
                  <a:lnTo>
                    <a:pt x="1415529" y="2303771"/>
                  </a:lnTo>
                  <a:cubicBezTo>
                    <a:pt x="1415529" y="2343695"/>
                    <a:pt x="1383165" y="2376060"/>
                    <a:pt x="1343240" y="2376060"/>
                  </a:cubicBezTo>
                  <a:lnTo>
                    <a:pt x="72289" y="2376060"/>
                  </a:lnTo>
                  <a:cubicBezTo>
                    <a:pt x="53117" y="2376060"/>
                    <a:pt x="34730" y="2368443"/>
                    <a:pt x="21173" y="2354887"/>
                  </a:cubicBezTo>
                  <a:cubicBezTo>
                    <a:pt x="7616" y="2341330"/>
                    <a:pt x="0" y="2322943"/>
                    <a:pt x="0" y="2303771"/>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50616C"/>
              </a:solidFill>
              <a:prstDash val="solid"/>
              <a:round/>
            </a:ln>
          </p:spPr>
        </p:sp>
        <p:sp>
          <p:nvSpPr>
            <p:cNvPr name="TextBox 10" id="10"/>
            <p:cNvSpPr txBox="true"/>
            <p:nvPr/>
          </p:nvSpPr>
          <p:spPr>
            <a:xfrm>
              <a:off x="0" y="-47625"/>
              <a:ext cx="1415529" cy="2423685"/>
            </a:xfrm>
            <a:prstGeom prst="rect">
              <a:avLst/>
            </a:prstGeom>
          </p:spPr>
          <p:txBody>
            <a:bodyPr anchor="ctr" rtlCol="false" tIns="50800" lIns="50800" bIns="50800" rIns="50800"/>
            <a:lstStyle/>
            <a:p>
              <a:pPr algn="ctr">
                <a:lnSpc>
                  <a:spcPts val="3210"/>
                </a:lnSpc>
              </a:pPr>
            </a:p>
          </p:txBody>
        </p:sp>
      </p:grpSp>
      <p:grpSp>
        <p:nvGrpSpPr>
          <p:cNvPr name="Group 11" id="11"/>
          <p:cNvGrpSpPr/>
          <p:nvPr/>
        </p:nvGrpSpPr>
        <p:grpSpPr>
          <a:xfrm rot="0">
            <a:off x="5855926" y="2902296"/>
            <a:ext cx="2903889" cy="2903889"/>
            <a:chOff x="0" y="0"/>
            <a:chExt cx="6350000" cy="6350000"/>
          </a:xfrm>
        </p:grpSpPr>
        <p:sp>
          <p:nvSpPr>
            <p:cNvPr name="Freeform 12" id="12"/>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4"/>
              <a:stretch>
                <a:fillRect l="-10" t="0" r="-10" b="0"/>
              </a:stretch>
            </a:blipFill>
          </p:spPr>
        </p:sp>
      </p:grpSp>
      <p:grpSp>
        <p:nvGrpSpPr>
          <p:cNvPr name="Group 13" id="13"/>
          <p:cNvGrpSpPr/>
          <p:nvPr/>
        </p:nvGrpSpPr>
        <p:grpSpPr>
          <a:xfrm rot="0">
            <a:off x="12994787" y="2725793"/>
            <a:ext cx="3320006" cy="5572849"/>
            <a:chOff x="0" y="0"/>
            <a:chExt cx="1415529" cy="2376060"/>
          </a:xfrm>
        </p:grpSpPr>
        <p:sp>
          <p:nvSpPr>
            <p:cNvPr name="Freeform 14" id="14"/>
            <p:cNvSpPr/>
            <p:nvPr/>
          </p:nvSpPr>
          <p:spPr>
            <a:xfrm flipH="false" flipV="false" rot="0">
              <a:off x="0" y="0"/>
              <a:ext cx="1415529" cy="2376060"/>
            </a:xfrm>
            <a:custGeom>
              <a:avLst/>
              <a:gdLst/>
              <a:ahLst/>
              <a:cxnLst/>
              <a:rect r="r" b="b" t="t" l="l"/>
              <a:pathLst>
                <a:path h="2376060" w="1415529">
                  <a:moveTo>
                    <a:pt x="72289" y="0"/>
                  </a:moveTo>
                  <a:lnTo>
                    <a:pt x="1343240" y="0"/>
                  </a:lnTo>
                  <a:cubicBezTo>
                    <a:pt x="1383165" y="0"/>
                    <a:pt x="1415529" y="32365"/>
                    <a:pt x="1415529" y="72289"/>
                  </a:cubicBezTo>
                  <a:lnTo>
                    <a:pt x="1415529" y="2303771"/>
                  </a:lnTo>
                  <a:cubicBezTo>
                    <a:pt x="1415529" y="2343695"/>
                    <a:pt x="1383165" y="2376060"/>
                    <a:pt x="1343240" y="2376060"/>
                  </a:cubicBezTo>
                  <a:lnTo>
                    <a:pt x="72289" y="2376060"/>
                  </a:lnTo>
                  <a:cubicBezTo>
                    <a:pt x="53117" y="2376060"/>
                    <a:pt x="34730" y="2368443"/>
                    <a:pt x="21173" y="2354887"/>
                  </a:cubicBezTo>
                  <a:cubicBezTo>
                    <a:pt x="7616" y="2341330"/>
                    <a:pt x="0" y="2322943"/>
                    <a:pt x="0" y="2303771"/>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50616C"/>
              </a:solidFill>
              <a:prstDash val="solid"/>
              <a:round/>
            </a:ln>
          </p:spPr>
        </p:sp>
        <p:sp>
          <p:nvSpPr>
            <p:cNvPr name="TextBox 15" id="15"/>
            <p:cNvSpPr txBox="true"/>
            <p:nvPr/>
          </p:nvSpPr>
          <p:spPr>
            <a:xfrm>
              <a:off x="0" y="-47625"/>
              <a:ext cx="1415529" cy="2423685"/>
            </a:xfrm>
            <a:prstGeom prst="rect">
              <a:avLst/>
            </a:prstGeom>
          </p:spPr>
          <p:txBody>
            <a:bodyPr anchor="ctr" rtlCol="false" tIns="50800" lIns="50800" bIns="50800" rIns="50800"/>
            <a:lstStyle/>
            <a:p>
              <a:pPr algn="ctr">
                <a:lnSpc>
                  <a:spcPts val="3210"/>
                </a:lnSpc>
              </a:pPr>
            </a:p>
          </p:txBody>
        </p:sp>
      </p:grpSp>
      <p:grpSp>
        <p:nvGrpSpPr>
          <p:cNvPr name="Group 16" id="16"/>
          <p:cNvGrpSpPr/>
          <p:nvPr/>
        </p:nvGrpSpPr>
        <p:grpSpPr>
          <a:xfrm rot="0">
            <a:off x="13202845" y="2902296"/>
            <a:ext cx="2903889" cy="2903889"/>
            <a:chOff x="0" y="0"/>
            <a:chExt cx="6350000" cy="6350000"/>
          </a:xfrm>
        </p:grpSpPr>
        <p:sp>
          <p:nvSpPr>
            <p:cNvPr name="Freeform 17" id="17"/>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5"/>
              <a:stretch>
                <a:fillRect l="-3106" t="0" r="-3106" b="-6192"/>
              </a:stretch>
            </a:blipFill>
          </p:spPr>
        </p:sp>
      </p:grpSp>
      <p:grpSp>
        <p:nvGrpSpPr>
          <p:cNvPr name="Group 18" id="18"/>
          <p:cNvGrpSpPr/>
          <p:nvPr/>
        </p:nvGrpSpPr>
        <p:grpSpPr>
          <a:xfrm rot="0">
            <a:off x="9321327" y="2725793"/>
            <a:ext cx="3320006" cy="5572849"/>
            <a:chOff x="0" y="0"/>
            <a:chExt cx="1415529" cy="2376060"/>
          </a:xfrm>
        </p:grpSpPr>
        <p:sp>
          <p:nvSpPr>
            <p:cNvPr name="Freeform 19" id="19"/>
            <p:cNvSpPr/>
            <p:nvPr/>
          </p:nvSpPr>
          <p:spPr>
            <a:xfrm flipH="false" flipV="false" rot="0">
              <a:off x="0" y="0"/>
              <a:ext cx="1415529" cy="2376060"/>
            </a:xfrm>
            <a:custGeom>
              <a:avLst/>
              <a:gdLst/>
              <a:ahLst/>
              <a:cxnLst/>
              <a:rect r="r" b="b" t="t" l="l"/>
              <a:pathLst>
                <a:path h="2376060" w="1415529">
                  <a:moveTo>
                    <a:pt x="72289" y="0"/>
                  </a:moveTo>
                  <a:lnTo>
                    <a:pt x="1343240" y="0"/>
                  </a:lnTo>
                  <a:cubicBezTo>
                    <a:pt x="1383165" y="0"/>
                    <a:pt x="1415529" y="32365"/>
                    <a:pt x="1415529" y="72289"/>
                  </a:cubicBezTo>
                  <a:lnTo>
                    <a:pt x="1415529" y="2303771"/>
                  </a:lnTo>
                  <a:cubicBezTo>
                    <a:pt x="1415529" y="2343695"/>
                    <a:pt x="1383165" y="2376060"/>
                    <a:pt x="1343240" y="2376060"/>
                  </a:cubicBezTo>
                  <a:lnTo>
                    <a:pt x="72289" y="2376060"/>
                  </a:lnTo>
                  <a:cubicBezTo>
                    <a:pt x="53117" y="2376060"/>
                    <a:pt x="34730" y="2368443"/>
                    <a:pt x="21173" y="2354887"/>
                  </a:cubicBezTo>
                  <a:cubicBezTo>
                    <a:pt x="7616" y="2341330"/>
                    <a:pt x="0" y="2322943"/>
                    <a:pt x="0" y="2303771"/>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50616C"/>
              </a:solidFill>
              <a:prstDash val="solid"/>
              <a:round/>
            </a:ln>
          </p:spPr>
        </p:sp>
        <p:sp>
          <p:nvSpPr>
            <p:cNvPr name="TextBox 20" id="20"/>
            <p:cNvSpPr txBox="true"/>
            <p:nvPr/>
          </p:nvSpPr>
          <p:spPr>
            <a:xfrm>
              <a:off x="0" y="-47625"/>
              <a:ext cx="1415529" cy="2423685"/>
            </a:xfrm>
            <a:prstGeom prst="rect">
              <a:avLst/>
            </a:prstGeom>
          </p:spPr>
          <p:txBody>
            <a:bodyPr anchor="ctr" rtlCol="false" tIns="50800" lIns="50800" bIns="50800" rIns="50800"/>
            <a:lstStyle/>
            <a:p>
              <a:pPr algn="ctr">
                <a:lnSpc>
                  <a:spcPts val="3210"/>
                </a:lnSpc>
              </a:pPr>
            </a:p>
          </p:txBody>
        </p:sp>
      </p:grpSp>
      <p:grpSp>
        <p:nvGrpSpPr>
          <p:cNvPr name="Group 21" id="21"/>
          <p:cNvGrpSpPr/>
          <p:nvPr/>
        </p:nvGrpSpPr>
        <p:grpSpPr>
          <a:xfrm rot="0">
            <a:off x="9529385" y="2902296"/>
            <a:ext cx="2903889" cy="2903889"/>
            <a:chOff x="0" y="0"/>
            <a:chExt cx="6350000" cy="6350000"/>
          </a:xfrm>
        </p:grpSpPr>
        <p:sp>
          <p:nvSpPr>
            <p:cNvPr name="Freeform 22" id="22"/>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6"/>
              <a:stretch>
                <a:fillRect l="-2154" t="0" r="-2154" b="-4287"/>
              </a:stretch>
            </a:blipFill>
          </p:spPr>
        </p:sp>
      </p:grpSp>
      <p:sp>
        <p:nvSpPr>
          <p:cNvPr name="Freeform 23" id="23"/>
          <p:cNvSpPr/>
          <p:nvPr/>
        </p:nvSpPr>
        <p:spPr>
          <a:xfrm flipH="false" flipV="false" rot="0">
            <a:off x="9571985" y="6396590"/>
            <a:ext cx="2818690" cy="778983"/>
          </a:xfrm>
          <a:custGeom>
            <a:avLst/>
            <a:gdLst/>
            <a:ahLst/>
            <a:cxnLst/>
            <a:rect r="r" b="b" t="t" l="l"/>
            <a:pathLst>
              <a:path h="778983" w="2818690">
                <a:moveTo>
                  <a:pt x="0" y="0"/>
                </a:moveTo>
                <a:lnTo>
                  <a:pt x="2818690" y="0"/>
                </a:lnTo>
                <a:lnTo>
                  <a:pt x="2818690" y="778983"/>
                </a:lnTo>
                <a:lnTo>
                  <a:pt x="0" y="778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false" flipV="false" rot="0">
            <a:off x="8637869" y="388847"/>
            <a:ext cx="1307855" cy="1051065"/>
          </a:xfrm>
          <a:custGeom>
            <a:avLst/>
            <a:gdLst/>
            <a:ahLst/>
            <a:cxnLst/>
            <a:rect r="r" b="b" t="t" l="l"/>
            <a:pathLst>
              <a:path h="1051065" w="1307855">
                <a:moveTo>
                  <a:pt x="0" y="0"/>
                </a:moveTo>
                <a:lnTo>
                  <a:pt x="1307855" y="0"/>
                </a:lnTo>
                <a:lnTo>
                  <a:pt x="1307855" y="1051065"/>
                </a:lnTo>
                <a:lnTo>
                  <a:pt x="0" y="10510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5" id="25"/>
          <p:cNvSpPr txBox="true"/>
          <p:nvPr/>
        </p:nvSpPr>
        <p:spPr>
          <a:xfrm rot="0">
            <a:off x="3056265" y="1468487"/>
            <a:ext cx="12378908" cy="885831"/>
          </a:xfrm>
          <a:prstGeom prst="rect">
            <a:avLst/>
          </a:prstGeom>
        </p:spPr>
        <p:txBody>
          <a:bodyPr anchor="t" rtlCol="false" tIns="0" lIns="0" bIns="0" rIns="0">
            <a:spAutoFit/>
          </a:bodyPr>
          <a:lstStyle/>
          <a:p>
            <a:pPr algn="ctr">
              <a:lnSpc>
                <a:spcPts val="7349"/>
              </a:lnSpc>
            </a:pPr>
            <a:r>
              <a:rPr lang="en-US" sz="5249">
                <a:solidFill>
                  <a:srgbClr val="231F20"/>
                </a:solidFill>
                <a:latin typeface="Carelia"/>
              </a:rPr>
              <a:t>Les Missions</a:t>
            </a:r>
            <a:r>
              <a:rPr lang="en-US" sz="5249">
                <a:solidFill>
                  <a:srgbClr val="231F20"/>
                </a:solidFill>
                <a:latin typeface="Carelia"/>
              </a:rPr>
              <a:t> de Sonatrach</a:t>
            </a:r>
          </a:p>
        </p:txBody>
      </p:sp>
      <p:sp>
        <p:nvSpPr>
          <p:cNvPr name="TextBox 26" id="26"/>
          <p:cNvSpPr txBox="true"/>
          <p:nvPr/>
        </p:nvSpPr>
        <p:spPr>
          <a:xfrm rot="0">
            <a:off x="9603963" y="6459392"/>
            <a:ext cx="2754733" cy="833989"/>
          </a:xfrm>
          <a:prstGeom prst="rect">
            <a:avLst/>
          </a:prstGeom>
        </p:spPr>
        <p:txBody>
          <a:bodyPr anchor="t" rtlCol="false" tIns="0" lIns="0" bIns="0" rIns="0">
            <a:spAutoFit/>
          </a:bodyPr>
          <a:lstStyle/>
          <a:p>
            <a:pPr algn="ctr">
              <a:lnSpc>
                <a:spcPts val="3352"/>
              </a:lnSpc>
            </a:pPr>
            <a:r>
              <a:rPr lang="en-US" sz="2704">
                <a:solidFill>
                  <a:srgbClr val="1E3F48"/>
                </a:solidFill>
                <a:latin typeface="Dosis Medium"/>
              </a:rPr>
              <a:t>la transformation des hydrocarbures.</a:t>
            </a:r>
          </a:p>
        </p:txBody>
      </p:sp>
      <p:grpSp>
        <p:nvGrpSpPr>
          <p:cNvPr name="Group 27" id="27"/>
          <p:cNvGrpSpPr/>
          <p:nvPr/>
        </p:nvGrpSpPr>
        <p:grpSpPr>
          <a:xfrm rot="0">
            <a:off x="10448277" y="7950647"/>
            <a:ext cx="1066105" cy="106610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31"/>
            </a:solidFill>
            <a:ln cap="sq">
              <a:noFill/>
              <a:prstDash val="solid"/>
              <a:miter/>
            </a:ln>
          </p:spPr>
        </p:sp>
        <p:sp>
          <p:nvSpPr>
            <p:cNvPr name="TextBox 29" id="29"/>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TextBox 30" id="30"/>
          <p:cNvSpPr txBox="true"/>
          <p:nvPr/>
        </p:nvSpPr>
        <p:spPr>
          <a:xfrm rot="0">
            <a:off x="10481505" y="8110155"/>
            <a:ext cx="999650" cy="785190"/>
          </a:xfrm>
          <a:prstGeom prst="rect">
            <a:avLst/>
          </a:prstGeom>
        </p:spPr>
        <p:txBody>
          <a:bodyPr anchor="t" rtlCol="false" tIns="0" lIns="0" bIns="0" rIns="0">
            <a:spAutoFit/>
          </a:bodyPr>
          <a:lstStyle/>
          <a:p>
            <a:pPr algn="ctr" marL="0" indent="0" lvl="0">
              <a:lnSpc>
                <a:spcPts val="6596"/>
              </a:lnSpc>
              <a:spcBef>
                <a:spcPct val="0"/>
              </a:spcBef>
            </a:pPr>
            <a:r>
              <a:rPr lang="en-US" sz="4712">
                <a:solidFill>
                  <a:srgbClr val="FFFFFF"/>
                </a:solidFill>
                <a:latin typeface="Carelia"/>
              </a:rPr>
              <a:t>03</a:t>
            </a:r>
          </a:p>
        </p:txBody>
      </p:sp>
      <p:grpSp>
        <p:nvGrpSpPr>
          <p:cNvPr name="Group 31" id="31"/>
          <p:cNvGrpSpPr/>
          <p:nvPr/>
        </p:nvGrpSpPr>
        <p:grpSpPr>
          <a:xfrm rot="0">
            <a:off x="6778847" y="7950647"/>
            <a:ext cx="1066105" cy="106610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31"/>
            </a:solidFill>
            <a:ln cap="sq">
              <a:noFill/>
              <a:prstDash val="solid"/>
              <a:miter/>
            </a:ln>
          </p:spPr>
        </p:sp>
        <p:sp>
          <p:nvSpPr>
            <p:cNvPr name="TextBox 33" id="33"/>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TextBox 34" id="34"/>
          <p:cNvSpPr txBox="true"/>
          <p:nvPr/>
        </p:nvSpPr>
        <p:spPr>
          <a:xfrm rot="0">
            <a:off x="6807445" y="8110155"/>
            <a:ext cx="999650" cy="785190"/>
          </a:xfrm>
          <a:prstGeom prst="rect">
            <a:avLst/>
          </a:prstGeom>
        </p:spPr>
        <p:txBody>
          <a:bodyPr anchor="t" rtlCol="false" tIns="0" lIns="0" bIns="0" rIns="0">
            <a:spAutoFit/>
          </a:bodyPr>
          <a:lstStyle/>
          <a:p>
            <a:pPr algn="ctr" marL="0" indent="0" lvl="0">
              <a:lnSpc>
                <a:spcPts val="6596"/>
              </a:lnSpc>
              <a:spcBef>
                <a:spcPct val="0"/>
              </a:spcBef>
            </a:pPr>
            <a:r>
              <a:rPr lang="en-US" sz="4712">
                <a:solidFill>
                  <a:srgbClr val="FFFFFF"/>
                </a:solidFill>
                <a:latin typeface="Carelia"/>
              </a:rPr>
              <a:t>02</a:t>
            </a:r>
          </a:p>
        </p:txBody>
      </p:sp>
      <p:grpSp>
        <p:nvGrpSpPr>
          <p:cNvPr name="Group 35" id="35"/>
          <p:cNvGrpSpPr/>
          <p:nvPr/>
        </p:nvGrpSpPr>
        <p:grpSpPr>
          <a:xfrm rot="0">
            <a:off x="3015634" y="7950647"/>
            <a:ext cx="1066105" cy="1066105"/>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31"/>
            </a:solidFill>
            <a:ln cap="sq">
              <a:noFill/>
              <a:prstDash val="solid"/>
              <a:miter/>
            </a:ln>
          </p:spPr>
        </p:sp>
        <p:sp>
          <p:nvSpPr>
            <p:cNvPr name="TextBox 37" id="37"/>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TextBox 38" id="38"/>
          <p:cNvSpPr txBox="true"/>
          <p:nvPr/>
        </p:nvSpPr>
        <p:spPr>
          <a:xfrm rot="0">
            <a:off x="3046740" y="8110155"/>
            <a:ext cx="999650" cy="785190"/>
          </a:xfrm>
          <a:prstGeom prst="rect">
            <a:avLst/>
          </a:prstGeom>
        </p:spPr>
        <p:txBody>
          <a:bodyPr anchor="t" rtlCol="false" tIns="0" lIns="0" bIns="0" rIns="0">
            <a:spAutoFit/>
          </a:bodyPr>
          <a:lstStyle/>
          <a:p>
            <a:pPr algn="ctr" marL="0" indent="0" lvl="0">
              <a:lnSpc>
                <a:spcPts val="6596"/>
              </a:lnSpc>
              <a:spcBef>
                <a:spcPct val="0"/>
              </a:spcBef>
            </a:pPr>
            <a:r>
              <a:rPr lang="en-US" sz="4712">
                <a:solidFill>
                  <a:srgbClr val="FFFFFF"/>
                </a:solidFill>
                <a:latin typeface="Carelia"/>
              </a:rPr>
              <a:t>01</a:t>
            </a:r>
          </a:p>
        </p:txBody>
      </p:sp>
      <p:grpSp>
        <p:nvGrpSpPr>
          <p:cNvPr name="Group 39" id="39"/>
          <p:cNvGrpSpPr/>
          <p:nvPr/>
        </p:nvGrpSpPr>
        <p:grpSpPr>
          <a:xfrm rot="0">
            <a:off x="14136758" y="8007797"/>
            <a:ext cx="1066105" cy="106610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31"/>
            </a:solidFill>
            <a:ln cap="sq">
              <a:noFill/>
              <a:prstDash val="solid"/>
              <a:miter/>
            </a:ln>
          </p:spPr>
        </p:sp>
        <p:sp>
          <p:nvSpPr>
            <p:cNvPr name="TextBox 41" id="41"/>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TextBox 42" id="42"/>
          <p:cNvSpPr txBox="true"/>
          <p:nvPr/>
        </p:nvSpPr>
        <p:spPr>
          <a:xfrm rot="0">
            <a:off x="14203213" y="8141465"/>
            <a:ext cx="999650" cy="785190"/>
          </a:xfrm>
          <a:prstGeom prst="rect">
            <a:avLst/>
          </a:prstGeom>
        </p:spPr>
        <p:txBody>
          <a:bodyPr anchor="t" rtlCol="false" tIns="0" lIns="0" bIns="0" rIns="0">
            <a:spAutoFit/>
          </a:bodyPr>
          <a:lstStyle/>
          <a:p>
            <a:pPr algn="ctr" marL="0" indent="0" lvl="0">
              <a:lnSpc>
                <a:spcPts val="6596"/>
              </a:lnSpc>
              <a:spcBef>
                <a:spcPct val="0"/>
              </a:spcBef>
            </a:pPr>
            <a:r>
              <a:rPr lang="en-US" sz="4712">
                <a:solidFill>
                  <a:srgbClr val="FFFFFF"/>
                </a:solidFill>
                <a:latin typeface="Carelia"/>
              </a:rPr>
              <a:t>04</a:t>
            </a:r>
          </a:p>
        </p:txBody>
      </p:sp>
      <p:sp>
        <p:nvSpPr>
          <p:cNvPr name="Freeform 43" id="43"/>
          <p:cNvSpPr/>
          <p:nvPr/>
        </p:nvSpPr>
        <p:spPr>
          <a:xfrm flipH="false" flipV="false" rot="0">
            <a:off x="13202845" y="6251900"/>
            <a:ext cx="2818690" cy="778983"/>
          </a:xfrm>
          <a:custGeom>
            <a:avLst/>
            <a:gdLst/>
            <a:ahLst/>
            <a:cxnLst/>
            <a:rect r="r" b="b" t="t" l="l"/>
            <a:pathLst>
              <a:path h="778983" w="2818690">
                <a:moveTo>
                  <a:pt x="0" y="0"/>
                </a:moveTo>
                <a:lnTo>
                  <a:pt x="2818690" y="0"/>
                </a:lnTo>
                <a:lnTo>
                  <a:pt x="2818690" y="778984"/>
                </a:lnTo>
                <a:lnTo>
                  <a:pt x="0" y="77898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4" id="44"/>
          <p:cNvSpPr/>
          <p:nvPr/>
        </p:nvSpPr>
        <p:spPr>
          <a:xfrm flipH="false" flipV="false" rot="0">
            <a:off x="13231883" y="7048157"/>
            <a:ext cx="2818690" cy="778983"/>
          </a:xfrm>
          <a:custGeom>
            <a:avLst/>
            <a:gdLst/>
            <a:ahLst/>
            <a:cxnLst/>
            <a:rect r="r" b="b" t="t" l="l"/>
            <a:pathLst>
              <a:path h="778983" w="2818690">
                <a:moveTo>
                  <a:pt x="0" y="0"/>
                </a:moveTo>
                <a:lnTo>
                  <a:pt x="2818689" y="0"/>
                </a:lnTo>
                <a:lnTo>
                  <a:pt x="2818689" y="778983"/>
                </a:lnTo>
                <a:lnTo>
                  <a:pt x="0" y="778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5" id="45"/>
          <p:cNvSpPr txBox="true"/>
          <p:nvPr/>
        </p:nvSpPr>
        <p:spPr>
          <a:xfrm rot="0">
            <a:off x="13234823" y="6207300"/>
            <a:ext cx="2754733" cy="1672189"/>
          </a:xfrm>
          <a:prstGeom prst="rect">
            <a:avLst/>
          </a:prstGeom>
        </p:spPr>
        <p:txBody>
          <a:bodyPr anchor="t" rtlCol="false" tIns="0" lIns="0" bIns="0" rIns="0">
            <a:spAutoFit/>
          </a:bodyPr>
          <a:lstStyle/>
          <a:p>
            <a:pPr algn="ctr">
              <a:lnSpc>
                <a:spcPts val="3352"/>
              </a:lnSpc>
            </a:pPr>
            <a:r>
              <a:rPr lang="en-US" sz="2704">
                <a:solidFill>
                  <a:srgbClr val="1E3F48"/>
                </a:solidFill>
                <a:latin typeface="Dosis Medium"/>
              </a:rPr>
              <a:t>le stockage et chargement au niveau des ports pétroliers</a:t>
            </a:r>
          </a:p>
        </p:txBody>
      </p:sp>
      <p:sp>
        <p:nvSpPr>
          <p:cNvPr name="Freeform 46" id="46"/>
          <p:cNvSpPr/>
          <p:nvPr/>
        </p:nvSpPr>
        <p:spPr>
          <a:xfrm flipH="false" flipV="false" rot="0">
            <a:off x="5855926" y="6340544"/>
            <a:ext cx="2818690" cy="778983"/>
          </a:xfrm>
          <a:custGeom>
            <a:avLst/>
            <a:gdLst/>
            <a:ahLst/>
            <a:cxnLst/>
            <a:rect r="r" b="b" t="t" l="l"/>
            <a:pathLst>
              <a:path h="778983" w="2818690">
                <a:moveTo>
                  <a:pt x="0" y="0"/>
                </a:moveTo>
                <a:lnTo>
                  <a:pt x="2818689" y="0"/>
                </a:lnTo>
                <a:lnTo>
                  <a:pt x="2818689" y="778983"/>
                </a:lnTo>
                <a:lnTo>
                  <a:pt x="0" y="778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7" id="47"/>
          <p:cNvSpPr/>
          <p:nvPr/>
        </p:nvSpPr>
        <p:spPr>
          <a:xfrm flipH="false" flipV="false" rot="0">
            <a:off x="5902555" y="7048157"/>
            <a:ext cx="2818690" cy="778983"/>
          </a:xfrm>
          <a:custGeom>
            <a:avLst/>
            <a:gdLst/>
            <a:ahLst/>
            <a:cxnLst/>
            <a:rect r="r" b="b" t="t" l="l"/>
            <a:pathLst>
              <a:path h="778983" w="2818690">
                <a:moveTo>
                  <a:pt x="0" y="0"/>
                </a:moveTo>
                <a:lnTo>
                  <a:pt x="2818689" y="0"/>
                </a:lnTo>
                <a:lnTo>
                  <a:pt x="2818689" y="778983"/>
                </a:lnTo>
                <a:lnTo>
                  <a:pt x="0" y="778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8" id="48"/>
          <p:cNvSpPr txBox="true"/>
          <p:nvPr/>
        </p:nvSpPr>
        <p:spPr>
          <a:xfrm rot="0">
            <a:off x="5895804" y="6221549"/>
            <a:ext cx="2822933" cy="1271575"/>
          </a:xfrm>
          <a:prstGeom prst="rect">
            <a:avLst/>
          </a:prstGeom>
        </p:spPr>
        <p:txBody>
          <a:bodyPr anchor="t" rtlCol="false" tIns="0" lIns="0" bIns="0" rIns="0">
            <a:spAutoFit/>
          </a:bodyPr>
          <a:lstStyle/>
          <a:p>
            <a:pPr algn="ctr" marL="0" indent="0" lvl="1">
              <a:lnSpc>
                <a:spcPts val="3413"/>
              </a:lnSpc>
              <a:spcBef>
                <a:spcPct val="0"/>
              </a:spcBef>
            </a:pPr>
            <a:r>
              <a:rPr lang="en-US" sz="2438">
                <a:solidFill>
                  <a:srgbClr val="1E3F48"/>
                </a:solidFill>
                <a:latin typeface="Dosis Medium"/>
              </a:rPr>
              <a:t>la commercialisation de toutes les formes des énergies</a:t>
            </a:r>
          </a:p>
        </p:txBody>
      </p:sp>
      <p:sp>
        <p:nvSpPr>
          <p:cNvPr name="Freeform 49" id="49"/>
          <p:cNvSpPr/>
          <p:nvPr/>
        </p:nvSpPr>
        <p:spPr>
          <a:xfrm flipH="false" flipV="false" rot="0">
            <a:off x="2137220" y="6269174"/>
            <a:ext cx="2818690" cy="778983"/>
          </a:xfrm>
          <a:custGeom>
            <a:avLst/>
            <a:gdLst/>
            <a:ahLst/>
            <a:cxnLst/>
            <a:rect r="r" b="b" t="t" l="l"/>
            <a:pathLst>
              <a:path h="778983" w="2818690">
                <a:moveTo>
                  <a:pt x="0" y="0"/>
                </a:moveTo>
                <a:lnTo>
                  <a:pt x="2818690" y="0"/>
                </a:lnTo>
                <a:lnTo>
                  <a:pt x="2818690" y="778983"/>
                </a:lnTo>
                <a:lnTo>
                  <a:pt x="0" y="778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0" id="50"/>
          <p:cNvSpPr/>
          <p:nvPr/>
        </p:nvSpPr>
        <p:spPr>
          <a:xfrm flipH="false" flipV="false" rot="0">
            <a:off x="2185509" y="7067207"/>
            <a:ext cx="2818690" cy="778983"/>
          </a:xfrm>
          <a:custGeom>
            <a:avLst/>
            <a:gdLst/>
            <a:ahLst/>
            <a:cxnLst/>
            <a:rect r="r" b="b" t="t" l="l"/>
            <a:pathLst>
              <a:path h="778983" w="2818690">
                <a:moveTo>
                  <a:pt x="0" y="0"/>
                </a:moveTo>
                <a:lnTo>
                  <a:pt x="2818690" y="0"/>
                </a:lnTo>
                <a:lnTo>
                  <a:pt x="2818690" y="778983"/>
                </a:lnTo>
                <a:lnTo>
                  <a:pt x="0" y="778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1" id="51"/>
          <p:cNvSpPr txBox="true"/>
          <p:nvPr/>
        </p:nvSpPr>
        <p:spPr>
          <a:xfrm rot="0">
            <a:off x="2221744" y="6193295"/>
            <a:ext cx="2822933" cy="1700200"/>
          </a:xfrm>
          <a:prstGeom prst="rect">
            <a:avLst/>
          </a:prstGeom>
        </p:spPr>
        <p:txBody>
          <a:bodyPr anchor="t" rtlCol="false" tIns="0" lIns="0" bIns="0" rIns="0">
            <a:spAutoFit/>
          </a:bodyPr>
          <a:lstStyle/>
          <a:p>
            <a:pPr algn="ctr">
              <a:lnSpc>
                <a:spcPts val="3413"/>
              </a:lnSpc>
            </a:pPr>
            <a:r>
              <a:rPr lang="en-US" sz="2438">
                <a:solidFill>
                  <a:srgbClr val="1E3F48"/>
                </a:solidFill>
                <a:latin typeface="Dosis Medium"/>
              </a:rPr>
              <a:t>la recherche et l'exploitation</a:t>
            </a:r>
            <a:r>
              <a:rPr lang="en-US" sz="2438">
                <a:solidFill>
                  <a:srgbClr val="1E3F48"/>
                </a:solidFill>
                <a:latin typeface="Dosis Medium"/>
              </a:rPr>
              <a:t> </a:t>
            </a:r>
          </a:p>
          <a:p>
            <a:pPr algn="ctr">
              <a:lnSpc>
                <a:spcPts val="3413"/>
              </a:lnSpc>
            </a:pPr>
            <a:r>
              <a:rPr lang="en-US" sz="2438">
                <a:solidFill>
                  <a:srgbClr val="1E3F48"/>
                </a:solidFill>
                <a:latin typeface="Dosis Medium"/>
              </a:rPr>
              <a:t>des gisements.</a:t>
            </a:r>
          </a:p>
          <a:p>
            <a:pPr algn="ctr" marL="0" indent="0" lvl="1">
              <a:lnSpc>
                <a:spcPts val="341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752475" y="-812389"/>
            <a:ext cx="10611761" cy="11930828"/>
            <a:chOff x="0" y="0"/>
            <a:chExt cx="2794867" cy="3142276"/>
          </a:xfrm>
        </p:grpSpPr>
        <p:sp>
          <p:nvSpPr>
            <p:cNvPr name="Freeform 4" id="4"/>
            <p:cNvSpPr/>
            <p:nvPr/>
          </p:nvSpPr>
          <p:spPr>
            <a:xfrm flipH="false" flipV="false" rot="0">
              <a:off x="0" y="0"/>
              <a:ext cx="2794867" cy="3142276"/>
            </a:xfrm>
            <a:custGeom>
              <a:avLst/>
              <a:gdLst/>
              <a:ahLst/>
              <a:cxnLst/>
              <a:rect r="r" b="b" t="t" l="l"/>
              <a:pathLst>
                <a:path h="3142276" w="2794867">
                  <a:moveTo>
                    <a:pt x="0" y="0"/>
                  </a:moveTo>
                  <a:lnTo>
                    <a:pt x="2794867" y="0"/>
                  </a:lnTo>
                  <a:lnTo>
                    <a:pt x="2794867" y="3142276"/>
                  </a:lnTo>
                  <a:lnTo>
                    <a:pt x="0" y="3142276"/>
                  </a:lnTo>
                  <a:close/>
                </a:path>
              </a:pathLst>
            </a:custGeom>
            <a:solidFill>
              <a:srgbClr val="FFFFFF"/>
            </a:solidFill>
            <a:ln w="38100" cap="sq">
              <a:solidFill>
                <a:srgbClr val="595552"/>
              </a:solidFill>
              <a:prstDash val="solid"/>
              <a:miter/>
            </a:ln>
          </p:spPr>
        </p:sp>
        <p:sp>
          <p:nvSpPr>
            <p:cNvPr name="TextBox 5" id="5"/>
            <p:cNvSpPr txBox="true"/>
            <p:nvPr/>
          </p:nvSpPr>
          <p:spPr>
            <a:xfrm>
              <a:off x="0" y="-47625"/>
              <a:ext cx="2794867" cy="3189901"/>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894122" y="971550"/>
            <a:ext cx="10328466" cy="8050969"/>
          </a:xfrm>
          <a:custGeom>
            <a:avLst/>
            <a:gdLst/>
            <a:ahLst/>
            <a:cxnLst/>
            <a:rect r="r" b="b" t="t" l="l"/>
            <a:pathLst>
              <a:path h="8050969" w="10328466">
                <a:moveTo>
                  <a:pt x="0" y="0"/>
                </a:moveTo>
                <a:lnTo>
                  <a:pt x="10328467" y="0"/>
                </a:lnTo>
                <a:lnTo>
                  <a:pt x="10328467" y="8050969"/>
                </a:lnTo>
                <a:lnTo>
                  <a:pt x="0" y="8050969"/>
                </a:lnTo>
                <a:lnTo>
                  <a:pt x="0" y="0"/>
                </a:lnTo>
                <a:close/>
              </a:path>
            </a:pathLst>
          </a:custGeom>
          <a:blipFill>
            <a:blip r:embed="rId3"/>
            <a:stretch>
              <a:fillRect l="0" t="-547" r="-1709" b="-279"/>
            </a:stretch>
          </a:blipFill>
        </p:spPr>
      </p:sp>
      <p:sp>
        <p:nvSpPr>
          <p:cNvPr name="Freeform 7" id="7"/>
          <p:cNvSpPr/>
          <p:nvPr/>
        </p:nvSpPr>
        <p:spPr>
          <a:xfrm flipH="false" flipV="false" rot="0">
            <a:off x="12167584" y="2250576"/>
            <a:ext cx="5512964" cy="5492917"/>
          </a:xfrm>
          <a:custGeom>
            <a:avLst/>
            <a:gdLst/>
            <a:ahLst/>
            <a:cxnLst/>
            <a:rect r="r" b="b" t="t" l="l"/>
            <a:pathLst>
              <a:path h="5492917" w="5512964">
                <a:moveTo>
                  <a:pt x="0" y="0"/>
                </a:moveTo>
                <a:lnTo>
                  <a:pt x="5512964" y="0"/>
                </a:lnTo>
                <a:lnTo>
                  <a:pt x="5512964" y="5492917"/>
                </a:lnTo>
                <a:lnTo>
                  <a:pt x="0" y="54929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361419" y="9363799"/>
            <a:ext cx="1096684" cy="539045"/>
            <a:chOff x="0" y="0"/>
            <a:chExt cx="288839" cy="141971"/>
          </a:xfrm>
        </p:grpSpPr>
        <p:sp>
          <p:nvSpPr>
            <p:cNvPr name="Freeform 9" id="9"/>
            <p:cNvSpPr/>
            <p:nvPr/>
          </p:nvSpPr>
          <p:spPr>
            <a:xfrm flipH="false" flipV="false" rot="0">
              <a:off x="0" y="0"/>
              <a:ext cx="288839" cy="141971"/>
            </a:xfrm>
            <a:custGeom>
              <a:avLst/>
              <a:gdLst/>
              <a:ahLst/>
              <a:cxnLst/>
              <a:rect r="r" b="b" t="t" l="l"/>
              <a:pathLst>
                <a:path h="141971" w="288839">
                  <a:moveTo>
                    <a:pt x="0" y="0"/>
                  </a:moveTo>
                  <a:lnTo>
                    <a:pt x="288839" y="0"/>
                  </a:lnTo>
                  <a:lnTo>
                    <a:pt x="288839" y="141971"/>
                  </a:lnTo>
                  <a:lnTo>
                    <a:pt x="0" y="141971"/>
                  </a:lnTo>
                  <a:close/>
                </a:path>
              </a:pathLst>
            </a:custGeom>
            <a:solidFill>
              <a:srgbClr val="000000">
                <a:alpha val="0"/>
              </a:srgbClr>
            </a:solidFill>
            <a:ln w="38100" cap="sq">
              <a:solidFill>
                <a:srgbClr val="F08100"/>
              </a:solidFill>
              <a:prstDash val="solid"/>
              <a:miter/>
            </a:ln>
          </p:spPr>
        </p:sp>
        <p:sp>
          <p:nvSpPr>
            <p:cNvPr name="TextBox 10" id="10"/>
            <p:cNvSpPr txBox="true"/>
            <p:nvPr/>
          </p:nvSpPr>
          <p:spPr>
            <a:xfrm>
              <a:off x="0" y="-47625"/>
              <a:ext cx="288839" cy="189596"/>
            </a:xfrm>
            <a:prstGeom prst="rect">
              <a:avLst/>
            </a:prstGeom>
          </p:spPr>
          <p:txBody>
            <a:bodyPr anchor="ctr" rtlCol="false" tIns="50800" lIns="50800" bIns="50800" rIns="50800"/>
            <a:lstStyle/>
            <a:p>
              <a:pPr algn="ctr">
                <a:lnSpc>
                  <a:spcPts val="3210"/>
                </a:lnSpc>
              </a:pPr>
            </a:p>
          </p:txBody>
        </p:sp>
      </p:grpSp>
      <p:sp>
        <p:nvSpPr>
          <p:cNvPr name="TextBox 11" id="11"/>
          <p:cNvSpPr txBox="true"/>
          <p:nvPr/>
        </p:nvSpPr>
        <p:spPr>
          <a:xfrm rot="0">
            <a:off x="12941415" y="4377690"/>
            <a:ext cx="3965302" cy="1464945"/>
          </a:xfrm>
          <a:prstGeom prst="rect">
            <a:avLst/>
          </a:prstGeom>
        </p:spPr>
        <p:txBody>
          <a:bodyPr anchor="t" rtlCol="false" tIns="0" lIns="0" bIns="0" rIns="0">
            <a:spAutoFit/>
          </a:bodyPr>
          <a:lstStyle/>
          <a:p>
            <a:pPr algn="ctr">
              <a:lnSpc>
                <a:spcPts val="5880"/>
              </a:lnSpc>
            </a:pPr>
            <a:r>
              <a:rPr lang="en-US" sz="4200">
                <a:solidFill>
                  <a:srgbClr val="383838"/>
                </a:solidFill>
                <a:latin typeface="Carelia"/>
              </a:rPr>
              <a:t>Organigramme</a:t>
            </a:r>
          </a:p>
          <a:p>
            <a:pPr algn="ctr">
              <a:lnSpc>
                <a:spcPts val="5880"/>
              </a:lnSpc>
              <a:spcBef>
                <a:spcPct val="0"/>
              </a:spcBef>
            </a:pPr>
            <a:r>
              <a:rPr lang="en-US" sz="4200">
                <a:solidFill>
                  <a:srgbClr val="383838"/>
                </a:solidFill>
                <a:latin typeface="Carelia"/>
              </a:rPr>
              <a:t>Générale</a:t>
            </a:r>
          </a:p>
        </p:txBody>
      </p:sp>
      <p:sp>
        <p:nvSpPr>
          <p:cNvPr name="TextBox 12" id="12"/>
          <p:cNvSpPr txBox="true"/>
          <p:nvPr/>
        </p:nvSpPr>
        <p:spPr>
          <a:xfrm rot="0">
            <a:off x="2722363" y="9414798"/>
            <a:ext cx="2444055" cy="389424"/>
          </a:xfrm>
          <a:prstGeom prst="rect">
            <a:avLst/>
          </a:prstGeom>
        </p:spPr>
        <p:txBody>
          <a:bodyPr anchor="t" rtlCol="false" tIns="0" lIns="0" bIns="0" rIns="0">
            <a:spAutoFit/>
          </a:bodyPr>
          <a:lstStyle/>
          <a:p>
            <a:pPr algn="ctr">
              <a:lnSpc>
                <a:spcPts val="3210"/>
              </a:lnSpc>
              <a:spcBef>
                <a:spcPct val="0"/>
              </a:spcBef>
            </a:pPr>
            <a:r>
              <a:rPr lang="en-US" sz="2293">
                <a:solidFill>
                  <a:srgbClr val="000000"/>
                </a:solidFill>
                <a:latin typeface="Open Sans Bold"/>
              </a:rPr>
              <a:t>Secteur d’acceuil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5282649">
            <a:off x="1646" y="4693396"/>
            <a:ext cx="7567145" cy="2582288"/>
          </a:xfrm>
          <a:custGeom>
            <a:avLst/>
            <a:gdLst/>
            <a:ahLst/>
            <a:cxnLst/>
            <a:rect r="r" b="b" t="t" l="l"/>
            <a:pathLst>
              <a:path h="2582288" w="7567145">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8700" y="2878604"/>
            <a:ext cx="5513037" cy="6211873"/>
          </a:xfrm>
          <a:custGeom>
            <a:avLst/>
            <a:gdLst/>
            <a:ahLst/>
            <a:cxnLst/>
            <a:rect r="r" b="b" t="t" l="l"/>
            <a:pathLst>
              <a:path h="6211873" w="5513037">
                <a:moveTo>
                  <a:pt x="0" y="0"/>
                </a:moveTo>
                <a:lnTo>
                  <a:pt x="5513037" y="0"/>
                </a:lnTo>
                <a:lnTo>
                  <a:pt x="5513037" y="6211872"/>
                </a:lnTo>
                <a:lnTo>
                  <a:pt x="0" y="6211872"/>
                </a:lnTo>
                <a:lnTo>
                  <a:pt x="0" y="0"/>
                </a:lnTo>
                <a:close/>
              </a:path>
            </a:pathLst>
          </a:custGeom>
          <a:blipFill>
            <a:blip r:embed="rId5"/>
            <a:stretch>
              <a:fillRect l="0" t="0" r="0" b="0"/>
            </a:stretch>
          </a:blipFill>
        </p:spPr>
      </p:sp>
      <p:sp>
        <p:nvSpPr>
          <p:cNvPr name="Freeform 5" id="5"/>
          <p:cNvSpPr/>
          <p:nvPr/>
        </p:nvSpPr>
        <p:spPr>
          <a:xfrm flipH="false" flipV="false" rot="-10800000">
            <a:off x="6522687" y="5186248"/>
            <a:ext cx="1048315" cy="1048315"/>
          </a:xfrm>
          <a:custGeom>
            <a:avLst/>
            <a:gdLst/>
            <a:ahLst/>
            <a:cxnLst/>
            <a:rect r="r" b="b" t="t" l="l"/>
            <a:pathLst>
              <a:path h="1048315" w="1048315">
                <a:moveTo>
                  <a:pt x="0" y="0"/>
                </a:moveTo>
                <a:lnTo>
                  <a:pt x="1048315" y="0"/>
                </a:lnTo>
                <a:lnTo>
                  <a:pt x="1048315" y="1048315"/>
                </a:lnTo>
                <a:lnTo>
                  <a:pt x="0" y="10483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856784" y="-422845"/>
            <a:ext cx="9757202" cy="12247451"/>
            <a:chOff x="0" y="0"/>
            <a:chExt cx="2569798" cy="3225666"/>
          </a:xfrm>
        </p:grpSpPr>
        <p:sp>
          <p:nvSpPr>
            <p:cNvPr name="Freeform 7" id="7"/>
            <p:cNvSpPr/>
            <p:nvPr/>
          </p:nvSpPr>
          <p:spPr>
            <a:xfrm flipH="false" flipV="false" rot="0">
              <a:off x="0" y="0"/>
              <a:ext cx="2569798" cy="3225666"/>
            </a:xfrm>
            <a:custGeom>
              <a:avLst/>
              <a:gdLst/>
              <a:ahLst/>
              <a:cxnLst/>
              <a:rect r="r" b="b" t="t" l="l"/>
              <a:pathLst>
                <a:path h="3225666" w="2569798">
                  <a:moveTo>
                    <a:pt x="0" y="0"/>
                  </a:moveTo>
                  <a:lnTo>
                    <a:pt x="2569798" y="0"/>
                  </a:lnTo>
                  <a:lnTo>
                    <a:pt x="2569798" y="3225666"/>
                  </a:lnTo>
                  <a:lnTo>
                    <a:pt x="0" y="3225666"/>
                  </a:lnTo>
                  <a:close/>
                </a:path>
              </a:pathLst>
            </a:custGeom>
            <a:solidFill>
              <a:srgbClr val="FFFFFF"/>
            </a:solidFill>
            <a:ln w="38100" cap="sq">
              <a:solidFill>
                <a:srgbClr val="000000"/>
              </a:solidFill>
              <a:prstDash val="solid"/>
              <a:miter/>
            </a:ln>
          </p:spPr>
        </p:sp>
        <p:sp>
          <p:nvSpPr>
            <p:cNvPr name="TextBox 8" id="8"/>
            <p:cNvSpPr txBox="true"/>
            <p:nvPr/>
          </p:nvSpPr>
          <p:spPr>
            <a:xfrm>
              <a:off x="0" y="-47625"/>
              <a:ext cx="2569798" cy="3273291"/>
            </a:xfrm>
            <a:prstGeom prst="rect">
              <a:avLst/>
            </a:prstGeom>
          </p:spPr>
          <p:txBody>
            <a:bodyPr anchor="ctr" rtlCol="false" tIns="50800" lIns="50800" bIns="50800" rIns="50800"/>
            <a:lstStyle/>
            <a:p>
              <a:pPr algn="ctr">
                <a:lnSpc>
                  <a:spcPts val="3210"/>
                </a:lnSpc>
              </a:pPr>
            </a:p>
          </p:txBody>
        </p:sp>
      </p:grpSp>
      <p:sp>
        <p:nvSpPr>
          <p:cNvPr name="TextBox 9" id="9"/>
          <p:cNvSpPr txBox="true"/>
          <p:nvPr/>
        </p:nvSpPr>
        <p:spPr>
          <a:xfrm rot="0">
            <a:off x="8027848" y="2155490"/>
            <a:ext cx="9338469" cy="7027545"/>
          </a:xfrm>
          <a:prstGeom prst="rect">
            <a:avLst/>
          </a:prstGeom>
        </p:spPr>
        <p:txBody>
          <a:bodyPr anchor="t" rtlCol="false" tIns="0" lIns="0" bIns="0" rIns="0">
            <a:spAutoFit/>
          </a:bodyPr>
          <a:lstStyle/>
          <a:p>
            <a:pPr algn="ctr">
              <a:lnSpc>
                <a:spcPts val="7980"/>
              </a:lnSpc>
              <a:spcBef>
                <a:spcPct val="0"/>
              </a:spcBef>
            </a:pPr>
            <a:r>
              <a:rPr lang="en-US" sz="5700">
                <a:solidFill>
                  <a:srgbClr val="000000"/>
                </a:solidFill>
                <a:latin typeface="Dosis"/>
              </a:rPr>
              <a:t>Le sujet qui nous a été proposé au niveau de la direction informatique est la conception et la réalisation d’un système d’information pour la gestion du parc informatique dés la prévision jusqu’à l’inventaire .</a:t>
            </a:r>
          </a:p>
        </p:txBody>
      </p:sp>
      <p:sp>
        <p:nvSpPr>
          <p:cNvPr name="TextBox 10" id="10"/>
          <p:cNvSpPr txBox="true"/>
          <p:nvPr/>
        </p:nvSpPr>
        <p:spPr>
          <a:xfrm rot="0">
            <a:off x="8249746" y="904875"/>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00000"/>
                </a:solidFill>
                <a:latin typeface="Carelia"/>
              </a:rPr>
              <a:t>Présentation Du Sujet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grpSp>
        <p:nvGrpSpPr>
          <p:cNvPr name="Group 9" id="9"/>
          <p:cNvGrpSpPr/>
          <p:nvPr/>
        </p:nvGrpSpPr>
        <p:grpSpPr>
          <a:xfrm rot="0">
            <a:off x="4713423" y="4511599"/>
            <a:ext cx="779518" cy="77951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1" id="11"/>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grpSp>
        <p:nvGrpSpPr>
          <p:cNvPr name="Group 12" id="12"/>
          <p:cNvGrpSpPr/>
          <p:nvPr/>
        </p:nvGrpSpPr>
        <p:grpSpPr>
          <a:xfrm rot="0">
            <a:off x="3526082" y="2878273"/>
            <a:ext cx="1066105" cy="106610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15" id="15"/>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117286">
            <a:off x="12481505" y="1156774"/>
            <a:ext cx="3828638" cy="4509103"/>
          </a:xfrm>
          <a:custGeom>
            <a:avLst/>
            <a:gdLst/>
            <a:ahLst/>
            <a:cxnLst/>
            <a:rect r="r" b="b" t="t" l="l"/>
            <a:pathLst>
              <a:path h="4509103" w="3828638">
                <a:moveTo>
                  <a:pt x="0" y="0"/>
                </a:moveTo>
                <a:lnTo>
                  <a:pt x="3828638" y="0"/>
                </a:lnTo>
                <a:lnTo>
                  <a:pt x="3828638" y="4509103"/>
                </a:lnTo>
                <a:lnTo>
                  <a:pt x="0" y="4509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3778063" y="3121934"/>
            <a:ext cx="562143" cy="578783"/>
          </a:xfrm>
          <a:custGeom>
            <a:avLst/>
            <a:gdLst/>
            <a:ahLst/>
            <a:cxnLst/>
            <a:rect r="r" b="b" t="t" l="l"/>
            <a:pathLst>
              <a:path h="578783" w="562143">
                <a:moveTo>
                  <a:pt x="0" y="0"/>
                </a:moveTo>
                <a:lnTo>
                  <a:pt x="562143" y="0"/>
                </a:lnTo>
                <a:lnTo>
                  <a:pt x="562143" y="578783"/>
                </a:lnTo>
                <a:lnTo>
                  <a:pt x="0" y="578783"/>
                </a:lnTo>
                <a:lnTo>
                  <a:pt x="0" y="0"/>
                </a:lnTo>
                <a:close/>
              </a:path>
            </a:pathLst>
          </a:custGeom>
          <a:blipFill>
            <a:blip r:embed="rId9"/>
            <a:stretch>
              <a:fillRect l="0" t="0" r="0" b="0"/>
            </a:stretch>
          </a:blipFill>
        </p:spPr>
      </p:sp>
      <p:sp>
        <p:nvSpPr>
          <p:cNvPr name="TextBox 19" id="19"/>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Problématique</a:t>
            </a:r>
          </a:p>
        </p:txBody>
      </p:sp>
      <p:sp>
        <p:nvSpPr>
          <p:cNvPr name="TextBox 20" id="20"/>
          <p:cNvSpPr txBox="true"/>
          <p:nvPr/>
        </p:nvSpPr>
        <p:spPr>
          <a:xfrm rot="0">
            <a:off x="4893993" y="3063757"/>
            <a:ext cx="7083600" cy="692596"/>
          </a:xfrm>
          <a:prstGeom prst="rect">
            <a:avLst/>
          </a:prstGeom>
        </p:spPr>
        <p:txBody>
          <a:bodyPr anchor="t" rtlCol="false" tIns="0" lIns="0" bIns="0" rIns="0">
            <a:spAutoFit/>
          </a:bodyPr>
          <a:lstStyle/>
          <a:p>
            <a:pPr algn="l">
              <a:lnSpc>
                <a:spcPts val="2775"/>
              </a:lnSpc>
            </a:pPr>
            <a:r>
              <a:rPr lang="en-US" sz="1982">
                <a:solidFill>
                  <a:srgbClr val="01070A"/>
                </a:solidFill>
                <a:latin typeface="Dosis"/>
              </a:rPr>
              <a:t>La Direction de Production (DP) de Sonatrach gère un nombre important d'équipements informatiques. Cela entraîne les problèmes suivants :</a:t>
            </a:r>
          </a:p>
        </p:txBody>
      </p:sp>
      <p:sp>
        <p:nvSpPr>
          <p:cNvPr name="TextBox 21" id="21"/>
          <p:cNvSpPr txBox="true"/>
          <p:nvPr/>
        </p:nvSpPr>
        <p:spPr>
          <a:xfrm rot="0">
            <a:off x="5601150" y="4678283"/>
            <a:ext cx="6696355" cy="323661"/>
          </a:xfrm>
          <a:prstGeom prst="rect">
            <a:avLst/>
          </a:prstGeom>
        </p:spPr>
        <p:txBody>
          <a:bodyPr anchor="t" rtlCol="false" tIns="0" lIns="0" bIns="0" rIns="0">
            <a:spAutoFit/>
          </a:bodyPr>
          <a:lstStyle/>
          <a:p>
            <a:pPr algn="l" marL="406416" indent="-203208" lvl="1">
              <a:lnSpc>
                <a:spcPts val="2635"/>
              </a:lnSpc>
              <a:buFont typeface="Arial"/>
              <a:buChar char="•"/>
            </a:pPr>
            <a:r>
              <a:rPr lang="en-US" sz="1882">
                <a:solidFill>
                  <a:srgbClr val="01070A"/>
                </a:solidFill>
                <a:latin typeface="Dosis"/>
              </a:rPr>
              <a:t>Difficulté de suivre le matériel dès sa réception jusqu’à sa réforme.</a:t>
            </a:r>
          </a:p>
        </p:txBody>
      </p:sp>
      <p:sp>
        <p:nvSpPr>
          <p:cNvPr name="TextBox 22" id="22"/>
          <p:cNvSpPr txBox="true"/>
          <p:nvPr/>
        </p:nvSpPr>
        <p:spPr>
          <a:xfrm rot="0">
            <a:off x="5601150" y="5797599"/>
            <a:ext cx="5989198" cy="323661"/>
          </a:xfrm>
          <a:prstGeom prst="rect">
            <a:avLst/>
          </a:prstGeom>
        </p:spPr>
        <p:txBody>
          <a:bodyPr anchor="t" rtlCol="false" tIns="0" lIns="0" bIns="0" rIns="0">
            <a:spAutoFit/>
          </a:bodyPr>
          <a:lstStyle/>
          <a:p>
            <a:pPr algn="l" marL="406416" indent="-203208" lvl="1">
              <a:lnSpc>
                <a:spcPts val="2635"/>
              </a:lnSpc>
              <a:buFont typeface="Arial"/>
              <a:buChar char="•"/>
            </a:pPr>
            <a:r>
              <a:rPr lang="en-US" sz="1882">
                <a:solidFill>
                  <a:srgbClr val="01070A"/>
                </a:solidFill>
                <a:latin typeface="Dosis"/>
              </a:rPr>
              <a:t>Une perte de temps pour obtenir les informations souhaitées.</a:t>
            </a:r>
          </a:p>
        </p:txBody>
      </p:sp>
      <p:grpSp>
        <p:nvGrpSpPr>
          <p:cNvPr name="Group 23" id="23"/>
          <p:cNvGrpSpPr/>
          <p:nvPr/>
        </p:nvGrpSpPr>
        <p:grpSpPr>
          <a:xfrm rot="0">
            <a:off x="4713423" y="5572211"/>
            <a:ext cx="779518" cy="77951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25" id="25"/>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grpSp>
        <p:nvGrpSpPr>
          <p:cNvPr name="Group 26" id="26"/>
          <p:cNvGrpSpPr/>
          <p:nvPr/>
        </p:nvGrpSpPr>
        <p:grpSpPr>
          <a:xfrm rot="0">
            <a:off x="4713423" y="6635960"/>
            <a:ext cx="779518" cy="77951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28" id="28"/>
            <p:cNvSpPr txBox="true"/>
            <p:nvPr/>
          </p:nvSpPr>
          <p:spPr>
            <a:xfrm>
              <a:off x="76200" y="0"/>
              <a:ext cx="660400" cy="736600"/>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TextBox 29" id="29"/>
          <p:cNvSpPr txBox="true"/>
          <p:nvPr/>
        </p:nvSpPr>
        <p:spPr>
          <a:xfrm rot="0">
            <a:off x="4592187" y="4613361"/>
            <a:ext cx="999650"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relia"/>
              </a:rPr>
              <a:t>01</a:t>
            </a:r>
          </a:p>
        </p:txBody>
      </p:sp>
      <p:sp>
        <p:nvSpPr>
          <p:cNvPr name="TextBox 30" id="30"/>
          <p:cNvSpPr txBox="true"/>
          <p:nvPr/>
        </p:nvSpPr>
        <p:spPr>
          <a:xfrm rot="0">
            <a:off x="4592187" y="5663189"/>
            <a:ext cx="999650"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relia"/>
              </a:rPr>
              <a:t>02</a:t>
            </a:r>
          </a:p>
        </p:txBody>
      </p:sp>
      <p:sp>
        <p:nvSpPr>
          <p:cNvPr name="TextBox 31" id="31"/>
          <p:cNvSpPr txBox="true"/>
          <p:nvPr/>
        </p:nvSpPr>
        <p:spPr>
          <a:xfrm rot="0">
            <a:off x="4592187" y="6746713"/>
            <a:ext cx="999650"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relia"/>
              </a:rPr>
              <a:t>03</a:t>
            </a:r>
          </a:p>
        </p:txBody>
      </p:sp>
      <p:sp>
        <p:nvSpPr>
          <p:cNvPr name="TextBox 32" id="32"/>
          <p:cNvSpPr txBox="true"/>
          <p:nvPr/>
        </p:nvSpPr>
        <p:spPr>
          <a:xfrm rot="0">
            <a:off x="5591836" y="6914130"/>
            <a:ext cx="5989198" cy="323661"/>
          </a:xfrm>
          <a:prstGeom prst="rect">
            <a:avLst/>
          </a:prstGeom>
        </p:spPr>
        <p:txBody>
          <a:bodyPr anchor="t" rtlCol="false" tIns="0" lIns="0" bIns="0" rIns="0">
            <a:spAutoFit/>
          </a:bodyPr>
          <a:lstStyle/>
          <a:p>
            <a:pPr algn="l" marL="406416" indent="-203208" lvl="1">
              <a:lnSpc>
                <a:spcPts val="2635"/>
              </a:lnSpc>
              <a:buFont typeface="Arial"/>
              <a:buChar char="•"/>
            </a:pPr>
            <a:r>
              <a:rPr lang="en-US" sz="1882">
                <a:solidFill>
                  <a:srgbClr val="01070A"/>
                </a:solidFill>
                <a:latin typeface="Dosis"/>
              </a:rPr>
              <a:t>Difficulté pour la gestion de l’inventaire en temps réel.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2270512" y="1779622"/>
            <a:ext cx="14540416" cy="7478678"/>
            <a:chOff x="0" y="0"/>
            <a:chExt cx="3829575" cy="1969693"/>
          </a:xfrm>
        </p:grpSpPr>
        <p:sp>
          <p:nvSpPr>
            <p:cNvPr name="Freeform 4" id="4"/>
            <p:cNvSpPr/>
            <p:nvPr/>
          </p:nvSpPr>
          <p:spPr>
            <a:xfrm flipH="false" flipV="false" rot="0">
              <a:off x="0" y="0"/>
              <a:ext cx="3829574" cy="1969693"/>
            </a:xfrm>
            <a:custGeom>
              <a:avLst/>
              <a:gdLst/>
              <a:ahLst/>
              <a:cxnLst/>
              <a:rect r="r" b="b" t="t" l="l"/>
              <a:pathLst>
                <a:path h="1969693" w="3829574">
                  <a:moveTo>
                    <a:pt x="0" y="0"/>
                  </a:moveTo>
                  <a:lnTo>
                    <a:pt x="3829574" y="0"/>
                  </a:lnTo>
                  <a:lnTo>
                    <a:pt x="3829574" y="1969693"/>
                  </a:lnTo>
                  <a:lnTo>
                    <a:pt x="0" y="1969693"/>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829575" cy="2017318"/>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1818968" y="1760572"/>
            <a:ext cx="14650064" cy="7379489"/>
            <a:chOff x="0" y="0"/>
            <a:chExt cx="4491524" cy="2262458"/>
          </a:xfrm>
        </p:grpSpPr>
        <p:sp>
          <p:nvSpPr>
            <p:cNvPr name="Freeform 7" id="7"/>
            <p:cNvSpPr/>
            <p:nvPr/>
          </p:nvSpPr>
          <p:spPr>
            <a:xfrm flipH="false" flipV="false" rot="0">
              <a:off x="0" y="0"/>
              <a:ext cx="4491524" cy="2262458"/>
            </a:xfrm>
            <a:custGeom>
              <a:avLst/>
              <a:gdLst/>
              <a:ahLst/>
              <a:cxnLst/>
              <a:rect r="r" b="b" t="t" l="l"/>
              <a:pathLst>
                <a:path h="2262458" w="4491524">
                  <a:moveTo>
                    <a:pt x="5813" y="0"/>
                  </a:moveTo>
                  <a:lnTo>
                    <a:pt x="4485710" y="0"/>
                  </a:lnTo>
                  <a:cubicBezTo>
                    <a:pt x="4487252" y="0"/>
                    <a:pt x="4488731" y="612"/>
                    <a:pt x="4489821" y="1703"/>
                  </a:cubicBezTo>
                  <a:cubicBezTo>
                    <a:pt x="4490911" y="2793"/>
                    <a:pt x="4491524" y="4271"/>
                    <a:pt x="4491524" y="5813"/>
                  </a:cubicBezTo>
                  <a:lnTo>
                    <a:pt x="4491524" y="2256645"/>
                  </a:lnTo>
                  <a:cubicBezTo>
                    <a:pt x="4491524" y="2258187"/>
                    <a:pt x="4490911" y="2259665"/>
                    <a:pt x="4489821" y="2260755"/>
                  </a:cubicBezTo>
                  <a:cubicBezTo>
                    <a:pt x="4488731" y="2261845"/>
                    <a:pt x="4487252" y="2262458"/>
                    <a:pt x="4485710" y="2262458"/>
                  </a:cubicBezTo>
                  <a:lnTo>
                    <a:pt x="5813" y="2262458"/>
                  </a:lnTo>
                  <a:cubicBezTo>
                    <a:pt x="4271" y="2262458"/>
                    <a:pt x="2793" y="2261845"/>
                    <a:pt x="1703" y="2260755"/>
                  </a:cubicBezTo>
                  <a:cubicBezTo>
                    <a:pt x="612" y="2259665"/>
                    <a:pt x="0" y="2258187"/>
                    <a:pt x="0" y="2256645"/>
                  </a:cubicBezTo>
                  <a:lnTo>
                    <a:pt x="0" y="5813"/>
                  </a:lnTo>
                  <a:cubicBezTo>
                    <a:pt x="0" y="4271"/>
                    <a:pt x="612" y="2793"/>
                    <a:pt x="1703" y="1703"/>
                  </a:cubicBezTo>
                  <a:cubicBezTo>
                    <a:pt x="2793" y="612"/>
                    <a:pt x="4271" y="0"/>
                    <a:pt x="5813" y="0"/>
                  </a:cubicBezTo>
                  <a:close/>
                </a:path>
              </a:pathLst>
            </a:custGeom>
            <a:solidFill>
              <a:srgbClr val="FFFFFF"/>
            </a:solidFill>
            <a:ln w="19050" cap="sq">
              <a:solidFill>
                <a:srgbClr val="50616C"/>
              </a:solidFill>
              <a:prstDash val="solid"/>
              <a:miter/>
            </a:ln>
          </p:spPr>
        </p:sp>
        <p:sp>
          <p:nvSpPr>
            <p:cNvPr name="TextBox 8" id="8"/>
            <p:cNvSpPr txBox="true"/>
            <p:nvPr/>
          </p:nvSpPr>
          <p:spPr>
            <a:xfrm>
              <a:off x="0" y="-47625"/>
              <a:ext cx="4491524" cy="2310083"/>
            </a:xfrm>
            <a:prstGeom prst="rect">
              <a:avLst/>
            </a:prstGeom>
          </p:spPr>
          <p:txBody>
            <a:bodyPr anchor="ctr" rtlCol="false" tIns="50800" lIns="50800" bIns="50800" rIns="50800"/>
            <a:lstStyle/>
            <a:p>
              <a:pPr algn="ctr">
                <a:lnSpc>
                  <a:spcPts val="3210"/>
                </a:lnSpc>
              </a:pPr>
            </a:p>
          </p:txBody>
        </p:sp>
      </p:grpSp>
      <p:sp>
        <p:nvSpPr>
          <p:cNvPr name="AutoShape 9" id="9"/>
          <p:cNvSpPr/>
          <p:nvPr/>
        </p:nvSpPr>
        <p:spPr>
          <a:xfrm>
            <a:off x="6794562" y="4050950"/>
            <a:ext cx="0" cy="4554245"/>
          </a:xfrm>
          <a:prstGeom prst="line">
            <a:avLst/>
          </a:prstGeom>
          <a:ln cap="flat" w="38100">
            <a:solidFill>
              <a:srgbClr val="736F6E"/>
            </a:solidFill>
            <a:prstDash val="solid"/>
            <a:headEnd type="none" len="sm" w="sm"/>
            <a:tailEnd type="none" len="sm" w="sm"/>
          </a:ln>
        </p:spPr>
      </p:sp>
      <p:sp>
        <p:nvSpPr>
          <p:cNvPr name="AutoShape 10" id="10"/>
          <p:cNvSpPr/>
          <p:nvPr/>
        </p:nvSpPr>
        <p:spPr>
          <a:xfrm>
            <a:off x="11493438" y="4050950"/>
            <a:ext cx="0" cy="4554245"/>
          </a:xfrm>
          <a:prstGeom prst="line">
            <a:avLst/>
          </a:prstGeom>
          <a:ln cap="flat" w="38100">
            <a:solidFill>
              <a:srgbClr val="736F6E"/>
            </a:solidFill>
            <a:prstDash val="solid"/>
            <a:headEnd type="none" len="sm" w="sm"/>
            <a:tailEnd type="none" len="sm" w="sm"/>
          </a:ln>
        </p:spPr>
      </p:sp>
      <p:grpSp>
        <p:nvGrpSpPr>
          <p:cNvPr name="Group 11" id="11"/>
          <p:cNvGrpSpPr/>
          <p:nvPr/>
        </p:nvGrpSpPr>
        <p:grpSpPr>
          <a:xfrm rot="0">
            <a:off x="2270512" y="4169572"/>
            <a:ext cx="4167278" cy="647248"/>
            <a:chOff x="0" y="0"/>
            <a:chExt cx="1008606" cy="156653"/>
          </a:xfrm>
        </p:grpSpPr>
        <p:sp>
          <p:nvSpPr>
            <p:cNvPr name="Freeform 12" id="12"/>
            <p:cNvSpPr/>
            <p:nvPr/>
          </p:nvSpPr>
          <p:spPr>
            <a:xfrm flipH="false" flipV="false" rot="0">
              <a:off x="0" y="0"/>
              <a:ext cx="1008606" cy="156653"/>
            </a:xfrm>
            <a:custGeom>
              <a:avLst/>
              <a:gdLst/>
              <a:ahLst/>
              <a:cxnLst/>
              <a:rect r="r" b="b" t="t" l="l"/>
              <a:pathLst>
                <a:path h="156653" w="1008606">
                  <a:moveTo>
                    <a:pt x="14862" y="0"/>
                  </a:moveTo>
                  <a:lnTo>
                    <a:pt x="993744" y="0"/>
                  </a:lnTo>
                  <a:cubicBezTo>
                    <a:pt x="997686" y="0"/>
                    <a:pt x="1001466" y="1566"/>
                    <a:pt x="1004253" y="4353"/>
                  </a:cubicBezTo>
                  <a:cubicBezTo>
                    <a:pt x="1007040" y="7140"/>
                    <a:pt x="1008606" y="10921"/>
                    <a:pt x="1008606" y="14862"/>
                  </a:cubicBezTo>
                  <a:lnTo>
                    <a:pt x="1008606" y="141791"/>
                  </a:lnTo>
                  <a:cubicBezTo>
                    <a:pt x="1008606" y="145733"/>
                    <a:pt x="1007040" y="149513"/>
                    <a:pt x="1004253" y="152300"/>
                  </a:cubicBezTo>
                  <a:cubicBezTo>
                    <a:pt x="1001466" y="155088"/>
                    <a:pt x="997686" y="156653"/>
                    <a:pt x="993744" y="156653"/>
                  </a:cubicBezTo>
                  <a:lnTo>
                    <a:pt x="14862" y="156653"/>
                  </a:lnTo>
                  <a:cubicBezTo>
                    <a:pt x="10921" y="156653"/>
                    <a:pt x="7140" y="155088"/>
                    <a:pt x="4353" y="152300"/>
                  </a:cubicBezTo>
                  <a:cubicBezTo>
                    <a:pt x="1566" y="149513"/>
                    <a:pt x="0" y="145733"/>
                    <a:pt x="0" y="141791"/>
                  </a:cubicBezTo>
                  <a:lnTo>
                    <a:pt x="0" y="14862"/>
                  </a:lnTo>
                  <a:cubicBezTo>
                    <a:pt x="0" y="10921"/>
                    <a:pt x="1566" y="7140"/>
                    <a:pt x="4353" y="4353"/>
                  </a:cubicBezTo>
                  <a:cubicBezTo>
                    <a:pt x="7140" y="1566"/>
                    <a:pt x="10921" y="0"/>
                    <a:pt x="14862" y="0"/>
                  </a:cubicBezTo>
                  <a:close/>
                </a:path>
              </a:pathLst>
            </a:custGeom>
            <a:solidFill>
              <a:srgbClr val="50616C"/>
            </a:solidFill>
            <a:ln cap="sq">
              <a:noFill/>
              <a:prstDash val="solid"/>
              <a:miter/>
            </a:ln>
          </p:spPr>
        </p:sp>
        <p:sp>
          <p:nvSpPr>
            <p:cNvPr name="TextBox 13" id="13"/>
            <p:cNvSpPr txBox="true"/>
            <p:nvPr/>
          </p:nvSpPr>
          <p:spPr>
            <a:xfrm>
              <a:off x="0" y="-47625"/>
              <a:ext cx="1008606" cy="204278"/>
            </a:xfrm>
            <a:prstGeom prst="rect">
              <a:avLst/>
            </a:prstGeom>
          </p:spPr>
          <p:txBody>
            <a:bodyPr anchor="ctr" rtlCol="false" tIns="50800" lIns="50800" bIns="50800" rIns="50800"/>
            <a:lstStyle/>
            <a:p>
              <a:pPr algn="ctr">
                <a:lnSpc>
                  <a:spcPts val="3321"/>
                </a:lnSpc>
              </a:pPr>
              <a:r>
                <a:rPr lang="en-US" sz="2372">
                  <a:solidFill>
                    <a:srgbClr val="FFFFFF"/>
                  </a:solidFill>
                  <a:latin typeface="Dosis"/>
                  <a:ea typeface="Dosis"/>
                </a:rPr>
                <a:t>Objectif N° 1</a:t>
              </a:r>
            </a:p>
          </p:txBody>
        </p:sp>
      </p:grpSp>
      <p:grpSp>
        <p:nvGrpSpPr>
          <p:cNvPr name="Group 14" id="14"/>
          <p:cNvGrpSpPr/>
          <p:nvPr/>
        </p:nvGrpSpPr>
        <p:grpSpPr>
          <a:xfrm rot="0">
            <a:off x="7060361" y="4169572"/>
            <a:ext cx="4167278" cy="647248"/>
            <a:chOff x="0" y="0"/>
            <a:chExt cx="1008606" cy="156653"/>
          </a:xfrm>
        </p:grpSpPr>
        <p:sp>
          <p:nvSpPr>
            <p:cNvPr name="Freeform 15" id="15"/>
            <p:cNvSpPr/>
            <p:nvPr/>
          </p:nvSpPr>
          <p:spPr>
            <a:xfrm flipH="false" flipV="false" rot="0">
              <a:off x="0" y="0"/>
              <a:ext cx="1008606" cy="156653"/>
            </a:xfrm>
            <a:custGeom>
              <a:avLst/>
              <a:gdLst/>
              <a:ahLst/>
              <a:cxnLst/>
              <a:rect r="r" b="b" t="t" l="l"/>
              <a:pathLst>
                <a:path h="156653" w="1008606">
                  <a:moveTo>
                    <a:pt x="14862" y="0"/>
                  </a:moveTo>
                  <a:lnTo>
                    <a:pt x="993744" y="0"/>
                  </a:lnTo>
                  <a:cubicBezTo>
                    <a:pt x="997686" y="0"/>
                    <a:pt x="1001466" y="1566"/>
                    <a:pt x="1004253" y="4353"/>
                  </a:cubicBezTo>
                  <a:cubicBezTo>
                    <a:pt x="1007040" y="7140"/>
                    <a:pt x="1008606" y="10921"/>
                    <a:pt x="1008606" y="14862"/>
                  </a:cubicBezTo>
                  <a:lnTo>
                    <a:pt x="1008606" y="141791"/>
                  </a:lnTo>
                  <a:cubicBezTo>
                    <a:pt x="1008606" y="145733"/>
                    <a:pt x="1007040" y="149513"/>
                    <a:pt x="1004253" y="152300"/>
                  </a:cubicBezTo>
                  <a:cubicBezTo>
                    <a:pt x="1001466" y="155088"/>
                    <a:pt x="997686" y="156653"/>
                    <a:pt x="993744" y="156653"/>
                  </a:cubicBezTo>
                  <a:lnTo>
                    <a:pt x="14862" y="156653"/>
                  </a:lnTo>
                  <a:cubicBezTo>
                    <a:pt x="10921" y="156653"/>
                    <a:pt x="7140" y="155088"/>
                    <a:pt x="4353" y="152300"/>
                  </a:cubicBezTo>
                  <a:cubicBezTo>
                    <a:pt x="1566" y="149513"/>
                    <a:pt x="0" y="145733"/>
                    <a:pt x="0" y="141791"/>
                  </a:cubicBezTo>
                  <a:lnTo>
                    <a:pt x="0" y="14862"/>
                  </a:lnTo>
                  <a:cubicBezTo>
                    <a:pt x="0" y="10921"/>
                    <a:pt x="1566" y="7140"/>
                    <a:pt x="4353" y="4353"/>
                  </a:cubicBezTo>
                  <a:cubicBezTo>
                    <a:pt x="7140" y="1566"/>
                    <a:pt x="10921" y="0"/>
                    <a:pt x="14862" y="0"/>
                  </a:cubicBezTo>
                  <a:close/>
                </a:path>
              </a:pathLst>
            </a:custGeom>
            <a:solidFill>
              <a:srgbClr val="50616C"/>
            </a:solidFill>
            <a:ln cap="sq">
              <a:noFill/>
              <a:prstDash val="solid"/>
              <a:miter/>
            </a:ln>
          </p:spPr>
        </p:sp>
        <p:sp>
          <p:nvSpPr>
            <p:cNvPr name="TextBox 16" id="16"/>
            <p:cNvSpPr txBox="true"/>
            <p:nvPr/>
          </p:nvSpPr>
          <p:spPr>
            <a:xfrm>
              <a:off x="0" y="-47625"/>
              <a:ext cx="1008606" cy="204278"/>
            </a:xfrm>
            <a:prstGeom prst="rect">
              <a:avLst/>
            </a:prstGeom>
          </p:spPr>
          <p:txBody>
            <a:bodyPr anchor="ctr" rtlCol="false" tIns="50800" lIns="50800" bIns="50800" rIns="50800"/>
            <a:lstStyle/>
            <a:p>
              <a:pPr algn="ctr">
                <a:lnSpc>
                  <a:spcPts val="3321"/>
                </a:lnSpc>
              </a:pPr>
              <a:r>
                <a:rPr lang="en-US" sz="2372">
                  <a:solidFill>
                    <a:srgbClr val="FFFFFF"/>
                  </a:solidFill>
                  <a:latin typeface="Dosis"/>
                  <a:ea typeface="Dosis"/>
                </a:rPr>
                <a:t>Objectif N° 2</a:t>
              </a:r>
            </a:p>
          </p:txBody>
        </p:sp>
      </p:grpSp>
      <p:grpSp>
        <p:nvGrpSpPr>
          <p:cNvPr name="Group 17" id="17"/>
          <p:cNvGrpSpPr/>
          <p:nvPr/>
        </p:nvGrpSpPr>
        <p:grpSpPr>
          <a:xfrm rot="0">
            <a:off x="11761261" y="4169572"/>
            <a:ext cx="4167278" cy="647248"/>
            <a:chOff x="0" y="0"/>
            <a:chExt cx="1008606" cy="156653"/>
          </a:xfrm>
        </p:grpSpPr>
        <p:sp>
          <p:nvSpPr>
            <p:cNvPr name="Freeform 18" id="18"/>
            <p:cNvSpPr/>
            <p:nvPr/>
          </p:nvSpPr>
          <p:spPr>
            <a:xfrm flipH="false" flipV="false" rot="0">
              <a:off x="0" y="0"/>
              <a:ext cx="1008606" cy="156653"/>
            </a:xfrm>
            <a:custGeom>
              <a:avLst/>
              <a:gdLst/>
              <a:ahLst/>
              <a:cxnLst/>
              <a:rect r="r" b="b" t="t" l="l"/>
              <a:pathLst>
                <a:path h="156653" w="1008606">
                  <a:moveTo>
                    <a:pt x="14862" y="0"/>
                  </a:moveTo>
                  <a:lnTo>
                    <a:pt x="993744" y="0"/>
                  </a:lnTo>
                  <a:cubicBezTo>
                    <a:pt x="997686" y="0"/>
                    <a:pt x="1001466" y="1566"/>
                    <a:pt x="1004253" y="4353"/>
                  </a:cubicBezTo>
                  <a:cubicBezTo>
                    <a:pt x="1007040" y="7140"/>
                    <a:pt x="1008606" y="10921"/>
                    <a:pt x="1008606" y="14862"/>
                  </a:cubicBezTo>
                  <a:lnTo>
                    <a:pt x="1008606" y="141791"/>
                  </a:lnTo>
                  <a:cubicBezTo>
                    <a:pt x="1008606" y="145733"/>
                    <a:pt x="1007040" y="149513"/>
                    <a:pt x="1004253" y="152300"/>
                  </a:cubicBezTo>
                  <a:cubicBezTo>
                    <a:pt x="1001466" y="155088"/>
                    <a:pt x="997686" y="156653"/>
                    <a:pt x="993744" y="156653"/>
                  </a:cubicBezTo>
                  <a:lnTo>
                    <a:pt x="14862" y="156653"/>
                  </a:lnTo>
                  <a:cubicBezTo>
                    <a:pt x="10921" y="156653"/>
                    <a:pt x="7140" y="155088"/>
                    <a:pt x="4353" y="152300"/>
                  </a:cubicBezTo>
                  <a:cubicBezTo>
                    <a:pt x="1566" y="149513"/>
                    <a:pt x="0" y="145733"/>
                    <a:pt x="0" y="141791"/>
                  </a:cubicBezTo>
                  <a:lnTo>
                    <a:pt x="0" y="14862"/>
                  </a:lnTo>
                  <a:cubicBezTo>
                    <a:pt x="0" y="10921"/>
                    <a:pt x="1566" y="7140"/>
                    <a:pt x="4353" y="4353"/>
                  </a:cubicBezTo>
                  <a:cubicBezTo>
                    <a:pt x="7140" y="1566"/>
                    <a:pt x="10921" y="0"/>
                    <a:pt x="14862" y="0"/>
                  </a:cubicBezTo>
                  <a:close/>
                </a:path>
              </a:pathLst>
            </a:custGeom>
            <a:solidFill>
              <a:srgbClr val="50616C"/>
            </a:solidFill>
            <a:ln cap="sq">
              <a:noFill/>
              <a:prstDash val="solid"/>
              <a:miter/>
            </a:ln>
          </p:spPr>
        </p:sp>
        <p:sp>
          <p:nvSpPr>
            <p:cNvPr name="TextBox 19" id="19"/>
            <p:cNvSpPr txBox="true"/>
            <p:nvPr/>
          </p:nvSpPr>
          <p:spPr>
            <a:xfrm>
              <a:off x="0" y="-47625"/>
              <a:ext cx="1008606" cy="204278"/>
            </a:xfrm>
            <a:prstGeom prst="rect">
              <a:avLst/>
            </a:prstGeom>
          </p:spPr>
          <p:txBody>
            <a:bodyPr anchor="ctr" rtlCol="false" tIns="50800" lIns="50800" bIns="50800" rIns="50800"/>
            <a:lstStyle/>
            <a:p>
              <a:pPr algn="ctr">
                <a:lnSpc>
                  <a:spcPts val="3321"/>
                </a:lnSpc>
              </a:pPr>
              <a:r>
                <a:rPr lang="en-US" sz="2372">
                  <a:solidFill>
                    <a:srgbClr val="FFFFFF"/>
                  </a:solidFill>
                  <a:latin typeface="Dosis"/>
                  <a:ea typeface="Dosis"/>
                </a:rPr>
                <a:t>Objectif N° 3</a:t>
              </a:r>
            </a:p>
          </p:txBody>
        </p:sp>
      </p:grpSp>
      <p:sp>
        <p:nvSpPr>
          <p:cNvPr name="Freeform 20" id="20"/>
          <p:cNvSpPr/>
          <p:nvPr/>
        </p:nvSpPr>
        <p:spPr>
          <a:xfrm flipH="false" flipV="false" rot="0">
            <a:off x="7310334" y="1287153"/>
            <a:ext cx="3667332" cy="946839"/>
          </a:xfrm>
          <a:custGeom>
            <a:avLst/>
            <a:gdLst/>
            <a:ahLst/>
            <a:cxnLst/>
            <a:rect r="r" b="b" t="t" l="l"/>
            <a:pathLst>
              <a:path h="946839" w="3667332">
                <a:moveTo>
                  <a:pt x="0" y="0"/>
                </a:moveTo>
                <a:lnTo>
                  <a:pt x="3667332" y="0"/>
                </a:lnTo>
                <a:lnTo>
                  <a:pt x="3667332" y="946838"/>
                </a:lnTo>
                <a:lnTo>
                  <a:pt x="0" y="9468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2922223" y="2506411"/>
            <a:ext cx="12443555" cy="920628"/>
          </a:xfrm>
          <a:prstGeom prst="rect">
            <a:avLst/>
          </a:prstGeom>
        </p:spPr>
        <p:txBody>
          <a:bodyPr anchor="t" rtlCol="false" tIns="0" lIns="0" bIns="0" rIns="0">
            <a:spAutoFit/>
          </a:bodyPr>
          <a:lstStyle/>
          <a:p>
            <a:pPr algn="ctr" marL="0" indent="0" lvl="0">
              <a:lnSpc>
                <a:spcPts val="7531"/>
              </a:lnSpc>
              <a:spcBef>
                <a:spcPct val="0"/>
              </a:spcBef>
            </a:pPr>
            <a:r>
              <a:rPr lang="en-US" sz="5379">
                <a:solidFill>
                  <a:srgbClr val="000000"/>
                </a:solidFill>
                <a:latin typeface="Carelia"/>
              </a:rPr>
              <a:t>Objectifs</a:t>
            </a:r>
          </a:p>
        </p:txBody>
      </p:sp>
      <p:sp>
        <p:nvSpPr>
          <p:cNvPr name="Freeform 22" id="22"/>
          <p:cNvSpPr/>
          <p:nvPr/>
        </p:nvSpPr>
        <p:spPr>
          <a:xfrm flipH="false" flipV="false" rot="0">
            <a:off x="7894126" y="3337423"/>
            <a:ext cx="2556898" cy="160182"/>
          </a:xfrm>
          <a:custGeom>
            <a:avLst/>
            <a:gdLst/>
            <a:ahLst/>
            <a:cxnLst/>
            <a:rect r="r" b="b" t="t" l="l"/>
            <a:pathLst>
              <a:path h="160182" w="2556898">
                <a:moveTo>
                  <a:pt x="0" y="0"/>
                </a:moveTo>
                <a:lnTo>
                  <a:pt x="2556898" y="0"/>
                </a:lnTo>
                <a:lnTo>
                  <a:pt x="2556898" y="160182"/>
                </a:lnTo>
                <a:lnTo>
                  <a:pt x="0" y="160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3411139" y="6481761"/>
            <a:ext cx="1886024" cy="1886024"/>
            <a:chOff x="0" y="0"/>
            <a:chExt cx="6350000" cy="6350000"/>
          </a:xfrm>
        </p:grpSpPr>
        <p:sp>
          <p:nvSpPr>
            <p:cNvPr name="Freeform 24" id="24"/>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7"/>
              <a:stretch>
                <a:fillRect l="-10" t="0" r="-10" b="0"/>
              </a:stretch>
            </a:blipFill>
          </p:spPr>
        </p:sp>
      </p:grpSp>
      <p:grpSp>
        <p:nvGrpSpPr>
          <p:cNvPr name="Group 25" id="25"/>
          <p:cNvGrpSpPr/>
          <p:nvPr/>
        </p:nvGrpSpPr>
        <p:grpSpPr>
          <a:xfrm rot="0">
            <a:off x="8229563" y="6481761"/>
            <a:ext cx="1886024" cy="1886024"/>
            <a:chOff x="0" y="0"/>
            <a:chExt cx="6350000" cy="6350000"/>
          </a:xfrm>
        </p:grpSpPr>
        <p:sp>
          <p:nvSpPr>
            <p:cNvPr name="Freeform 26" id="26"/>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8"/>
              <a:stretch>
                <a:fillRect l="-25015" t="0" r="-25015" b="0"/>
              </a:stretch>
            </a:blipFill>
          </p:spPr>
        </p:sp>
      </p:grpSp>
      <p:grpSp>
        <p:nvGrpSpPr>
          <p:cNvPr name="Group 27" id="27"/>
          <p:cNvGrpSpPr/>
          <p:nvPr/>
        </p:nvGrpSpPr>
        <p:grpSpPr>
          <a:xfrm rot="0">
            <a:off x="12992034" y="6481761"/>
            <a:ext cx="1886024" cy="1886024"/>
            <a:chOff x="0" y="0"/>
            <a:chExt cx="6350000" cy="6350000"/>
          </a:xfrm>
        </p:grpSpPr>
        <p:sp>
          <p:nvSpPr>
            <p:cNvPr name="Freeform 28" id="28"/>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9"/>
              <a:stretch>
                <a:fillRect l="-25155" t="0" r="-25155" b="0"/>
              </a:stretch>
            </a:blipFill>
          </p:spPr>
        </p:sp>
      </p:grpSp>
      <p:sp>
        <p:nvSpPr>
          <p:cNvPr name="TextBox 29" id="29"/>
          <p:cNvSpPr txBox="true"/>
          <p:nvPr/>
        </p:nvSpPr>
        <p:spPr>
          <a:xfrm rot="0">
            <a:off x="7572248" y="5005675"/>
            <a:ext cx="2959165" cy="1153882"/>
          </a:xfrm>
          <a:prstGeom prst="rect">
            <a:avLst/>
          </a:prstGeom>
        </p:spPr>
        <p:txBody>
          <a:bodyPr anchor="t" rtlCol="false" tIns="0" lIns="0" bIns="0" rIns="0">
            <a:spAutoFit/>
          </a:bodyPr>
          <a:lstStyle/>
          <a:p>
            <a:pPr algn="ctr">
              <a:lnSpc>
                <a:spcPts val="3075"/>
              </a:lnSpc>
            </a:pPr>
            <a:r>
              <a:rPr lang="en-US" sz="2196">
                <a:solidFill>
                  <a:srgbClr val="595552"/>
                </a:solidFill>
                <a:latin typeface="Dosis"/>
              </a:rPr>
              <a:t> Contrôler la situation du matériel informatique à tout moment</a:t>
            </a:r>
          </a:p>
        </p:txBody>
      </p:sp>
      <p:sp>
        <p:nvSpPr>
          <p:cNvPr name="TextBox 30" id="30"/>
          <p:cNvSpPr txBox="true"/>
          <p:nvPr/>
        </p:nvSpPr>
        <p:spPr>
          <a:xfrm rot="0">
            <a:off x="2874569" y="5005675"/>
            <a:ext cx="2959165" cy="1153882"/>
          </a:xfrm>
          <a:prstGeom prst="rect">
            <a:avLst/>
          </a:prstGeom>
        </p:spPr>
        <p:txBody>
          <a:bodyPr anchor="t" rtlCol="false" tIns="0" lIns="0" bIns="0" rIns="0">
            <a:spAutoFit/>
          </a:bodyPr>
          <a:lstStyle/>
          <a:p>
            <a:pPr algn="ctr">
              <a:lnSpc>
                <a:spcPts val="3075"/>
              </a:lnSpc>
            </a:pPr>
            <a:r>
              <a:rPr lang="en-US" sz="2196">
                <a:solidFill>
                  <a:srgbClr val="595552"/>
                </a:solidFill>
                <a:latin typeface="Dosis"/>
              </a:rPr>
              <a:t> Crée une base de données permettant de gagner du temps et d’espace</a:t>
            </a:r>
          </a:p>
        </p:txBody>
      </p:sp>
      <p:sp>
        <p:nvSpPr>
          <p:cNvPr name="TextBox 31" id="31"/>
          <p:cNvSpPr txBox="true"/>
          <p:nvPr/>
        </p:nvSpPr>
        <p:spPr>
          <a:xfrm rot="0">
            <a:off x="12455463" y="5005675"/>
            <a:ext cx="2959165" cy="1153882"/>
          </a:xfrm>
          <a:prstGeom prst="rect">
            <a:avLst/>
          </a:prstGeom>
        </p:spPr>
        <p:txBody>
          <a:bodyPr anchor="t" rtlCol="false" tIns="0" lIns="0" bIns="0" rIns="0">
            <a:spAutoFit/>
          </a:bodyPr>
          <a:lstStyle/>
          <a:p>
            <a:pPr algn="ctr">
              <a:lnSpc>
                <a:spcPts val="3075"/>
              </a:lnSpc>
            </a:pPr>
            <a:r>
              <a:rPr lang="en-US" sz="2196">
                <a:solidFill>
                  <a:srgbClr val="595552"/>
                </a:solidFill>
                <a:latin typeface="Dosis"/>
              </a:rPr>
              <a:t> Régler les problèmes de maintenance et de réparation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DAGD9KR3D-k</dc:identifier>
  <dcterms:modified xsi:type="dcterms:W3CDTF">2011-08-01T06:04:30Z</dcterms:modified>
  <cp:revision>1</cp:revision>
  <dc:title>Gestion Parc Informatique</dc:title>
</cp:coreProperties>
</file>