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 bwMode="auto"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>
            <a:cxnSpLocks/>
          </p:cNvCxnSpPr>
          <p:nvPr/>
        </p:nvCxnSpPr>
        <p:spPr bwMode="auto"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 bwMode="auto">
          <a:xfrm>
            <a:off x="1680301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/>
          <p:nvPr>
            <p:ph type="subTitle" idx="1"/>
          </p:nvPr>
        </p:nvSpPr>
        <p:spPr bwMode="auto">
          <a:xfrm>
            <a:off x="1680301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 bwMode="auto"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11"/>
          <p:cNvSpPr txBox="1"/>
          <p:nvPr>
            <p:ph type="title" hasCustomPrompt="1"/>
          </p:nvPr>
        </p:nvSpPr>
        <p:spPr bwMode="auto"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5" name="Google Shape;55;p11"/>
          <p:cNvSpPr txBox="1"/>
          <p:nvPr>
            <p:ph type="body" idx="1"/>
          </p:nvPr>
        </p:nvSpPr>
        <p:spPr bwMode="auto"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>
            <a:cxnSpLocks/>
          </p:cNvCxnSpPr>
          <p:nvPr/>
        </p:nvCxnSpPr>
        <p:spPr bwMode="auto"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 bwMode="auto"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>
            <a:cxnSpLocks/>
          </p:cNvCxnSpPr>
          <p:nvPr/>
        </p:nvCxnSpPr>
        <p:spPr bwMode="auto"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 bwMode="auto"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 txBox="1"/>
          <p:nvPr>
            <p:ph type="body" idx="1"/>
          </p:nvPr>
        </p:nvSpPr>
        <p:spPr bwMode="auto"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>
            <a:cxnSpLocks/>
          </p:cNvCxnSpPr>
          <p:nvPr/>
        </p:nvCxnSpPr>
        <p:spPr bwMode="auto"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 bwMode="auto"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body" idx="1"/>
          </p:nvPr>
        </p:nvSpPr>
        <p:spPr bwMode="auto">
          <a:xfrm>
            <a:off x="387900" y="1489824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/>
          <p:cNvSpPr txBox="1"/>
          <p:nvPr>
            <p:ph type="body" idx="2"/>
          </p:nvPr>
        </p:nvSpPr>
        <p:spPr bwMode="auto">
          <a:xfrm>
            <a:off x="4756200" y="1489824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 bwMode="auto"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>
            <a:cxnSpLocks/>
          </p:cNvCxnSpPr>
          <p:nvPr/>
        </p:nvCxnSpPr>
        <p:spPr bwMode="auto"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 bwMode="auto"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 bwMode="auto"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4" name="Google Shape;44;p9"/>
          <p:cNvCxnSpPr>
            <a:cxnSpLocks/>
          </p:cNvCxnSpPr>
          <p:nvPr/>
        </p:nvCxnSpPr>
        <p:spPr bwMode="auto"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 bwMode="auto">
          <a:xfrm>
            <a:off x="265500" y="1209075"/>
            <a:ext cx="4045199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9"/>
          <p:cNvSpPr txBox="1"/>
          <p:nvPr>
            <p:ph type="subTitle" idx="1"/>
          </p:nvPr>
        </p:nvSpPr>
        <p:spPr bwMode="auto">
          <a:xfrm>
            <a:off x="265500" y="2769001"/>
            <a:ext cx="404519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body" idx="1"/>
          </p:nvPr>
        </p:nvSpPr>
        <p:spPr bwMode="auto"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1" name="Google Shape;51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marina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fortinet.com/resources/cyberglossary/what-is-arp" TargetMode="External"/><Relationship Id="rId3" Type="http://schemas.openxmlformats.org/officeDocument/2006/relationships/hyperlink" Target="https://en.wikipedia.org/wiki/Covert_channel" TargetMode="External"/><Relationship Id="rId4" Type="http://schemas.openxmlformats.org/officeDocument/2006/relationships/hyperlink" Target="https://www.geeksforgeeks.org/arp-protocol-packet-format/" TargetMode="External"/><Relationship Id="rId5" Type="http://schemas.openxmlformats.org/officeDocument/2006/relationships/hyperlink" Target="https://wiki.mikrotik.com/Manual:Scripting" TargetMode="External"/><Relationship Id="rId6" Type="http://schemas.openxmlformats.org/officeDocument/2006/relationships/hyperlink" Target="https://docs.zeek.org/en/master/install.html" TargetMode="External"/><Relationship Id="rId7" Type="http://schemas.openxmlformats.org/officeDocument/2006/relationships/hyperlink" Target="https://docs.zeek.org/en/master/scripting/basics.html#understanding-scripts" TargetMode="External"/><Relationship Id="rId8" Type="http://schemas.openxmlformats.org/officeDocument/2006/relationships/hyperlink" Target="https://documentation.wazuh.com/current/installation-guide/wazuh-server/step-by-step.html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disk.yandex.ru/i/icALkCj0oc7XGA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 bwMode="auto">
          <a:xfrm>
            <a:off x="1680301" y="8606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  <a:defRPr/>
            </a:pPr>
            <a:r>
              <a:rPr lang="en" sz="3800" b="1">
                <a:latin typeface="Arial"/>
                <a:ea typeface="Arial"/>
                <a:cs typeface="Arial"/>
              </a:rPr>
              <a:t>ARP Covert Channel</a:t>
            </a:r>
            <a:endParaRPr sz="3800" b="1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  <a:defRPr/>
            </a:pPr>
            <a:r>
              <a:rPr lang="en" sz="3800">
                <a:latin typeface="Arial"/>
                <a:ea typeface="Arial"/>
                <a:cs typeface="Arial"/>
              </a:rPr>
              <a:t>Presented by</a:t>
            </a:r>
            <a:endParaRPr sz="3800">
              <a:latin typeface="Arial"/>
              <a:ea typeface="Arial"/>
              <a:cs typeface="Arial"/>
            </a:endParaRPr>
          </a:p>
        </p:txBody>
      </p:sp>
      <p:sp>
        <p:nvSpPr>
          <p:cNvPr id="64" name="Google Shape;64;p13"/>
          <p:cNvSpPr txBox="1"/>
          <p:nvPr>
            <p:ph type="subTitle" idx="1"/>
          </p:nvPr>
        </p:nvSpPr>
        <p:spPr bwMode="auto">
          <a:xfrm>
            <a:off x="311700" y="3254000"/>
            <a:ext cx="85206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i="1">
                <a:solidFill>
                  <a:schemeClr val="dk1"/>
                </a:solidFill>
                <a:latin typeface="Arial"/>
                <a:ea typeface="Arial"/>
                <a:cs typeface="Arial"/>
              </a:rPr>
              <a:t>Iskander Nafikov</a:t>
            </a:r>
            <a:endParaRPr sz="1600" i="1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</a:rPr>
              <a:t>31/07/2025</a:t>
            </a:r>
            <a:endParaRPr sz="1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body" idx="1"/>
          </p:nvPr>
        </p:nvSpPr>
        <p:spPr bwMode="auto">
          <a:xfrm>
            <a:off x="387900" y="1489824"/>
            <a:ext cx="8368200" cy="14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">
                <a:latin typeface="Arial"/>
                <a:ea typeface="Arial"/>
                <a:cs typeface="Arial"/>
              </a:rPr>
              <a:t>In summary, ARP covert channels demonstrate how trusted protocols can be exploited for hidden communication.Though low in bandwidth, they pose serious security risks in LAN environments. However, stronger ARP monitoring and protocol-aware defenses are essential to detect and prevent such threats.</a:t>
            </a: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Conclusion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endParaRPr sz="2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body" idx="1"/>
          </p:nvPr>
        </p:nvSpPr>
        <p:spPr bwMode="auto">
          <a:xfrm>
            <a:off x="387900" y="1489824"/>
            <a:ext cx="83682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1. Definition of ARP</a:t>
            </a:r>
            <a:r>
              <a:rPr lang="en" sz="1400">
                <a:latin typeface="Arial"/>
                <a:ea typeface="Arial"/>
                <a:cs typeface="Arial"/>
              </a:rPr>
              <a:t>: </a:t>
            </a:r>
            <a:r>
              <a:rPr lang="en" sz="1400" u="sng">
                <a:latin typeface="Arial"/>
                <a:ea typeface="Arial"/>
                <a:cs typeface="Arial"/>
                <a:hlinkClick r:id="rId2" tooltip="https://www.fortinet.com/resources/cyberglossary/what-is-arp"/>
              </a:rPr>
              <a:t>https://www.fortinet.com/resources/cyberglossary/what-is-arp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2. Definition of Covert Channel:</a:t>
            </a:r>
            <a:r>
              <a:rPr lang="en" sz="1400">
                <a:latin typeface="Arial"/>
                <a:ea typeface="Arial"/>
                <a:cs typeface="Arial"/>
              </a:rPr>
              <a:t> </a:t>
            </a:r>
            <a:r>
              <a:rPr lang="en" sz="1400" u="sng">
                <a:latin typeface="Arial"/>
                <a:ea typeface="Arial"/>
                <a:cs typeface="Arial"/>
                <a:hlinkClick r:id="rId3" tooltip="https://en.wikipedia.org/wiki/Covert_channel"/>
              </a:rPr>
              <a:t>https://en.wikipedia.org/wiki/Covert_channel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3. Packet format for ARP</a:t>
            </a:r>
            <a:r>
              <a:rPr lang="en" sz="1400">
                <a:latin typeface="Arial"/>
                <a:ea typeface="Arial"/>
                <a:cs typeface="Arial"/>
              </a:rPr>
              <a:t>: </a:t>
            </a:r>
            <a:r>
              <a:rPr lang="en" sz="1400" u="sng">
                <a:latin typeface="Arial"/>
                <a:ea typeface="Arial"/>
                <a:cs typeface="Arial"/>
                <a:hlinkClick r:id="rId4" tooltip="https://www.geeksforgeeks.org/arp-protocol-packet-format/"/>
              </a:rPr>
              <a:t>https://www.geeksforgeeks.org/arp-protocol-packet-format/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4. Mikrotik Scripting Language</a:t>
            </a:r>
            <a:r>
              <a:rPr lang="en" sz="1400">
                <a:latin typeface="Arial"/>
                <a:ea typeface="Arial"/>
                <a:cs typeface="Arial"/>
              </a:rPr>
              <a:t>: </a:t>
            </a:r>
            <a:r>
              <a:rPr lang="en" sz="1400" u="sng">
                <a:latin typeface="Arial"/>
                <a:ea typeface="Arial"/>
                <a:cs typeface="Arial"/>
                <a:hlinkClick r:id="rId5" tooltip="https://wiki.mikrotik.com/Manual:Scripting"/>
              </a:rPr>
              <a:t>https://wiki.mikrotik.com/Manual:Scripting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5. Zeek Installation</a:t>
            </a:r>
            <a:r>
              <a:rPr lang="en" sz="1400">
                <a:latin typeface="Arial"/>
                <a:ea typeface="Arial"/>
                <a:cs typeface="Arial"/>
              </a:rPr>
              <a:t>: </a:t>
            </a:r>
            <a:r>
              <a:rPr lang="en" sz="1400" u="sng">
                <a:latin typeface="Arial"/>
                <a:ea typeface="Arial"/>
                <a:cs typeface="Arial"/>
                <a:hlinkClick r:id="rId6" tooltip="https://docs.zeek.org/en/master/install.html"/>
              </a:rPr>
              <a:t>https://docs.zeek.org/en/master/install.html</a:t>
            </a:r>
            <a:endParaRPr lang="en"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199"/>
              </a:spcBef>
              <a:spcAft>
                <a:spcPts val="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6. Zeek Scripting Language: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u="sng">
                <a:latin typeface="Arial"/>
                <a:ea typeface="Arial"/>
                <a:cs typeface="Arial"/>
                <a:hlinkClick r:id="rId7" tooltip="https://docs.zeek.org/en/master/scripting/basics.html#understanding-scripts"/>
              </a:rPr>
              <a:t>https://docs.zeek.org/en/master/scripting/basics.html#understanding-scripts</a:t>
            </a:r>
            <a:endParaRPr sz="14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1400" b="1">
                <a:latin typeface="Arial"/>
                <a:ea typeface="Arial"/>
                <a:cs typeface="Arial"/>
              </a:rPr>
              <a:t>7. Wazuh installation guide</a:t>
            </a:r>
            <a:r>
              <a:rPr lang="en" sz="1400">
                <a:latin typeface="Arial"/>
                <a:ea typeface="Arial"/>
                <a:cs typeface="Arial"/>
              </a:rPr>
              <a:t>: </a:t>
            </a:r>
            <a:r>
              <a:rPr lang="en" sz="1400" u="sng">
                <a:latin typeface="Arial"/>
                <a:ea typeface="Arial"/>
                <a:cs typeface="Arial"/>
                <a:hlinkClick r:id="rId8" tooltip="https://documentation.wazuh.com/current/installation-guide/wazuh-server/step-by-step.html"/>
              </a:rPr>
              <a:t>https://documentation.wazuh.com/current/installation-guide/wazuh-server/step-by-step.html</a:t>
            </a:r>
            <a:endParaRPr sz="1400">
              <a:latin typeface="Arial"/>
              <a:ea typeface="Arial"/>
              <a:cs typeface="Arial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References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endParaRPr sz="2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Introduction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Problem Statement</a:t>
            </a:r>
            <a:endParaRPr sz="2650">
              <a:latin typeface="Arial"/>
              <a:ea typeface="Arial"/>
              <a:cs typeface="Arial"/>
            </a:endParaRPr>
          </a:p>
        </p:txBody>
      </p:sp>
      <p:sp>
        <p:nvSpPr>
          <p:cNvPr id="70" name="Google Shape;70;p14"/>
          <p:cNvSpPr txBox="1"/>
          <p:nvPr>
            <p:ph type="body" idx="1"/>
          </p:nvPr>
        </p:nvSpPr>
        <p:spPr bwMode="auto">
          <a:xfrm>
            <a:off x="387900" y="1501150"/>
            <a:ext cx="8573100" cy="33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  <a:defRPr/>
            </a:pPr>
            <a:r>
              <a:rPr lang="en" sz="1700">
                <a:latin typeface="Arial"/>
                <a:ea typeface="Arial"/>
                <a:cs typeface="Arial"/>
              </a:rPr>
              <a:t>The </a:t>
            </a:r>
            <a:r>
              <a:rPr lang="en" sz="1700" b="1">
                <a:latin typeface="Arial"/>
                <a:ea typeface="Arial"/>
                <a:cs typeface="Arial"/>
              </a:rPr>
              <a:t>Address Resolution Protocol</a:t>
            </a:r>
            <a:r>
              <a:rPr lang="en" sz="1700">
                <a:latin typeface="Arial"/>
                <a:ea typeface="Arial"/>
                <a:cs typeface="Arial"/>
              </a:rPr>
              <a:t> (ARP) is essential for mapping IP addresses to MAC addresses in local networks. Since ARP operates mainly within a LAN and is often </a:t>
            </a:r>
            <a:r>
              <a:rPr lang="en" sz="1700" b="1">
                <a:latin typeface="Arial"/>
                <a:ea typeface="Arial"/>
                <a:cs typeface="Arial"/>
              </a:rPr>
              <a:t>overlooked by security appliances</a:t>
            </a:r>
            <a:r>
              <a:rPr lang="en" sz="1700">
                <a:latin typeface="Arial"/>
                <a:ea typeface="Arial"/>
                <a:cs typeface="Arial"/>
              </a:rPr>
              <a:t> focusing on higher-layer protocols, it frequently </a:t>
            </a:r>
            <a:r>
              <a:rPr lang="en" sz="1700" b="1">
                <a:latin typeface="Arial"/>
                <a:ea typeface="Arial"/>
                <a:cs typeface="Arial"/>
              </a:rPr>
              <a:t>lacks proper inspection and logging</a:t>
            </a:r>
            <a:r>
              <a:rPr lang="en" sz="1700">
                <a:latin typeface="Arial"/>
                <a:ea typeface="Arial"/>
                <a:cs typeface="Arial"/>
              </a:rPr>
              <a:t>. This oversight allows attackers to </a:t>
            </a:r>
            <a:r>
              <a:rPr lang="en" sz="1700" b="1">
                <a:latin typeface="Arial"/>
                <a:ea typeface="Arial"/>
                <a:cs typeface="Arial"/>
              </a:rPr>
              <a:t>exploit ARP</a:t>
            </a:r>
            <a:r>
              <a:rPr lang="en" sz="1700">
                <a:latin typeface="Arial"/>
                <a:ea typeface="Arial"/>
                <a:cs typeface="Arial"/>
              </a:rPr>
              <a:t> packets to transmit </a:t>
            </a:r>
            <a:r>
              <a:rPr lang="en" sz="1700" b="1">
                <a:latin typeface="Arial"/>
                <a:ea typeface="Arial"/>
                <a:cs typeface="Arial"/>
              </a:rPr>
              <a:t>hidden</a:t>
            </a:r>
            <a:r>
              <a:rPr lang="en" sz="1700">
                <a:latin typeface="Arial"/>
                <a:ea typeface="Arial"/>
                <a:cs typeface="Arial"/>
              </a:rPr>
              <a:t> messages or instructions.</a:t>
            </a:r>
            <a:endParaRPr sz="1700">
              <a:latin typeface="Arial"/>
              <a:ea typeface="Arial"/>
              <a:cs typeface="Arial"/>
            </a:endParaRPr>
          </a:p>
          <a:p>
            <a:pPr marL="457200" lvl="0" indent="-3365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●"/>
              <a:defRPr/>
            </a:pPr>
            <a:r>
              <a:rPr lang="en" sz="1700">
                <a:latin typeface="Arial"/>
                <a:ea typeface="Arial"/>
                <a:cs typeface="Arial"/>
              </a:rPr>
              <a:t>In addition, ARP operates without encryption and authentication making it inherently insecure but </a:t>
            </a:r>
            <a:r>
              <a:rPr lang="en" sz="1700" b="1">
                <a:latin typeface="Arial"/>
                <a:ea typeface="Arial"/>
                <a:cs typeface="Arial"/>
              </a:rPr>
              <a:t>trusted by most operating systems</a:t>
            </a:r>
            <a:r>
              <a:rPr lang="en" sz="1700">
                <a:latin typeface="Arial"/>
                <a:ea typeface="Arial"/>
                <a:cs typeface="Arial"/>
              </a:rPr>
              <a:t> and switches. Therefore, it becomes even </a:t>
            </a:r>
            <a:r>
              <a:rPr lang="en" sz="1700" b="1">
                <a:latin typeface="Arial"/>
                <a:ea typeface="Arial"/>
                <a:cs typeface="Arial"/>
              </a:rPr>
              <a:t>easier to exploit</a:t>
            </a:r>
            <a:r>
              <a:rPr lang="en" sz="1700">
                <a:latin typeface="Arial"/>
                <a:ea typeface="Arial"/>
                <a:cs typeface="Arial"/>
              </a:rPr>
              <a:t> it for attackers.</a:t>
            </a:r>
            <a:endParaRPr sz="17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body" idx="1"/>
          </p:nvPr>
        </p:nvSpPr>
        <p:spPr bwMode="auto">
          <a:xfrm>
            <a:off x="387900" y="1489824"/>
            <a:ext cx="8368200" cy="3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To a</a:t>
            </a:r>
            <a:r>
              <a:rPr lang="en" sz="2000">
                <a:latin typeface="Arial"/>
                <a:ea typeface="Arial"/>
                <a:cs typeface="Arial"/>
              </a:rPr>
              <a:t>nalyze the </a:t>
            </a:r>
            <a:r>
              <a:rPr lang="en" sz="2000" b="1">
                <a:latin typeface="Arial"/>
                <a:ea typeface="Arial"/>
                <a:cs typeface="Arial"/>
              </a:rPr>
              <a:t>protocol’s structure and vulnerabilities</a:t>
            </a:r>
            <a:r>
              <a:rPr lang="en" sz="2000">
                <a:latin typeface="Arial"/>
                <a:ea typeface="Arial"/>
                <a:cs typeface="Arial"/>
              </a:rPr>
              <a:t> that make it suitable for hidden data transmission.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To implement a solution that</a:t>
            </a:r>
            <a:r>
              <a:rPr lang="en" sz="2000" b="1">
                <a:latin typeface="Arial"/>
                <a:ea typeface="Arial"/>
                <a:cs typeface="Arial"/>
              </a:rPr>
              <a:t> encodes and decodes hidden </a:t>
            </a:r>
            <a:r>
              <a:rPr lang="en" sz="2000" b="1">
                <a:latin typeface="Arial"/>
                <a:ea typeface="Arial"/>
                <a:cs typeface="Arial"/>
              </a:rPr>
              <a:t>instructions</a:t>
            </a:r>
            <a:r>
              <a:rPr lang="en" sz="2000">
                <a:latin typeface="Arial"/>
                <a:ea typeface="Arial"/>
                <a:cs typeface="Arial"/>
              </a:rPr>
              <a:t> inside ARP packets and </a:t>
            </a:r>
            <a:r>
              <a:rPr lang="en" sz="2000" b="1">
                <a:latin typeface="Arial"/>
                <a:ea typeface="Arial"/>
                <a:cs typeface="Arial"/>
              </a:rPr>
              <a:t>executes them</a:t>
            </a:r>
            <a:r>
              <a:rPr lang="en" sz="2000">
                <a:latin typeface="Arial"/>
                <a:ea typeface="Arial"/>
                <a:cs typeface="Arial"/>
              </a:rPr>
              <a:t>.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  <a:defRPr/>
            </a:pPr>
            <a:r>
              <a:rPr lang="en" sz="2000" b="1">
                <a:latin typeface="Arial"/>
                <a:ea typeface="Arial"/>
                <a:cs typeface="Arial"/>
              </a:rPr>
              <a:t>Test</a:t>
            </a:r>
            <a:r>
              <a:rPr lang="en" sz="2000">
                <a:latin typeface="Arial"/>
                <a:ea typeface="Arial"/>
                <a:cs typeface="Arial"/>
              </a:rPr>
              <a:t> </a:t>
            </a:r>
            <a:r>
              <a:rPr lang="en" sz="2000">
                <a:latin typeface="Arial"/>
                <a:ea typeface="Arial"/>
                <a:cs typeface="Arial"/>
              </a:rPr>
              <a:t>this solution in a simple network environment.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Evaluate its </a:t>
            </a:r>
            <a:r>
              <a:rPr lang="en" sz="2000" b="1">
                <a:latin typeface="Arial"/>
                <a:ea typeface="Arial"/>
                <a:cs typeface="Arial"/>
              </a:rPr>
              <a:t>limitations</a:t>
            </a:r>
            <a:r>
              <a:rPr lang="en" sz="2000">
                <a:latin typeface="Arial"/>
                <a:ea typeface="Arial"/>
                <a:cs typeface="Arial"/>
              </a:rPr>
              <a:t> and discuss the </a:t>
            </a:r>
            <a:r>
              <a:rPr lang="en" sz="2000" b="1">
                <a:latin typeface="Arial"/>
                <a:ea typeface="Arial"/>
                <a:cs typeface="Arial"/>
              </a:rPr>
              <a:t>future work</a:t>
            </a:r>
            <a:r>
              <a:rPr lang="en" sz="2000">
                <a:latin typeface="Arial"/>
                <a:ea typeface="Arial"/>
                <a:cs typeface="Arial"/>
              </a:rPr>
              <a:t>.</a:t>
            </a:r>
            <a:endParaRPr sz="2000">
              <a:latin typeface="Arial"/>
              <a:ea typeface="Arial"/>
              <a:cs typeface="Arial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Introduction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Project Overview</a:t>
            </a:r>
            <a:endParaRPr sz="2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Methods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Environment Setup</a:t>
            </a:r>
            <a:endParaRPr sz="2650">
              <a:latin typeface="Arial"/>
              <a:ea typeface="Arial"/>
              <a:cs typeface="Arial"/>
            </a:endParaRPr>
          </a:p>
        </p:txBody>
      </p:sp>
      <p:pic>
        <p:nvPicPr>
          <p:cNvPr id="82" name="Google Shape;82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455925" y="1398125"/>
            <a:ext cx="6232160" cy="36015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" name="Google Shape;83;p16"/>
          <p:cNvSpPr/>
          <p:nvPr/>
        </p:nvSpPr>
        <p:spPr bwMode="auto">
          <a:xfrm>
            <a:off x="3501824" y="2516550"/>
            <a:ext cx="200400" cy="11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84;p16"/>
          <p:cNvSpPr/>
          <p:nvPr/>
        </p:nvSpPr>
        <p:spPr bwMode="auto">
          <a:xfrm rot="10800000">
            <a:off x="5925150" y="4272600"/>
            <a:ext cx="200400" cy="11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Methods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Design</a:t>
            </a:r>
            <a:endParaRPr sz="2650">
              <a:latin typeface="Arial"/>
              <a:ea typeface="Arial"/>
              <a:cs typeface="Arial"/>
            </a:endParaRPr>
          </a:p>
        </p:txBody>
      </p:sp>
      <p:pic>
        <p:nvPicPr>
          <p:cNvPr id="90" name="Google Shape;90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322200" y="1237200"/>
            <a:ext cx="4518474" cy="3729976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Methods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Design</a:t>
            </a:r>
            <a:endParaRPr sz="2650">
              <a:latin typeface="Arial"/>
              <a:ea typeface="Arial"/>
              <a:cs typeface="Arial"/>
            </a:endParaRPr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 bwMode="auto">
          <a:xfrm>
            <a:off x="387900" y="1501150"/>
            <a:ext cx="3674100" cy="33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latin typeface="Arial"/>
                <a:ea typeface="Arial"/>
                <a:cs typeface="Arial"/>
              </a:rPr>
              <a:t>ARP packet analysis:</a:t>
            </a:r>
            <a:endParaRPr sz="1600" b="1">
              <a:latin typeface="Arial"/>
              <a:ea typeface="Arial"/>
              <a:cs typeface="Arial"/>
            </a:endParaRPr>
          </a:p>
          <a:p>
            <a:pPr marL="457200" lvl="0" indent="-330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●"/>
              <a:defRPr/>
            </a:pPr>
            <a:r>
              <a:rPr lang="en" sz="1600">
                <a:latin typeface="Arial"/>
                <a:ea typeface="Arial"/>
                <a:cs typeface="Arial"/>
              </a:rPr>
              <a:t>There are </a:t>
            </a:r>
            <a:r>
              <a:rPr lang="en" sz="1600" b="1">
                <a:latin typeface="Arial"/>
                <a:ea typeface="Arial"/>
                <a:cs typeface="Arial"/>
              </a:rPr>
              <a:t>important fields</a:t>
            </a:r>
            <a:r>
              <a:rPr lang="en" sz="1600">
                <a:latin typeface="Arial"/>
                <a:ea typeface="Arial"/>
                <a:cs typeface="Arial"/>
              </a:rPr>
              <a:t> in ARP that cannot be changed</a:t>
            </a:r>
            <a:endParaRPr sz="1600">
              <a:latin typeface="Arial"/>
              <a:ea typeface="Arial"/>
              <a:cs typeface="Arial"/>
            </a:endParaRPr>
          </a:p>
          <a:p>
            <a: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●"/>
              <a:defRPr/>
            </a:pPr>
            <a:r>
              <a:rPr lang="en" sz="1600" b="1">
                <a:latin typeface="Arial"/>
                <a:ea typeface="Arial"/>
                <a:cs typeface="Arial"/>
              </a:rPr>
              <a:t>Ethernet padding</a:t>
            </a:r>
            <a:r>
              <a:rPr lang="en" sz="1600">
                <a:latin typeface="Arial"/>
                <a:ea typeface="Arial"/>
                <a:cs typeface="Arial"/>
              </a:rPr>
              <a:t> is the best choice to hide data but it’s too difficult or impossible to implement it</a:t>
            </a:r>
            <a:endParaRPr sz="1600">
              <a:latin typeface="Arial"/>
              <a:ea typeface="Arial"/>
              <a:cs typeface="Arial"/>
            </a:endParaRPr>
          </a:p>
          <a:p>
            <a:pPr marL="457200" lvl="0" indent="-330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●"/>
              <a:defRPr/>
            </a:pPr>
            <a:r>
              <a:rPr lang="en" sz="1600">
                <a:latin typeface="Arial"/>
                <a:ea typeface="Arial"/>
                <a:cs typeface="Arial"/>
              </a:rPr>
              <a:t>Field “</a:t>
            </a:r>
            <a:r>
              <a:rPr lang="en" sz="1600" b="1">
                <a:latin typeface="Arial"/>
                <a:ea typeface="Arial"/>
                <a:cs typeface="Arial"/>
              </a:rPr>
              <a:t>Sender MAC address</a:t>
            </a:r>
            <a:r>
              <a:rPr lang="en" sz="1600">
                <a:latin typeface="Arial"/>
                <a:ea typeface="Arial"/>
                <a:cs typeface="Arial"/>
              </a:rPr>
              <a:t>” is the most optimal choice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97" name="Google Shape;97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062000" y="1409688"/>
            <a:ext cx="4076699" cy="23241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8"/>
          <p:cNvPicPr/>
          <p:nvPr/>
        </p:nvPicPr>
        <p:blipFill>
          <a:blip r:embed="rId3">
            <a:alphaModFix/>
          </a:blip>
          <a:srcRect l="0" t="11406" r="30010" b="41283"/>
          <a:stretch/>
        </p:blipFill>
        <p:spPr bwMode="auto">
          <a:xfrm>
            <a:off x="4022550" y="3794250"/>
            <a:ext cx="4925275" cy="1193474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" name="Google Shape;99;p18"/>
          <p:cNvSpPr/>
          <p:nvPr/>
        </p:nvSpPr>
        <p:spPr bwMode="auto">
          <a:xfrm>
            <a:off x="4431875" y="4540100"/>
            <a:ext cx="3628800" cy="20669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Results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Proof of Concept</a:t>
            </a:r>
            <a:endParaRPr sz="2650">
              <a:latin typeface="Arial"/>
              <a:ea typeface="Arial"/>
              <a:cs typeface="Arial"/>
            </a:endParaRPr>
          </a:p>
        </p:txBody>
      </p:sp>
      <p:pic>
        <p:nvPicPr>
          <p:cNvPr id="105" name="Google Shape;105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52400" y="1237200"/>
            <a:ext cx="8839204" cy="242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 bwMode="auto">
          <a:xfrm>
            <a:off x="152399" y="3926499"/>
            <a:ext cx="8375220" cy="73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Demo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</a:br>
            <a:r>
              <a:rPr lang="en" sz="1800" u="sng">
                <a:solidFill>
                  <a:schemeClr val="dk1"/>
                </a:solidFill>
                <a:latin typeface="Roboto"/>
                <a:ea typeface="Roboto"/>
                <a:cs typeface="Roboto"/>
                <a:hlinkClick r:id="rId3" tooltip="https://disk.yandex.ru/i/icALkCj0oc7XGA"/>
              </a:rPr>
              <a:t>https://disk.yandex.ru/i/icALkCj0oc7XGA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body" idx="1"/>
          </p:nvPr>
        </p:nvSpPr>
        <p:spPr bwMode="auto"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latin typeface="Arial"/>
                <a:ea typeface="Arial"/>
                <a:cs typeface="Arial"/>
              </a:rPr>
              <a:t>Limitations</a:t>
            </a:r>
            <a:r>
              <a:rPr lang="en" sz="2000">
                <a:latin typeface="Arial"/>
                <a:ea typeface="Arial"/>
                <a:cs typeface="Arial"/>
              </a:rPr>
              <a:t>: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Stateless communication: no ability to keep current state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Difficult to parametrize: fewer </a:t>
            </a:r>
            <a:r>
              <a:rPr lang="en" sz="2000">
                <a:latin typeface="Arial"/>
                <a:ea typeface="Arial"/>
                <a:cs typeface="Arial"/>
              </a:rPr>
              <a:t>parameters fit into </a:t>
            </a:r>
            <a:r>
              <a:rPr lang="en" sz="2000">
                <a:latin typeface="Arial"/>
                <a:ea typeface="Arial"/>
                <a:cs typeface="Arial"/>
              </a:rPr>
              <a:t>6-byte field </a:t>
            </a:r>
            <a:endParaRPr sz="20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2000" b="1">
                <a:latin typeface="Arial"/>
                <a:ea typeface="Arial"/>
                <a:cs typeface="Arial"/>
              </a:rPr>
              <a:t>Future Work</a:t>
            </a:r>
            <a:r>
              <a:rPr lang="en" sz="2000">
                <a:latin typeface="Arial"/>
                <a:ea typeface="Arial"/>
                <a:cs typeface="Arial"/>
              </a:rPr>
              <a:t>: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Parametrization: stateful communication, usage of other fields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Obfuscation</a:t>
            </a:r>
            <a:endParaRPr sz="2000">
              <a:latin typeface="Arial"/>
              <a:ea typeface="Arial"/>
              <a:cs typeface="Arial"/>
            </a:endParaRP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2000">
              <a:latin typeface="Arial"/>
              <a:ea typeface="Arial"/>
              <a:cs typeface="Arial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Discussion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Limitations &amp; Future Work</a:t>
            </a:r>
            <a:endParaRPr sz="2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body" idx="1"/>
          </p:nvPr>
        </p:nvSpPr>
        <p:spPr bwMode="auto"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Enable Dynamic ARP Inspection (DAI) to block unauthorized or spoofed ARP traffic. Or make ARP tables static…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Monitor and snapshot</a:t>
            </a:r>
            <a:r>
              <a:rPr lang="en" sz="2000">
                <a:latin typeface="Arial"/>
                <a:ea typeface="Arial"/>
                <a:cs typeface="Arial"/>
              </a:rPr>
              <a:t> ARP table and look for unusual or </a:t>
            </a:r>
            <a:r>
              <a:rPr lang="en" sz="2000">
                <a:latin typeface="Arial"/>
                <a:ea typeface="Arial"/>
                <a:cs typeface="Arial"/>
              </a:rPr>
              <a:t>unknown </a:t>
            </a:r>
            <a:r>
              <a:rPr lang="en" sz="2000">
                <a:latin typeface="Arial"/>
                <a:ea typeface="Arial"/>
                <a:cs typeface="Arial"/>
              </a:rPr>
              <a:t>MAC addresses, especially those triggering repeated activity. 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Use deep packet inspection and behavioral analysis tools to observe low-level anomalies. </a:t>
            </a:r>
            <a:endParaRPr sz="2000">
              <a:latin typeface="Arial"/>
              <a:ea typeface="Arial"/>
              <a:cs typeface="Arial"/>
            </a:endParaRPr>
          </a:p>
          <a:p>
            <a:pPr marL="457200" lvl="0" indent="-355600" algn="l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SzPts val="2000"/>
              <a:buFont typeface="Arial"/>
              <a:buChar char="●"/>
              <a:defRPr/>
            </a:pPr>
            <a:r>
              <a:rPr lang="en" sz="2000">
                <a:latin typeface="Arial"/>
                <a:ea typeface="Arial"/>
                <a:cs typeface="Arial"/>
              </a:rPr>
              <a:t>Regularly audit system scripts, schedulers, and log entries to detect unauthorized automation or suspicious execution pattern.</a:t>
            </a:r>
            <a:endParaRPr sz="2000">
              <a:latin typeface="Arial"/>
              <a:ea typeface="Arial"/>
              <a:cs typeface="Arial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 bwMode="auto">
          <a:xfrm>
            <a:off x="0" y="0"/>
            <a:ext cx="9144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4400" b="1">
                <a:latin typeface="Arial"/>
                <a:ea typeface="Arial"/>
                <a:cs typeface="Arial"/>
              </a:rPr>
              <a:t>Discussion</a:t>
            </a:r>
            <a:r>
              <a:rPr lang="en" sz="4400">
                <a:latin typeface="Arial"/>
                <a:ea typeface="Arial"/>
                <a:cs typeface="Arial"/>
              </a:rPr>
              <a:t>:</a:t>
            </a:r>
            <a:endParaRPr sz="4400"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  <a:defRPr/>
            </a:pPr>
            <a:r>
              <a:rPr lang="en" sz="2650">
                <a:latin typeface="Arial"/>
                <a:ea typeface="Arial"/>
                <a:cs typeface="Arial"/>
              </a:rPr>
              <a:t>Mitigation</a:t>
            </a:r>
            <a:endParaRPr sz="265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Р7-Офис/2025.2.2.831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