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9" r:id="rId2"/>
    <p:sldId id="260" r:id="rId3"/>
    <p:sldId id="261" r:id="rId4"/>
    <p:sldId id="262" r:id="rId5"/>
    <p:sldId id="277" r:id="rId6"/>
    <p:sldId id="279" r:id="rId7"/>
    <p:sldId id="280" r:id="rId8"/>
    <p:sldId id="281" r:id="rId9"/>
    <p:sldId id="282" r:id="rId10"/>
    <p:sldId id="301" r:id="rId11"/>
    <p:sldId id="286" r:id="rId12"/>
    <p:sldId id="304" r:id="rId13"/>
    <p:sldId id="303" r:id="rId14"/>
    <p:sldId id="305" r:id="rId15"/>
    <p:sldId id="267" r:id="rId16"/>
    <p:sldId id="298" r:id="rId17"/>
    <p:sldId id="299" r:id="rId18"/>
    <p:sldId id="306" r:id="rId19"/>
    <p:sldId id="300" r:id="rId20"/>
    <p:sldId id="307" r:id="rId21"/>
    <p:sldId id="308" r:id="rId22"/>
    <p:sldId id="309" r:id="rId23"/>
    <p:sldId id="310" r:id="rId24"/>
    <p:sldId id="311" r:id="rId25"/>
    <p:sldId id="314" r:id="rId26"/>
    <p:sldId id="312" r:id="rId27"/>
    <p:sldId id="272" r:id="rId28"/>
    <p:sldId id="273" r:id="rId29"/>
    <p:sldId id="274" r:id="rId30"/>
    <p:sldId id="275" r:id="rId31"/>
    <p:sldId id="276" r:id="rId32"/>
    <p:sldId id="268" r:id="rId33"/>
    <p:sldId id="269" r:id="rId34"/>
    <p:sldId id="287" r:id="rId35"/>
    <p:sldId id="288" r:id="rId36"/>
    <p:sldId id="289" r:id="rId37"/>
    <p:sldId id="290" r:id="rId38"/>
    <p:sldId id="291" r:id="rId39"/>
    <p:sldId id="292" r:id="rId40"/>
    <p:sldId id="293" r:id="rId41"/>
    <p:sldId id="294" r:id="rId42"/>
    <p:sldId id="295" r:id="rId43"/>
    <p:sldId id="296" r:id="rId44"/>
    <p:sldId id="297" r:id="rId45"/>
    <p:sldId id="266" r:id="rId46"/>
  </p:sldIdLst>
  <p:sldSz cx="12192000" cy="6858000"/>
  <p:notesSz cx="7104063" cy="10234613"/>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32" autoAdjust="0"/>
    <p:restoredTop sz="94660"/>
  </p:normalViewPr>
  <p:slideViewPr>
    <p:cSldViewPr snapToGrid="0">
      <p:cViewPr varScale="1">
        <p:scale>
          <a:sx n="162" d="100"/>
          <a:sy n="162" d="100"/>
        </p:scale>
        <p:origin x="9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2018/6/13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488873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2130243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195251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181263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556039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1254695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326896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245280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290252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348211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1456653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3986086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4169578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extLst>
      <p:ext uri="{BB962C8B-B14F-4D97-AF65-F5344CB8AC3E}">
        <p14:creationId xmlns:p14="http://schemas.microsoft.com/office/powerpoint/2010/main" val="1321455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2754985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extLst>
      <p:ext uri="{BB962C8B-B14F-4D97-AF65-F5344CB8AC3E}">
        <p14:creationId xmlns:p14="http://schemas.microsoft.com/office/powerpoint/2010/main" val="3105136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26</a:t>
            </a:fld>
            <a:endParaRPr lang="zh-CN" altLang="en-US"/>
          </a:p>
        </p:txBody>
      </p:sp>
    </p:spTree>
    <p:extLst>
      <p:ext uri="{BB962C8B-B14F-4D97-AF65-F5344CB8AC3E}">
        <p14:creationId xmlns:p14="http://schemas.microsoft.com/office/powerpoint/2010/main" val="260161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27</a:t>
            </a:fld>
            <a:endParaRPr lang="zh-CN" altLang="en-US"/>
          </a:p>
        </p:txBody>
      </p:sp>
    </p:spTree>
    <p:extLst>
      <p:ext uri="{BB962C8B-B14F-4D97-AF65-F5344CB8AC3E}">
        <p14:creationId xmlns:p14="http://schemas.microsoft.com/office/powerpoint/2010/main" val="4236443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28</a:t>
            </a:fld>
            <a:endParaRPr lang="zh-CN" altLang="en-US"/>
          </a:p>
        </p:txBody>
      </p:sp>
    </p:spTree>
    <p:extLst>
      <p:ext uri="{BB962C8B-B14F-4D97-AF65-F5344CB8AC3E}">
        <p14:creationId xmlns:p14="http://schemas.microsoft.com/office/powerpoint/2010/main" val="1539555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29</a:t>
            </a:fld>
            <a:endParaRPr lang="zh-CN" altLang="en-US"/>
          </a:p>
        </p:txBody>
      </p:sp>
    </p:spTree>
    <p:extLst>
      <p:ext uri="{BB962C8B-B14F-4D97-AF65-F5344CB8AC3E}">
        <p14:creationId xmlns:p14="http://schemas.microsoft.com/office/powerpoint/2010/main" val="98874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30</a:t>
            </a:fld>
            <a:endParaRPr lang="zh-CN" altLang="en-US"/>
          </a:p>
        </p:txBody>
      </p:sp>
    </p:spTree>
    <p:extLst>
      <p:ext uri="{BB962C8B-B14F-4D97-AF65-F5344CB8AC3E}">
        <p14:creationId xmlns:p14="http://schemas.microsoft.com/office/powerpoint/2010/main" val="2332472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31</a:t>
            </a:fld>
            <a:endParaRPr lang="zh-CN" altLang="en-US"/>
          </a:p>
        </p:txBody>
      </p:sp>
    </p:spTree>
    <p:extLst>
      <p:ext uri="{BB962C8B-B14F-4D97-AF65-F5344CB8AC3E}">
        <p14:creationId xmlns:p14="http://schemas.microsoft.com/office/powerpoint/2010/main" val="446086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32</a:t>
            </a:fld>
            <a:endParaRPr lang="zh-CN" altLang="en-US"/>
          </a:p>
        </p:txBody>
      </p:sp>
    </p:spTree>
    <p:extLst>
      <p:ext uri="{BB962C8B-B14F-4D97-AF65-F5344CB8AC3E}">
        <p14:creationId xmlns:p14="http://schemas.microsoft.com/office/powerpoint/2010/main" val="1657561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33</a:t>
            </a:fld>
            <a:endParaRPr lang="zh-CN" altLang="en-US"/>
          </a:p>
        </p:txBody>
      </p:sp>
    </p:spTree>
    <p:extLst>
      <p:ext uri="{BB962C8B-B14F-4D97-AF65-F5344CB8AC3E}">
        <p14:creationId xmlns:p14="http://schemas.microsoft.com/office/powerpoint/2010/main" val="157080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34</a:t>
            </a:fld>
            <a:endParaRPr lang="zh-CN" altLang="en-US"/>
          </a:p>
        </p:txBody>
      </p:sp>
    </p:spTree>
    <p:extLst>
      <p:ext uri="{BB962C8B-B14F-4D97-AF65-F5344CB8AC3E}">
        <p14:creationId xmlns:p14="http://schemas.microsoft.com/office/powerpoint/2010/main" val="3511304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35</a:t>
            </a:fld>
            <a:endParaRPr lang="zh-CN" altLang="en-US"/>
          </a:p>
        </p:txBody>
      </p:sp>
    </p:spTree>
    <p:extLst>
      <p:ext uri="{BB962C8B-B14F-4D97-AF65-F5344CB8AC3E}">
        <p14:creationId xmlns:p14="http://schemas.microsoft.com/office/powerpoint/2010/main" val="3870143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36</a:t>
            </a:fld>
            <a:endParaRPr lang="zh-CN" altLang="en-US"/>
          </a:p>
        </p:txBody>
      </p:sp>
    </p:spTree>
    <p:extLst>
      <p:ext uri="{BB962C8B-B14F-4D97-AF65-F5344CB8AC3E}">
        <p14:creationId xmlns:p14="http://schemas.microsoft.com/office/powerpoint/2010/main" val="954553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37</a:t>
            </a:fld>
            <a:endParaRPr lang="zh-CN" altLang="en-US"/>
          </a:p>
        </p:txBody>
      </p:sp>
    </p:spTree>
    <p:extLst>
      <p:ext uri="{BB962C8B-B14F-4D97-AF65-F5344CB8AC3E}">
        <p14:creationId xmlns:p14="http://schemas.microsoft.com/office/powerpoint/2010/main" val="14313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38</a:t>
            </a:fld>
            <a:endParaRPr lang="zh-CN" altLang="en-US"/>
          </a:p>
        </p:txBody>
      </p:sp>
    </p:spTree>
    <p:extLst>
      <p:ext uri="{BB962C8B-B14F-4D97-AF65-F5344CB8AC3E}">
        <p14:creationId xmlns:p14="http://schemas.microsoft.com/office/powerpoint/2010/main" val="2327329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39</a:t>
            </a:fld>
            <a:endParaRPr lang="zh-CN" altLang="en-US"/>
          </a:p>
        </p:txBody>
      </p:sp>
    </p:spTree>
    <p:extLst>
      <p:ext uri="{BB962C8B-B14F-4D97-AF65-F5344CB8AC3E}">
        <p14:creationId xmlns:p14="http://schemas.microsoft.com/office/powerpoint/2010/main" val="19924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40</a:t>
            </a:fld>
            <a:endParaRPr lang="zh-CN" altLang="en-US"/>
          </a:p>
        </p:txBody>
      </p:sp>
    </p:spTree>
    <p:extLst>
      <p:ext uri="{BB962C8B-B14F-4D97-AF65-F5344CB8AC3E}">
        <p14:creationId xmlns:p14="http://schemas.microsoft.com/office/powerpoint/2010/main" val="4071976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41</a:t>
            </a:fld>
            <a:endParaRPr lang="zh-CN" altLang="en-US"/>
          </a:p>
        </p:txBody>
      </p:sp>
    </p:spTree>
    <p:extLst>
      <p:ext uri="{BB962C8B-B14F-4D97-AF65-F5344CB8AC3E}">
        <p14:creationId xmlns:p14="http://schemas.microsoft.com/office/powerpoint/2010/main" val="1835384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42</a:t>
            </a:fld>
            <a:endParaRPr lang="zh-CN" altLang="en-US"/>
          </a:p>
        </p:txBody>
      </p:sp>
    </p:spTree>
    <p:extLst>
      <p:ext uri="{BB962C8B-B14F-4D97-AF65-F5344CB8AC3E}">
        <p14:creationId xmlns:p14="http://schemas.microsoft.com/office/powerpoint/2010/main" val="1843747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43</a:t>
            </a:fld>
            <a:endParaRPr lang="zh-CN" altLang="en-US"/>
          </a:p>
        </p:txBody>
      </p:sp>
    </p:spTree>
    <p:extLst>
      <p:ext uri="{BB962C8B-B14F-4D97-AF65-F5344CB8AC3E}">
        <p14:creationId xmlns:p14="http://schemas.microsoft.com/office/powerpoint/2010/main" val="33070705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44</a:t>
            </a:fld>
            <a:endParaRPr lang="zh-CN" altLang="en-US"/>
          </a:p>
        </p:txBody>
      </p:sp>
    </p:spTree>
    <p:extLst>
      <p:ext uri="{BB962C8B-B14F-4D97-AF65-F5344CB8AC3E}">
        <p14:creationId xmlns:p14="http://schemas.microsoft.com/office/powerpoint/2010/main" val="3657820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45</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注入</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将不受信任的数据作为命令或查询的一部分发送到解析器时，会产生诸如</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注入、</a:t>
            </a:r>
            <a:r>
              <a:rPr lang="en-US" altLang="zh-CN" sz="1200" kern="1200" dirty="0">
                <a:solidFill>
                  <a:schemeClr val="tx1"/>
                </a:solidFill>
                <a:effectLst/>
                <a:latin typeface="+mn-lt"/>
                <a:ea typeface="+mn-ea"/>
                <a:cs typeface="+mn-cs"/>
              </a:rPr>
              <a:t>NoSQL</a:t>
            </a:r>
            <a:r>
              <a:rPr lang="zh-CN" altLang="zh-CN" sz="1200" kern="1200" dirty="0">
                <a:solidFill>
                  <a:schemeClr val="tx1"/>
                </a:solidFill>
                <a:effectLst/>
                <a:latin typeface="+mn-lt"/>
                <a:ea typeface="+mn-ea"/>
                <a:cs typeface="+mn-cs"/>
              </a:rPr>
              <a:t>注入、</a:t>
            </a:r>
            <a:r>
              <a:rPr lang="en-US" altLang="zh-CN" sz="1200" kern="1200" dirty="0">
                <a:solidFill>
                  <a:schemeClr val="tx1"/>
                </a:solidFill>
                <a:effectLst/>
                <a:latin typeface="+mn-lt"/>
                <a:ea typeface="+mn-ea"/>
                <a:cs typeface="+mn-cs"/>
              </a:rPr>
              <a:t>OS</a:t>
            </a:r>
            <a:r>
              <a:rPr lang="zh-CN" altLang="zh-CN" sz="1200" kern="1200" dirty="0">
                <a:solidFill>
                  <a:schemeClr val="tx1"/>
                </a:solidFill>
                <a:effectLst/>
                <a:latin typeface="+mn-lt"/>
                <a:ea typeface="+mn-ea"/>
                <a:cs typeface="+mn-cs"/>
              </a:rPr>
              <a:t>注入和</a:t>
            </a:r>
            <a:r>
              <a:rPr lang="en-US" altLang="zh-CN" sz="1200" kern="1200" dirty="0">
                <a:solidFill>
                  <a:schemeClr val="tx1"/>
                </a:solidFill>
                <a:effectLst/>
                <a:latin typeface="+mn-lt"/>
                <a:ea typeface="+mn-ea"/>
                <a:cs typeface="+mn-cs"/>
              </a:rPr>
              <a:t>LDAP</a:t>
            </a:r>
            <a:r>
              <a:rPr lang="zh-CN" altLang="zh-CN" sz="1200" kern="1200" dirty="0">
                <a:solidFill>
                  <a:schemeClr val="tx1"/>
                </a:solidFill>
                <a:effectLst/>
                <a:latin typeface="+mn-lt"/>
                <a:ea typeface="+mn-ea"/>
                <a:cs typeface="+mn-cs"/>
              </a:rPr>
              <a:t>注入的注入缺陷。攻击者的恶意数据可以诱使解析器在没有适当授权的情况下执行非预期命令或访问数据。</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失效的身份认证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通常，通过错误使用应用程序的身份认证和会话管理功能，攻击者能够破译密码、密钥或会话令牌，或者利用其它开发缺陷来暂时性或永久性冒充其他用户的身份。</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敏感信息泄漏</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许多</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应用程序和</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都无法正确保护敏感数据，例如：财务数据、医疗数据和</a:t>
            </a:r>
            <a:r>
              <a:rPr lang="en-US" altLang="zh-CN" sz="1200" kern="1200" dirty="0">
                <a:solidFill>
                  <a:schemeClr val="tx1"/>
                </a:solidFill>
                <a:effectLst/>
                <a:latin typeface="+mn-lt"/>
                <a:ea typeface="+mn-ea"/>
                <a:cs typeface="+mn-cs"/>
              </a:rPr>
              <a:t>PII</a:t>
            </a:r>
            <a:r>
              <a:rPr lang="zh-CN" altLang="zh-CN" sz="1200" kern="1200" dirty="0">
                <a:solidFill>
                  <a:schemeClr val="tx1"/>
                </a:solidFill>
                <a:effectLst/>
                <a:latin typeface="+mn-lt"/>
                <a:ea typeface="+mn-ea"/>
                <a:cs typeface="+mn-cs"/>
              </a:rPr>
              <a:t>数据。攻击者可以通过窃取或修改未加密的数据来实施信用卡诈骗、身份盗窃或其他犯罪行为。未加密的敏感数据容易受到破坏，因此，我们需要对敏感数据加密，这些数据包括：传输过程中的数据、存储的数据以及浏览器的交互数据。</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XML</a:t>
            </a:r>
            <a:r>
              <a:rPr lang="zh-CN" altLang="zh-CN" sz="1200" kern="1200" dirty="0">
                <a:solidFill>
                  <a:schemeClr val="tx1"/>
                </a:solidFill>
                <a:effectLst/>
                <a:latin typeface="+mn-lt"/>
                <a:ea typeface="+mn-ea"/>
                <a:cs typeface="+mn-cs"/>
              </a:rPr>
              <a:t>外部实体（</a:t>
            </a:r>
            <a:r>
              <a:rPr lang="en-US" altLang="zh-CN" sz="1200" kern="1200" dirty="0">
                <a:solidFill>
                  <a:schemeClr val="tx1"/>
                </a:solidFill>
                <a:effectLst/>
                <a:latin typeface="+mn-lt"/>
                <a:ea typeface="+mn-ea"/>
                <a:cs typeface="+mn-cs"/>
              </a:rPr>
              <a:t>XXE</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许多较早的或配置错误的</a:t>
            </a:r>
            <a:r>
              <a:rPr lang="en-US" altLang="zh-CN" sz="1200" kern="1200" dirty="0">
                <a:solidFill>
                  <a:schemeClr val="tx1"/>
                </a:solidFill>
                <a:effectLst/>
                <a:latin typeface="+mn-lt"/>
                <a:ea typeface="+mn-ea"/>
                <a:cs typeface="+mn-cs"/>
              </a:rPr>
              <a:t>XML</a:t>
            </a:r>
            <a:r>
              <a:rPr lang="zh-CN" altLang="zh-CN" sz="1200" kern="1200" dirty="0">
                <a:solidFill>
                  <a:schemeClr val="tx1"/>
                </a:solidFill>
                <a:effectLst/>
                <a:latin typeface="+mn-lt"/>
                <a:ea typeface="+mn-ea"/>
                <a:cs typeface="+mn-cs"/>
              </a:rPr>
              <a:t>处理器评估了</a:t>
            </a:r>
            <a:r>
              <a:rPr lang="en-US" altLang="zh-CN" sz="1200" kern="1200" dirty="0">
                <a:solidFill>
                  <a:schemeClr val="tx1"/>
                </a:solidFill>
                <a:effectLst/>
                <a:latin typeface="+mn-lt"/>
                <a:ea typeface="+mn-ea"/>
                <a:cs typeface="+mn-cs"/>
              </a:rPr>
              <a:t>XML</a:t>
            </a:r>
            <a:r>
              <a:rPr lang="zh-CN" altLang="zh-CN" sz="1200" kern="1200" dirty="0">
                <a:solidFill>
                  <a:schemeClr val="tx1"/>
                </a:solidFill>
                <a:effectLst/>
                <a:latin typeface="+mn-lt"/>
                <a:ea typeface="+mn-ea"/>
                <a:cs typeface="+mn-cs"/>
              </a:rPr>
              <a:t>文件中的外部实体引用。攻击者可以利用外部实体窃取使用</a:t>
            </a:r>
            <a:r>
              <a:rPr lang="en-US" altLang="zh-CN" sz="1200" kern="1200" dirty="0">
                <a:solidFill>
                  <a:schemeClr val="tx1"/>
                </a:solidFill>
                <a:effectLst/>
                <a:latin typeface="+mn-lt"/>
                <a:ea typeface="+mn-ea"/>
                <a:cs typeface="+mn-cs"/>
              </a:rPr>
              <a:t>URI</a:t>
            </a:r>
            <a:r>
              <a:rPr lang="zh-CN" altLang="zh-CN" sz="1200" kern="1200" dirty="0">
                <a:solidFill>
                  <a:schemeClr val="tx1"/>
                </a:solidFill>
                <a:effectLst/>
                <a:latin typeface="+mn-lt"/>
                <a:ea typeface="+mn-ea"/>
                <a:cs typeface="+mn-cs"/>
              </a:rPr>
              <a:t>文件处理器的内部文件和共享文件、监听内部扫描端口、执行远程代码和实施拒绝服务攻击。</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失效的访问控制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未对通过身份验证的用户实施恰当的访问控制。攻击者可以利用这些缺陷访问未经授权的功能或数据，例如：访问其他用户的帐户、查看敏感文件、修改其他用户的数据、更改访问权限等。</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安全配置错误</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安全配置错误是最常见的安全问题，这通常是由于不安全的默认配置、不完整的临时配置、开源云存储、错误的</a:t>
            </a:r>
            <a:r>
              <a:rPr lang="en-US" altLang="zh-CN" sz="1200" kern="1200" dirty="0">
                <a:solidFill>
                  <a:schemeClr val="tx1"/>
                </a:solidFill>
                <a:effectLst/>
                <a:latin typeface="+mn-lt"/>
                <a:ea typeface="+mn-ea"/>
                <a:cs typeface="+mn-cs"/>
              </a:rPr>
              <a:t>HTTP </a:t>
            </a:r>
            <a:r>
              <a:rPr lang="zh-CN" altLang="zh-CN" sz="1200" kern="1200" dirty="0">
                <a:solidFill>
                  <a:schemeClr val="tx1"/>
                </a:solidFill>
                <a:effectLst/>
                <a:latin typeface="+mn-lt"/>
                <a:ea typeface="+mn-ea"/>
                <a:cs typeface="+mn-cs"/>
              </a:rPr>
              <a:t>标头配置以及包含敏感信息的详细错误信息所造成的。因此，我们不仅需要对所有的操作系统、框架、库和应用程序进行安全配置，而且必须及时修补和升级它们。</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跨站脚本（</a:t>
            </a:r>
            <a:r>
              <a:rPr lang="en-US" altLang="zh-CN" sz="1200" kern="1200" dirty="0">
                <a:solidFill>
                  <a:schemeClr val="tx1"/>
                </a:solidFill>
                <a:effectLst/>
                <a:latin typeface="+mn-lt"/>
                <a:ea typeface="+mn-ea"/>
                <a:cs typeface="+mn-cs"/>
              </a:rPr>
              <a:t>XSS</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当应用程序的新网页中包含不受信任的、未经恰当验证或转义的数据时，或者使用可以创建</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Java </a:t>
            </a:r>
            <a:r>
              <a:rPr lang="zh-CN" altLang="zh-CN" sz="1200" kern="1200" dirty="0">
                <a:solidFill>
                  <a:schemeClr val="tx1"/>
                </a:solidFill>
                <a:effectLst/>
                <a:latin typeface="+mn-lt"/>
                <a:ea typeface="+mn-ea"/>
                <a:cs typeface="+mn-cs"/>
              </a:rPr>
              <a:t>的浏览器</a:t>
            </a:r>
            <a:r>
              <a:rPr lang="en-US" altLang="zh-CN" sz="1200" kern="1200" dirty="0">
                <a:solidFill>
                  <a:schemeClr val="tx1"/>
                </a:solidFill>
                <a:effectLst/>
                <a:latin typeface="+mn-lt"/>
                <a:ea typeface="+mn-ea"/>
                <a:cs typeface="+mn-cs"/>
              </a:rPr>
              <a:t>API </a:t>
            </a:r>
            <a:r>
              <a:rPr lang="zh-CN" altLang="zh-CN" sz="1200" kern="1200" dirty="0">
                <a:solidFill>
                  <a:schemeClr val="tx1"/>
                </a:solidFill>
                <a:effectLst/>
                <a:latin typeface="+mn-lt"/>
                <a:ea typeface="+mn-ea"/>
                <a:cs typeface="+mn-cs"/>
              </a:rPr>
              <a:t>更新现有的网页时，就会出现</a:t>
            </a:r>
            <a:r>
              <a:rPr lang="en-US" altLang="zh-CN" sz="1200" kern="1200" dirty="0">
                <a:solidFill>
                  <a:schemeClr val="tx1"/>
                </a:solidFill>
                <a:effectLst/>
                <a:latin typeface="+mn-lt"/>
                <a:ea typeface="+mn-ea"/>
                <a:cs typeface="+mn-cs"/>
              </a:rPr>
              <a:t>XSS </a:t>
            </a:r>
            <a:r>
              <a:rPr lang="zh-CN" altLang="zh-CN" sz="1200" kern="1200" dirty="0">
                <a:solidFill>
                  <a:schemeClr val="tx1"/>
                </a:solidFill>
                <a:effectLst/>
                <a:latin typeface="+mn-lt"/>
                <a:ea typeface="+mn-ea"/>
                <a:cs typeface="+mn-cs"/>
              </a:rPr>
              <a:t>缺陷。</a:t>
            </a:r>
            <a:r>
              <a:rPr lang="en-US" altLang="zh-CN" sz="1200" kern="1200" dirty="0">
                <a:solidFill>
                  <a:schemeClr val="tx1"/>
                </a:solidFill>
                <a:effectLst/>
                <a:latin typeface="+mn-lt"/>
                <a:ea typeface="+mn-ea"/>
                <a:cs typeface="+mn-cs"/>
              </a:rPr>
              <a:t>XSS </a:t>
            </a:r>
            <a:r>
              <a:rPr lang="zh-CN" altLang="zh-CN" sz="1200" kern="1200" dirty="0">
                <a:solidFill>
                  <a:schemeClr val="tx1"/>
                </a:solidFill>
                <a:effectLst/>
                <a:latin typeface="+mn-lt"/>
                <a:ea typeface="+mn-ea"/>
                <a:cs typeface="+mn-cs"/>
              </a:rPr>
              <a:t>让攻击者能够在受害者的浏览器中执行脚本，并劫持用户会话、破坏网站或将用户重定向到恶意站点。</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A8</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不安全的反序列化</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不安全的反序列化会导致远程代码执行。即使反序列化缺陷不会导致远程代码执行，攻击者也可以利用它们来执行攻击，包括：重播攻击、注入攻击和特权升级攻击。</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A9</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使用含有已知漏洞的组件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组件（例如：库、框架和其他软件模块）拥有和应用程序相同的权限。如果应用程序中含有已知漏洞的组件被攻击者利用，可能会造成严重的数据丢失或服务器接管。同时，使用含有已知漏洞的组件的应用程序和</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可能会破坏应用程序防御、造成各种攻击并产生严重影响。</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不足的日志记录和监控</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不足的日志记录和监控，以及事件响应缺失或无效的集成，使攻击者能够进一步攻击系统、保持持续性或转向更多系统，以及篡改、提取或销毁数据。大多数缺陷研究显示，缺陷被检测出的时间超过</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天，且通常通过外部检测方检测，而不是通过内部流程或监控检测。</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210883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244676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CONCAT('%',#{name},'%') == '%'||#{name}||'%’</a:t>
            </a:r>
          </a:p>
          <a:p>
            <a:endParaRPr lang="en-US" altLang="zh-CN" dirty="0"/>
          </a:p>
          <a:p>
            <a:r>
              <a:rPr lang="en-US" altLang="zh-CN" dirty="0"/>
              <a:t>#{name} == ’name’</a:t>
            </a:r>
            <a:r>
              <a:rPr lang="zh-CN" altLang="en-US" dirty="0"/>
              <a:t>参数化模式</a:t>
            </a:r>
          </a:p>
          <a:p>
            <a:r>
              <a:rPr lang="en-US" altLang="zh-CN" dirty="0"/>
              <a:t>#name# == ’name’</a:t>
            </a:r>
          </a:p>
          <a:p>
            <a:endParaRPr lang="en-US" altLang="zh-CN" dirty="0"/>
          </a:p>
          <a:p>
            <a:r>
              <a:rPr lang="en-US" altLang="zh-CN" dirty="0"/>
              <a:t>'%’+name+'%’ == '%’|| ${name}||'%’</a:t>
            </a:r>
          </a:p>
          <a:p>
            <a:endParaRPr lang="en-US" altLang="zh-CN" dirty="0"/>
          </a:p>
          <a:p>
            <a:r>
              <a:rPr lang="en-US" altLang="zh-CN" dirty="0"/>
              <a:t>${name} = name </a:t>
            </a:r>
            <a:r>
              <a:rPr lang="zh-CN" altLang="en-US" dirty="0"/>
              <a:t>拼接模式</a:t>
            </a:r>
          </a:p>
          <a:p>
            <a:r>
              <a:rPr lang="en-US" altLang="zh-CN" dirty="0"/>
              <a:t>$name$ = name</a:t>
            </a:r>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339303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JPQL</a:t>
            </a:r>
            <a:r>
              <a:rPr lang="zh-CN" altLang="en-US" dirty="0"/>
              <a:t>语句与</a:t>
            </a:r>
            <a:r>
              <a:rPr lang="en-US" altLang="zh-CN" dirty="0"/>
              <a:t>SQL</a:t>
            </a:r>
            <a:r>
              <a:rPr lang="zh-CN" altLang="en-US" dirty="0"/>
              <a:t>基本类似，但它是基于实体的查询</a:t>
            </a:r>
            <a:endParaRPr lang="en-US" altLang="zh-CN" dirty="0"/>
          </a:p>
          <a:p>
            <a:r>
              <a:rPr lang="en-US" altLang="zh-CN" dirty="0"/>
              <a:t>HQL(Hibernate Query Language)</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224823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JPQL</a:t>
            </a:r>
            <a:r>
              <a:rPr lang="zh-CN" altLang="en-US" dirty="0"/>
              <a:t>语句与</a:t>
            </a:r>
            <a:r>
              <a:rPr lang="en-US" altLang="zh-CN" dirty="0"/>
              <a:t>SQL</a:t>
            </a:r>
            <a:r>
              <a:rPr lang="zh-CN" altLang="en-US" dirty="0"/>
              <a:t>基本类似，但它是基于实体的查询</a:t>
            </a:r>
            <a:endParaRPr lang="en-US" altLang="zh-CN" dirty="0"/>
          </a:p>
          <a:p>
            <a:r>
              <a:rPr lang="en-US" altLang="zh-CN" dirty="0"/>
              <a:t>HQL(Hibernate Query Language)</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18297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53.png"/><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jpg"/><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owasptop10.docx" TargetMode="External"/><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503177" y="2565922"/>
            <a:ext cx="6467913" cy="923330"/>
          </a:xfrm>
          <a:prstGeom prst="rect">
            <a:avLst/>
          </a:prstGeom>
          <a:noFill/>
          <a:effectLst/>
        </p:spPr>
        <p:txBody>
          <a:bodyPr wrap="square" rtlCol="0">
            <a:spAutoFit/>
          </a:bodyPr>
          <a:lstStyle/>
          <a:p>
            <a:pPr algn="r"/>
            <a:r>
              <a:rPr lang="zh-CN" altLang="en-US" sz="5400" dirty="0">
                <a:solidFill>
                  <a:srgbClr val="6AE7FF"/>
                </a:solidFill>
                <a:latin typeface="微软雅黑" panose="020B0503020204020204" charset="-122"/>
                <a:ea typeface="微软雅黑" panose="020B0503020204020204" charset="-122"/>
              </a:rPr>
              <a:t>代码审计点线面实战</a:t>
            </a:r>
            <a:endParaRPr sz="5400" dirty="0">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8857615" y="1588770"/>
            <a:ext cx="2318385" cy="1014730"/>
          </a:xfrm>
          <a:prstGeom prst="rect">
            <a:avLst/>
          </a:prstGeom>
          <a:noFill/>
          <a:effectLst/>
        </p:spPr>
        <p:txBody>
          <a:bodyPr wrap="square" rtlCol="0">
            <a:spAutoFit/>
          </a:bodyPr>
          <a:lstStyle/>
          <a:p>
            <a:pPr algn="r"/>
            <a:r>
              <a:rPr lang="en-US" altLang="zh-CN" sz="6000" dirty="0">
                <a:solidFill>
                  <a:srgbClr val="6AE7FF"/>
                </a:solidFill>
                <a:effectLst/>
                <a:latin typeface="微软雅黑" panose="020B0503020204020204" charset="-122"/>
                <a:ea typeface="微软雅黑" panose="020B0503020204020204" charset="-122"/>
              </a:rPr>
              <a:t>2018</a:t>
            </a:r>
          </a:p>
        </p:txBody>
      </p:sp>
      <p:sp>
        <p:nvSpPr>
          <p:cNvPr id="7" name="文本框 6">
            <a:extLst>
              <a:ext uri="{FF2B5EF4-FFF2-40B4-BE49-F238E27FC236}">
                <a16:creationId xmlns:a16="http://schemas.microsoft.com/office/drawing/2014/main" xmlns="" id="{5364BA9A-727B-4B16-A383-5A4EB0A464FE}"/>
              </a:ext>
            </a:extLst>
          </p:cNvPr>
          <p:cNvSpPr txBox="1"/>
          <p:nvPr/>
        </p:nvSpPr>
        <p:spPr>
          <a:xfrm>
            <a:off x="8620905" y="4136306"/>
            <a:ext cx="2791804" cy="830997"/>
          </a:xfrm>
          <a:prstGeom prst="rect">
            <a:avLst/>
          </a:prstGeom>
          <a:noFill/>
        </p:spPr>
        <p:txBody>
          <a:bodyPr wrap="square" rtlCol="0">
            <a:spAutoFit/>
          </a:bodyPr>
          <a:lstStyle/>
          <a:p>
            <a:r>
              <a:rPr lang="zh-CN" altLang="en-US" sz="1600" dirty="0">
                <a:solidFill>
                  <a:srgbClr val="10FBFE"/>
                </a:solidFill>
                <a:latin typeface="微软雅黑" panose="020B0503020204020204" charset="-122"/>
                <a:ea typeface="微软雅黑" panose="020B0503020204020204" charset="-122"/>
              </a:rPr>
              <a:t>        </a:t>
            </a:r>
            <a:r>
              <a:rPr lang="en-US" altLang="zh-CN" sz="1600" dirty="0">
                <a:solidFill>
                  <a:srgbClr val="10FBFE"/>
                </a:solidFill>
                <a:latin typeface="微软雅黑" panose="020B0503020204020204" charset="-122"/>
                <a:ea typeface="微软雅黑" panose="020B0503020204020204" charset="-122"/>
              </a:rPr>
              <a:t>ID   </a:t>
            </a:r>
            <a:r>
              <a:rPr lang="zh-CN" altLang="en-US" sz="1600" dirty="0">
                <a:solidFill>
                  <a:srgbClr val="10FBFE"/>
                </a:solidFill>
                <a:latin typeface="微软雅黑" panose="020B0503020204020204" charset="-122"/>
                <a:ea typeface="微软雅黑" panose="020B0503020204020204" charset="-122"/>
              </a:rPr>
              <a:t>：</a:t>
            </a:r>
            <a:r>
              <a:rPr lang="en-US" altLang="zh-CN" sz="1600" dirty="0">
                <a:solidFill>
                  <a:srgbClr val="10FBFE"/>
                </a:solidFill>
                <a:latin typeface="微软雅黑" panose="020B0503020204020204" charset="-122"/>
                <a:ea typeface="微软雅黑" panose="020B0503020204020204" charset="-122"/>
              </a:rPr>
              <a:t>jkgh006</a:t>
            </a:r>
          </a:p>
          <a:p>
            <a:r>
              <a:rPr lang="en-US" altLang="zh-CN" sz="1600"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rPr>
              <a:t>姓名：石肖雄</a:t>
            </a:r>
            <a:endParaRPr lang="en-US" altLang="zh-CN" sz="1600" dirty="0">
              <a:solidFill>
                <a:srgbClr val="10FBFE"/>
              </a:solidFill>
              <a:latin typeface="微软雅黑" panose="020B0503020204020204" charset="-122"/>
              <a:ea typeface="微软雅黑" panose="020B0503020204020204" charset="-122"/>
            </a:endParaRPr>
          </a:p>
          <a:p>
            <a:r>
              <a:rPr lang="zh-CN" altLang="en-US" sz="1600" dirty="0">
                <a:solidFill>
                  <a:srgbClr val="10FBFE"/>
                </a:solidFill>
                <a:latin typeface="微软雅黑" panose="020B0503020204020204" charset="-122"/>
                <a:ea typeface="微软雅黑" panose="020B0503020204020204" charset="-122"/>
              </a:rPr>
              <a:t>        公司：杭州敏信科技</a:t>
            </a:r>
            <a:endParaRPr lang="en-US" altLang="zh-CN"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400"/>
                            </p:stCondLst>
                            <p:childTnLst>
                              <p:par>
                                <p:cTn id="23" presetID="12" presetClass="entr" presetSubtype="4"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7" name="文本框 6">
            <a:extLst>
              <a:ext uri="{FF2B5EF4-FFF2-40B4-BE49-F238E27FC236}">
                <a16:creationId xmlns:a16="http://schemas.microsoft.com/office/drawing/2014/main" xmlns="" id="{5A8CD8C2-37C4-431D-BBF4-BCE0F114C3DE}"/>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反序列化</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8" name="图片 7">
            <a:extLst>
              <a:ext uri="{FF2B5EF4-FFF2-40B4-BE49-F238E27FC236}">
                <a16:creationId xmlns:a16="http://schemas.microsoft.com/office/drawing/2014/main" xmlns="" id="{7398F62B-20E9-4CAE-A9E7-B9909BE9DB9E}"/>
              </a:ext>
            </a:extLst>
          </p:cNvPr>
          <p:cNvPicPr>
            <a:picLocks noChangeAspect="1"/>
          </p:cNvPicPr>
          <p:nvPr/>
        </p:nvPicPr>
        <p:blipFill>
          <a:blip r:embed="rId3"/>
          <a:stretch>
            <a:fillRect/>
          </a:stretch>
        </p:blipFill>
        <p:spPr>
          <a:xfrm>
            <a:off x="354330" y="1316722"/>
            <a:ext cx="2715322" cy="791323"/>
          </a:xfrm>
          <a:prstGeom prst="rect">
            <a:avLst/>
          </a:prstGeom>
        </p:spPr>
      </p:pic>
      <p:pic>
        <p:nvPicPr>
          <p:cNvPr id="9" name="图片 8">
            <a:extLst>
              <a:ext uri="{FF2B5EF4-FFF2-40B4-BE49-F238E27FC236}">
                <a16:creationId xmlns:a16="http://schemas.microsoft.com/office/drawing/2014/main" xmlns="" id="{65C4848B-5227-424B-A479-A267240CB28B}"/>
              </a:ext>
            </a:extLst>
          </p:cNvPr>
          <p:cNvPicPr>
            <a:picLocks noChangeAspect="1"/>
          </p:cNvPicPr>
          <p:nvPr/>
        </p:nvPicPr>
        <p:blipFill>
          <a:blip r:embed="rId4"/>
          <a:stretch>
            <a:fillRect/>
          </a:stretch>
        </p:blipFill>
        <p:spPr>
          <a:xfrm>
            <a:off x="351869" y="2075411"/>
            <a:ext cx="2715322" cy="1722291"/>
          </a:xfrm>
          <a:prstGeom prst="rect">
            <a:avLst/>
          </a:prstGeom>
        </p:spPr>
      </p:pic>
      <p:sp>
        <p:nvSpPr>
          <p:cNvPr id="10" name="矩形 9">
            <a:extLst>
              <a:ext uri="{FF2B5EF4-FFF2-40B4-BE49-F238E27FC236}">
                <a16:creationId xmlns:a16="http://schemas.microsoft.com/office/drawing/2014/main" xmlns="" id="{68806784-732E-40EF-AAE7-08F1B641C734}"/>
              </a:ext>
            </a:extLst>
          </p:cNvPr>
          <p:cNvSpPr/>
          <p:nvPr/>
        </p:nvSpPr>
        <p:spPr>
          <a:xfrm>
            <a:off x="3324225" y="868756"/>
            <a:ext cx="4040697" cy="3046988"/>
          </a:xfrm>
          <a:prstGeom prst="rect">
            <a:avLst/>
          </a:prstGeom>
          <a:ln>
            <a:solidFill>
              <a:schemeClr val="bg1"/>
            </a:solidFill>
          </a:ln>
        </p:spPr>
        <p:txBody>
          <a:bodyPr wrap="square">
            <a:spAutoFit/>
          </a:bodyPr>
          <a:lstStyle/>
          <a:p>
            <a:r>
              <a:rPr lang="zh-CN" altLang="en-US" sz="800" dirty="0">
                <a:solidFill>
                  <a:srgbClr val="10FBFE"/>
                </a:solidFill>
                <a:latin typeface="微软雅黑" panose="020B0503020204020204" charset="-122"/>
                <a:ea typeface="微软雅黑" panose="020B0503020204020204" charset="-122"/>
                <a:cs typeface="+mn-ea"/>
              </a:rPr>
              <a:t> public void init() throws ServletException {</a:t>
            </a:r>
          </a:p>
          <a:p>
            <a:r>
              <a:rPr lang="zh-CN" altLang="en-US" sz="800" dirty="0">
                <a:solidFill>
                  <a:srgbClr val="10FBFE"/>
                </a:solidFill>
                <a:latin typeface="微软雅黑" panose="020B0503020204020204" charset="-122"/>
                <a:ea typeface="微软雅黑" panose="020B0503020204020204" charset="-122"/>
                <a:cs typeface="+mn-ea"/>
              </a:rPr>
              <a:t>        if(connections == null) {</a:t>
            </a:r>
          </a:p>
          <a:p>
            <a:r>
              <a:rPr lang="zh-CN" altLang="en-US" sz="800" dirty="0">
                <a:solidFill>
                  <a:srgbClr val="10FBFE"/>
                </a:solidFill>
                <a:latin typeface="微软雅黑" panose="020B0503020204020204" charset="-122"/>
                <a:ea typeface="微软雅黑" panose="020B0503020204020204" charset="-122"/>
                <a:cs typeface="+mn-ea"/>
              </a:rPr>
              <a:t>            connections = new Vector();</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if(server_socket == null) {</a:t>
            </a:r>
          </a:p>
          <a:p>
            <a:r>
              <a:rPr lang="zh-CN" altLang="en-US" sz="800" dirty="0">
                <a:solidFill>
                  <a:srgbClr val="10FBFE"/>
                </a:solidFill>
                <a:latin typeface="微软雅黑" panose="020B0503020204020204" charset="-122"/>
                <a:ea typeface="微软雅黑" panose="020B0503020204020204" charset="-122"/>
                <a:cs typeface="+mn-ea"/>
              </a:rPr>
              <a:t>            ServletConfig config = super.getServletConfig();</a:t>
            </a:r>
          </a:p>
          <a:p>
            <a:r>
              <a:rPr lang="zh-CN" altLang="en-US" sz="800" dirty="0">
                <a:solidFill>
                  <a:srgbClr val="10FBFE"/>
                </a:solidFill>
                <a:latin typeface="微软雅黑" panose="020B0503020204020204" charset="-122"/>
                <a:ea typeface="微软雅黑" panose="020B0503020204020204" charset="-122"/>
                <a:cs typeface="+mn-ea"/>
              </a:rPr>
              <a:t>            String port = config.getInitParameter("SOAPMonitorPort");</a:t>
            </a:r>
          </a:p>
          <a:p>
            <a:r>
              <a:rPr lang="zh-CN" altLang="en-US" sz="800" dirty="0">
                <a:solidFill>
                  <a:srgbClr val="10FBFE"/>
                </a:solidFill>
                <a:latin typeface="微软雅黑" panose="020B0503020204020204" charset="-122"/>
                <a:ea typeface="微软雅黑" panose="020B0503020204020204" charset="-122"/>
                <a:cs typeface="+mn-ea"/>
              </a:rPr>
              <a:t>            if(port == null) {</a:t>
            </a:r>
          </a:p>
          <a:p>
            <a:r>
              <a:rPr lang="zh-CN" altLang="en-US" sz="800" dirty="0">
                <a:solidFill>
                  <a:srgbClr val="10FBFE"/>
                </a:solidFill>
                <a:latin typeface="微软雅黑" panose="020B0503020204020204" charset="-122"/>
                <a:ea typeface="微软雅黑" panose="020B0503020204020204" charset="-122"/>
                <a:cs typeface="+mn-ea"/>
              </a:rPr>
              <a:t>                port = "0";</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try {</a:t>
            </a:r>
          </a:p>
          <a:p>
            <a:r>
              <a:rPr lang="zh-CN" altLang="en-US" sz="800" dirty="0">
                <a:solidFill>
                  <a:srgbClr val="10FBFE"/>
                </a:solidFill>
                <a:latin typeface="微软雅黑" panose="020B0503020204020204" charset="-122"/>
                <a:ea typeface="微软雅黑" panose="020B0503020204020204" charset="-122"/>
                <a:cs typeface="+mn-ea"/>
              </a:rPr>
              <a:t>                server_socket = new ServerSocket(Integer.parseInt(port));</a:t>
            </a:r>
          </a:p>
          <a:p>
            <a:r>
              <a:rPr lang="zh-CN" altLang="en-US" sz="800" dirty="0">
                <a:solidFill>
                  <a:srgbClr val="10FBFE"/>
                </a:solidFill>
                <a:latin typeface="微软雅黑" panose="020B0503020204020204" charset="-122"/>
                <a:ea typeface="微软雅黑" panose="020B0503020204020204" charset="-122"/>
                <a:cs typeface="+mn-ea"/>
              </a:rPr>
              <a:t>            } catch (Exception var4) {</a:t>
            </a:r>
          </a:p>
          <a:p>
            <a:r>
              <a:rPr lang="zh-CN" altLang="en-US" sz="800" dirty="0">
                <a:solidFill>
                  <a:srgbClr val="10FBFE"/>
                </a:solidFill>
                <a:latin typeface="微软雅黑" panose="020B0503020204020204" charset="-122"/>
                <a:ea typeface="微软雅黑" panose="020B0503020204020204" charset="-122"/>
                <a:cs typeface="+mn-ea"/>
              </a:rPr>
              <a:t>                server_socket = null;</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if(server_socket != null) {</a:t>
            </a:r>
          </a:p>
          <a:p>
            <a:r>
              <a:rPr lang="zh-CN" altLang="en-US" sz="800" dirty="0">
                <a:solidFill>
                  <a:srgbClr val="10FBFE"/>
                </a:solidFill>
                <a:latin typeface="微软雅黑" panose="020B0503020204020204" charset="-122"/>
                <a:ea typeface="微软雅黑" panose="020B0503020204020204" charset="-122"/>
                <a:cs typeface="+mn-ea"/>
              </a:rPr>
              <a:t>                (new Thread(new SOAPMonitorService.ServerSocketThread())).start();</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a:t>
            </a:r>
          </a:p>
        </p:txBody>
      </p:sp>
      <p:sp>
        <p:nvSpPr>
          <p:cNvPr id="11" name="矩形 10">
            <a:extLst>
              <a:ext uri="{FF2B5EF4-FFF2-40B4-BE49-F238E27FC236}">
                <a16:creationId xmlns:a16="http://schemas.microsoft.com/office/drawing/2014/main" xmlns="" id="{F8A1A8D0-309E-4249-A0BD-0C1FE70EA89B}"/>
              </a:ext>
            </a:extLst>
          </p:cNvPr>
          <p:cNvSpPr/>
          <p:nvPr/>
        </p:nvSpPr>
        <p:spPr>
          <a:xfrm>
            <a:off x="7606150" y="320933"/>
            <a:ext cx="4312011" cy="6239777"/>
          </a:xfrm>
          <a:prstGeom prst="rect">
            <a:avLst/>
          </a:prstGeom>
          <a:ln>
            <a:solidFill>
              <a:schemeClr val="bg1"/>
            </a:solidFill>
          </a:ln>
        </p:spPr>
        <p:txBody>
          <a:bodyPr wrap="square">
            <a:spAutoFit/>
          </a:bodyPr>
          <a:lstStyle/>
          <a:p>
            <a:r>
              <a:rPr lang="zh-CN" altLang="en-US" sz="800" dirty="0">
                <a:solidFill>
                  <a:srgbClr val="10FBFE"/>
                </a:solidFill>
                <a:latin typeface="微软雅黑" panose="020B0503020204020204" charset="-122"/>
                <a:ea typeface="微软雅黑" panose="020B0503020204020204" charset="-122"/>
                <a:cs typeface="+mn-ea"/>
              </a:rPr>
              <a:t>class ConnectionThread implements Runnable {</a:t>
            </a:r>
          </a:p>
          <a:p>
            <a:r>
              <a:rPr lang="zh-CN" altLang="en-US" sz="800" dirty="0">
                <a:solidFill>
                  <a:srgbClr val="10FBFE"/>
                </a:solidFill>
                <a:latin typeface="微软雅黑" panose="020B0503020204020204" charset="-122"/>
                <a:ea typeface="微软雅黑" panose="020B0503020204020204" charset="-122"/>
                <a:cs typeface="+mn-ea"/>
              </a:rPr>
              <a:t>        private Socket socket = null;</a:t>
            </a:r>
          </a:p>
          <a:p>
            <a:r>
              <a:rPr lang="zh-CN" altLang="en-US" sz="800" dirty="0">
                <a:solidFill>
                  <a:srgbClr val="10FBFE"/>
                </a:solidFill>
                <a:latin typeface="微软雅黑" panose="020B0503020204020204" charset="-122"/>
                <a:ea typeface="微软雅黑" panose="020B0503020204020204" charset="-122"/>
                <a:cs typeface="+mn-ea"/>
              </a:rPr>
              <a:t>        private ObjectInputStream in = null;</a:t>
            </a:r>
          </a:p>
          <a:p>
            <a:r>
              <a:rPr lang="zh-CN" altLang="en-US" sz="800" dirty="0">
                <a:solidFill>
                  <a:srgbClr val="10FBFE"/>
                </a:solidFill>
                <a:latin typeface="微软雅黑" panose="020B0503020204020204" charset="-122"/>
                <a:ea typeface="微软雅黑" panose="020B0503020204020204" charset="-122"/>
                <a:cs typeface="+mn-ea"/>
              </a:rPr>
              <a:t>        private ObjectOutputStream out = null;</a:t>
            </a:r>
          </a:p>
          <a:p>
            <a:r>
              <a:rPr lang="zh-CN" altLang="en-US" sz="800" dirty="0">
                <a:solidFill>
                  <a:srgbClr val="10FBFE"/>
                </a:solidFill>
                <a:latin typeface="微软雅黑" panose="020B0503020204020204" charset="-122"/>
                <a:ea typeface="微软雅黑" panose="020B0503020204020204" charset="-122"/>
                <a:cs typeface="+mn-ea"/>
              </a:rPr>
              <a:t>        private boolean closed = false;</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public ConnectionThread(Socket s) {</a:t>
            </a:r>
          </a:p>
          <a:p>
            <a:r>
              <a:rPr lang="zh-CN" altLang="en-US" sz="800" dirty="0">
                <a:solidFill>
                  <a:srgbClr val="10FBFE"/>
                </a:solidFill>
                <a:latin typeface="微软雅黑" panose="020B0503020204020204" charset="-122"/>
                <a:ea typeface="微软雅黑" panose="020B0503020204020204" charset="-122"/>
                <a:cs typeface="+mn-ea"/>
              </a:rPr>
              <a:t>            this.socket = s;</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try {</a:t>
            </a:r>
          </a:p>
          <a:p>
            <a:r>
              <a:rPr lang="zh-CN" altLang="en-US" sz="800" dirty="0">
                <a:solidFill>
                  <a:srgbClr val="10FBFE"/>
                </a:solidFill>
                <a:latin typeface="微软雅黑" panose="020B0503020204020204" charset="-122"/>
                <a:ea typeface="微软雅黑" panose="020B0503020204020204" charset="-122"/>
                <a:cs typeface="+mn-ea"/>
              </a:rPr>
              <a:t>                this.out = new ObjectOutputStream(this.socket.getOutputStream());</a:t>
            </a:r>
          </a:p>
          <a:p>
            <a:r>
              <a:rPr lang="zh-CN" altLang="en-US" sz="800" dirty="0">
                <a:solidFill>
                  <a:srgbClr val="10FBFE"/>
                </a:solidFill>
                <a:latin typeface="微软雅黑" panose="020B0503020204020204" charset="-122"/>
                <a:ea typeface="微软雅黑" panose="020B0503020204020204" charset="-122"/>
                <a:cs typeface="+mn-ea"/>
              </a:rPr>
              <a:t>                this.out.flush();</a:t>
            </a:r>
          </a:p>
          <a:p>
            <a:r>
              <a:rPr lang="zh-CN" altLang="en-US" sz="800" dirty="0">
                <a:solidFill>
                  <a:srgbClr val="10FBFE"/>
                </a:solidFill>
                <a:latin typeface="微软雅黑" panose="020B0503020204020204" charset="-122"/>
                <a:ea typeface="微软雅黑" panose="020B0503020204020204" charset="-122"/>
                <a:cs typeface="+mn-ea"/>
              </a:rPr>
              <a:t>                this.in = new ObjectInputStream(this.socket.getInputStream());</a:t>
            </a:r>
          </a:p>
          <a:p>
            <a:r>
              <a:rPr lang="zh-CN" altLang="en-US" sz="800" dirty="0">
                <a:solidFill>
                  <a:srgbClr val="10FBFE"/>
                </a:solidFill>
                <a:latin typeface="微软雅黑" panose="020B0503020204020204" charset="-122"/>
                <a:ea typeface="微软雅黑" panose="020B0503020204020204" charset="-122"/>
                <a:cs typeface="+mn-ea"/>
              </a:rPr>
              <a:t>            } catch (Exception var6) {</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synchronized(SOAPMonitorService.connections) {</a:t>
            </a:r>
          </a:p>
          <a:p>
            <a:r>
              <a:rPr lang="zh-CN" altLang="en-US" sz="800" dirty="0">
                <a:solidFill>
                  <a:srgbClr val="10FBFE"/>
                </a:solidFill>
                <a:latin typeface="微软雅黑" panose="020B0503020204020204" charset="-122"/>
                <a:ea typeface="微软雅黑" panose="020B0503020204020204" charset="-122"/>
                <a:cs typeface="+mn-ea"/>
              </a:rPr>
              <a:t>                SOAPMonitorService.connections.addElement(this);</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public void close() {</a:t>
            </a:r>
          </a:p>
          <a:p>
            <a:r>
              <a:rPr lang="zh-CN" altLang="en-US" sz="800" dirty="0">
                <a:solidFill>
                  <a:srgbClr val="10FBFE"/>
                </a:solidFill>
                <a:latin typeface="微软雅黑" panose="020B0503020204020204" charset="-122"/>
                <a:ea typeface="微软雅黑" panose="020B0503020204020204" charset="-122"/>
                <a:cs typeface="+mn-ea"/>
              </a:rPr>
              <a:t>            this.closed = true;</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try {</a:t>
            </a:r>
          </a:p>
          <a:p>
            <a:r>
              <a:rPr lang="zh-CN" altLang="en-US" sz="800" dirty="0">
                <a:solidFill>
                  <a:srgbClr val="10FBFE"/>
                </a:solidFill>
                <a:latin typeface="微软雅黑" panose="020B0503020204020204" charset="-122"/>
                <a:ea typeface="微软雅黑" panose="020B0503020204020204" charset="-122"/>
                <a:cs typeface="+mn-ea"/>
              </a:rPr>
              <a:t>                this.socket.close();</a:t>
            </a:r>
          </a:p>
          <a:p>
            <a:r>
              <a:rPr lang="zh-CN" altLang="en-US" sz="800" dirty="0">
                <a:solidFill>
                  <a:srgbClr val="10FBFE"/>
                </a:solidFill>
                <a:latin typeface="微软雅黑" panose="020B0503020204020204" charset="-122"/>
                <a:ea typeface="微软雅黑" panose="020B0503020204020204" charset="-122"/>
                <a:cs typeface="+mn-ea"/>
              </a:rPr>
              <a:t>            } catch (IOException var2) {</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a:t>
            </a:r>
            <a:endParaRPr lang="en-US" altLang="zh-CN" sz="800" dirty="0">
              <a:solidFill>
                <a:srgbClr val="10FBFE"/>
              </a:solidFill>
              <a:latin typeface="微软雅黑" panose="020B0503020204020204" charset="-122"/>
              <a:ea typeface="微软雅黑" panose="020B0503020204020204" charset="-122"/>
              <a:cs typeface="+mn-ea"/>
            </a:endParaRPr>
          </a:p>
          <a:p>
            <a:endParaRPr lang="en-US" altLang="zh-CN"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public void run() {</a:t>
            </a:r>
          </a:p>
          <a:p>
            <a:r>
              <a:rPr lang="zh-CN" altLang="en-US" sz="800" dirty="0">
                <a:solidFill>
                  <a:srgbClr val="10FBFE"/>
                </a:solidFill>
                <a:latin typeface="微软雅黑" panose="020B0503020204020204" charset="-122"/>
                <a:ea typeface="微软雅黑" panose="020B0503020204020204" charset="-122"/>
                <a:cs typeface="+mn-ea"/>
              </a:rPr>
              <a:t>            while(true) {</a:t>
            </a:r>
          </a:p>
          <a:p>
            <a:r>
              <a:rPr lang="zh-CN" altLang="en-US" sz="800" dirty="0">
                <a:solidFill>
                  <a:srgbClr val="10FBFE"/>
                </a:solidFill>
                <a:latin typeface="微软雅黑" panose="020B0503020204020204" charset="-122"/>
                <a:ea typeface="微软雅黑" panose="020B0503020204020204" charset="-122"/>
                <a:cs typeface="+mn-ea"/>
              </a:rPr>
              <a:t>                try {</a:t>
            </a:r>
          </a:p>
          <a:p>
            <a:r>
              <a:rPr lang="zh-CN" altLang="en-US" sz="800" dirty="0">
                <a:solidFill>
                  <a:srgbClr val="10FBFE"/>
                </a:solidFill>
                <a:latin typeface="微软雅黑" panose="020B0503020204020204" charset="-122"/>
                <a:ea typeface="微软雅黑" panose="020B0503020204020204" charset="-122"/>
                <a:cs typeface="+mn-ea"/>
              </a:rPr>
              <a:t>                    if(!this.closed) {</a:t>
            </a:r>
          </a:p>
          <a:p>
            <a:r>
              <a:rPr lang="zh-CN" altLang="en-US" sz="800" dirty="0">
                <a:solidFill>
                  <a:srgbClr val="10FBFE"/>
                </a:solidFill>
                <a:latin typeface="微软雅黑" panose="020B0503020204020204" charset="-122"/>
                <a:ea typeface="微软雅黑" panose="020B0503020204020204" charset="-122"/>
                <a:cs typeface="+mn-ea"/>
              </a:rPr>
              <a:t>                        Object ioe = this.in.readObject();</a:t>
            </a:r>
          </a:p>
          <a:p>
            <a:r>
              <a:rPr lang="zh-CN" altLang="en-US" sz="800" dirty="0">
                <a:solidFill>
                  <a:srgbClr val="10FBFE"/>
                </a:solidFill>
                <a:latin typeface="微软雅黑" panose="020B0503020204020204" charset="-122"/>
                <a:ea typeface="微软雅黑" panose="020B0503020204020204" charset="-122"/>
                <a:cs typeface="+mn-ea"/>
              </a:rPr>
              <a:t>                        continue;</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 catch (Exception var6) {</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synchronized(SOAPMonitorService.connections) {</a:t>
            </a:r>
          </a:p>
          <a:p>
            <a:r>
              <a:rPr lang="zh-CN" altLang="en-US" sz="800" dirty="0">
                <a:solidFill>
                  <a:srgbClr val="10FBFE"/>
                </a:solidFill>
                <a:latin typeface="微软雅黑" panose="020B0503020204020204" charset="-122"/>
                <a:ea typeface="微软雅黑" panose="020B0503020204020204" charset="-122"/>
                <a:cs typeface="+mn-ea"/>
              </a:rPr>
              <a:t>                    SOAPMonitorService.connections.removeElement(this);</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p:txBody>
      </p:sp>
      <p:sp>
        <p:nvSpPr>
          <p:cNvPr id="12" name="矩形 11">
            <a:extLst>
              <a:ext uri="{FF2B5EF4-FFF2-40B4-BE49-F238E27FC236}">
                <a16:creationId xmlns:a16="http://schemas.microsoft.com/office/drawing/2014/main" xmlns="" id="{175F447C-6D86-4E2A-8ACA-13A741FEFA9B}"/>
              </a:ext>
            </a:extLst>
          </p:cNvPr>
          <p:cNvSpPr/>
          <p:nvPr/>
        </p:nvSpPr>
        <p:spPr>
          <a:xfrm>
            <a:off x="337223" y="4006165"/>
            <a:ext cx="7077617" cy="2554545"/>
          </a:xfrm>
          <a:prstGeom prst="rect">
            <a:avLst/>
          </a:prstGeom>
          <a:ln>
            <a:solidFill>
              <a:schemeClr val="bg1"/>
            </a:solidFill>
          </a:ln>
        </p:spPr>
        <p:txBody>
          <a:bodyPr wrap="square">
            <a:spAutoFit/>
          </a:bodyPr>
          <a:lstStyle/>
          <a:p>
            <a:r>
              <a:rPr lang="en-US" altLang="zh-CN" sz="800" dirty="0">
                <a:solidFill>
                  <a:srgbClr val="10FBFE"/>
                </a:solidFill>
                <a:latin typeface="微软雅黑" panose="020B0503020204020204" charset="-122"/>
                <a:ea typeface="微软雅黑" panose="020B0503020204020204" charset="-122"/>
                <a:cs typeface="+mn-ea"/>
              </a:rPr>
              <a:t>public void </a:t>
            </a:r>
            <a:r>
              <a:rPr lang="en-US" altLang="zh-CN" sz="800" dirty="0" err="1">
                <a:solidFill>
                  <a:srgbClr val="10FBFE"/>
                </a:solidFill>
                <a:latin typeface="微软雅黑" panose="020B0503020204020204" charset="-122"/>
                <a:ea typeface="微软雅黑" panose="020B0503020204020204" charset="-122"/>
                <a:cs typeface="+mn-ea"/>
              </a:rPr>
              <a:t>doGet</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HttpServletRequest</a:t>
            </a:r>
            <a:r>
              <a:rPr lang="en-US" altLang="zh-CN" sz="800" dirty="0">
                <a:solidFill>
                  <a:srgbClr val="10FBFE"/>
                </a:solidFill>
                <a:latin typeface="微软雅黑" panose="020B0503020204020204" charset="-122"/>
                <a:ea typeface="微软雅黑" panose="020B0503020204020204" charset="-122"/>
                <a:cs typeface="+mn-ea"/>
              </a:rPr>
              <a:t> request, </a:t>
            </a:r>
            <a:r>
              <a:rPr lang="en-US" altLang="zh-CN" sz="800" dirty="0" err="1">
                <a:solidFill>
                  <a:srgbClr val="10FBFE"/>
                </a:solidFill>
                <a:latin typeface="微软雅黑" panose="020B0503020204020204" charset="-122"/>
                <a:ea typeface="微软雅黑" panose="020B0503020204020204" charset="-122"/>
                <a:cs typeface="+mn-ea"/>
              </a:rPr>
              <a:t>HttpServletResponse</a:t>
            </a:r>
            <a:r>
              <a:rPr lang="en-US" altLang="zh-CN" sz="800" dirty="0">
                <a:solidFill>
                  <a:srgbClr val="10FBFE"/>
                </a:solidFill>
                <a:latin typeface="微软雅黑" panose="020B0503020204020204" charset="-122"/>
                <a:ea typeface="微软雅黑" panose="020B0503020204020204" charset="-122"/>
                <a:cs typeface="+mn-ea"/>
              </a:rPr>
              <a:t> response) throws </a:t>
            </a:r>
            <a:r>
              <a:rPr lang="en-US" altLang="zh-CN" sz="800" dirty="0" err="1">
                <a:solidFill>
                  <a:srgbClr val="10FBFE"/>
                </a:solidFill>
                <a:latin typeface="微软雅黑" panose="020B0503020204020204" charset="-122"/>
                <a:ea typeface="微软雅黑" panose="020B0503020204020204" charset="-122"/>
                <a:cs typeface="+mn-ea"/>
              </a:rPr>
              <a:t>IOException</a:t>
            </a:r>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ServletException</a:t>
            </a:r>
            <a:r>
              <a:rPr lang="en-US" altLang="zh-CN" sz="800" dirty="0">
                <a:solidFill>
                  <a:srgbClr val="10FBFE"/>
                </a:solidFill>
                <a:latin typeface="微软雅黑" panose="020B0503020204020204" charset="-122"/>
                <a:ea typeface="微软雅黑" panose="020B0503020204020204" charset="-122"/>
                <a:cs typeface="+mn-ea"/>
              </a:rPr>
              <a:t> {</a:t>
            </a:r>
          </a:p>
          <a:p>
            <a:r>
              <a:rPr lang="en-US" altLang="zh-CN" sz="800" dirty="0">
                <a:solidFill>
                  <a:srgbClr val="10FBFE"/>
                </a:solidFill>
                <a:latin typeface="微软雅黑" panose="020B0503020204020204" charset="-122"/>
                <a:ea typeface="微软雅黑" panose="020B0503020204020204" charset="-122"/>
                <a:cs typeface="+mn-ea"/>
              </a:rPr>
              <a:t>        int port = 0;</a:t>
            </a:r>
          </a:p>
          <a:p>
            <a:r>
              <a:rPr lang="en-US" altLang="zh-CN" sz="800" dirty="0">
                <a:solidFill>
                  <a:srgbClr val="10FBFE"/>
                </a:solidFill>
                <a:latin typeface="微软雅黑" panose="020B0503020204020204" charset="-122"/>
                <a:ea typeface="微软雅黑" panose="020B0503020204020204" charset="-122"/>
                <a:cs typeface="+mn-ea"/>
              </a:rPr>
              <a:t>        if(</a:t>
            </a:r>
            <a:r>
              <a:rPr lang="en-US" altLang="zh-CN" sz="800" dirty="0" err="1">
                <a:solidFill>
                  <a:srgbClr val="10FBFE"/>
                </a:solidFill>
                <a:latin typeface="微软雅黑" panose="020B0503020204020204" charset="-122"/>
                <a:ea typeface="微软雅黑" panose="020B0503020204020204" charset="-122"/>
                <a:cs typeface="+mn-ea"/>
              </a:rPr>
              <a:t>server_socket</a:t>
            </a:r>
            <a:r>
              <a:rPr lang="en-US" altLang="zh-CN" sz="800" dirty="0">
                <a:solidFill>
                  <a:srgbClr val="10FBFE"/>
                </a:solidFill>
                <a:latin typeface="微软雅黑" panose="020B0503020204020204" charset="-122"/>
                <a:ea typeface="微软雅黑" panose="020B0503020204020204" charset="-122"/>
                <a:cs typeface="+mn-ea"/>
              </a:rPr>
              <a:t> != null) {</a:t>
            </a:r>
          </a:p>
          <a:p>
            <a:r>
              <a:rPr lang="en-US" altLang="zh-CN" sz="800" dirty="0">
                <a:solidFill>
                  <a:srgbClr val="10FBFE"/>
                </a:solidFill>
                <a:latin typeface="微软雅黑" panose="020B0503020204020204" charset="-122"/>
                <a:ea typeface="微软雅黑" panose="020B0503020204020204" charset="-122"/>
                <a:cs typeface="+mn-ea"/>
              </a:rPr>
              <a:t>            port = </a:t>
            </a:r>
            <a:r>
              <a:rPr lang="en-US" altLang="zh-CN" sz="800" dirty="0" err="1">
                <a:solidFill>
                  <a:srgbClr val="10FBFE"/>
                </a:solidFill>
                <a:latin typeface="微软雅黑" panose="020B0503020204020204" charset="-122"/>
                <a:ea typeface="微软雅黑" panose="020B0503020204020204" charset="-122"/>
                <a:cs typeface="+mn-ea"/>
              </a:rPr>
              <a:t>server_socket.getLocalPort</a:t>
            </a:r>
            <a:r>
              <a:rPr lang="en-US" altLang="zh-CN" sz="800" dirty="0">
                <a:solidFill>
                  <a:srgbClr val="10FBFE"/>
                </a:solidFill>
                <a:latin typeface="微软雅黑" panose="020B0503020204020204" charset="-122"/>
                <a:ea typeface="微软雅黑" panose="020B0503020204020204" charset="-122"/>
                <a:cs typeface="+mn-ea"/>
              </a:rPr>
              <a:t>();</a:t>
            </a:r>
          </a:p>
          <a:p>
            <a:r>
              <a:rPr lang="en-US" altLang="zh-CN" sz="800" dirty="0">
                <a:solidFill>
                  <a:srgbClr val="10FBFE"/>
                </a:solidFill>
                <a:latin typeface="微软雅黑" panose="020B0503020204020204" charset="-122"/>
                <a:ea typeface="微软雅黑" panose="020B0503020204020204" charset="-122"/>
                <a:cs typeface="+mn-ea"/>
              </a:rPr>
              <a:t>        }</a:t>
            </a:r>
          </a:p>
          <a:p>
            <a:endParaRPr lang="en-US" altLang="zh-CN" sz="800" dirty="0">
              <a:solidFill>
                <a:srgbClr val="10FBFE"/>
              </a:solidFill>
              <a:latin typeface="微软雅黑" panose="020B0503020204020204" charset="-122"/>
              <a:ea typeface="微软雅黑" panose="020B0503020204020204" charset="-122"/>
              <a:cs typeface="+mn-ea"/>
            </a:endParaRP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response.setContentType</a:t>
            </a:r>
            <a:r>
              <a:rPr lang="en-US" altLang="zh-CN" sz="800" dirty="0">
                <a:solidFill>
                  <a:srgbClr val="10FBFE"/>
                </a:solidFill>
                <a:latin typeface="微软雅黑" panose="020B0503020204020204" charset="-122"/>
                <a:ea typeface="微软雅黑" panose="020B0503020204020204" charset="-122"/>
                <a:cs typeface="+mn-ea"/>
              </a:rPr>
              <a:t>("text/html");</a:t>
            </a:r>
          </a:p>
          <a:p>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("&lt;object </a:t>
            </a:r>
            <a:r>
              <a:rPr lang="en-US" altLang="zh-CN" sz="800" dirty="0" err="1">
                <a:solidFill>
                  <a:srgbClr val="10FBFE"/>
                </a:solidFill>
                <a:latin typeface="微软雅黑" panose="020B0503020204020204" charset="-122"/>
                <a:ea typeface="微软雅黑" panose="020B0503020204020204" charset="-122"/>
                <a:cs typeface="+mn-ea"/>
              </a:rPr>
              <a:t>classid</a:t>
            </a:r>
            <a:r>
              <a:rPr lang="en-US" altLang="zh-CN" sz="800" dirty="0">
                <a:solidFill>
                  <a:srgbClr val="10FBFE"/>
                </a:solidFill>
                <a:latin typeface="微软雅黑" panose="020B0503020204020204" charset="-122"/>
                <a:ea typeface="微软雅黑" panose="020B0503020204020204" charset="-122"/>
                <a:cs typeface="+mn-ea"/>
              </a:rPr>
              <a:t>=\"clsid:8AD9C840-044E-11D1-B3E9-00805F499D93\" width=100% height=100% codebase=\"http://java.sun.com/products/plugin/1.3/jinstall-13-win32.cab#Version=1,3,0,0\"&gt;");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("&lt;param name=code value=</a:t>
            </a:r>
            <a:r>
              <a:rPr lang="en-US" altLang="zh-CN" sz="800" dirty="0" err="1">
                <a:solidFill>
                  <a:srgbClr val="10FBFE"/>
                </a:solidFill>
                <a:latin typeface="微软雅黑" panose="020B0503020204020204" charset="-122"/>
                <a:ea typeface="微软雅黑" panose="020B0503020204020204" charset="-122"/>
                <a:cs typeface="+mn-ea"/>
              </a:rPr>
              <a:t>SOAPMonitorApplet.class</a:t>
            </a:r>
            <a:r>
              <a:rPr lang="en-US" altLang="zh-CN" sz="800" dirty="0">
                <a:solidFill>
                  <a:srgbClr val="10FBFE"/>
                </a:solidFill>
                <a:latin typeface="微软雅黑" panose="020B0503020204020204" charset="-122"/>
                <a:ea typeface="微软雅黑" panose="020B0503020204020204" charset="-122"/>
                <a:cs typeface="+mn-ea"/>
              </a:rPr>
              <a:t>&gt;");</a:t>
            </a:r>
          </a:p>
          <a:p>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("&lt;embed type=\"application/</a:t>
            </a:r>
            <a:r>
              <a:rPr lang="en-US" altLang="zh-CN" sz="800" dirty="0" err="1">
                <a:solidFill>
                  <a:srgbClr val="10FBFE"/>
                </a:solidFill>
                <a:latin typeface="微软雅黑" panose="020B0503020204020204" charset="-122"/>
                <a:ea typeface="微软雅黑" panose="020B0503020204020204" charset="-122"/>
                <a:cs typeface="+mn-ea"/>
              </a:rPr>
              <a:t>x-java-applet;version</a:t>
            </a:r>
            <a:r>
              <a:rPr lang="en-US" altLang="zh-CN" sz="800" dirty="0">
                <a:solidFill>
                  <a:srgbClr val="10FBFE"/>
                </a:solidFill>
                <a:latin typeface="微软雅黑" panose="020B0503020204020204" charset="-122"/>
                <a:ea typeface="微软雅黑" panose="020B0503020204020204" charset="-122"/>
                <a:cs typeface="+mn-ea"/>
              </a:rPr>
              <a:t>=1.3\" code=</a:t>
            </a:r>
            <a:r>
              <a:rPr lang="en-US" altLang="zh-CN" sz="800" dirty="0" err="1">
                <a:solidFill>
                  <a:srgbClr val="10FBFE"/>
                </a:solidFill>
                <a:latin typeface="微软雅黑" panose="020B0503020204020204" charset="-122"/>
                <a:ea typeface="微软雅黑" panose="020B0503020204020204" charset="-122"/>
                <a:cs typeface="+mn-ea"/>
              </a:rPr>
              <a:t>SOAPMonitorApplet.class</a:t>
            </a:r>
            <a:r>
              <a:rPr lang="en-US" altLang="zh-CN" sz="800" dirty="0">
                <a:solidFill>
                  <a:srgbClr val="10FBFE"/>
                </a:solidFill>
                <a:latin typeface="微软雅黑" panose="020B0503020204020204" charset="-122"/>
                <a:ea typeface="微软雅黑" panose="020B0503020204020204" charset="-122"/>
                <a:cs typeface="+mn-ea"/>
              </a:rPr>
              <a:t> width=100% height=100% port=\"" + port + "\" scriptable=false </a:t>
            </a:r>
            <a:r>
              <a:rPr lang="en-US" altLang="zh-CN" sz="800" dirty="0" err="1">
                <a:solidFill>
                  <a:srgbClr val="10FBFE"/>
                </a:solidFill>
                <a:latin typeface="微软雅黑" panose="020B0503020204020204" charset="-122"/>
                <a:ea typeface="微软雅黑" panose="020B0503020204020204" charset="-122"/>
                <a:cs typeface="+mn-ea"/>
              </a:rPr>
              <a:t>pluginspage</a:t>
            </a:r>
            <a:r>
              <a:rPr lang="en-US" altLang="zh-CN" sz="800" dirty="0">
                <a:solidFill>
                  <a:srgbClr val="10FBFE"/>
                </a:solidFill>
                <a:latin typeface="微软雅黑" panose="020B0503020204020204" charset="-122"/>
                <a:ea typeface="微软雅黑" panose="020B0503020204020204" charset="-122"/>
                <a:cs typeface="+mn-ea"/>
              </a:rPr>
              <a:t>=\"http://java.sun.com/products/plugin/1.3/plugin-install.html\"&gt;");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a:t>
            </a:r>
            <a:r>
              <a:rPr lang="en-US" altLang="zh-CN" sz="800" dirty="0" err="1">
                <a:solidFill>
                  <a:srgbClr val="10FBFE"/>
                </a:solidFill>
                <a:latin typeface="微软雅黑" panose="020B0503020204020204" charset="-122"/>
                <a:ea typeface="微软雅黑" panose="020B0503020204020204" charset="-122"/>
                <a:cs typeface="+mn-ea"/>
              </a:rPr>
              <a:t>noembed</a:t>
            </a:r>
            <a:r>
              <a:rPr lang="en-US" altLang="zh-CN" sz="800" dirty="0">
                <a:solidFill>
                  <a:srgbClr val="10FBFE"/>
                </a:solidFill>
                <a:latin typeface="微软雅黑" panose="020B0503020204020204" charset="-122"/>
                <a:ea typeface="微软雅黑" panose="020B0503020204020204" charset="-122"/>
                <a:cs typeface="+mn-ea"/>
              </a:rPr>
              <a:t>&gt;");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("&lt;/comment&gt;");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a:t>
            </a:r>
            <a:r>
              <a:rPr lang="en-US" altLang="zh-CN" sz="800" dirty="0" err="1">
                <a:solidFill>
                  <a:srgbClr val="10FBFE"/>
                </a:solidFill>
                <a:latin typeface="微软雅黑" panose="020B0503020204020204" charset="-122"/>
                <a:ea typeface="微软雅黑" panose="020B0503020204020204" charset="-122"/>
                <a:cs typeface="+mn-ea"/>
              </a:rPr>
              <a:t>noembed</a:t>
            </a:r>
            <a:r>
              <a:rPr lang="en-US" altLang="zh-CN" sz="800" dirty="0">
                <a:solidFill>
                  <a:srgbClr val="10FBFE"/>
                </a:solidFill>
                <a:latin typeface="微软雅黑" panose="020B0503020204020204" charset="-122"/>
                <a:ea typeface="微软雅黑" panose="020B0503020204020204" charset="-122"/>
                <a:cs typeface="+mn-ea"/>
              </a:rPr>
              <a:t>&gt;");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("&lt;/embed&gt;");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("&lt;/object&gt;");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("&lt;/body&gt;");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("&lt;/html&gt;");</a:t>
            </a:r>
          </a:p>
          <a:p>
            <a:r>
              <a:rPr lang="en-US" altLang="zh-CN" sz="800" dirty="0">
                <a:solidFill>
                  <a:srgbClr val="10FBFE"/>
                </a:solidFill>
                <a:latin typeface="微软雅黑" panose="020B0503020204020204" charset="-122"/>
                <a:ea typeface="微软雅黑" panose="020B0503020204020204" charset="-122"/>
                <a:cs typeface="+mn-ea"/>
              </a:rPr>
              <a:t>    }</a:t>
            </a:r>
            <a:endParaRPr lang="zh-CN" altLang="en-US" sz="800" dirty="0">
              <a:solidFill>
                <a:srgbClr val="10FBFE"/>
              </a:solidFill>
              <a:latin typeface="微软雅黑" panose="020B0503020204020204" charset="-122"/>
              <a:ea typeface="微软雅黑" panose="020B0503020204020204" charset="-122"/>
              <a:cs typeface="+mn-ea"/>
            </a:endParaRPr>
          </a:p>
        </p:txBody>
      </p:sp>
      <p:sp>
        <p:nvSpPr>
          <p:cNvPr id="14" name="椭圆 13">
            <a:extLst>
              <a:ext uri="{FF2B5EF4-FFF2-40B4-BE49-F238E27FC236}">
                <a16:creationId xmlns:a16="http://schemas.microsoft.com/office/drawing/2014/main" xmlns="" id="{2B403E11-8B03-4E1E-A558-E58058687080}"/>
              </a:ext>
            </a:extLst>
          </p:cNvPr>
          <p:cNvSpPr/>
          <p:nvPr/>
        </p:nvSpPr>
        <p:spPr>
          <a:xfrm>
            <a:off x="2796235" y="1091681"/>
            <a:ext cx="450081" cy="4500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a:t>
            </a:r>
          </a:p>
        </p:txBody>
      </p:sp>
      <p:sp>
        <p:nvSpPr>
          <p:cNvPr id="15" name="椭圆 14">
            <a:extLst>
              <a:ext uri="{FF2B5EF4-FFF2-40B4-BE49-F238E27FC236}">
                <a16:creationId xmlns:a16="http://schemas.microsoft.com/office/drawing/2014/main" xmlns="" id="{52C4CAE8-0BB3-4E65-A2E5-3C5E2E77BF59}"/>
              </a:ext>
            </a:extLst>
          </p:cNvPr>
          <p:cNvSpPr/>
          <p:nvPr/>
        </p:nvSpPr>
        <p:spPr>
          <a:xfrm>
            <a:off x="7087819" y="641600"/>
            <a:ext cx="450081" cy="4500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2</a:t>
            </a:r>
          </a:p>
        </p:txBody>
      </p:sp>
      <p:sp>
        <p:nvSpPr>
          <p:cNvPr id="16" name="椭圆 15">
            <a:extLst>
              <a:ext uri="{FF2B5EF4-FFF2-40B4-BE49-F238E27FC236}">
                <a16:creationId xmlns:a16="http://schemas.microsoft.com/office/drawing/2014/main" xmlns="" id="{7A2182D9-3BE7-4CDD-95A8-CBBE540E1EB1}"/>
              </a:ext>
            </a:extLst>
          </p:cNvPr>
          <p:cNvSpPr/>
          <p:nvPr/>
        </p:nvSpPr>
        <p:spPr>
          <a:xfrm>
            <a:off x="11659390" y="95892"/>
            <a:ext cx="450081" cy="4500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3</a:t>
            </a:r>
          </a:p>
        </p:txBody>
      </p:sp>
    </p:spTree>
    <p:extLst>
      <p:ext uri="{BB962C8B-B14F-4D97-AF65-F5344CB8AC3E}">
        <p14:creationId xmlns:p14="http://schemas.microsoft.com/office/powerpoint/2010/main" val="10055709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文件读取</a:t>
            </a:r>
          </a:p>
        </p:txBody>
      </p:sp>
      <p:sp>
        <p:nvSpPr>
          <p:cNvPr id="23563" name="矩形 37"/>
          <p:cNvSpPr>
            <a:spLocks noChangeArrowheads="1"/>
          </p:cNvSpPr>
          <p:nvPr/>
        </p:nvSpPr>
        <p:spPr bwMode="auto">
          <a:xfrm>
            <a:off x="6243955" y="2452370"/>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通过外部实体，可以读取系统内</a:t>
            </a:r>
            <a:r>
              <a:rPr lang="en-US" altLang="zh-CN" sz="1200" dirty="0">
                <a:solidFill>
                  <a:srgbClr val="01C3E3"/>
                </a:solidFill>
                <a:latin typeface="微软雅黑" panose="020B0503020204020204" charset="-122"/>
                <a:ea typeface="微软雅黑" panose="020B0503020204020204" charset="-122"/>
              </a:rPr>
              <a:t>/</a:t>
            </a:r>
            <a:r>
              <a:rPr lang="en-US" altLang="zh-CN" sz="1200" dirty="0" err="1">
                <a:solidFill>
                  <a:srgbClr val="01C3E3"/>
                </a:solidFill>
                <a:latin typeface="微软雅黑" panose="020B0503020204020204" charset="-122"/>
                <a:ea typeface="微软雅黑" panose="020B0503020204020204" charset="-122"/>
              </a:rPr>
              <a:t>etc</a:t>
            </a:r>
            <a:r>
              <a:rPr lang="en-US" altLang="zh-CN" sz="1200" dirty="0">
                <a:solidFill>
                  <a:srgbClr val="01C3E3"/>
                </a:solidFill>
                <a:latin typeface="微软雅黑" panose="020B0503020204020204" charset="-122"/>
                <a:ea typeface="微软雅黑" panose="020B0503020204020204" charset="-122"/>
              </a:rPr>
              <a:t>/</a:t>
            </a:r>
            <a:r>
              <a:rPr lang="en-US" altLang="zh-CN" sz="1200" dirty="0" err="1">
                <a:solidFill>
                  <a:srgbClr val="01C3E3"/>
                </a:solidFill>
                <a:latin typeface="微软雅黑" panose="020B0503020204020204" charset="-122"/>
                <a:ea typeface="微软雅黑" panose="020B0503020204020204" charset="-122"/>
              </a:rPr>
              <a:t>passwd</a:t>
            </a:r>
            <a:r>
              <a:rPr lang="zh-CN" altLang="en-US" sz="1200" dirty="0">
                <a:solidFill>
                  <a:srgbClr val="01C3E3"/>
                </a:solidFill>
                <a:latin typeface="微软雅黑" panose="020B0503020204020204" charset="-122"/>
                <a:ea typeface="微软雅黑" panose="020B0503020204020204" charset="-122"/>
              </a:rPr>
              <a:t>的内容</a:t>
            </a:r>
          </a:p>
        </p:txBody>
      </p:sp>
      <p:cxnSp>
        <p:nvCxnSpPr>
          <p:cNvPr id="41" name="直接连接符 40"/>
          <p:cNvCxnSpPr/>
          <p:nvPr/>
        </p:nvCxnSpPr>
        <p:spPr>
          <a:xfrm>
            <a:off x="774383" y="3736000"/>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AF4233F1-E567-49F3-AF3C-E8B12684D20D}"/>
              </a:ext>
            </a:extLst>
          </p:cNvPr>
          <p:cNvPicPr>
            <a:picLocks noChangeAspect="1"/>
          </p:cNvPicPr>
          <p:nvPr/>
        </p:nvPicPr>
        <p:blipFill>
          <a:blip r:embed="rId3"/>
          <a:stretch>
            <a:fillRect/>
          </a:stretch>
        </p:blipFill>
        <p:spPr>
          <a:xfrm>
            <a:off x="657279" y="2178604"/>
            <a:ext cx="5139637" cy="1353161"/>
          </a:xfrm>
          <a:prstGeom prst="rect">
            <a:avLst/>
          </a:prstGeom>
        </p:spPr>
      </p:pic>
      <p:sp>
        <p:nvSpPr>
          <p:cNvPr id="14" name="椭圆 13">
            <a:extLst>
              <a:ext uri="{FF2B5EF4-FFF2-40B4-BE49-F238E27FC236}">
                <a16:creationId xmlns:a16="http://schemas.microsoft.com/office/drawing/2014/main" xmlns="" id="{9238AB3E-865C-48E1-9A47-B7DACDA0AEE0}"/>
              </a:ext>
            </a:extLst>
          </p:cNvPr>
          <p:cNvSpPr/>
          <p:nvPr/>
        </p:nvSpPr>
        <p:spPr>
          <a:xfrm>
            <a:off x="5759133" y="3547088"/>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a:extLst>
              <a:ext uri="{FF2B5EF4-FFF2-40B4-BE49-F238E27FC236}">
                <a16:creationId xmlns:a16="http://schemas.microsoft.com/office/drawing/2014/main" xmlns="" id="{C66AC8DD-8C2D-4847-9F64-761AC30211D7}"/>
              </a:ext>
            </a:extLst>
          </p:cNvPr>
          <p:cNvCxnSpPr/>
          <p:nvPr/>
        </p:nvCxnSpPr>
        <p:spPr>
          <a:xfrm>
            <a:off x="6136958" y="3736000"/>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6" name="矩形 34">
            <a:extLst>
              <a:ext uri="{FF2B5EF4-FFF2-40B4-BE49-F238E27FC236}">
                <a16:creationId xmlns:a16="http://schemas.microsoft.com/office/drawing/2014/main" xmlns="" id="{826D54B9-9FD1-4CE1-B07E-922C2F146844}"/>
              </a:ext>
            </a:extLst>
          </p:cNvPr>
          <p:cNvSpPr>
            <a:spLocks noChangeArrowheads="1"/>
          </p:cNvSpPr>
          <p:nvPr/>
        </p:nvSpPr>
        <p:spPr bwMode="auto">
          <a:xfrm>
            <a:off x="6243638" y="3995041"/>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目录列表</a:t>
            </a:r>
          </a:p>
        </p:txBody>
      </p:sp>
      <p:pic>
        <p:nvPicPr>
          <p:cNvPr id="7" name="图片 6">
            <a:extLst>
              <a:ext uri="{FF2B5EF4-FFF2-40B4-BE49-F238E27FC236}">
                <a16:creationId xmlns:a16="http://schemas.microsoft.com/office/drawing/2014/main" xmlns="" id="{8B3FCFE8-50FE-4191-8655-50398D54CAD3}"/>
              </a:ext>
            </a:extLst>
          </p:cNvPr>
          <p:cNvPicPr>
            <a:picLocks noChangeAspect="1"/>
          </p:cNvPicPr>
          <p:nvPr/>
        </p:nvPicPr>
        <p:blipFill>
          <a:blip r:embed="rId4"/>
          <a:stretch>
            <a:fillRect/>
          </a:stretch>
        </p:blipFill>
        <p:spPr>
          <a:xfrm>
            <a:off x="657279" y="3924913"/>
            <a:ext cx="5139637" cy="1370570"/>
          </a:xfrm>
          <a:prstGeom prst="rect">
            <a:avLst/>
          </a:prstGeom>
        </p:spPr>
      </p:pic>
      <p:sp>
        <p:nvSpPr>
          <p:cNvPr id="18" name="矩形 37">
            <a:extLst>
              <a:ext uri="{FF2B5EF4-FFF2-40B4-BE49-F238E27FC236}">
                <a16:creationId xmlns:a16="http://schemas.microsoft.com/office/drawing/2014/main" xmlns="" id="{71962DD9-86EC-4DDC-B906-BA8A76F3597F}"/>
              </a:ext>
            </a:extLst>
          </p:cNvPr>
          <p:cNvSpPr>
            <a:spLocks noChangeArrowheads="1"/>
          </p:cNvSpPr>
          <p:nvPr/>
        </p:nvSpPr>
        <p:spPr bwMode="auto">
          <a:xfrm>
            <a:off x="6243955" y="4514588"/>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通过外部实体，可以列举出来</a:t>
            </a:r>
            <a:r>
              <a:rPr lang="en-US" altLang="zh-CN" sz="1200" dirty="0">
                <a:solidFill>
                  <a:srgbClr val="01C3E3"/>
                </a:solidFill>
                <a:latin typeface="微软雅黑" panose="020B0503020204020204" charset="-122"/>
                <a:ea typeface="微软雅黑" panose="020B0503020204020204" charset="-122"/>
              </a:rPr>
              <a:t>/</a:t>
            </a:r>
            <a:r>
              <a:rPr lang="en-US" altLang="zh-CN" sz="1200" dirty="0" err="1">
                <a:solidFill>
                  <a:srgbClr val="01C3E3"/>
                </a:solidFill>
                <a:latin typeface="微软雅黑" panose="020B0503020204020204" charset="-122"/>
                <a:ea typeface="微软雅黑" panose="020B0503020204020204" charset="-122"/>
              </a:rPr>
              <a:t>etc</a:t>
            </a:r>
            <a:r>
              <a:rPr lang="en-US" altLang="zh-CN" sz="1200" dirty="0">
                <a:solidFill>
                  <a:srgbClr val="01C3E3"/>
                </a:solidFill>
                <a:latin typeface="微软雅黑" panose="020B0503020204020204" charset="-122"/>
                <a:ea typeface="微软雅黑" panose="020B0503020204020204" charset="-122"/>
              </a:rPr>
              <a:t>/</a:t>
            </a:r>
            <a:r>
              <a:rPr lang="zh-CN" altLang="en-US" sz="1200" dirty="0">
                <a:solidFill>
                  <a:srgbClr val="01C3E3"/>
                </a:solidFill>
                <a:latin typeface="微软雅黑" panose="020B0503020204020204" charset="-122"/>
                <a:ea typeface="微软雅黑" panose="020B0503020204020204" charset="-122"/>
              </a:rPr>
              <a:t>目录底下的所有文件</a:t>
            </a:r>
          </a:p>
        </p:txBody>
      </p:sp>
      <p:sp>
        <p:nvSpPr>
          <p:cNvPr id="19" name="文本框 18">
            <a:extLst>
              <a:ext uri="{FF2B5EF4-FFF2-40B4-BE49-F238E27FC236}">
                <a16:creationId xmlns:a16="http://schemas.microsoft.com/office/drawing/2014/main" xmlns="" id="{013D9786-636D-4836-80F4-B9D7C175EE8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xml</a:t>
            </a:r>
            <a:r>
              <a:rPr lang="zh-CN" altLang="en-US" sz="1600" b="1" dirty="0">
                <a:solidFill>
                  <a:srgbClr val="10FBFE"/>
                </a:solidFill>
                <a:latin typeface="微软雅黑" panose="020B0503020204020204" charset="-122"/>
                <a:ea typeface="微软雅黑" panose="020B0503020204020204" charset="-122"/>
              </a:rPr>
              <a:t>实体</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069180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561"/>
                                        </p:tgtEl>
                                        <p:attrNameLst>
                                          <p:attrName>style.visibility</p:attrName>
                                        </p:attrNameLst>
                                      </p:cBhvr>
                                      <p:to>
                                        <p:strVal val="visible"/>
                                      </p:to>
                                    </p:set>
                                    <p:animEffect transition="in" filter="wipe(left)">
                                      <p:cBhvr>
                                        <p:cTn id="20" dur="500"/>
                                        <p:tgtEl>
                                          <p:spTgt spid="2356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563"/>
                                        </p:tgtEl>
                                        <p:attrNameLst>
                                          <p:attrName>style.visibility</p:attrName>
                                        </p:attrNameLst>
                                      </p:cBhvr>
                                      <p:to>
                                        <p:strVal val="visible"/>
                                      </p:to>
                                    </p:set>
                                    <p:animEffect transition="in" filter="wipe(left)">
                                      <p:cBhvr>
                                        <p:cTn id="23" dur="500"/>
                                        <p:tgtEl>
                                          <p:spTgt spid="2356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22" presetClass="entr" presetSubtype="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3" grpId="0"/>
      <p:bldP spid="14" grpId="0" animBg="1"/>
      <p:bldP spid="16"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cxnSp>
        <p:nvCxnSpPr>
          <p:cNvPr id="34" name="直接连接符 33"/>
          <p:cNvCxnSpPr/>
          <p:nvPr/>
        </p:nvCxnSpPr>
        <p:spPr>
          <a:xfrm>
            <a:off x="6072771" y="183480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369473" y="2343812"/>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err="1">
                <a:solidFill>
                  <a:srgbClr val="10FBFE"/>
                </a:solidFill>
                <a:latin typeface="微软雅黑" panose="020B0503020204020204" charset="-122"/>
                <a:ea typeface="微软雅黑" panose="020B0503020204020204" charset="-122"/>
                <a:sym typeface="+mn-ea"/>
              </a:rPr>
              <a:t>Ssrf</a:t>
            </a:r>
            <a:r>
              <a:rPr lang="zh-CN" altLang="en-US" b="1" dirty="0">
                <a:solidFill>
                  <a:srgbClr val="10FBFE"/>
                </a:solidFill>
                <a:latin typeface="微软雅黑" panose="020B0503020204020204" charset="-122"/>
                <a:ea typeface="微软雅黑" panose="020B0503020204020204" charset="-122"/>
                <a:sym typeface="+mn-ea"/>
              </a:rPr>
              <a:t>攻击</a:t>
            </a:r>
          </a:p>
        </p:txBody>
      </p:sp>
      <p:sp>
        <p:nvSpPr>
          <p:cNvPr id="23563" name="矩形 37"/>
          <p:cNvSpPr>
            <a:spLocks noChangeArrowheads="1"/>
          </p:cNvSpPr>
          <p:nvPr/>
        </p:nvSpPr>
        <p:spPr bwMode="auto">
          <a:xfrm>
            <a:off x="6369790" y="2712429"/>
            <a:ext cx="5050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根据不同语言支持的协议也不一样，例如</a:t>
            </a:r>
            <a:r>
              <a:rPr lang="en-US" altLang="zh-CN" sz="1200" dirty="0">
                <a:solidFill>
                  <a:srgbClr val="01C3E3"/>
                </a:solidFill>
                <a:latin typeface="微软雅黑" panose="020B0503020204020204" charset="-122"/>
                <a:ea typeface="微软雅黑" panose="020B0503020204020204" charset="-122"/>
              </a:rPr>
              <a:t>java</a:t>
            </a:r>
          </a:p>
          <a:p>
            <a:pPr algn="l" eaLnBrk="1" hangingPunct="1">
              <a:lnSpc>
                <a:spcPct val="150000"/>
              </a:lnSpc>
            </a:pPr>
            <a:r>
              <a:rPr lang="en-US" altLang="zh-CN" sz="1200" dirty="0">
                <a:solidFill>
                  <a:srgbClr val="01C3E3"/>
                </a:solidFill>
                <a:latin typeface="微软雅黑" panose="020B0503020204020204" charset="-122"/>
                <a:ea typeface="微软雅黑" panose="020B0503020204020204" charset="-122"/>
              </a:rPr>
              <a:t>1.FTP</a:t>
            </a:r>
            <a:r>
              <a:rPr lang="zh-CN" altLang="en-US" sz="1200" dirty="0">
                <a:solidFill>
                  <a:srgbClr val="01C3E3"/>
                </a:solidFill>
                <a:latin typeface="微软雅黑" panose="020B0503020204020204" charset="-122"/>
                <a:ea typeface="微软雅黑" panose="020B0503020204020204" charset="-122"/>
              </a:rPr>
              <a:t>协议，</a:t>
            </a:r>
            <a:r>
              <a:rPr lang="en-US" altLang="zh-CN" sz="1200" dirty="0">
                <a:solidFill>
                  <a:srgbClr val="01C3E3"/>
                </a:solidFill>
                <a:latin typeface="微软雅黑" panose="020B0503020204020204" charset="-122"/>
                <a:ea typeface="微软雅黑" panose="020B0503020204020204" charset="-122"/>
              </a:rPr>
              <a:t>2.HTTP</a:t>
            </a:r>
            <a:r>
              <a:rPr lang="zh-CN" altLang="en-US" sz="1200" dirty="0">
                <a:solidFill>
                  <a:srgbClr val="01C3E3"/>
                </a:solidFill>
                <a:latin typeface="微软雅黑" panose="020B0503020204020204" charset="-122"/>
                <a:ea typeface="微软雅黑" panose="020B0503020204020204" charset="-122"/>
              </a:rPr>
              <a:t>协议，</a:t>
            </a:r>
            <a:r>
              <a:rPr lang="en-US" altLang="zh-CN" sz="1200" dirty="0">
                <a:solidFill>
                  <a:srgbClr val="01C3E3"/>
                </a:solidFill>
                <a:latin typeface="微软雅黑" panose="020B0503020204020204" charset="-122"/>
                <a:ea typeface="微软雅黑" panose="020B0503020204020204" charset="-122"/>
              </a:rPr>
              <a:t>3.HTTPS</a:t>
            </a:r>
            <a:r>
              <a:rPr lang="zh-CN" altLang="en-US" sz="1200" dirty="0">
                <a:solidFill>
                  <a:srgbClr val="01C3E3"/>
                </a:solidFill>
                <a:latin typeface="微软雅黑" panose="020B0503020204020204" charset="-122"/>
                <a:ea typeface="微软雅黑" panose="020B0503020204020204" charset="-122"/>
              </a:rPr>
              <a:t>协议，</a:t>
            </a:r>
            <a:r>
              <a:rPr lang="en-US" altLang="zh-CN" sz="1200" dirty="0">
                <a:solidFill>
                  <a:srgbClr val="01C3E3"/>
                </a:solidFill>
                <a:latin typeface="微软雅黑" panose="020B0503020204020204" charset="-122"/>
                <a:ea typeface="微软雅黑" panose="020B0503020204020204" charset="-122"/>
              </a:rPr>
              <a:t>GOPHER</a:t>
            </a:r>
            <a:r>
              <a:rPr lang="zh-CN" altLang="en-US" sz="1200" dirty="0">
                <a:solidFill>
                  <a:srgbClr val="01C3E3"/>
                </a:solidFill>
                <a:latin typeface="微软雅黑" panose="020B0503020204020204" charset="-122"/>
                <a:ea typeface="微软雅黑" panose="020B0503020204020204" charset="-122"/>
              </a:rPr>
              <a:t>协议</a:t>
            </a:r>
          </a:p>
        </p:txBody>
      </p:sp>
      <p:cxnSp>
        <p:nvCxnSpPr>
          <p:cNvPr id="41" name="直接连接符 40"/>
          <p:cNvCxnSpPr/>
          <p:nvPr/>
        </p:nvCxnSpPr>
        <p:spPr>
          <a:xfrm>
            <a:off x="900218" y="3996059"/>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xmlns="" id="{9238AB3E-865C-48E1-9A47-B7DACDA0AEE0}"/>
              </a:ext>
            </a:extLst>
          </p:cNvPr>
          <p:cNvSpPr/>
          <p:nvPr/>
        </p:nvSpPr>
        <p:spPr>
          <a:xfrm>
            <a:off x="5884968" y="3807147"/>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a:extLst>
              <a:ext uri="{FF2B5EF4-FFF2-40B4-BE49-F238E27FC236}">
                <a16:creationId xmlns:a16="http://schemas.microsoft.com/office/drawing/2014/main" xmlns="" id="{C66AC8DD-8C2D-4847-9F64-761AC30211D7}"/>
              </a:ext>
            </a:extLst>
          </p:cNvPr>
          <p:cNvCxnSpPr/>
          <p:nvPr/>
        </p:nvCxnSpPr>
        <p:spPr>
          <a:xfrm>
            <a:off x="6262793" y="3996059"/>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6" name="矩形 34">
            <a:extLst>
              <a:ext uri="{FF2B5EF4-FFF2-40B4-BE49-F238E27FC236}">
                <a16:creationId xmlns:a16="http://schemas.microsoft.com/office/drawing/2014/main" xmlns="" id="{826D54B9-9FD1-4CE1-B07E-922C2F146844}"/>
              </a:ext>
            </a:extLst>
          </p:cNvPr>
          <p:cNvSpPr>
            <a:spLocks noChangeArrowheads="1"/>
          </p:cNvSpPr>
          <p:nvPr/>
        </p:nvSpPr>
        <p:spPr bwMode="auto">
          <a:xfrm>
            <a:off x="6369473" y="4255100"/>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命令执行</a:t>
            </a:r>
          </a:p>
        </p:txBody>
      </p:sp>
      <p:sp>
        <p:nvSpPr>
          <p:cNvPr id="18" name="矩形 37">
            <a:extLst>
              <a:ext uri="{FF2B5EF4-FFF2-40B4-BE49-F238E27FC236}">
                <a16:creationId xmlns:a16="http://schemas.microsoft.com/office/drawing/2014/main" xmlns="" id="{71962DD9-86EC-4DDC-B906-BA8A76F3597F}"/>
              </a:ext>
            </a:extLst>
          </p:cNvPr>
          <p:cNvSpPr>
            <a:spLocks noChangeArrowheads="1"/>
          </p:cNvSpPr>
          <p:nvPr/>
        </p:nvSpPr>
        <p:spPr bwMode="auto">
          <a:xfrm>
            <a:off x="6369790" y="4774647"/>
            <a:ext cx="50501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01C3E3"/>
                </a:solidFill>
                <a:latin typeface="微软雅黑" panose="020B0503020204020204" charset="-122"/>
                <a:ea typeface="微软雅黑" panose="020B0503020204020204" charset="-122"/>
              </a:rPr>
              <a:t>在</a:t>
            </a:r>
            <a:r>
              <a:rPr lang="en-US" altLang="zh-CN" sz="1200" dirty="0" err="1">
                <a:solidFill>
                  <a:srgbClr val="01C3E3"/>
                </a:solidFill>
                <a:latin typeface="微软雅黑" panose="020B0503020204020204" charset="-122"/>
                <a:ea typeface="微软雅黑" panose="020B0503020204020204" charset="-122"/>
              </a:rPr>
              <a:t>php</a:t>
            </a:r>
            <a:r>
              <a:rPr lang="zh-CN" altLang="en-US" sz="1200" dirty="0">
                <a:solidFill>
                  <a:srgbClr val="01C3E3"/>
                </a:solidFill>
                <a:latin typeface="微软雅黑" panose="020B0503020204020204" charset="-122"/>
                <a:ea typeface="微软雅黑" panose="020B0503020204020204" charset="-122"/>
              </a:rPr>
              <a:t>的语言环境下，如果开启</a:t>
            </a:r>
            <a:r>
              <a:rPr lang="en-US" altLang="zh-CN" sz="1200" dirty="0">
                <a:solidFill>
                  <a:srgbClr val="FF0000"/>
                </a:solidFill>
                <a:latin typeface="Microsoft YaHei UI" charset="0"/>
                <a:ea typeface="Microsoft YaHei UI" charset="0"/>
              </a:rPr>
              <a:t>expect</a:t>
            </a:r>
            <a:r>
              <a:rPr lang="zh-CN" altLang="en-US" sz="1200" dirty="0">
                <a:solidFill>
                  <a:srgbClr val="10FBFE"/>
                </a:solidFill>
                <a:latin typeface="微软雅黑" panose="020B0503020204020204" charset="-122"/>
                <a:ea typeface="微软雅黑" panose="020B0503020204020204" charset="-122"/>
                <a:cs typeface="+mn-ea"/>
              </a:rPr>
              <a:t>扩展，那么就有可能</a:t>
            </a:r>
            <a:r>
              <a:rPr lang="en-US" altLang="zh-CN" sz="1200" dirty="0">
                <a:solidFill>
                  <a:srgbClr val="10FBFE"/>
                </a:solidFill>
                <a:latin typeface="微软雅黑" panose="020B0503020204020204" charset="-122"/>
                <a:ea typeface="微软雅黑" panose="020B0503020204020204" charset="-122"/>
                <a:cs typeface="+mn-ea"/>
              </a:rPr>
              <a:t>REC</a:t>
            </a:r>
            <a:endParaRPr lang="zh-CN" altLang="en-US" sz="1200" dirty="0">
              <a:solidFill>
                <a:srgbClr val="10FBFE"/>
              </a:solidFill>
              <a:latin typeface="微软雅黑" panose="020B0503020204020204" charset="-122"/>
              <a:ea typeface="微软雅黑" panose="020B0503020204020204" charset="-122"/>
              <a:cs typeface="+mn-ea"/>
            </a:endParaRPr>
          </a:p>
        </p:txBody>
      </p:sp>
      <p:pic>
        <p:nvPicPr>
          <p:cNvPr id="5" name="图片 4">
            <a:extLst>
              <a:ext uri="{FF2B5EF4-FFF2-40B4-BE49-F238E27FC236}">
                <a16:creationId xmlns:a16="http://schemas.microsoft.com/office/drawing/2014/main" xmlns="" id="{ED321C2B-592F-4C80-8712-EA7302FC6895}"/>
              </a:ext>
            </a:extLst>
          </p:cNvPr>
          <p:cNvPicPr>
            <a:picLocks noChangeAspect="1"/>
          </p:cNvPicPr>
          <p:nvPr/>
        </p:nvPicPr>
        <p:blipFill>
          <a:blip r:embed="rId3"/>
          <a:stretch>
            <a:fillRect/>
          </a:stretch>
        </p:blipFill>
        <p:spPr>
          <a:xfrm>
            <a:off x="783115" y="4266252"/>
            <a:ext cx="5101852" cy="1089427"/>
          </a:xfrm>
          <a:prstGeom prst="rect">
            <a:avLst/>
          </a:prstGeom>
        </p:spPr>
      </p:pic>
      <p:pic>
        <p:nvPicPr>
          <p:cNvPr id="8" name="图片 7">
            <a:extLst>
              <a:ext uri="{FF2B5EF4-FFF2-40B4-BE49-F238E27FC236}">
                <a16:creationId xmlns:a16="http://schemas.microsoft.com/office/drawing/2014/main" xmlns="" id="{CBBB767D-0904-472C-8E0B-198FF6303273}"/>
              </a:ext>
            </a:extLst>
          </p:cNvPr>
          <p:cNvPicPr>
            <a:picLocks noChangeAspect="1"/>
          </p:cNvPicPr>
          <p:nvPr/>
        </p:nvPicPr>
        <p:blipFill>
          <a:blip r:embed="rId4"/>
          <a:stretch>
            <a:fillRect/>
          </a:stretch>
        </p:blipFill>
        <p:spPr>
          <a:xfrm>
            <a:off x="783115" y="1588497"/>
            <a:ext cx="5065233" cy="2317034"/>
          </a:xfrm>
          <a:prstGeom prst="rect">
            <a:avLst/>
          </a:prstGeom>
        </p:spPr>
      </p:pic>
      <p:sp>
        <p:nvSpPr>
          <p:cNvPr id="17" name="文本框 16">
            <a:extLst>
              <a:ext uri="{FF2B5EF4-FFF2-40B4-BE49-F238E27FC236}">
                <a16:creationId xmlns:a16="http://schemas.microsoft.com/office/drawing/2014/main" xmlns="" id="{D3DA2C2A-3E81-4ECD-8774-2F101B015CC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xml</a:t>
            </a:r>
            <a:r>
              <a:rPr lang="zh-CN" altLang="en-US" sz="1600" b="1" dirty="0">
                <a:solidFill>
                  <a:srgbClr val="10FBFE"/>
                </a:solidFill>
                <a:latin typeface="微软雅黑" panose="020B0503020204020204" charset="-122"/>
                <a:ea typeface="微软雅黑" panose="020B0503020204020204" charset="-122"/>
              </a:rPr>
              <a:t>实体</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0848307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561"/>
                                        </p:tgtEl>
                                        <p:attrNameLst>
                                          <p:attrName>style.visibility</p:attrName>
                                        </p:attrNameLst>
                                      </p:cBhvr>
                                      <p:to>
                                        <p:strVal val="visible"/>
                                      </p:to>
                                    </p:set>
                                    <p:animEffect transition="in" filter="wipe(left)">
                                      <p:cBhvr>
                                        <p:cTn id="20" dur="500"/>
                                        <p:tgtEl>
                                          <p:spTgt spid="2356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563"/>
                                        </p:tgtEl>
                                        <p:attrNameLst>
                                          <p:attrName>style.visibility</p:attrName>
                                        </p:attrNameLst>
                                      </p:cBhvr>
                                      <p:to>
                                        <p:strVal val="visible"/>
                                      </p:to>
                                    </p:set>
                                    <p:animEffect transition="in" filter="wipe(left)">
                                      <p:cBhvr>
                                        <p:cTn id="23" dur="500"/>
                                        <p:tgtEl>
                                          <p:spTgt spid="2356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22" presetClass="entr" presetSubtype="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3" grpId="0"/>
      <p:bldP spid="14" grpId="0" animBg="1"/>
      <p:bldP spid="16" grpId="0"/>
      <p:bldP spid="18"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6" name="文本框 5">
            <a:extLst>
              <a:ext uri="{FF2B5EF4-FFF2-40B4-BE49-F238E27FC236}">
                <a16:creationId xmlns:a16="http://schemas.microsoft.com/office/drawing/2014/main" xmlns="" id="{994F0864-C0E6-4D3D-B3A1-F6AA11099E8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xml</a:t>
            </a:r>
            <a:r>
              <a:rPr lang="zh-CN" altLang="en-US" sz="1600" b="1" dirty="0">
                <a:solidFill>
                  <a:srgbClr val="10FBFE"/>
                </a:solidFill>
                <a:latin typeface="微软雅黑" panose="020B0503020204020204" charset="-122"/>
                <a:ea typeface="微软雅黑" panose="020B0503020204020204" charset="-122"/>
              </a:rPr>
              <a:t>实体</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5" name="图片 4">
            <a:extLst>
              <a:ext uri="{FF2B5EF4-FFF2-40B4-BE49-F238E27FC236}">
                <a16:creationId xmlns:a16="http://schemas.microsoft.com/office/drawing/2014/main" xmlns="" id="{0DA5564D-9237-4F0D-A754-3FC98CE5D32B}"/>
              </a:ext>
            </a:extLst>
          </p:cNvPr>
          <p:cNvPicPr>
            <a:picLocks noChangeAspect="1"/>
          </p:cNvPicPr>
          <p:nvPr/>
        </p:nvPicPr>
        <p:blipFill>
          <a:blip r:embed="rId3"/>
          <a:stretch>
            <a:fillRect/>
          </a:stretch>
        </p:blipFill>
        <p:spPr>
          <a:xfrm>
            <a:off x="1598681" y="1387841"/>
            <a:ext cx="3257143" cy="742857"/>
          </a:xfrm>
          <a:prstGeom prst="rect">
            <a:avLst/>
          </a:prstGeom>
        </p:spPr>
      </p:pic>
      <p:pic>
        <p:nvPicPr>
          <p:cNvPr id="7" name="图片 6">
            <a:extLst>
              <a:ext uri="{FF2B5EF4-FFF2-40B4-BE49-F238E27FC236}">
                <a16:creationId xmlns:a16="http://schemas.microsoft.com/office/drawing/2014/main" xmlns="" id="{DA3ABC70-3338-4659-ACA2-C5F060DB70B4}"/>
              </a:ext>
            </a:extLst>
          </p:cNvPr>
          <p:cNvPicPr>
            <a:picLocks noChangeAspect="1"/>
          </p:cNvPicPr>
          <p:nvPr/>
        </p:nvPicPr>
        <p:blipFill>
          <a:blip r:embed="rId4"/>
          <a:stretch>
            <a:fillRect/>
          </a:stretch>
        </p:blipFill>
        <p:spPr>
          <a:xfrm>
            <a:off x="497634" y="2700687"/>
            <a:ext cx="5895238" cy="609524"/>
          </a:xfrm>
          <a:prstGeom prst="rect">
            <a:avLst/>
          </a:prstGeom>
        </p:spPr>
      </p:pic>
      <p:cxnSp>
        <p:nvCxnSpPr>
          <p:cNvPr id="11" name="直接箭头连接符 10">
            <a:extLst>
              <a:ext uri="{FF2B5EF4-FFF2-40B4-BE49-F238E27FC236}">
                <a16:creationId xmlns:a16="http://schemas.microsoft.com/office/drawing/2014/main" xmlns="" id="{521E83A1-085E-47A3-BE25-2D0EBE0B284D}"/>
              </a:ext>
            </a:extLst>
          </p:cNvPr>
          <p:cNvCxnSpPr>
            <a:cxnSpLocks/>
          </p:cNvCxnSpPr>
          <p:nvPr/>
        </p:nvCxnSpPr>
        <p:spPr>
          <a:xfrm>
            <a:off x="3157835" y="2142967"/>
            <a:ext cx="0" cy="563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对话气泡: 椭圆形 12">
            <a:extLst>
              <a:ext uri="{FF2B5EF4-FFF2-40B4-BE49-F238E27FC236}">
                <a16:creationId xmlns:a16="http://schemas.microsoft.com/office/drawing/2014/main" xmlns="" id="{72F6D55E-6F3C-4272-AFA7-F17757E7218A}"/>
              </a:ext>
            </a:extLst>
          </p:cNvPr>
          <p:cNvSpPr/>
          <p:nvPr/>
        </p:nvSpPr>
        <p:spPr>
          <a:xfrm>
            <a:off x="5298310" y="1743656"/>
            <a:ext cx="1367217"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dwr.xml</a:t>
            </a:r>
            <a:endParaRPr lang="zh-CN" altLang="en-US" dirty="0"/>
          </a:p>
        </p:txBody>
      </p:sp>
      <p:sp>
        <p:nvSpPr>
          <p:cNvPr id="14" name="对话气泡: 椭圆形 13">
            <a:extLst>
              <a:ext uri="{FF2B5EF4-FFF2-40B4-BE49-F238E27FC236}">
                <a16:creationId xmlns:a16="http://schemas.microsoft.com/office/drawing/2014/main" xmlns="" id="{177A0615-055D-491E-84C9-F13A79F0B341}"/>
              </a:ext>
            </a:extLst>
          </p:cNvPr>
          <p:cNvSpPr/>
          <p:nvPr/>
        </p:nvSpPr>
        <p:spPr>
          <a:xfrm>
            <a:off x="4958355" y="838244"/>
            <a:ext cx="1523737" cy="60642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Web.xml</a:t>
            </a:r>
            <a:endParaRPr lang="zh-CN" altLang="en-US" dirty="0"/>
          </a:p>
        </p:txBody>
      </p:sp>
      <p:cxnSp>
        <p:nvCxnSpPr>
          <p:cNvPr id="16" name="连接符: 肘形 15">
            <a:extLst>
              <a:ext uri="{FF2B5EF4-FFF2-40B4-BE49-F238E27FC236}">
                <a16:creationId xmlns:a16="http://schemas.microsoft.com/office/drawing/2014/main" xmlns="" id="{9481E5C3-D474-4096-9DEF-3CBD0FA7A46C}"/>
              </a:ext>
            </a:extLst>
          </p:cNvPr>
          <p:cNvCxnSpPr>
            <a:cxnSpLocks/>
            <a:endCxn id="14" idx="8"/>
          </p:cNvCxnSpPr>
          <p:nvPr/>
        </p:nvCxnSpPr>
        <p:spPr>
          <a:xfrm flipV="1">
            <a:off x="4858888" y="1520472"/>
            <a:ext cx="543895" cy="23879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xmlns="" id="{BF23E4A1-793D-4874-863A-D9CC591973D6}"/>
              </a:ext>
            </a:extLst>
          </p:cNvPr>
          <p:cNvCxnSpPr>
            <a:cxnSpLocks/>
            <a:stCxn id="7" idx="3"/>
            <a:endCxn id="13" idx="8"/>
          </p:cNvCxnSpPr>
          <p:nvPr/>
        </p:nvCxnSpPr>
        <p:spPr>
          <a:xfrm flipH="1" flipV="1">
            <a:off x="5697086" y="2432885"/>
            <a:ext cx="695786" cy="572564"/>
          </a:xfrm>
          <a:prstGeom prst="bentConnector4">
            <a:avLst>
              <a:gd name="adj1" fmla="val -32855"/>
              <a:gd name="adj2" fmla="val 8330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BAF0866-3C7C-4507-8DF9-55784A5E5BF0}"/>
              </a:ext>
            </a:extLst>
          </p:cNvPr>
          <p:cNvSpPr/>
          <p:nvPr/>
        </p:nvSpPr>
        <p:spPr>
          <a:xfrm>
            <a:off x="1329844" y="4483479"/>
            <a:ext cx="3790204" cy="1615827"/>
          </a:xfrm>
          <a:prstGeom prst="rect">
            <a:avLst/>
          </a:prstGeom>
          <a:ln>
            <a:solidFill>
              <a:schemeClr val="bg1"/>
            </a:solidFill>
          </a:ln>
        </p:spPr>
        <p:txBody>
          <a:bodyPr wrap="square">
            <a:spAutoFit/>
          </a:bodyPr>
          <a:lstStyle/>
          <a:p>
            <a:r>
              <a:rPr lang="zh-CN" altLang="en-US" sz="1100" dirty="0">
                <a:solidFill>
                  <a:srgbClr val="10FBFE"/>
                </a:solidFill>
                <a:latin typeface="微软雅黑" panose="020B0503020204020204" charset="-122"/>
                <a:ea typeface="微软雅黑" panose="020B0503020204020204" charset="-122"/>
                <a:cs typeface="+mn-ea"/>
              </a:rPr>
              <a:t>public static String parseXmlToJson(String xml) {</a:t>
            </a:r>
          </a:p>
          <a:p>
            <a:r>
              <a:rPr lang="zh-CN" altLang="en-US" sz="1100" dirty="0">
                <a:solidFill>
                  <a:srgbClr val="10FBFE"/>
                </a:solidFill>
                <a:latin typeface="微软雅黑" panose="020B0503020204020204" charset="-122"/>
                <a:ea typeface="微软雅黑" panose="020B0503020204020204" charset="-122"/>
                <a:cs typeface="+mn-ea"/>
              </a:rPr>
              <a:t>        if(xml != null &amp;&amp; xml.trim().length() != 0) {</a:t>
            </a:r>
          </a:p>
          <a:p>
            <a:r>
              <a:rPr lang="zh-CN" altLang="en-US" sz="1100" dirty="0">
                <a:solidFill>
                  <a:srgbClr val="10FBFE"/>
                </a:solidFill>
                <a:latin typeface="微软雅黑" panose="020B0503020204020204" charset="-122"/>
                <a:ea typeface="微软雅黑" panose="020B0503020204020204" charset="-122"/>
                <a:cs typeface="+mn-ea"/>
              </a:rPr>
              <a:t>            XMLSerializer xmlSeri = new XMLSerializer();</a:t>
            </a:r>
          </a:p>
          <a:p>
            <a:r>
              <a:rPr lang="zh-CN" altLang="en-US" sz="1100" dirty="0">
                <a:solidFill>
                  <a:srgbClr val="10FBFE"/>
                </a:solidFill>
                <a:latin typeface="微软雅黑" panose="020B0503020204020204" charset="-122"/>
                <a:ea typeface="微软雅黑" panose="020B0503020204020204" charset="-122"/>
                <a:cs typeface="+mn-ea"/>
              </a:rPr>
              <a:t>            JSON json = xmlSeri.read(xml);</a:t>
            </a:r>
          </a:p>
          <a:p>
            <a:r>
              <a:rPr lang="zh-CN" altLang="en-US" sz="1100" dirty="0">
                <a:solidFill>
                  <a:srgbClr val="10FBFE"/>
                </a:solidFill>
                <a:latin typeface="微软雅黑" panose="020B0503020204020204" charset="-122"/>
                <a:ea typeface="微软雅黑" panose="020B0503020204020204" charset="-122"/>
                <a:cs typeface="+mn-ea"/>
              </a:rPr>
              <a:t>            return json.toString();</a:t>
            </a:r>
          </a:p>
          <a:p>
            <a:r>
              <a:rPr lang="zh-CN" altLang="en-US" sz="1100" dirty="0">
                <a:solidFill>
                  <a:srgbClr val="10FBFE"/>
                </a:solidFill>
                <a:latin typeface="微软雅黑" panose="020B0503020204020204" charset="-122"/>
                <a:ea typeface="微软雅黑" panose="020B0503020204020204" charset="-122"/>
                <a:cs typeface="+mn-ea"/>
              </a:rPr>
              <a:t>        } else {</a:t>
            </a:r>
          </a:p>
          <a:p>
            <a:r>
              <a:rPr lang="zh-CN" altLang="en-US" sz="1100" dirty="0">
                <a:solidFill>
                  <a:srgbClr val="10FBFE"/>
                </a:solidFill>
                <a:latin typeface="微软雅黑" panose="020B0503020204020204" charset="-122"/>
                <a:ea typeface="微软雅黑" panose="020B0503020204020204" charset="-122"/>
                <a:cs typeface="+mn-ea"/>
              </a:rPr>
              <a:t>            return "";</a:t>
            </a:r>
          </a:p>
          <a:p>
            <a:r>
              <a:rPr lang="zh-CN" altLang="en-US" sz="1100" dirty="0">
                <a:solidFill>
                  <a:srgbClr val="10FBFE"/>
                </a:solidFill>
                <a:latin typeface="微软雅黑" panose="020B0503020204020204" charset="-122"/>
                <a:ea typeface="微软雅黑" panose="020B0503020204020204" charset="-122"/>
                <a:cs typeface="+mn-ea"/>
              </a:rPr>
              <a:t>        }</a:t>
            </a:r>
          </a:p>
          <a:p>
            <a:r>
              <a:rPr lang="zh-CN" altLang="en-US" sz="1100" dirty="0">
                <a:solidFill>
                  <a:srgbClr val="10FBFE"/>
                </a:solidFill>
                <a:latin typeface="微软雅黑" panose="020B0503020204020204" charset="-122"/>
                <a:ea typeface="微软雅黑" panose="020B0503020204020204" charset="-122"/>
                <a:cs typeface="+mn-ea"/>
              </a:rPr>
              <a:t>    }</a:t>
            </a:r>
          </a:p>
        </p:txBody>
      </p:sp>
      <p:cxnSp>
        <p:nvCxnSpPr>
          <p:cNvPr id="29" name="直接箭头连接符 28">
            <a:extLst>
              <a:ext uri="{FF2B5EF4-FFF2-40B4-BE49-F238E27FC236}">
                <a16:creationId xmlns:a16="http://schemas.microsoft.com/office/drawing/2014/main" xmlns="" id="{110CAF55-20F0-458F-82ED-A7B3E672B57B}"/>
              </a:ext>
            </a:extLst>
          </p:cNvPr>
          <p:cNvCxnSpPr/>
          <p:nvPr/>
        </p:nvCxnSpPr>
        <p:spPr>
          <a:xfrm>
            <a:off x="3157835" y="3310211"/>
            <a:ext cx="0" cy="101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657B4639-279E-4CBF-BA82-228ED2DF2A94}"/>
              </a:ext>
            </a:extLst>
          </p:cNvPr>
          <p:cNvSpPr/>
          <p:nvPr/>
        </p:nvSpPr>
        <p:spPr>
          <a:xfrm>
            <a:off x="6905106" y="377190"/>
            <a:ext cx="5061271" cy="6017032"/>
          </a:xfrm>
          <a:prstGeom prst="rect">
            <a:avLst/>
          </a:prstGeom>
          <a:ln>
            <a:solidFill>
              <a:schemeClr val="bg1"/>
            </a:solidFill>
          </a:ln>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public JSON read(String xml) {</a:t>
            </a:r>
          </a:p>
          <a:p>
            <a:r>
              <a:rPr lang="en-US" altLang="zh-CN" sz="1100" dirty="0">
                <a:solidFill>
                  <a:srgbClr val="10FBFE"/>
                </a:solidFill>
                <a:latin typeface="微软雅黑" panose="020B0503020204020204" charset="-122"/>
                <a:ea typeface="微软雅黑" panose="020B0503020204020204" charset="-122"/>
                <a:cs typeface="+mn-ea"/>
              </a:rPr>
              <a:t>        Object json = null;</a:t>
            </a:r>
          </a:p>
          <a:p>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        try {</a:t>
            </a:r>
          </a:p>
          <a:p>
            <a:r>
              <a:rPr lang="en-US" altLang="zh-CN" sz="1100" dirty="0">
                <a:solidFill>
                  <a:srgbClr val="10FBFE"/>
                </a:solidFill>
                <a:latin typeface="微软雅黑" panose="020B0503020204020204" charset="-122"/>
                <a:ea typeface="微软雅黑" panose="020B0503020204020204" charset="-122"/>
                <a:cs typeface="+mn-ea"/>
              </a:rPr>
              <a:t>            Document e = (new Builder()).build(new </a:t>
            </a:r>
            <a:r>
              <a:rPr lang="en-US" altLang="zh-CN" sz="1100" dirty="0" err="1">
                <a:solidFill>
                  <a:srgbClr val="10FBFE"/>
                </a:solidFill>
                <a:latin typeface="微软雅黑" panose="020B0503020204020204" charset="-122"/>
                <a:ea typeface="微软雅黑" panose="020B0503020204020204" charset="-122"/>
                <a:cs typeface="+mn-ea"/>
              </a:rPr>
              <a:t>StringReader</a:t>
            </a:r>
            <a:r>
              <a:rPr lang="en-US" altLang="zh-CN" sz="1100" dirty="0">
                <a:solidFill>
                  <a:srgbClr val="10FBFE"/>
                </a:solidFill>
                <a:latin typeface="微软雅黑" panose="020B0503020204020204" charset="-122"/>
                <a:ea typeface="微软雅黑" panose="020B0503020204020204" charset="-122"/>
                <a:cs typeface="+mn-ea"/>
              </a:rPr>
              <a:t>(xml));</a:t>
            </a:r>
          </a:p>
          <a:p>
            <a:r>
              <a:rPr lang="en-US" altLang="zh-CN" sz="1100" dirty="0">
                <a:solidFill>
                  <a:srgbClr val="10FBFE"/>
                </a:solidFill>
                <a:latin typeface="微软雅黑" panose="020B0503020204020204" charset="-122"/>
                <a:ea typeface="微软雅黑" panose="020B0503020204020204" charset="-122"/>
                <a:cs typeface="+mn-ea"/>
              </a:rPr>
              <a:t>            Element root = </a:t>
            </a:r>
            <a:r>
              <a:rPr lang="en-US" altLang="zh-CN" sz="1100" dirty="0" err="1">
                <a:solidFill>
                  <a:srgbClr val="10FBFE"/>
                </a:solidFill>
                <a:latin typeface="微软雅黑" panose="020B0503020204020204" charset="-122"/>
                <a:ea typeface="微软雅黑" panose="020B0503020204020204" charset="-122"/>
                <a:cs typeface="+mn-ea"/>
              </a:rPr>
              <a:t>e.getRootElement</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if(</a:t>
            </a:r>
            <a:r>
              <a:rPr lang="en-US" altLang="zh-CN" sz="1100" dirty="0" err="1">
                <a:solidFill>
                  <a:srgbClr val="10FBFE"/>
                </a:solidFill>
                <a:latin typeface="微软雅黑" panose="020B0503020204020204" charset="-122"/>
                <a:ea typeface="微软雅黑" panose="020B0503020204020204" charset="-122"/>
                <a:cs typeface="+mn-ea"/>
              </a:rPr>
              <a:t>this.isNullObject</a:t>
            </a:r>
            <a:r>
              <a:rPr lang="en-US" altLang="zh-CN" sz="1100" dirty="0">
                <a:solidFill>
                  <a:srgbClr val="10FBFE"/>
                </a:solidFill>
                <a:latin typeface="微软雅黑" panose="020B0503020204020204" charset="-122"/>
                <a:ea typeface="微软雅黑" panose="020B0503020204020204" charset="-122"/>
                <a:cs typeface="+mn-ea"/>
              </a:rPr>
              <a:t>(root)) {</a:t>
            </a:r>
          </a:p>
          <a:p>
            <a:r>
              <a:rPr lang="en-US" altLang="zh-CN" sz="1100" dirty="0">
                <a:solidFill>
                  <a:srgbClr val="10FBFE"/>
                </a:solidFill>
                <a:latin typeface="微软雅黑" panose="020B0503020204020204" charset="-122"/>
                <a:ea typeface="微软雅黑" panose="020B0503020204020204" charset="-122"/>
                <a:cs typeface="+mn-ea"/>
              </a:rPr>
              <a:t>                return </a:t>
            </a:r>
            <a:r>
              <a:rPr lang="en-US" altLang="zh-CN" sz="1100" dirty="0" err="1">
                <a:solidFill>
                  <a:srgbClr val="10FBFE"/>
                </a:solidFill>
                <a:latin typeface="微软雅黑" panose="020B0503020204020204" charset="-122"/>
                <a:ea typeface="微软雅黑" panose="020B0503020204020204" charset="-122"/>
                <a:cs typeface="+mn-ea"/>
              </a:rPr>
              <a:t>JSONNull.getInstance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 else {</a:t>
            </a:r>
          </a:p>
          <a:p>
            <a:r>
              <a:rPr lang="en-US" altLang="zh-CN" sz="1100" dirty="0">
                <a:solidFill>
                  <a:srgbClr val="10FBFE"/>
                </a:solidFill>
                <a:latin typeface="微软雅黑" panose="020B0503020204020204" charset="-122"/>
                <a:ea typeface="微软雅黑" panose="020B0503020204020204" charset="-122"/>
                <a:cs typeface="+mn-ea"/>
              </a:rPr>
              <a:t>                String </a:t>
            </a:r>
            <a:r>
              <a:rPr lang="en-US" altLang="zh-CN" sz="1100" dirty="0" err="1">
                <a:solidFill>
                  <a:srgbClr val="10FBFE"/>
                </a:solidFill>
                <a:latin typeface="微软雅黑" panose="020B0503020204020204" charset="-122"/>
                <a:ea typeface="微软雅黑" panose="020B0503020204020204" charset="-122"/>
                <a:cs typeface="+mn-ea"/>
              </a:rPr>
              <a:t>defaultType</a:t>
            </a:r>
            <a:r>
              <a:rPr lang="en-US" altLang="zh-CN" sz="1100" dirty="0">
                <a:solidFill>
                  <a:srgbClr val="10FBFE"/>
                </a:solidFill>
                <a:latin typeface="微软雅黑" panose="020B0503020204020204" charset="-122"/>
                <a:ea typeface="微软雅黑" panose="020B0503020204020204" charset="-122"/>
                <a:cs typeface="+mn-ea"/>
              </a:rPr>
              <a:t> = </a:t>
            </a:r>
            <a:r>
              <a:rPr lang="en-US" altLang="zh-CN" sz="1100" dirty="0" err="1">
                <a:solidFill>
                  <a:srgbClr val="10FBFE"/>
                </a:solidFill>
                <a:latin typeface="微软雅黑" panose="020B0503020204020204" charset="-122"/>
                <a:ea typeface="微软雅黑" panose="020B0503020204020204" charset="-122"/>
                <a:cs typeface="+mn-ea"/>
              </a:rPr>
              <a:t>this.getType</a:t>
            </a:r>
            <a:r>
              <a:rPr lang="en-US" altLang="zh-CN" sz="1100" dirty="0">
                <a:solidFill>
                  <a:srgbClr val="10FBFE"/>
                </a:solidFill>
                <a:latin typeface="微软雅黑" panose="020B0503020204020204" charset="-122"/>
                <a:ea typeface="微软雅黑" panose="020B0503020204020204" charset="-122"/>
                <a:cs typeface="+mn-ea"/>
              </a:rPr>
              <a:t>(root, "string");</a:t>
            </a:r>
          </a:p>
          <a:p>
            <a:r>
              <a:rPr lang="en-US" altLang="zh-CN" sz="1100" dirty="0">
                <a:solidFill>
                  <a:srgbClr val="10FBFE"/>
                </a:solidFill>
                <a:latin typeface="微软雅黑" panose="020B0503020204020204" charset="-122"/>
                <a:ea typeface="微软雅黑" panose="020B0503020204020204" charset="-122"/>
                <a:cs typeface="+mn-ea"/>
              </a:rPr>
              <a:t>                String key;</a:t>
            </a:r>
          </a:p>
          <a:p>
            <a:r>
              <a:rPr lang="en-US" altLang="zh-CN" sz="1100" dirty="0">
                <a:solidFill>
                  <a:srgbClr val="10FBFE"/>
                </a:solidFill>
                <a:latin typeface="微软雅黑" panose="020B0503020204020204" charset="-122"/>
                <a:ea typeface="微软雅黑" panose="020B0503020204020204" charset="-122"/>
                <a:cs typeface="+mn-ea"/>
              </a:rPr>
              <a:t>                if(</a:t>
            </a:r>
            <a:r>
              <a:rPr lang="en-US" altLang="zh-CN" sz="1100" dirty="0" err="1">
                <a:solidFill>
                  <a:srgbClr val="10FBFE"/>
                </a:solidFill>
                <a:latin typeface="微软雅黑" panose="020B0503020204020204" charset="-122"/>
                <a:ea typeface="微软雅黑" panose="020B0503020204020204" charset="-122"/>
                <a:cs typeface="+mn-ea"/>
              </a:rPr>
              <a:t>this.isArray</a:t>
            </a:r>
            <a:r>
              <a:rPr lang="en-US" altLang="zh-CN" sz="1100" dirty="0">
                <a:solidFill>
                  <a:srgbClr val="10FBFE"/>
                </a:solidFill>
                <a:latin typeface="微软雅黑" panose="020B0503020204020204" charset="-122"/>
                <a:ea typeface="微软雅黑" panose="020B0503020204020204" charset="-122"/>
                <a:cs typeface="+mn-ea"/>
              </a:rPr>
              <a:t>(root, true)) {</a:t>
            </a:r>
          </a:p>
          <a:p>
            <a:r>
              <a:rPr lang="en-US" altLang="zh-CN" sz="1100" dirty="0">
                <a:solidFill>
                  <a:srgbClr val="10FBFE"/>
                </a:solidFill>
                <a:latin typeface="微软雅黑" panose="020B0503020204020204" charset="-122"/>
                <a:ea typeface="微软雅黑" panose="020B0503020204020204" charset="-122"/>
                <a:cs typeface="+mn-ea"/>
              </a:rPr>
              <a:t>                    json = </a:t>
            </a:r>
            <a:r>
              <a:rPr lang="en-US" altLang="zh-CN" sz="1100" dirty="0" err="1">
                <a:solidFill>
                  <a:srgbClr val="10FBFE"/>
                </a:solidFill>
                <a:latin typeface="微软雅黑" panose="020B0503020204020204" charset="-122"/>
                <a:ea typeface="微软雅黑" panose="020B0503020204020204" charset="-122"/>
                <a:cs typeface="+mn-ea"/>
              </a:rPr>
              <a:t>this.processArrayElement</a:t>
            </a:r>
            <a:r>
              <a:rPr lang="en-US" altLang="zh-CN" sz="1100" dirty="0">
                <a:solidFill>
                  <a:srgbClr val="10FBFE"/>
                </a:solidFill>
                <a:latin typeface="微软雅黑" panose="020B0503020204020204" charset="-122"/>
                <a:ea typeface="微软雅黑" panose="020B0503020204020204" charset="-122"/>
                <a:cs typeface="+mn-ea"/>
              </a:rPr>
              <a:t>(root, </a:t>
            </a:r>
            <a:r>
              <a:rPr lang="en-US" altLang="zh-CN" sz="1100" dirty="0" err="1">
                <a:solidFill>
                  <a:srgbClr val="10FBFE"/>
                </a:solidFill>
                <a:latin typeface="微软雅黑" panose="020B0503020204020204" charset="-122"/>
                <a:ea typeface="微软雅黑" panose="020B0503020204020204" charset="-122"/>
                <a:cs typeface="+mn-ea"/>
              </a:rPr>
              <a:t>defaultType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if(</a:t>
            </a:r>
            <a:r>
              <a:rPr lang="en-US" altLang="zh-CN" sz="1100" dirty="0" err="1">
                <a:solidFill>
                  <a:srgbClr val="10FBFE"/>
                </a:solidFill>
                <a:latin typeface="微软雅黑" panose="020B0503020204020204" charset="-122"/>
                <a:ea typeface="微软雅黑" panose="020B0503020204020204" charset="-122"/>
                <a:cs typeface="+mn-ea"/>
              </a:rPr>
              <a:t>this.forceTopLevelObject</a:t>
            </a:r>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key = </a:t>
            </a:r>
            <a:r>
              <a:rPr lang="en-US" altLang="zh-CN" sz="1100" dirty="0" err="1">
                <a:solidFill>
                  <a:srgbClr val="10FBFE"/>
                </a:solidFill>
                <a:latin typeface="微软雅黑" panose="020B0503020204020204" charset="-122"/>
                <a:ea typeface="微软雅黑" panose="020B0503020204020204" charset="-122"/>
                <a:cs typeface="+mn-ea"/>
              </a:rPr>
              <a:t>this.removeNamespacePrefix</a:t>
            </a:r>
            <a:r>
              <a:rPr lang="en-US" altLang="zh-CN" sz="1100" dirty="0">
                <a:solidFill>
                  <a:srgbClr val="10FBFE"/>
                </a:solidFill>
                <a:latin typeface="微软雅黑" panose="020B0503020204020204" charset="-122"/>
                <a:ea typeface="微软雅黑" panose="020B0503020204020204" charset="-122"/>
                <a:cs typeface="+mn-ea"/>
              </a:rPr>
              <a:t>(</a:t>
            </a:r>
            <a:r>
              <a:rPr lang="en-US" altLang="zh-CN" sz="1100" dirty="0" err="1">
                <a:solidFill>
                  <a:srgbClr val="10FBFE"/>
                </a:solidFill>
                <a:latin typeface="微软雅黑" panose="020B0503020204020204" charset="-122"/>
                <a:ea typeface="微软雅黑" panose="020B0503020204020204" charset="-122"/>
                <a:cs typeface="+mn-ea"/>
              </a:rPr>
              <a:t>root.getQualifiedName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json = (new </a:t>
            </a:r>
            <a:r>
              <a:rPr lang="en-US" altLang="zh-CN" sz="1100" dirty="0" err="1">
                <a:solidFill>
                  <a:srgbClr val="10FBFE"/>
                </a:solidFill>
                <a:latin typeface="微软雅黑" panose="020B0503020204020204" charset="-122"/>
                <a:ea typeface="微软雅黑" panose="020B0503020204020204" charset="-122"/>
                <a:cs typeface="+mn-ea"/>
              </a:rPr>
              <a:t>JSONObject</a:t>
            </a:r>
            <a:r>
              <a:rPr lang="en-US" altLang="zh-CN" sz="1100" dirty="0">
                <a:solidFill>
                  <a:srgbClr val="10FBFE"/>
                </a:solidFill>
                <a:latin typeface="微软雅黑" panose="020B0503020204020204" charset="-122"/>
                <a:ea typeface="微软雅黑" panose="020B0503020204020204" charset="-122"/>
                <a:cs typeface="+mn-ea"/>
              </a:rPr>
              <a:t>()).element(key, json);</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 else {</a:t>
            </a:r>
          </a:p>
          <a:p>
            <a:r>
              <a:rPr lang="en-US" altLang="zh-CN" sz="1100" dirty="0">
                <a:solidFill>
                  <a:srgbClr val="10FBFE"/>
                </a:solidFill>
                <a:latin typeface="微软雅黑" panose="020B0503020204020204" charset="-122"/>
                <a:ea typeface="微软雅黑" panose="020B0503020204020204" charset="-122"/>
                <a:cs typeface="+mn-ea"/>
              </a:rPr>
              <a:t>                    json = </a:t>
            </a:r>
            <a:r>
              <a:rPr lang="en-US" altLang="zh-CN" sz="1100" dirty="0" err="1">
                <a:solidFill>
                  <a:srgbClr val="10FBFE"/>
                </a:solidFill>
                <a:latin typeface="微软雅黑" panose="020B0503020204020204" charset="-122"/>
                <a:ea typeface="微软雅黑" panose="020B0503020204020204" charset="-122"/>
                <a:cs typeface="+mn-ea"/>
              </a:rPr>
              <a:t>this.processObjectElement</a:t>
            </a:r>
            <a:r>
              <a:rPr lang="en-US" altLang="zh-CN" sz="1100" dirty="0">
                <a:solidFill>
                  <a:srgbClr val="10FBFE"/>
                </a:solidFill>
                <a:latin typeface="微软雅黑" panose="020B0503020204020204" charset="-122"/>
                <a:ea typeface="微软雅黑" panose="020B0503020204020204" charset="-122"/>
                <a:cs typeface="+mn-ea"/>
              </a:rPr>
              <a:t>(root, </a:t>
            </a:r>
            <a:r>
              <a:rPr lang="en-US" altLang="zh-CN" sz="1100" dirty="0" err="1">
                <a:solidFill>
                  <a:srgbClr val="10FBFE"/>
                </a:solidFill>
                <a:latin typeface="微软雅黑" panose="020B0503020204020204" charset="-122"/>
                <a:ea typeface="微软雅黑" panose="020B0503020204020204" charset="-122"/>
                <a:cs typeface="+mn-ea"/>
              </a:rPr>
              <a:t>defaultType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if(</a:t>
            </a:r>
            <a:r>
              <a:rPr lang="en-US" altLang="zh-CN" sz="1100" dirty="0" err="1">
                <a:solidFill>
                  <a:srgbClr val="10FBFE"/>
                </a:solidFill>
                <a:latin typeface="微软雅黑" panose="020B0503020204020204" charset="-122"/>
                <a:ea typeface="微软雅黑" panose="020B0503020204020204" charset="-122"/>
                <a:cs typeface="+mn-ea"/>
              </a:rPr>
              <a:t>this.forceTopLevelObject</a:t>
            </a:r>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key = </a:t>
            </a:r>
            <a:r>
              <a:rPr lang="en-US" altLang="zh-CN" sz="1100" dirty="0" err="1">
                <a:solidFill>
                  <a:srgbClr val="10FBFE"/>
                </a:solidFill>
                <a:latin typeface="微软雅黑" panose="020B0503020204020204" charset="-122"/>
                <a:ea typeface="微软雅黑" panose="020B0503020204020204" charset="-122"/>
                <a:cs typeface="+mn-ea"/>
              </a:rPr>
              <a:t>this.removeNamespacePrefix</a:t>
            </a:r>
            <a:r>
              <a:rPr lang="en-US" altLang="zh-CN" sz="1100" dirty="0">
                <a:solidFill>
                  <a:srgbClr val="10FBFE"/>
                </a:solidFill>
                <a:latin typeface="微软雅黑" panose="020B0503020204020204" charset="-122"/>
                <a:ea typeface="微软雅黑" panose="020B0503020204020204" charset="-122"/>
                <a:cs typeface="+mn-ea"/>
              </a:rPr>
              <a:t>(</a:t>
            </a:r>
            <a:r>
              <a:rPr lang="en-US" altLang="zh-CN" sz="1100" dirty="0" err="1">
                <a:solidFill>
                  <a:srgbClr val="10FBFE"/>
                </a:solidFill>
                <a:latin typeface="微软雅黑" panose="020B0503020204020204" charset="-122"/>
                <a:ea typeface="微软雅黑" panose="020B0503020204020204" charset="-122"/>
                <a:cs typeface="+mn-ea"/>
              </a:rPr>
              <a:t>root.getQualifiedName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json = (new </a:t>
            </a:r>
            <a:r>
              <a:rPr lang="en-US" altLang="zh-CN" sz="1100" dirty="0" err="1">
                <a:solidFill>
                  <a:srgbClr val="10FBFE"/>
                </a:solidFill>
                <a:latin typeface="微软雅黑" panose="020B0503020204020204" charset="-122"/>
                <a:ea typeface="微软雅黑" panose="020B0503020204020204" charset="-122"/>
                <a:cs typeface="+mn-ea"/>
              </a:rPr>
              <a:t>JSONObject</a:t>
            </a:r>
            <a:r>
              <a:rPr lang="en-US" altLang="zh-CN" sz="1100" dirty="0">
                <a:solidFill>
                  <a:srgbClr val="10FBFE"/>
                </a:solidFill>
                <a:latin typeface="微软雅黑" panose="020B0503020204020204" charset="-122"/>
                <a:ea typeface="微软雅黑" panose="020B0503020204020204" charset="-122"/>
                <a:cs typeface="+mn-ea"/>
              </a:rPr>
              <a:t>()).element(key, json);</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a:t>
            </a:r>
          </a:p>
          <a:p>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                return (JSON)json;</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 catch (</a:t>
            </a:r>
            <a:r>
              <a:rPr lang="en-US" altLang="zh-CN" sz="1100" dirty="0" err="1">
                <a:solidFill>
                  <a:srgbClr val="10FBFE"/>
                </a:solidFill>
                <a:latin typeface="微软雅黑" panose="020B0503020204020204" charset="-122"/>
                <a:ea typeface="微软雅黑" panose="020B0503020204020204" charset="-122"/>
                <a:cs typeface="+mn-ea"/>
              </a:rPr>
              <a:t>JSONException</a:t>
            </a:r>
            <a:r>
              <a:rPr lang="en-US" altLang="zh-CN" sz="1100" dirty="0">
                <a:solidFill>
                  <a:srgbClr val="10FBFE"/>
                </a:solidFill>
                <a:latin typeface="微软雅黑" panose="020B0503020204020204" charset="-122"/>
                <a:ea typeface="微软雅黑" panose="020B0503020204020204" charset="-122"/>
                <a:cs typeface="+mn-ea"/>
              </a:rPr>
              <a:t> var7) {</a:t>
            </a:r>
          </a:p>
          <a:p>
            <a:r>
              <a:rPr lang="en-US" altLang="zh-CN" sz="1100" dirty="0">
                <a:solidFill>
                  <a:srgbClr val="10FBFE"/>
                </a:solidFill>
                <a:latin typeface="微软雅黑" panose="020B0503020204020204" charset="-122"/>
                <a:ea typeface="微软雅黑" panose="020B0503020204020204" charset="-122"/>
                <a:cs typeface="+mn-ea"/>
              </a:rPr>
              <a:t>            throw var7;</a:t>
            </a:r>
          </a:p>
          <a:p>
            <a:r>
              <a:rPr lang="en-US" altLang="zh-CN" sz="1100" dirty="0">
                <a:solidFill>
                  <a:srgbClr val="10FBFE"/>
                </a:solidFill>
                <a:latin typeface="微软雅黑" panose="020B0503020204020204" charset="-122"/>
                <a:ea typeface="微软雅黑" panose="020B0503020204020204" charset="-122"/>
                <a:cs typeface="+mn-ea"/>
              </a:rPr>
              <a:t>        } catch (Exception var8) {</a:t>
            </a:r>
          </a:p>
          <a:p>
            <a:r>
              <a:rPr lang="en-US" altLang="zh-CN" sz="1100" dirty="0">
                <a:solidFill>
                  <a:srgbClr val="10FBFE"/>
                </a:solidFill>
                <a:latin typeface="微软雅黑" panose="020B0503020204020204" charset="-122"/>
                <a:ea typeface="微软雅黑" panose="020B0503020204020204" charset="-122"/>
                <a:cs typeface="+mn-ea"/>
              </a:rPr>
              <a:t>            throw new </a:t>
            </a:r>
            <a:r>
              <a:rPr lang="en-US" altLang="zh-CN" sz="1100" dirty="0" err="1">
                <a:solidFill>
                  <a:srgbClr val="10FBFE"/>
                </a:solidFill>
                <a:latin typeface="微软雅黑" panose="020B0503020204020204" charset="-122"/>
                <a:ea typeface="微软雅黑" panose="020B0503020204020204" charset="-122"/>
                <a:cs typeface="+mn-ea"/>
              </a:rPr>
              <a:t>JSONException</a:t>
            </a:r>
            <a:r>
              <a:rPr lang="en-US" altLang="zh-CN" sz="1100" dirty="0">
                <a:solidFill>
                  <a:srgbClr val="10FBFE"/>
                </a:solidFill>
                <a:latin typeface="微软雅黑" panose="020B0503020204020204" charset="-122"/>
                <a:ea typeface="微软雅黑" panose="020B0503020204020204" charset="-122"/>
                <a:cs typeface="+mn-ea"/>
              </a:rPr>
              <a:t>(var8);</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a:t>
            </a:r>
            <a:endParaRPr lang="zh-CN" altLang="en-US" sz="1100" dirty="0">
              <a:solidFill>
                <a:srgbClr val="10FBFE"/>
              </a:solidFill>
              <a:latin typeface="微软雅黑" panose="020B0503020204020204" charset="-122"/>
              <a:ea typeface="微软雅黑" panose="020B0503020204020204" charset="-122"/>
              <a:cs typeface="+mn-ea"/>
            </a:endParaRPr>
          </a:p>
        </p:txBody>
      </p:sp>
      <p:cxnSp>
        <p:nvCxnSpPr>
          <p:cNvPr id="257" name="直接箭头连接符 256">
            <a:extLst>
              <a:ext uri="{FF2B5EF4-FFF2-40B4-BE49-F238E27FC236}">
                <a16:creationId xmlns:a16="http://schemas.microsoft.com/office/drawing/2014/main" xmlns="" id="{D5A2048F-D11B-4374-908C-EF5856A9E9C0}"/>
              </a:ext>
            </a:extLst>
          </p:cNvPr>
          <p:cNvCxnSpPr>
            <a:cxnSpLocks/>
            <a:stCxn id="25" idx="3"/>
          </p:cNvCxnSpPr>
          <p:nvPr/>
        </p:nvCxnSpPr>
        <p:spPr>
          <a:xfrm>
            <a:off x="5120048" y="5291393"/>
            <a:ext cx="1785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2" name="矩形 261">
            <a:extLst>
              <a:ext uri="{FF2B5EF4-FFF2-40B4-BE49-F238E27FC236}">
                <a16:creationId xmlns:a16="http://schemas.microsoft.com/office/drawing/2014/main" xmlns="" id="{AC6A5499-AA1D-4942-8289-AEABFD5D1B34}"/>
              </a:ext>
            </a:extLst>
          </p:cNvPr>
          <p:cNvSpPr/>
          <p:nvPr/>
        </p:nvSpPr>
        <p:spPr>
          <a:xfrm>
            <a:off x="1442906" y="3909270"/>
            <a:ext cx="1468073"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JsTools.class</a:t>
            </a:r>
            <a:endParaRPr lang="zh-CN" altLang="en-US" dirty="0"/>
          </a:p>
        </p:txBody>
      </p:sp>
    </p:spTree>
    <p:extLst>
      <p:ext uri="{BB962C8B-B14F-4D97-AF65-F5344CB8AC3E}">
        <p14:creationId xmlns:p14="http://schemas.microsoft.com/office/powerpoint/2010/main" val="14727138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19" name="文本框 18">
            <a:extLst>
              <a:ext uri="{FF2B5EF4-FFF2-40B4-BE49-F238E27FC236}">
                <a16:creationId xmlns:a16="http://schemas.microsoft.com/office/drawing/2014/main" xmlns="" id="{013D9786-636D-4836-80F4-B9D7C175EE8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xml</a:t>
            </a:r>
            <a:r>
              <a:rPr lang="zh-CN" altLang="en-US" sz="1600" b="1" dirty="0">
                <a:solidFill>
                  <a:srgbClr val="10FBFE"/>
                </a:solidFill>
                <a:latin typeface="微软雅黑" panose="020B0503020204020204" charset="-122"/>
                <a:ea typeface="微软雅黑" panose="020B0503020204020204" charset="-122"/>
              </a:rPr>
              <a:t>实体</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5" name="图片 4">
            <a:extLst>
              <a:ext uri="{FF2B5EF4-FFF2-40B4-BE49-F238E27FC236}">
                <a16:creationId xmlns:a16="http://schemas.microsoft.com/office/drawing/2014/main" xmlns="" id="{4080A334-6055-43AE-9596-6DB419148E22}"/>
              </a:ext>
            </a:extLst>
          </p:cNvPr>
          <p:cNvPicPr>
            <a:picLocks noChangeAspect="1"/>
          </p:cNvPicPr>
          <p:nvPr/>
        </p:nvPicPr>
        <p:blipFill>
          <a:blip r:embed="rId3"/>
          <a:stretch>
            <a:fillRect/>
          </a:stretch>
        </p:blipFill>
        <p:spPr>
          <a:xfrm>
            <a:off x="0" y="1345800"/>
            <a:ext cx="12192000" cy="4166400"/>
          </a:xfrm>
          <a:prstGeom prst="rect">
            <a:avLst/>
          </a:prstGeom>
        </p:spPr>
      </p:pic>
    </p:spTree>
    <p:extLst>
      <p:ext uri="{BB962C8B-B14F-4D97-AF65-F5344CB8AC3E}">
        <p14:creationId xmlns:p14="http://schemas.microsoft.com/office/powerpoint/2010/main" val="10695284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02</a:t>
            </a:r>
          </a:p>
        </p:txBody>
      </p:sp>
      <p:sp>
        <p:nvSpPr>
          <p:cNvPr id="4" name="文本框 3"/>
          <p:cNvSpPr txBox="1"/>
          <p:nvPr/>
        </p:nvSpPr>
        <p:spPr>
          <a:xfrm>
            <a:off x="4620895" y="2735580"/>
            <a:ext cx="3735705" cy="46166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rPr>
              <a:t>框架流程分析</a:t>
            </a:r>
          </a:p>
        </p:txBody>
      </p:sp>
      <p:sp>
        <p:nvSpPr>
          <p:cNvPr id="359" name="矩形 358"/>
          <p:cNvSpPr/>
          <p:nvPr/>
        </p:nvSpPr>
        <p:spPr>
          <a:xfrm>
            <a:off x="4620895" y="3197225"/>
            <a:ext cx="5001260" cy="1167692"/>
          </a:xfrm>
          <a:prstGeom prst="rect">
            <a:avLst/>
          </a:prstGeom>
        </p:spPr>
        <p:txBody>
          <a:bodyPr wrap="square">
            <a:spAutoFit/>
          </a:bodyPr>
          <a:lstStyle/>
          <a:p>
            <a:pPr algn="l">
              <a:lnSpc>
                <a:spcPct val="150000"/>
              </a:lnSpc>
            </a:pPr>
            <a:r>
              <a:rPr lang="zh-CN" altLang="en-US" sz="1200" spc="300" dirty="0">
                <a:solidFill>
                  <a:srgbClr val="10FBFE"/>
                </a:solidFill>
                <a:latin typeface="微软雅黑" panose="020B0503020204020204" charset="-122"/>
                <a:ea typeface="微软雅黑" panose="020B0503020204020204" charset="-122"/>
                <a:cs typeface="+mn-ea"/>
                <a:sym typeface="+mn-lt"/>
              </a:rPr>
              <a:t>审计</a:t>
            </a:r>
            <a:r>
              <a:rPr lang="en-US" altLang="zh-CN" sz="1200" spc="300" dirty="0">
                <a:solidFill>
                  <a:srgbClr val="10FBFE"/>
                </a:solidFill>
                <a:latin typeface="微软雅黑" panose="020B0503020204020204" charset="-122"/>
                <a:ea typeface="微软雅黑" panose="020B0503020204020204" charset="-122"/>
                <a:cs typeface="+mn-ea"/>
                <a:sym typeface="+mn-lt"/>
              </a:rPr>
              <a:t>java</a:t>
            </a:r>
            <a:r>
              <a:rPr lang="zh-CN" altLang="en-US" sz="1200" spc="300" dirty="0">
                <a:solidFill>
                  <a:srgbClr val="10FBFE"/>
                </a:solidFill>
                <a:latin typeface="微软雅黑" panose="020B0503020204020204" charset="-122"/>
                <a:ea typeface="微软雅黑" panose="020B0503020204020204" charset="-122"/>
                <a:cs typeface="+mn-ea"/>
                <a:sym typeface="+mn-lt"/>
              </a:rPr>
              <a:t>类型的业务系统，难度不在于漏洞本身的呈现和利用，在于整个框架流程的分析，极具优势的面向对象开发，也造就了阅读人员的困难，剥茧抽丝一步步渗透到代码的最底层，从而找到漏洞点。</a:t>
            </a:r>
          </a:p>
        </p:txBody>
      </p:sp>
    </p:spTree>
    <p:extLst>
      <p:ext uri="{BB962C8B-B14F-4D97-AF65-F5344CB8AC3E}">
        <p14:creationId xmlns:p14="http://schemas.microsoft.com/office/powerpoint/2010/main" val="28090877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13" name="矩形 12">
            <a:extLst>
              <a:ext uri="{FF2B5EF4-FFF2-40B4-BE49-F238E27FC236}">
                <a16:creationId xmlns:a16="http://schemas.microsoft.com/office/drawing/2014/main" xmlns="" id="{F4922EE4-7787-4117-9F6B-B9BF227559BD}"/>
              </a:ext>
            </a:extLst>
          </p:cNvPr>
          <p:cNvSpPr/>
          <p:nvPr/>
        </p:nvSpPr>
        <p:spPr>
          <a:xfrm>
            <a:off x="1005378" y="1129701"/>
            <a:ext cx="4257721" cy="5355312"/>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&lt;servlet&gt;</a:t>
            </a:r>
          </a:p>
          <a:p>
            <a:r>
              <a:rPr lang="en-US" altLang="zh-CN" sz="900" dirty="0">
                <a:solidFill>
                  <a:srgbClr val="10FBFE"/>
                </a:solidFill>
                <a:latin typeface="微软雅黑" panose="020B0503020204020204" charset="-122"/>
                <a:ea typeface="微软雅黑" panose="020B0503020204020204" charset="-122"/>
                <a:cs typeface="+mn-ea"/>
              </a:rPr>
              <a:t> &lt;servlet-name&gt;</a:t>
            </a:r>
            <a:r>
              <a:rPr lang="en-US" altLang="zh-CN" sz="900" dirty="0" err="1">
                <a:solidFill>
                  <a:srgbClr val="10FBFE"/>
                </a:solidFill>
                <a:latin typeface="微软雅黑" panose="020B0503020204020204" charset="-122"/>
                <a:ea typeface="微软雅黑" panose="020B0503020204020204" charset="-122"/>
                <a:cs typeface="+mn-ea"/>
              </a:rPr>
              <a:t>ControllerServlet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 &lt;servlet-class&gt;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com.eos.access.http.ControllerServlet</a:t>
            </a:r>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&lt;/servlet-class&gt;</a:t>
            </a:r>
          </a:p>
          <a:p>
            <a:r>
              <a:rPr lang="en-US" altLang="zh-CN" sz="900" dirty="0">
                <a:solidFill>
                  <a:srgbClr val="10FBFE"/>
                </a:solidFill>
                <a:latin typeface="微软雅黑" panose="020B0503020204020204" charset="-122"/>
                <a:ea typeface="微软雅黑" panose="020B0503020204020204" charset="-122"/>
                <a:cs typeface="+mn-ea"/>
              </a:rPr>
              <a:t> &lt;load-on-startup&gt;10&lt;/load-on-startup&gt;</a:t>
            </a:r>
          </a:p>
          <a:p>
            <a:r>
              <a:rPr lang="en-US" altLang="zh-CN" sz="900" dirty="0">
                <a:solidFill>
                  <a:srgbClr val="10FBFE"/>
                </a:solidFill>
                <a:latin typeface="微软雅黑" panose="020B0503020204020204" charset="-122"/>
                <a:ea typeface="微软雅黑" panose="020B0503020204020204" charset="-122"/>
                <a:cs typeface="+mn-ea"/>
              </a:rPr>
              <a:t> &lt;/servlet&gt;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ControllerServlet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WSActivityInstManagerService</a:t>
            </a:r>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ControllerServlet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r>
              <a:rPr lang="en-US" altLang="zh-CN" sz="900" dirty="0" err="1">
                <a:solidFill>
                  <a:srgbClr val="10FBFE"/>
                </a:solidFill>
                <a:latin typeface="微软雅黑" panose="020B0503020204020204" charset="-122"/>
                <a:ea typeface="微软雅黑" panose="020B0503020204020204" charset="-122"/>
                <a:cs typeface="+mn-ea"/>
              </a:rPr>
              <a:t>flowx</a:t>
            </a:r>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ControllerServlet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-pattern&gt;*.terminate&lt;/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resteasyservlet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&lt;servlet-class&gt;</a:t>
            </a:r>
          </a:p>
          <a:p>
            <a:r>
              <a:rPr lang="en-US" altLang="zh-CN" sz="900" dirty="0" err="1">
                <a:solidFill>
                  <a:srgbClr val="10FBFE"/>
                </a:solidFill>
                <a:latin typeface="微软雅黑" panose="020B0503020204020204" charset="-122"/>
                <a:ea typeface="微软雅黑" panose="020B0503020204020204" charset="-122"/>
                <a:cs typeface="+mn-ea"/>
              </a:rPr>
              <a:t>com.primeton.components.rest.extend.CustomHttpServletDispatcher</a:t>
            </a:r>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&lt;/servlet-class&gt;</a:t>
            </a:r>
          </a:p>
          <a:p>
            <a:r>
              <a:rPr lang="en-US" altLang="zh-CN" sz="900" dirty="0">
                <a:solidFill>
                  <a:srgbClr val="10FBFE"/>
                </a:solidFill>
                <a:latin typeface="微软雅黑" panose="020B0503020204020204" charset="-122"/>
                <a:ea typeface="微软雅黑" panose="020B0503020204020204" charset="-122"/>
                <a:cs typeface="+mn-ea"/>
              </a:rPr>
              <a:t>&lt;/servlet&gt;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resteasyservlet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-pattern&gt;/rest/services/*&lt;/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&lt;/servlet-mapping&gt;</a:t>
            </a:r>
            <a:endParaRPr lang="zh-CN" altLang="en-US" sz="900" dirty="0">
              <a:solidFill>
                <a:srgbClr val="10FBFE"/>
              </a:solidFill>
              <a:latin typeface="微软雅黑" panose="020B0503020204020204" charset="-122"/>
              <a:ea typeface="微软雅黑" panose="020B0503020204020204" charset="-122"/>
              <a:cs typeface="+mn-ea"/>
            </a:endParaRPr>
          </a:p>
        </p:txBody>
      </p:sp>
      <p:grpSp>
        <p:nvGrpSpPr>
          <p:cNvPr id="20" name="组合 19">
            <a:extLst>
              <a:ext uri="{FF2B5EF4-FFF2-40B4-BE49-F238E27FC236}">
                <a16:creationId xmlns:a16="http://schemas.microsoft.com/office/drawing/2014/main" xmlns="" id="{CD69E940-D3E1-4B57-986E-1425C88BC413}"/>
              </a:ext>
            </a:extLst>
          </p:cNvPr>
          <p:cNvGrpSpPr/>
          <p:nvPr/>
        </p:nvGrpSpPr>
        <p:grpSpPr>
          <a:xfrm>
            <a:off x="6076672" y="4228098"/>
            <a:ext cx="1003300" cy="992505"/>
            <a:chOff x="4305571" y="3574858"/>
            <a:chExt cx="890588" cy="881062"/>
          </a:xfrm>
          <a:solidFill>
            <a:srgbClr val="6AE7FF">
              <a:alpha val="20000"/>
            </a:srgbClr>
          </a:solidFill>
        </p:grpSpPr>
        <p:sp>
          <p:nvSpPr>
            <p:cNvPr id="21" name="Freeform 15">
              <a:extLst>
                <a:ext uri="{FF2B5EF4-FFF2-40B4-BE49-F238E27FC236}">
                  <a16:creationId xmlns:a16="http://schemas.microsoft.com/office/drawing/2014/main" xmlns="" id="{96CD5A76-66BA-4C39-AB41-099D376D8083}"/>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2" name="Freeform 16">
              <a:extLst>
                <a:ext uri="{FF2B5EF4-FFF2-40B4-BE49-F238E27FC236}">
                  <a16:creationId xmlns:a16="http://schemas.microsoft.com/office/drawing/2014/main" xmlns="" id="{C84F234E-3FFF-4408-9E15-58A767D50199}"/>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23" name="组合 22">
            <a:extLst>
              <a:ext uri="{FF2B5EF4-FFF2-40B4-BE49-F238E27FC236}">
                <a16:creationId xmlns:a16="http://schemas.microsoft.com/office/drawing/2014/main" xmlns="" id="{85D84399-A6D9-4905-9F82-E3ED4F958DB8}"/>
              </a:ext>
            </a:extLst>
          </p:cNvPr>
          <p:cNvGrpSpPr/>
          <p:nvPr/>
        </p:nvGrpSpPr>
        <p:grpSpPr>
          <a:xfrm>
            <a:off x="6076672" y="2306643"/>
            <a:ext cx="1003300" cy="992505"/>
            <a:chOff x="4305571" y="3574858"/>
            <a:chExt cx="890588" cy="881062"/>
          </a:xfrm>
          <a:solidFill>
            <a:srgbClr val="6AE7FF">
              <a:alpha val="20000"/>
            </a:srgbClr>
          </a:solidFill>
        </p:grpSpPr>
        <p:sp>
          <p:nvSpPr>
            <p:cNvPr id="24" name="Freeform 15">
              <a:extLst>
                <a:ext uri="{FF2B5EF4-FFF2-40B4-BE49-F238E27FC236}">
                  <a16:creationId xmlns:a16="http://schemas.microsoft.com/office/drawing/2014/main" xmlns="" id="{F5BE0E18-A280-43D0-9388-251639BB63DE}"/>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5" name="Freeform 16">
              <a:extLst>
                <a:ext uri="{FF2B5EF4-FFF2-40B4-BE49-F238E27FC236}">
                  <a16:creationId xmlns:a16="http://schemas.microsoft.com/office/drawing/2014/main" xmlns="" id="{921561D6-AB46-41A3-9359-529EF8E1F68B}"/>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26" name="任意多边形 138">
            <a:extLst>
              <a:ext uri="{FF2B5EF4-FFF2-40B4-BE49-F238E27FC236}">
                <a16:creationId xmlns:a16="http://schemas.microsoft.com/office/drawing/2014/main" xmlns="" id="{C947B6EC-3207-4D82-BE76-AF1A807C594C}"/>
              </a:ext>
            </a:extLst>
          </p:cNvPr>
          <p:cNvSpPr/>
          <p:nvPr/>
        </p:nvSpPr>
        <p:spPr>
          <a:xfrm>
            <a:off x="7079970" y="2812965"/>
            <a:ext cx="4159804"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7" name="任意多边形 138">
            <a:extLst>
              <a:ext uri="{FF2B5EF4-FFF2-40B4-BE49-F238E27FC236}">
                <a16:creationId xmlns:a16="http://schemas.microsoft.com/office/drawing/2014/main" xmlns="" id="{979F6F09-5B1E-49B5-8C8B-EACFCD5CC2DD}"/>
              </a:ext>
            </a:extLst>
          </p:cNvPr>
          <p:cNvSpPr/>
          <p:nvPr/>
        </p:nvSpPr>
        <p:spPr>
          <a:xfrm>
            <a:off x="7079970" y="4786058"/>
            <a:ext cx="4159804"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30" name="矩形 34">
            <a:extLst>
              <a:ext uri="{FF2B5EF4-FFF2-40B4-BE49-F238E27FC236}">
                <a16:creationId xmlns:a16="http://schemas.microsoft.com/office/drawing/2014/main" xmlns="" id="{FAF7FE02-983E-4EE7-9E2E-B9C878DC5F25}"/>
              </a:ext>
            </a:extLst>
          </p:cNvPr>
          <p:cNvSpPr>
            <a:spLocks noChangeArrowheads="1"/>
          </p:cNvSpPr>
          <p:nvPr/>
        </p:nvSpPr>
        <p:spPr bwMode="auto">
          <a:xfrm>
            <a:off x="7662431" y="2663661"/>
            <a:ext cx="26822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Webservice</a:t>
            </a:r>
            <a:r>
              <a:rPr lang="zh-CN" altLang="en-US" b="1" dirty="0">
                <a:solidFill>
                  <a:srgbClr val="10FBFE"/>
                </a:solidFill>
                <a:latin typeface="微软雅黑" panose="020B0503020204020204" charset="-122"/>
                <a:ea typeface="微软雅黑" panose="020B0503020204020204" charset="-122"/>
                <a:sym typeface="+mn-ea"/>
              </a:rPr>
              <a:t>接口泄露</a:t>
            </a:r>
          </a:p>
        </p:txBody>
      </p:sp>
      <p:sp>
        <p:nvSpPr>
          <p:cNvPr id="31" name="矩形 34">
            <a:extLst>
              <a:ext uri="{FF2B5EF4-FFF2-40B4-BE49-F238E27FC236}">
                <a16:creationId xmlns:a16="http://schemas.microsoft.com/office/drawing/2014/main" xmlns="" id="{43E4F76D-8BD2-4EF5-8BA9-3D02051AE5C8}"/>
              </a:ext>
            </a:extLst>
          </p:cNvPr>
          <p:cNvSpPr>
            <a:spLocks noChangeArrowheads="1"/>
          </p:cNvSpPr>
          <p:nvPr/>
        </p:nvSpPr>
        <p:spPr bwMode="auto">
          <a:xfrm>
            <a:off x="7662431" y="4633501"/>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Rest</a:t>
            </a:r>
            <a:r>
              <a:rPr lang="zh-CN" altLang="en-US" b="1" dirty="0">
                <a:solidFill>
                  <a:srgbClr val="10FBFE"/>
                </a:solidFill>
                <a:latin typeface="微软雅黑" panose="020B0503020204020204" charset="-122"/>
                <a:ea typeface="微软雅黑" panose="020B0503020204020204" charset="-122"/>
                <a:sym typeface="+mn-ea"/>
              </a:rPr>
              <a:t>接口泄露</a:t>
            </a:r>
          </a:p>
        </p:txBody>
      </p:sp>
      <p:sp>
        <p:nvSpPr>
          <p:cNvPr id="256" name="矩形: 圆角 255">
            <a:extLst>
              <a:ext uri="{FF2B5EF4-FFF2-40B4-BE49-F238E27FC236}">
                <a16:creationId xmlns:a16="http://schemas.microsoft.com/office/drawing/2014/main" xmlns="" id="{063CE380-0653-4B50-825C-CB70BB7A869E}"/>
              </a:ext>
            </a:extLst>
          </p:cNvPr>
          <p:cNvSpPr/>
          <p:nvPr/>
        </p:nvSpPr>
        <p:spPr>
          <a:xfrm>
            <a:off x="5432189" y="2155971"/>
            <a:ext cx="480548" cy="3489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习</a:t>
            </a:r>
            <a:endParaRPr lang="en-US" altLang="zh-CN" dirty="0"/>
          </a:p>
          <a:p>
            <a:pPr algn="ctr"/>
            <a:r>
              <a:rPr lang="zh-CN" altLang="en-US" dirty="0"/>
              <a:t>惯</a:t>
            </a:r>
            <a:endParaRPr lang="en-US" altLang="zh-CN" dirty="0"/>
          </a:p>
          <a:p>
            <a:pPr algn="ctr"/>
            <a:r>
              <a:rPr lang="zh-CN" altLang="en-US" dirty="0"/>
              <a:t>引</a:t>
            </a:r>
            <a:endParaRPr lang="en-US" altLang="zh-CN" dirty="0"/>
          </a:p>
          <a:p>
            <a:pPr algn="ctr"/>
            <a:r>
              <a:rPr lang="zh-CN" altLang="en-US" dirty="0"/>
              <a:t>发</a:t>
            </a:r>
            <a:endParaRPr lang="en-US" altLang="zh-CN" dirty="0"/>
          </a:p>
          <a:p>
            <a:pPr algn="ctr"/>
            <a:r>
              <a:rPr lang="zh-CN" altLang="en-US" dirty="0"/>
              <a:t>两</a:t>
            </a:r>
            <a:endParaRPr lang="en-US" altLang="zh-CN" dirty="0"/>
          </a:p>
          <a:p>
            <a:pPr algn="ctr"/>
            <a:r>
              <a:rPr lang="zh-CN" altLang="en-US" dirty="0"/>
              <a:t>个</a:t>
            </a:r>
            <a:endParaRPr lang="en-US" altLang="zh-CN" dirty="0"/>
          </a:p>
          <a:p>
            <a:pPr algn="ctr"/>
            <a:r>
              <a:rPr lang="zh-CN" altLang="en-US" dirty="0"/>
              <a:t>问</a:t>
            </a:r>
            <a:endParaRPr lang="en-US" altLang="zh-CN" dirty="0"/>
          </a:p>
          <a:p>
            <a:pPr algn="ctr"/>
            <a:r>
              <a:rPr lang="zh-CN" altLang="en-US" dirty="0"/>
              <a:t>题</a:t>
            </a:r>
          </a:p>
        </p:txBody>
      </p:sp>
    </p:spTree>
    <p:extLst>
      <p:ext uri="{BB962C8B-B14F-4D97-AF65-F5344CB8AC3E}">
        <p14:creationId xmlns:p14="http://schemas.microsoft.com/office/powerpoint/2010/main" val="22620083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style.rotation</p:attrName>
                                        </p:attrNameLst>
                                      </p:cBhvr>
                                      <p:tavLst>
                                        <p:tav tm="0">
                                          <p:val>
                                            <p:fltVal val="720"/>
                                          </p:val>
                                        </p:tav>
                                        <p:tav tm="100000">
                                          <p:val>
                                            <p:fltVal val="0"/>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 calcmode="lin" valueType="num">
                                      <p:cBhvr>
                                        <p:cTn id="20" dur="500" fill="hold"/>
                                        <p:tgtEl>
                                          <p:spTgt spid="20"/>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35"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anim calcmode="lin" valueType="num">
                                      <p:cBhvr>
                                        <p:cTn id="25" dur="500" fill="hold"/>
                                        <p:tgtEl>
                                          <p:spTgt spid="23"/>
                                        </p:tgtEl>
                                        <p:attrNameLst>
                                          <p:attrName>style.rotation</p:attrName>
                                        </p:attrNameLst>
                                      </p:cBhvr>
                                      <p:tavLst>
                                        <p:tav tm="0">
                                          <p:val>
                                            <p:fltVal val="720"/>
                                          </p:val>
                                        </p:tav>
                                        <p:tav tm="100000">
                                          <p:val>
                                            <p:fltVal val="0"/>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 calcmode="lin" valueType="num">
                                      <p:cBhvr>
                                        <p:cTn id="27" dur="500" fill="hold"/>
                                        <p:tgtEl>
                                          <p:spTgt spid="23"/>
                                        </p:tgtEl>
                                        <p:attrNameLst>
                                          <p:attrName>ppt_w</p:attrName>
                                        </p:attrNameLst>
                                      </p:cBhvr>
                                      <p:tavLst>
                                        <p:tav tm="0">
                                          <p:val>
                                            <p:fltVal val="0"/>
                                          </p:val>
                                        </p:tav>
                                        <p:tav tm="100000">
                                          <p:val>
                                            <p:strVal val="#ppt_w"/>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6" name="文本框 5">
            <a:extLst>
              <a:ext uri="{FF2B5EF4-FFF2-40B4-BE49-F238E27FC236}">
                <a16:creationId xmlns:a16="http://schemas.microsoft.com/office/drawing/2014/main" xmlns="" id="{44F1A5A6-1894-4A9D-93F6-6FC8292A7F4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cxnSp>
        <p:nvCxnSpPr>
          <p:cNvPr id="8" name="直接连接符 7">
            <a:extLst>
              <a:ext uri="{FF2B5EF4-FFF2-40B4-BE49-F238E27FC236}">
                <a16:creationId xmlns:a16="http://schemas.microsoft.com/office/drawing/2014/main" xmlns="" id="{998C1CE0-A697-44F2-AC21-BD1F75F23A3C}"/>
              </a:ext>
            </a:extLst>
          </p:cNvPr>
          <p:cNvCxnSpPr/>
          <p:nvPr/>
        </p:nvCxnSpPr>
        <p:spPr>
          <a:xfrm>
            <a:off x="5815510"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9" name="矩形 34">
            <a:extLst>
              <a:ext uri="{FF2B5EF4-FFF2-40B4-BE49-F238E27FC236}">
                <a16:creationId xmlns:a16="http://schemas.microsoft.com/office/drawing/2014/main" xmlns="" id="{DB5A980A-1AFD-49FB-9F65-E47E91822904}"/>
              </a:ext>
            </a:extLst>
          </p:cNvPr>
          <p:cNvSpPr>
            <a:spLocks noChangeArrowheads="1"/>
          </p:cNvSpPr>
          <p:nvPr/>
        </p:nvSpPr>
        <p:spPr bwMode="auto">
          <a:xfrm>
            <a:off x="3693385" y="1484038"/>
            <a:ext cx="52576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10FBFE"/>
                </a:solidFill>
                <a:latin typeface="微软雅黑" panose="020B0503020204020204" charset="-122"/>
                <a:ea typeface="微软雅黑" panose="020B0503020204020204" charset="-122"/>
                <a:sym typeface="+mn-ea"/>
              </a:rPr>
              <a:t>Xml</a:t>
            </a:r>
            <a:r>
              <a:rPr lang="zh-CN" altLang="en-US" b="1" dirty="0">
                <a:solidFill>
                  <a:srgbClr val="10FBFE"/>
                </a:solidFill>
                <a:latin typeface="微软雅黑" panose="020B0503020204020204" charset="-122"/>
                <a:ea typeface="微软雅黑" panose="020B0503020204020204" charset="-122"/>
                <a:sym typeface="+mn-ea"/>
              </a:rPr>
              <a:t>解析库</a:t>
            </a:r>
            <a:r>
              <a:rPr lang="en-US" altLang="zh-CN" dirty="0">
                <a:solidFill>
                  <a:srgbClr val="10FBFE"/>
                </a:solidFill>
                <a:latin typeface="微软雅黑" panose="020B0503020204020204" charset="-122"/>
                <a:ea typeface="微软雅黑" panose="020B0503020204020204" charset="-122"/>
                <a:cs typeface="+mn-ea"/>
              </a:rPr>
              <a:t>Webservice</a:t>
            </a:r>
            <a:r>
              <a:rPr lang="zh-CN" altLang="en-US" dirty="0">
                <a:solidFill>
                  <a:srgbClr val="10FBFE"/>
                </a:solidFill>
                <a:latin typeface="微软雅黑" panose="020B0503020204020204" charset="-122"/>
                <a:ea typeface="微软雅黑" panose="020B0503020204020204" charset="-122"/>
                <a:cs typeface="+mn-ea"/>
              </a:rPr>
              <a:t>接口默认配置有十处</a:t>
            </a:r>
            <a:endParaRPr lang="en-US" altLang="zh-CN" dirty="0">
              <a:solidFill>
                <a:srgbClr val="10FBFE"/>
              </a:solidFill>
              <a:latin typeface="微软雅黑" panose="020B0503020204020204" charset="-122"/>
              <a:ea typeface="微软雅黑" panose="020B0503020204020204" charset="-122"/>
              <a:cs typeface="+mn-ea"/>
            </a:endParaRPr>
          </a:p>
          <a:p>
            <a:pPr algn="l" eaLnBrk="1" hangingPunct="1"/>
            <a:endParaRPr lang="zh-CN" altLang="en-US" b="1" dirty="0">
              <a:solidFill>
                <a:srgbClr val="10FBFE"/>
              </a:solidFill>
              <a:latin typeface="微软雅黑" panose="020B0503020204020204" charset="-122"/>
              <a:ea typeface="微软雅黑" panose="020B0503020204020204" charset="-122"/>
              <a:sym typeface="+mn-ea"/>
            </a:endParaRPr>
          </a:p>
        </p:txBody>
      </p:sp>
      <p:pic>
        <p:nvPicPr>
          <p:cNvPr id="5" name="图片 4">
            <a:extLst>
              <a:ext uri="{FF2B5EF4-FFF2-40B4-BE49-F238E27FC236}">
                <a16:creationId xmlns:a16="http://schemas.microsoft.com/office/drawing/2014/main" xmlns="" id="{EFECDB8B-76EB-4D80-A7E0-51581158109A}"/>
              </a:ext>
            </a:extLst>
          </p:cNvPr>
          <p:cNvPicPr>
            <a:picLocks noChangeAspect="1"/>
          </p:cNvPicPr>
          <p:nvPr/>
        </p:nvPicPr>
        <p:blipFill>
          <a:blip r:embed="rId3"/>
          <a:stretch>
            <a:fillRect/>
          </a:stretch>
        </p:blipFill>
        <p:spPr>
          <a:xfrm>
            <a:off x="427901" y="2130369"/>
            <a:ext cx="5236194" cy="2744270"/>
          </a:xfrm>
          <a:prstGeom prst="rect">
            <a:avLst/>
          </a:prstGeom>
        </p:spPr>
      </p:pic>
      <p:pic>
        <p:nvPicPr>
          <p:cNvPr id="12" name="图片 11">
            <a:extLst>
              <a:ext uri="{FF2B5EF4-FFF2-40B4-BE49-F238E27FC236}">
                <a16:creationId xmlns:a16="http://schemas.microsoft.com/office/drawing/2014/main" xmlns="" id="{EC67BEC5-7ABD-4F62-BC0A-DDF2955B6CBB}"/>
              </a:ext>
            </a:extLst>
          </p:cNvPr>
          <p:cNvPicPr>
            <a:picLocks noChangeAspect="1"/>
          </p:cNvPicPr>
          <p:nvPr/>
        </p:nvPicPr>
        <p:blipFill>
          <a:blip r:embed="rId4"/>
          <a:stretch>
            <a:fillRect/>
          </a:stretch>
        </p:blipFill>
        <p:spPr>
          <a:xfrm>
            <a:off x="5966926" y="2071487"/>
            <a:ext cx="5905045" cy="3534611"/>
          </a:xfrm>
          <a:prstGeom prst="rect">
            <a:avLst/>
          </a:prstGeom>
        </p:spPr>
      </p:pic>
    </p:spTree>
    <p:extLst>
      <p:ext uri="{BB962C8B-B14F-4D97-AF65-F5344CB8AC3E}">
        <p14:creationId xmlns:p14="http://schemas.microsoft.com/office/powerpoint/2010/main" val="36832872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13" name="矩形 12">
            <a:extLst>
              <a:ext uri="{FF2B5EF4-FFF2-40B4-BE49-F238E27FC236}">
                <a16:creationId xmlns:a16="http://schemas.microsoft.com/office/drawing/2014/main" xmlns="" id="{F4922EE4-7787-4117-9F6B-B9BF227559BD}"/>
              </a:ext>
            </a:extLst>
          </p:cNvPr>
          <p:cNvSpPr/>
          <p:nvPr/>
        </p:nvSpPr>
        <p:spPr>
          <a:xfrm>
            <a:off x="171968" y="1388819"/>
            <a:ext cx="7626894" cy="4247317"/>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@Path("/rest/services/bps/</a:t>
            </a:r>
            <a:r>
              <a:rPr lang="en-US" altLang="zh-CN" sz="900" dirty="0" err="1">
                <a:solidFill>
                  <a:srgbClr val="10FBFE"/>
                </a:solidFill>
                <a:latin typeface="微软雅黑" panose="020B0503020204020204" charset="-122"/>
                <a:ea typeface="微软雅黑" panose="020B0503020204020204" charset="-122"/>
                <a:cs typeface="+mn-ea"/>
              </a:rPr>
              <a:t>webcontrol</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@Consumes({"application/json", "application/x-www-form-</a:t>
            </a:r>
            <a:r>
              <a:rPr lang="en-US" altLang="zh-CN" sz="900" dirty="0" err="1">
                <a:solidFill>
                  <a:srgbClr val="10FBFE"/>
                </a:solidFill>
                <a:latin typeface="微软雅黑" panose="020B0503020204020204" charset="-122"/>
                <a:ea typeface="微软雅黑" panose="020B0503020204020204" charset="-122"/>
                <a:cs typeface="+mn-ea"/>
              </a:rPr>
              <a:t>urlencoded</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@Produces({"application/json"})</a:t>
            </a:r>
          </a:p>
          <a:p>
            <a:r>
              <a:rPr lang="en-US" altLang="zh-CN" sz="900" dirty="0">
                <a:solidFill>
                  <a:srgbClr val="10FBFE"/>
                </a:solidFill>
                <a:latin typeface="微软雅黑" panose="020B0503020204020204" charset="-122"/>
                <a:ea typeface="微软雅黑" panose="020B0503020204020204" charset="-122"/>
                <a:cs typeface="+mn-ea"/>
              </a:rPr>
              <a:t>public class </a:t>
            </a:r>
            <a:r>
              <a:rPr lang="en-US" altLang="zh-CN" sz="900" dirty="0" err="1">
                <a:solidFill>
                  <a:srgbClr val="10FBFE"/>
                </a:solidFill>
                <a:latin typeface="微软雅黑" panose="020B0503020204020204" charset="-122"/>
                <a:ea typeface="微软雅黑" panose="020B0503020204020204" charset="-122"/>
                <a:cs typeface="+mn-ea"/>
              </a:rPr>
              <a:t>WebControlRestService</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public </a:t>
            </a:r>
            <a:r>
              <a:rPr lang="en-US" altLang="zh-CN" sz="900" dirty="0" err="1">
                <a:solidFill>
                  <a:srgbClr val="10FBFE"/>
                </a:solidFill>
                <a:latin typeface="微软雅黑" panose="020B0503020204020204" charset="-122"/>
                <a:ea typeface="微软雅黑" panose="020B0503020204020204" charset="-122"/>
                <a:cs typeface="+mn-ea"/>
              </a:rPr>
              <a:t>WebControlRestService</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@POST</a:t>
            </a:r>
          </a:p>
          <a:p>
            <a:r>
              <a:rPr lang="en-US" altLang="zh-CN" sz="900" dirty="0">
                <a:solidFill>
                  <a:srgbClr val="10FBFE"/>
                </a:solidFill>
                <a:latin typeface="微软雅黑" panose="020B0503020204020204" charset="-122"/>
                <a:ea typeface="微软雅黑" panose="020B0503020204020204" charset="-122"/>
                <a:cs typeface="+mn-ea"/>
              </a:rPr>
              <a:t>    @Path("/</a:t>
            </a:r>
            <a:r>
              <a:rPr lang="en-US" altLang="zh-CN" sz="900" dirty="0" err="1">
                <a:solidFill>
                  <a:srgbClr val="10FBFE"/>
                </a:solidFill>
                <a:latin typeface="微软雅黑" panose="020B0503020204020204" charset="-122"/>
                <a:ea typeface="微软雅黑" panose="020B0503020204020204" charset="-122"/>
                <a:cs typeface="+mn-ea"/>
              </a:rPr>
              <a:t>queryParticipants</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public Map&lt;String, Object&gt; </a:t>
            </a:r>
            <a:r>
              <a:rPr lang="en-US" altLang="zh-CN" sz="900" dirty="0" err="1">
                <a:solidFill>
                  <a:srgbClr val="10FBFE"/>
                </a:solidFill>
                <a:latin typeface="微软雅黑" panose="020B0503020204020204" charset="-122"/>
                <a:ea typeface="微软雅黑" panose="020B0503020204020204" charset="-122"/>
                <a:cs typeface="+mn-ea"/>
              </a:rPr>
              <a:t>queryParticipants</a:t>
            </a:r>
            <a:r>
              <a:rPr lang="en-US" altLang="zh-CN" sz="900" dirty="0">
                <a:solidFill>
                  <a:srgbClr val="10FBFE"/>
                </a:solidFill>
                <a:latin typeface="微软雅黑" panose="020B0503020204020204" charset="-122"/>
                <a:ea typeface="微软雅黑" panose="020B0503020204020204" charset="-122"/>
                <a:cs typeface="+mn-ea"/>
              </a:rPr>
              <a:t>(HashMap&lt;String, Object&gt; </a:t>
            </a:r>
            <a:r>
              <a:rPr lang="en-US" altLang="zh-CN" sz="900" dirty="0" err="1">
                <a:solidFill>
                  <a:srgbClr val="10FBFE"/>
                </a:solidFill>
                <a:latin typeface="微软雅黑" panose="020B0503020204020204" charset="-122"/>
                <a:ea typeface="微软雅黑" panose="020B0503020204020204" charset="-122"/>
                <a:cs typeface="+mn-ea"/>
              </a:rPr>
              <a:t>mapObject</a:t>
            </a:r>
            <a:r>
              <a:rPr lang="en-US" altLang="zh-CN" sz="900" dirty="0">
                <a:solidFill>
                  <a:srgbClr val="10FBFE"/>
                </a:solidFill>
                <a:latin typeface="微软雅黑" panose="020B0503020204020204" charset="-122"/>
                <a:ea typeface="微软雅黑" panose="020B0503020204020204" charset="-122"/>
                <a:cs typeface="+mn-ea"/>
              </a:rPr>
              <a:t>) throws </a:t>
            </a:r>
            <a:r>
              <a:rPr lang="en-US" altLang="zh-CN" sz="900" dirty="0" err="1">
                <a:solidFill>
                  <a:srgbClr val="10FBFE"/>
                </a:solidFill>
                <a:latin typeface="微软雅黑" panose="020B0503020204020204" charset="-122"/>
                <a:ea typeface="微软雅黑" panose="020B0503020204020204" charset="-122"/>
                <a:cs typeface="+mn-ea"/>
              </a:rPr>
              <a:t>WFServiceException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JSONException</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HashMap </a:t>
            </a:r>
            <a:r>
              <a:rPr lang="en-US" altLang="zh-CN" sz="900" dirty="0" err="1">
                <a:solidFill>
                  <a:srgbClr val="10FBFE"/>
                </a:solidFill>
                <a:latin typeface="微软雅黑" panose="020B0503020204020204" charset="-122"/>
                <a:ea typeface="微软雅黑" panose="020B0503020204020204" charset="-122"/>
                <a:cs typeface="+mn-ea"/>
              </a:rPr>
              <a:t>resultMap</a:t>
            </a:r>
            <a:r>
              <a:rPr lang="en-US" altLang="zh-CN" sz="900" dirty="0">
                <a:solidFill>
                  <a:srgbClr val="10FBFE"/>
                </a:solidFill>
                <a:latin typeface="微软雅黑" panose="020B0503020204020204" charset="-122"/>
                <a:ea typeface="微软雅黑" panose="020B0503020204020204" charset="-122"/>
                <a:cs typeface="+mn-ea"/>
              </a:rPr>
              <a:t> = new HashMap();</a:t>
            </a:r>
          </a:p>
          <a:p>
            <a:r>
              <a:rPr lang="en-US" altLang="zh-CN" sz="900" dirty="0">
                <a:solidFill>
                  <a:srgbClr val="10FBFE"/>
                </a:solidFill>
                <a:latin typeface="微软雅黑" panose="020B0503020204020204" charset="-122"/>
                <a:ea typeface="微软雅黑" panose="020B0503020204020204" charset="-122"/>
                <a:cs typeface="+mn-ea"/>
              </a:rPr>
              <a:t>        String </a:t>
            </a:r>
            <a:r>
              <a:rPr lang="en-US" altLang="zh-CN" sz="900" dirty="0" err="1">
                <a:solidFill>
                  <a:srgbClr val="10FBFE"/>
                </a:solidFill>
                <a:latin typeface="微软雅黑" panose="020B0503020204020204" charset="-122"/>
                <a:ea typeface="微软雅黑" panose="020B0503020204020204" charset="-122"/>
                <a:cs typeface="+mn-ea"/>
              </a:rPr>
              <a:t>nodeBody</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String.valueOf</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getJsonFromMap</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mapObject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DataObject</a:t>
            </a:r>
            <a:r>
              <a:rPr lang="en-US" altLang="zh-CN" sz="900" dirty="0">
                <a:solidFill>
                  <a:srgbClr val="10FBFE"/>
                </a:solidFill>
                <a:latin typeface="微软雅黑" panose="020B0503020204020204" charset="-122"/>
                <a:ea typeface="微软雅黑" panose="020B0503020204020204" charset="-122"/>
                <a:cs typeface="+mn-ea"/>
              </a:rPr>
              <a:t> node = (</a:t>
            </a:r>
            <a:r>
              <a:rPr lang="en-US" altLang="zh-CN" sz="900" dirty="0" err="1">
                <a:solidFill>
                  <a:srgbClr val="10FBFE"/>
                </a:solidFill>
                <a:latin typeface="微软雅黑" panose="020B0503020204020204" charset="-122"/>
                <a:ea typeface="微软雅黑" panose="020B0503020204020204" charset="-122"/>
                <a:cs typeface="+mn-ea"/>
              </a:rPr>
              <a:t>DataObject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changeToDataObject</a:t>
            </a:r>
            <a:r>
              <a:rPr lang="en-US" altLang="zh-CN" sz="900" dirty="0">
                <a:solidFill>
                  <a:srgbClr val="10FBFE"/>
                </a:solidFill>
                <a:latin typeface="微软雅黑" panose="020B0503020204020204" charset="-122"/>
                <a:ea typeface="微软雅黑" panose="020B0503020204020204" charset="-122"/>
                <a:cs typeface="+mn-ea"/>
              </a:rPr>
              <a:t>("node", </a:t>
            </a:r>
            <a:r>
              <a:rPr lang="en-US" altLang="zh-CN" sz="900" dirty="0" err="1">
                <a:solidFill>
                  <a:srgbClr val="10FBFE"/>
                </a:solidFill>
                <a:latin typeface="微软雅黑" panose="020B0503020204020204" charset="-122"/>
                <a:ea typeface="微软雅黑" panose="020B0503020204020204" charset="-122"/>
                <a:cs typeface="+mn-ea"/>
              </a:rPr>
              <a:t>nodeBody</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Boolean.valueOf</a:t>
            </a:r>
            <a:r>
              <a:rPr lang="en-US" altLang="zh-CN" sz="900" dirty="0">
                <a:solidFill>
                  <a:srgbClr val="10FBFE"/>
                </a:solidFill>
                <a:latin typeface="微软雅黑" panose="020B0503020204020204" charset="-122"/>
                <a:ea typeface="微软雅黑" panose="020B0503020204020204" charset="-122"/>
                <a:cs typeface="+mn-ea"/>
              </a:rPr>
              <a:t>(true));</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DataObject</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otherParamObj</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DataObject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changeToDataObject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otherParamObj</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nodeBody</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Boolean.valueOf</a:t>
            </a:r>
            <a:r>
              <a:rPr lang="en-US" altLang="zh-CN" sz="900" dirty="0">
                <a:solidFill>
                  <a:srgbClr val="10FBFE"/>
                </a:solidFill>
                <a:latin typeface="微软雅黑" panose="020B0503020204020204" charset="-122"/>
                <a:ea typeface="微软雅黑" panose="020B0503020204020204" charset="-122"/>
                <a:cs typeface="+mn-ea"/>
              </a:rPr>
              <a:t>(true));</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resultMap.put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childNodes</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ServiceUtil.queryParticipants</a:t>
            </a:r>
            <a:r>
              <a:rPr lang="en-US" altLang="zh-CN" sz="900" dirty="0">
                <a:solidFill>
                  <a:srgbClr val="10FBFE"/>
                </a:solidFill>
                <a:latin typeface="微软雅黑" panose="020B0503020204020204" charset="-122"/>
                <a:ea typeface="微软雅黑" panose="020B0503020204020204" charset="-122"/>
                <a:cs typeface="+mn-ea"/>
              </a:rPr>
              <a:t>(node, </a:t>
            </a:r>
            <a:r>
              <a:rPr lang="en-US" altLang="zh-CN" sz="900" dirty="0" err="1">
                <a:solidFill>
                  <a:srgbClr val="10FBFE"/>
                </a:solidFill>
                <a:latin typeface="微软雅黑" panose="020B0503020204020204" charset="-122"/>
                <a:ea typeface="微软雅黑" panose="020B0503020204020204" charset="-122"/>
                <a:cs typeface="+mn-ea"/>
              </a:rPr>
              <a:t>otherParamObj</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return </a:t>
            </a:r>
            <a:r>
              <a:rPr lang="en-US" altLang="zh-CN" sz="900" dirty="0" err="1">
                <a:solidFill>
                  <a:srgbClr val="10FBFE"/>
                </a:solidFill>
                <a:latin typeface="微软雅黑" panose="020B0503020204020204" charset="-122"/>
                <a:ea typeface="微软雅黑" panose="020B0503020204020204" charset="-122"/>
                <a:cs typeface="+mn-ea"/>
              </a:rPr>
              <a:t>resultMap</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@POST</a:t>
            </a:r>
          </a:p>
          <a:p>
            <a:r>
              <a:rPr lang="en-US" altLang="zh-CN" sz="900" dirty="0">
                <a:solidFill>
                  <a:srgbClr val="10FBFE"/>
                </a:solidFill>
                <a:latin typeface="微软雅黑" panose="020B0503020204020204" charset="-122"/>
                <a:ea typeface="微软雅黑" panose="020B0503020204020204" charset="-122"/>
                <a:cs typeface="+mn-ea"/>
              </a:rPr>
              <a:t>    @Path("/</a:t>
            </a:r>
            <a:r>
              <a:rPr lang="en-US" altLang="zh-CN" sz="900" dirty="0" err="1">
                <a:solidFill>
                  <a:srgbClr val="10FBFE"/>
                </a:solidFill>
                <a:latin typeface="微软雅黑" panose="020B0503020204020204" charset="-122"/>
                <a:ea typeface="微软雅黑" panose="020B0503020204020204" charset="-122"/>
                <a:cs typeface="+mn-ea"/>
              </a:rPr>
              <a:t>searchParticipants</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public Map&lt;String, Object&gt; </a:t>
            </a:r>
            <a:r>
              <a:rPr lang="en-US" altLang="zh-CN" sz="900" dirty="0" err="1">
                <a:solidFill>
                  <a:srgbClr val="10FBFE"/>
                </a:solidFill>
                <a:latin typeface="微软雅黑" panose="020B0503020204020204" charset="-122"/>
                <a:ea typeface="微软雅黑" panose="020B0503020204020204" charset="-122"/>
                <a:cs typeface="+mn-ea"/>
              </a:rPr>
              <a:t>searchParticipants</a:t>
            </a:r>
            <a:r>
              <a:rPr lang="en-US" altLang="zh-CN" sz="900" dirty="0">
                <a:solidFill>
                  <a:srgbClr val="10FBFE"/>
                </a:solidFill>
                <a:latin typeface="微软雅黑" panose="020B0503020204020204" charset="-122"/>
                <a:ea typeface="微软雅黑" panose="020B0503020204020204" charset="-122"/>
                <a:cs typeface="+mn-ea"/>
              </a:rPr>
              <a:t>(HashMap&lt;String, Object&gt; </a:t>
            </a:r>
            <a:r>
              <a:rPr lang="en-US" altLang="zh-CN" sz="900" dirty="0" err="1">
                <a:solidFill>
                  <a:srgbClr val="10FBFE"/>
                </a:solidFill>
                <a:latin typeface="微软雅黑" panose="020B0503020204020204" charset="-122"/>
                <a:ea typeface="微软雅黑" panose="020B0503020204020204" charset="-122"/>
                <a:cs typeface="+mn-ea"/>
              </a:rPr>
              <a:t>mapObject</a:t>
            </a:r>
            <a:r>
              <a:rPr lang="en-US" altLang="zh-CN" sz="900" dirty="0">
                <a:solidFill>
                  <a:srgbClr val="10FBFE"/>
                </a:solidFill>
                <a:latin typeface="微软雅黑" panose="020B0503020204020204" charset="-122"/>
                <a:ea typeface="微软雅黑" panose="020B0503020204020204" charset="-122"/>
                <a:cs typeface="+mn-ea"/>
              </a:rPr>
              <a:t>) throws </a:t>
            </a:r>
            <a:r>
              <a:rPr lang="en-US" altLang="zh-CN" sz="900" dirty="0" err="1">
                <a:solidFill>
                  <a:srgbClr val="10FBFE"/>
                </a:solidFill>
                <a:latin typeface="微软雅黑" panose="020B0503020204020204" charset="-122"/>
                <a:ea typeface="微软雅黑" panose="020B0503020204020204" charset="-122"/>
                <a:cs typeface="+mn-ea"/>
              </a:rPr>
              <a:t>WFServiceException</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HashMap </a:t>
            </a:r>
            <a:r>
              <a:rPr lang="en-US" altLang="zh-CN" sz="900" dirty="0" err="1">
                <a:solidFill>
                  <a:srgbClr val="10FBFE"/>
                </a:solidFill>
                <a:latin typeface="微软雅黑" panose="020B0503020204020204" charset="-122"/>
                <a:ea typeface="微软雅黑" panose="020B0503020204020204" charset="-122"/>
                <a:cs typeface="+mn-ea"/>
              </a:rPr>
              <a:t>resultMap</a:t>
            </a:r>
            <a:r>
              <a:rPr lang="en-US" altLang="zh-CN" sz="900" dirty="0">
                <a:solidFill>
                  <a:srgbClr val="10FBFE"/>
                </a:solidFill>
                <a:latin typeface="微软雅黑" panose="020B0503020204020204" charset="-122"/>
                <a:ea typeface="微软雅黑" panose="020B0503020204020204" charset="-122"/>
                <a:cs typeface="+mn-ea"/>
              </a:rPr>
              <a:t> = new HashMap();</a:t>
            </a:r>
          </a:p>
          <a:p>
            <a:r>
              <a:rPr lang="en-US" altLang="zh-CN" sz="900" dirty="0">
                <a:solidFill>
                  <a:srgbClr val="10FBFE"/>
                </a:solidFill>
                <a:latin typeface="微软雅黑" panose="020B0503020204020204" charset="-122"/>
                <a:ea typeface="微软雅黑" panose="020B0503020204020204" charset="-122"/>
                <a:cs typeface="+mn-ea"/>
              </a:rPr>
              <a:t>        String name = </a:t>
            </a:r>
            <a:r>
              <a:rPr lang="en-US" altLang="zh-CN" sz="900" dirty="0" err="1">
                <a:solidFill>
                  <a:srgbClr val="10FBFE"/>
                </a:solidFill>
                <a:latin typeface="微软雅黑" panose="020B0503020204020204" charset="-122"/>
                <a:ea typeface="微软雅黑" panose="020B0503020204020204" charset="-122"/>
                <a:cs typeface="+mn-ea"/>
              </a:rPr>
              <a:t>String.valueOf</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mapObject.get</a:t>
            </a:r>
            <a:r>
              <a:rPr lang="en-US" altLang="zh-CN" sz="900" dirty="0">
                <a:solidFill>
                  <a:srgbClr val="10FBFE"/>
                </a:solidFill>
                <a:latin typeface="微软雅黑" panose="020B0503020204020204" charset="-122"/>
                <a:ea typeface="微软雅黑" panose="020B0503020204020204" charset="-122"/>
                <a:cs typeface="+mn-ea"/>
              </a:rPr>
              <a:t>("name"));</a:t>
            </a:r>
          </a:p>
          <a:p>
            <a:r>
              <a:rPr lang="en-US" altLang="zh-CN" sz="900" dirty="0">
                <a:solidFill>
                  <a:srgbClr val="10FBFE"/>
                </a:solidFill>
                <a:latin typeface="微软雅黑" panose="020B0503020204020204" charset="-122"/>
                <a:ea typeface="微软雅黑" panose="020B0503020204020204" charset="-122"/>
                <a:cs typeface="+mn-ea"/>
              </a:rPr>
              <a:t>        Map </a:t>
            </a:r>
            <a:r>
              <a:rPr lang="en-US" altLang="zh-CN" sz="900" dirty="0" err="1">
                <a:solidFill>
                  <a:srgbClr val="10FBFE"/>
                </a:solidFill>
                <a:latin typeface="微软雅黑" panose="020B0503020204020204" charset="-122"/>
                <a:ea typeface="微软雅黑" panose="020B0503020204020204" charset="-122"/>
                <a:cs typeface="+mn-ea"/>
              </a:rPr>
              <a:t>extData</a:t>
            </a:r>
            <a:r>
              <a:rPr lang="en-US" altLang="zh-CN" sz="900" dirty="0">
                <a:solidFill>
                  <a:srgbClr val="10FBFE"/>
                </a:solidFill>
                <a:latin typeface="微软雅黑" panose="020B0503020204020204" charset="-122"/>
                <a:ea typeface="微软雅黑" panose="020B0503020204020204" charset="-122"/>
                <a:cs typeface="+mn-ea"/>
              </a:rPr>
              <a:t> = (Map)</a:t>
            </a:r>
            <a:r>
              <a:rPr lang="en-US" altLang="zh-CN" sz="900" dirty="0" err="1">
                <a:solidFill>
                  <a:srgbClr val="10FBFE"/>
                </a:solidFill>
                <a:latin typeface="微软雅黑" panose="020B0503020204020204" charset="-122"/>
                <a:ea typeface="微软雅黑" panose="020B0503020204020204" charset="-122"/>
                <a:cs typeface="+mn-ea"/>
              </a:rPr>
              <a:t>mapObject.get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extData</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PageCond</a:t>
            </a:r>
            <a:r>
              <a:rPr lang="en-US" altLang="zh-CN" sz="900" dirty="0">
                <a:solidFill>
                  <a:srgbClr val="10FBFE"/>
                </a:solidFill>
                <a:latin typeface="微软雅黑" panose="020B0503020204020204" charset="-122"/>
                <a:ea typeface="微软雅黑" panose="020B0503020204020204" charset="-122"/>
                <a:cs typeface="+mn-ea"/>
              </a:rPr>
              <a:t> page = (</a:t>
            </a:r>
            <a:r>
              <a:rPr lang="en-US" altLang="zh-CN" sz="900" dirty="0" err="1">
                <a:solidFill>
                  <a:srgbClr val="10FBFE"/>
                </a:solidFill>
                <a:latin typeface="微软雅黑" panose="020B0503020204020204" charset="-122"/>
                <a:ea typeface="微软雅黑" panose="020B0503020204020204" charset="-122"/>
                <a:cs typeface="+mn-ea"/>
              </a:rPr>
              <a:t>PageCond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mapObject.get</a:t>
            </a:r>
            <a:r>
              <a:rPr lang="en-US" altLang="zh-CN" sz="900" dirty="0">
                <a:solidFill>
                  <a:srgbClr val="10FBFE"/>
                </a:solidFill>
                <a:latin typeface="微软雅黑" panose="020B0503020204020204" charset="-122"/>
                <a:ea typeface="微软雅黑" panose="020B0503020204020204" charset="-122"/>
                <a:cs typeface="+mn-ea"/>
              </a:rPr>
              <a:t>("page");</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resultMap.put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childNodes</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ServiceUtil.searchParticipants</a:t>
            </a:r>
            <a:r>
              <a:rPr lang="en-US" altLang="zh-CN" sz="900" dirty="0">
                <a:solidFill>
                  <a:srgbClr val="10FBFE"/>
                </a:solidFill>
                <a:latin typeface="微软雅黑" panose="020B0503020204020204" charset="-122"/>
                <a:ea typeface="微软雅黑" panose="020B0503020204020204" charset="-122"/>
                <a:cs typeface="+mn-ea"/>
              </a:rPr>
              <a:t>(name, </a:t>
            </a:r>
            <a:r>
              <a:rPr lang="en-US" altLang="zh-CN" sz="900" dirty="0" err="1">
                <a:solidFill>
                  <a:srgbClr val="10FBFE"/>
                </a:solidFill>
                <a:latin typeface="微软雅黑" panose="020B0503020204020204" charset="-122"/>
                <a:ea typeface="微软雅黑" panose="020B0503020204020204" charset="-122"/>
                <a:cs typeface="+mn-ea"/>
              </a:rPr>
              <a:t>extData</a:t>
            </a:r>
            <a:r>
              <a:rPr lang="en-US" altLang="zh-CN" sz="900" dirty="0">
                <a:solidFill>
                  <a:srgbClr val="10FBFE"/>
                </a:solidFill>
                <a:latin typeface="微软雅黑" panose="020B0503020204020204" charset="-122"/>
                <a:ea typeface="微软雅黑" panose="020B0503020204020204" charset="-122"/>
                <a:cs typeface="+mn-ea"/>
              </a:rPr>
              <a:t>, page));</a:t>
            </a:r>
          </a:p>
          <a:p>
            <a:r>
              <a:rPr lang="en-US" altLang="zh-CN" sz="900" dirty="0">
                <a:solidFill>
                  <a:srgbClr val="10FBFE"/>
                </a:solidFill>
                <a:latin typeface="微软雅黑" panose="020B0503020204020204" charset="-122"/>
                <a:ea typeface="微软雅黑" panose="020B0503020204020204" charset="-122"/>
                <a:cs typeface="+mn-ea"/>
              </a:rPr>
              <a:t>        return </a:t>
            </a:r>
            <a:r>
              <a:rPr lang="en-US" altLang="zh-CN" sz="900" dirty="0" err="1">
                <a:solidFill>
                  <a:srgbClr val="10FBFE"/>
                </a:solidFill>
                <a:latin typeface="微软雅黑" panose="020B0503020204020204" charset="-122"/>
                <a:ea typeface="微软雅黑" panose="020B0503020204020204" charset="-122"/>
                <a:cs typeface="+mn-ea"/>
              </a:rPr>
              <a:t>resultMap</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18" name="矩形 17">
            <a:extLst>
              <a:ext uri="{FF2B5EF4-FFF2-40B4-BE49-F238E27FC236}">
                <a16:creationId xmlns:a16="http://schemas.microsoft.com/office/drawing/2014/main" xmlns="" id="{3B4E5C69-7D70-4ADB-B024-DBD898017365}"/>
              </a:ext>
            </a:extLst>
          </p:cNvPr>
          <p:cNvSpPr/>
          <p:nvPr/>
        </p:nvSpPr>
        <p:spPr>
          <a:xfrm>
            <a:off x="7885750" y="2210941"/>
            <a:ext cx="4244732" cy="2308324"/>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POST /rest/services/bps/</a:t>
            </a:r>
            <a:r>
              <a:rPr lang="en-US" altLang="zh-CN" sz="900" dirty="0" err="1">
                <a:solidFill>
                  <a:srgbClr val="10FBFE"/>
                </a:solidFill>
                <a:latin typeface="微软雅黑" panose="020B0503020204020204" charset="-122"/>
                <a:ea typeface="微软雅黑" panose="020B0503020204020204" charset="-122"/>
                <a:cs typeface="+mn-ea"/>
              </a:rPr>
              <a:t>webcontrol</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queryProcessAndActivity</a:t>
            </a:r>
            <a:r>
              <a:rPr lang="en-US" altLang="zh-CN" sz="900" dirty="0">
                <a:solidFill>
                  <a:srgbClr val="10FBFE"/>
                </a:solidFill>
                <a:latin typeface="微软雅黑" panose="020B0503020204020204" charset="-122"/>
                <a:ea typeface="微软雅黑" panose="020B0503020204020204" charset="-122"/>
                <a:cs typeface="+mn-ea"/>
              </a:rPr>
              <a:t> HTTP/1.1</a:t>
            </a:r>
          </a:p>
          <a:p>
            <a:r>
              <a:rPr lang="en-US" altLang="zh-CN" sz="900" dirty="0">
                <a:solidFill>
                  <a:srgbClr val="10FBFE"/>
                </a:solidFill>
                <a:latin typeface="微软雅黑" panose="020B0503020204020204" charset="-122"/>
                <a:ea typeface="微软雅黑" panose="020B0503020204020204" charset="-122"/>
                <a:cs typeface="+mn-ea"/>
              </a:rPr>
              <a:t>Host: localhost:8080</a:t>
            </a:r>
          </a:p>
          <a:p>
            <a:r>
              <a:rPr lang="en-US" altLang="zh-CN" sz="900" dirty="0">
                <a:solidFill>
                  <a:srgbClr val="10FBFE"/>
                </a:solidFill>
                <a:latin typeface="微软雅黑" panose="020B0503020204020204" charset="-122"/>
                <a:ea typeface="微软雅黑" panose="020B0503020204020204" charset="-122"/>
                <a:cs typeface="+mn-ea"/>
              </a:rPr>
              <a:t>User-Agent: Mozilla/5.0 (Windows NT 10.0; Win64; x64; rv:56.0) Gecko/20100101 Firefox/56.0</a:t>
            </a:r>
          </a:p>
          <a:p>
            <a:r>
              <a:rPr lang="en-US" altLang="zh-CN" sz="900" dirty="0">
                <a:solidFill>
                  <a:srgbClr val="10FBFE"/>
                </a:solidFill>
                <a:latin typeface="微软雅黑" panose="020B0503020204020204" charset="-122"/>
                <a:ea typeface="微软雅黑" panose="020B0503020204020204" charset="-122"/>
                <a:cs typeface="+mn-ea"/>
              </a:rPr>
              <a:t>Accept: text/</a:t>
            </a:r>
            <a:r>
              <a:rPr lang="en-US" altLang="zh-CN" sz="900" dirty="0" err="1">
                <a:solidFill>
                  <a:srgbClr val="10FBFE"/>
                </a:solidFill>
                <a:latin typeface="微软雅黑" panose="020B0503020204020204" charset="-122"/>
                <a:ea typeface="微软雅黑" panose="020B0503020204020204" charset="-122"/>
                <a:cs typeface="+mn-ea"/>
              </a:rPr>
              <a:t>html,application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xhtml+xml,application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xml;q</a:t>
            </a:r>
            <a:r>
              <a:rPr lang="en-US" altLang="zh-CN" sz="900" dirty="0">
                <a:solidFill>
                  <a:srgbClr val="10FBFE"/>
                </a:solidFill>
                <a:latin typeface="微软雅黑" panose="020B0503020204020204" charset="-122"/>
                <a:ea typeface="微软雅黑" panose="020B0503020204020204" charset="-122"/>
                <a:cs typeface="+mn-ea"/>
              </a:rPr>
              <a:t>=0.9,*/*;q=0.8</a:t>
            </a:r>
          </a:p>
          <a:p>
            <a:r>
              <a:rPr lang="en-US" altLang="zh-CN" sz="900" dirty="0">
                <a:solidFill>
                  <a:srgbClr val="10FBFE"/>
                </a:solidFill>
                <a:latin typeface="微软雅黑" panose="020B0503020204020204" charset="-122"/>
                <a:ea typeface="微软雅黑" panose="020B0503020204020204" charset="-122"/>
                <a:cs typeface="+mn-ea"/>
              </a:rPr>
              <a:t>Accept-Language: </a:t>
            </a:r>
            <a:r>
              <a:rPr lang="en-US" altLang="zh-CN" sz="900" dirty="0" err="1">
                <a:solidFill>
                  <a:srgbClr val="10FBFE"/>
                </a:solidFill>
                <a:latin typeface="微软雅黑" panose="020B0503020204020204" charset="-122"/>
                <a:ea typeface="微软雅黑" panose="020B0503020204020204" charset="-122"/>
                <a:cs typeface="+mn-ea"/>
              </a:rPr>
              <a:t>en-US,en;q</a:t>
            </a:r>
            <a:r>
              <a:rPr lang="en-US" altLang="zh-CN" sz="900" dirty="0">
                <a:solidFill>
                  <a:srgbClr val="10FBFE"/>
                </a:solidFill>
                <a:latin typeface="微软雅黑" panose="020B0503020204020204" charset="-122"/>
                <a:ea typeface="微软雅黑" panose="020B0503020204020204" charset="-122"/>
                <a:cs typeface="+mn-ea"/>
              </a:rPr>
              <a:t>=0.5</a:t>
            </a:r>
          </a:p>
          <a:p>
            <a:r>
              <a:rPr lang="en-US" altLang="zh-CN" sz="900" dirty="0">
                <a:solidFill>
                  <a:srgbClr val="10FBFE"/>
                </a:solidFill>
                <a:latin typeface="微软雅黑" panose="020B0503020204020204" charset="-122"/>
                <a:ea typeface="微软雅黑" panose="020B0503020204020204" charset="-122"/>
                <a:cs typeface="+mn-ea"/>
              </a:rPr>
              <a:t>Content-Type: application/json</a:t>
            </a:r>
          </a:p>
          <a:p>
            <a:r>
              <a:rPr lang="en-US" altLang="zh-CN" sz="900" dirty="0">
                <a:solidFill>
                  <a:srgbClr val="10FBFE"/>
                </a:solidFill>
                <a:latin typeface="微软雅黑" panose="020B0503020204020204" charset="-122"/>
                <a:ea typeface="微软雅黑" panose="020B0503020204020204" charset="-122"/>
                <a:cs typeface="+mn-ea"/>
              </a:rPr>
              <a:t>Content-Length: 16</a:t>
            </a:r>
          </a:p>
          <a:p>
            <a:r>
              <a:rPr lang="en-US" altLang="zh-CN" sz="900" dirty="0">
                <a:solidFill>
                  <a:srgbClr val="10FBFE"/>
                </a:solidFill>
                <a:latin typeface="微软雅黑" panose="020B0503020204020204" charset="-122"/>
                <a:ea typeface="微软雅黑" panose="020B0503020204020204" charset="-122"/>
                <a:cs typeface="+mn-ea"/>
              </a:rPr>
              <a:t>Cookie: </a:t>
            </a:r>
            <a:r>
              <a:rPr lang="en-US" altLang="zh-CN" sz="900" dirty="0" err="1">
                <a:solidFill>
                  <a:srgbClr val="10FBFE"/>
                </a:solidFill>
                <a:latin typeface="微软雅黑" panose="020B0503020204020204" charset="-122"/>
                <a:ea typeface="微软雅黑" panose="020B0503020204020204" charset="-122"/>
                <a:cs typeface="+mn-ea"/>
              </a:rPr>
              <a:t>UM_distinctid</a:t>
            </a:r>
            <a:r>
              <a:rPr lang="en-US" altLang="zh-CN" sz="900" dirty="0">
                <a:solidFill>
                  <a:srgbClr val="10FBFE"/>
                </a:solidFill>
                <a:latin typeface="微软雅黑" panose="020B0503020204020204" charset="-122"/>
                <a:ea typeface="微软雅黑" panose="020B0503020204020204" charset="-122"/>
                <a:cs typeface="+mn-ea"/>
              </a:rPr>
              <a:t>=160cb8347c532e-02170ecaf6aeb-4c322f7c-1fa400-160cb8347c662d; CNZZDATA1261218610=1741751127-1515241945-%7C1515241945; JSESSIONID=F890E2EC8E8BC30F17DE9852F6D40B27</a:t>
            </a:r>
          </a:p>
          <a:p>
            <a:r>
              <a:rPr lang="en-US" altLang="zh-CN" sz="900" dirty="0">
                <a:solidFill>
                  <a:srgbClr val="10FBFE"/>
                </a:solidFill>
                <a:latin typeface="微软雅黑" panose="020B0503020204020204" charset="-122"/>
                <a:ea typeface="微软雅黑" panose="020B0503020204020204" charset="-122"/>
                <a:cs typeface="+mn-ea"/>
              </a:rPr>
              <a:t>Connection: close</a:t>
            </a:r>
          </a:p>
          <a:p>
            <a:r>
              <a:rPr lang="en-US" altLang="zh-CN" sz="900" dirty="0">
                <a:solidFill>
                  <a:srgbClr val="10FBFE"/>
                </a:solidFill>
                <a:latin typeface="微软雅黑" panose="020B0503020204020204" charset="-122"/>
                <a:ea typeface="微软雅黑" panose="020B0503020204020204" charset="-122"/>
                <a:cs typeface="+mn-ea"/>
              </a:rPr>
              <a:t>Upgrade-Insecure-Requests: 1</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{"workItemID":1}</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8" name="矩形 27">
            <a:extLst>
              <a:ext uri="{FF2B5EF4-FFF2-40B4-BE49-F238E27FC236}">
                <a16:creationId xmlns:a16="http://schemas.microsoft.com/office/drawing/2014/main" xmlns="" id="{63CE4544-7021-4774-A719-5A758B0D4890}"/>
              </a:ext>
            </a:extLst>
          </p:cNvPr>
          <p:cNvSpPr/>
          <p:nvPr/>
        </p:nvSpPr>
        <p:spPr>
          <a:xfrm>
            <a:off x="7885750" y="1388819"/>
            <a:ext cx="4244732" cy="677108"/>
          </a:xfrm>
          <a:prstGeom prst="rect">
            <a:avLst/>
          </a:prstGeom>
          <a:ln>
            <a:solidFill>
              <a:schemeClr val="bg1"/>
            </a:solidFill>
          </a:ln>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Rest</a:t>
            </a:r>
            <a:r>
              <a:rPr lang="zh-CN" altLang="en-US" sz="1100" dirty="0">
                <a:solidFill>
                  <a:srgbClr val="10FBFE"/>
                </a:solidFill>
                <a:latin typeface="微软雅黑" panose="020B0503020204020204" charset="-122"/>
                <a:ea typeface="微软雅黑" panose="020B0503020204020204" charset="-122"/>
                <a:cs typeface="+mn-ea"/>
              </a:rPr>
              <a:t>接口通过一个配置文件映射：</a:t>
            </a:r>
            <a:endParaRPr lang="en-US" altLang="zh-CN" sz="1100" dirty="0">
              <a:solidFill>
                <a:srgbClr val="10FBFE"/>
              </a:solidFill>
              <a:latin typeface="微软雅黑" panose="020B0503020204020204" charset="-122"/>
              <a:ea typeface="微软雅黑" panose="020B0503020204020204" charset="-122"/>
              <a:cs typeface="+mn-ea"/>
            </a:endParaRP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err="1">
                <a:solidFill>
                  <a:srgbClr val="10FBFE"/>
                </a:solidFill>
                <a:latin typeface="微软雅黑" panose="020B0503020204020204" charset="-122"/>
                <a:ea typeface="微软雅黑" panose="020B0503020204020204" charset="-122"/>
                <a:cs typeface="+mn-ea"/>
              </a:rPr>
              <a:t>resteasy.resources</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com.primeton.bps.web.control.restful.WebControlRestService</a:t>
            </a:r>
            <a:endParaRPr lang="zh-CN" altLang="en-US" sz="900" dirty="0">
              <a:solidFill>
                <a:srgbClr val="10FBFE"/>
              </a:solidFill>
              <a:latin typeface="微软雅黑" panose="020B0503020204020204" charset="-122"/>
              <a:ea typeface="微软雅黑" panose="020B0503020204020204" charset="-122"/>
              <a:cs typeface="+mn-ea"/>
            </a:endParaRPr>
          </a:p>
        </p:txBody>
      </p:sp>
    </p:spTree>
    <p:extLst>
      <p:ext uri="{BB962C8B-B14F-4D97-AF65-F5344CB8AC3E}">
        <p14:creationId xmlns:p14="http://schemas.microsoft.com/office/powerpoint/2010/main" val="32097052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6" name="文本框 5">
            <a:extLst>
              <a:ext uri="{FF2B5EF4-FFF2-40B4-BE49-F238E27FC236}">
                <a16:creationId xmlns:a16="http://schemas.microsoft.com/office/drawing/2014/main" xmlns="" id="{A11ECC0D-EFDA-4F1A-8D76-5DA29F8926E9}"/>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xmlns="" id="{10B0DF5E-7B94-487D-B865-E0D5D27AC66D}"/>
              </a:ext>
            </a:extLst>
          </p:cNvPr>
          <p:cNvPicPr>
            <a:picLocks noChangeAspect="1"/>
          </p:cNvPicPr>
          <p:nvPr/>
        </p:nvPicPr>
        <p:blipFill>
          <a:blip r:embed="rId3"/>
          <a:stretch>
            <a:fillRect/>
          </a:stretch>
        </p:blipFill>
        <p:spPr>
          <a:xfrm>
            <a:off x="1089136" y="1401313"/>
            <a:ext cx="3638095" cy="733333"/>
          </a:xfrm>
          <a:prstGeom prst="rect">
            <a:avLst/>
          </a:prstGeom>
        </p:spPr>
      </p:pic>
      <p:pic>
        <p:nvPicPr>
          <p:cNvPr id="7" name="图片 6">
            <a:extLst>
              <a:ext uri="{FF2B5EF4-FFF2-40B4-BE49-F238E27FC236}">
                <a16:creationId xmlns:a16="http://schemas.microsoft.com/office/drawing/2014/main" xmlns="" id="{81108D9A-0299-45B6-AB07-CC024E07BFF7}"/>
              </a:ext>
            </a:extLst>
          </p:cNvPr>
          <p:cNvPicPr>
            <a:picLocks noChangeAspect="1"/>
          </p:cNvPicPr>
          <p:nvPr/>
        </p:nvPicPr>
        <p:blipFill>
          <a:blip r:embed="rId4"/>
          <a:stretch>
            <a:fillRect/>
          </a:stretch>
        </p:blipFill>
        <p:spPr>
          <a:xfrm>
            <a:off x="717707" y="3099731"/>
            <a:ext cx="4380952" cy="1400000"/>
          </a:xfrm>
          <a:prstGeom prst="rect">
            <a:avLst/>
          </a:prstGeom>
        </p:spPr>
      </p:pic>
      <p:sp>
        <p:nvSpPr>
          <p:cNvPr id="8" name="矩形 7">
            <a:extLst>
              <a:ext uri="{FF2B5EF4-FFF2-40B4-BE49-F238E27FC236}">
                <a16:creationId xmlns:a16="http://schemas.microsoft.com/office/drawing/2014/main" xmlns="" id="{25AB5FC4-C236-4586-B077-0AA7FED58FAE}"/>
              </a:ext>
            </a:extLst>
          </p:cNvPr>
          <p:cNvSpPr/>
          <p:nvPr/>
        </p:nvSpPr>
        <p:spPr>
          <a:xfrm>
            <a:off x="5554808" y="1401313"/>
            <a:ext cx="6204953" cy="2585323"/>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private void process(</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throws </a:t>
            </a:r>
            <a:r>
              <a:rPr lang="en-US" altLang="zh-CN" sz="900" dirty="0" err="1">
                <a:solidFill>
                  <a:srgbClr val="10FBFE"/>
                </a:solidFill>
                <a:latin typeface="微软雅黑" panose="020B0503020204020204" charset="-122"/>
                <a:ea typeface="微软雅黑" panose="020B0503020204020204" charset="-122"/>
                <a:cs typeface="+mn-ea"/>
              </a:rPr>
              <a:t>IOException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ServletException</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if(</a:t>
            </a:r>
            <a:r>
              <a:rPr lang="en-US" altLang="zh-CN" sz="900" dirty="0" err="1">
                <a:solidFill>
                  <a:srgbClr val="10FBFE"/>
                </a:solidFill>
                <a:latin typeface="微软雅黑" panose="020B0503020204020204" charset="-122"/>
                <a:ea typeface="微软雅黑" panose="020B0503020204020204" charset="-122"/>
                <a:cs typeface="+mn-ea"/>
              </a:rPr>
              <a:t>UserLoginCheckedFilter.isPortal</a:t>
            </a:r>
            <a:r>
              <a:rPr lang="en-US" altLang="zh-CN" sz="900" dirty="0">
                <a:solidFill>
                  <a:srgbClr val="10FBFE"/>
                </a:solidFill>
                <a:latin typeface="微软雅黑" panose="020B0503020204020204" charset="-122"/>
                <a:ea typeface="微软雅黑" panose="020B0503020204020204" charset="-122"/>
                <a:cs typeface="+mn-ea"/>
              </a:rPr>
              <a:t>() &amp;&amp; </a:t>
            </a:r>
            <a:r>
              <a:rPr lang="en-US" altLang="zh-CN" sz="900" dirty="0" err="1">
                <a:solidFill>
                  <a:srgbClr val="10FBFE"/>
                </a:solidFill>
                <a:latin typeface="微软雅黑" panose="020B0503020204020204" charset="-122"/>
                <a:ea typeface="微软雅黑" panose="020B0503020204020204" charset="-122"/>
                <a:cs typeface="+mn-ea"/>
              </a:rPr>
              <a:t>request.getSession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getAttribute</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userObject</a:t>
            </a:r>
            <a:r>
              <a:rPr lang="en-US" altLang="zh-CN" sz="900" dirty="0">
                <a:solidFill>
                  <a:srgbClr val="10FBFE"/>
                </a:solidFill>
                <a:latin typeface="微软雅黑" panose="020B0503020204020204" charset="-122"/>
                <a:ea typeface="微软雅黑" panose="020B0503020204020204" charset="-122"/>
                <a:cs typeface="+mn-ea"/>
              </a:rPr>
              <a:t>") == null)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IUserObject</a:t>
            </a:r>
            <a:r>
              <a:rPr lang="en-US" altLang="zh-CN" sz="900" dirty="0">
                <a:solidFill>
                  <a:srgbClr val="10FBFE"/>
                </a:solidFill>
                <a:latin typeface="微软雅黑" panose="020B0503020204020204" charset="-122"/>
                <a:ea typeface="微软雅黑" panose="020B0503020204020204" charset="-122"/>
                <a:cs typeface="+mn-ea"/>
              </a:rPr>
              <a:t> e = </a:t>
            </a:r>
            <a:r>
              <a:rPr lang="en-US" altLang="zh-CN" sz="900" dirty="0" err="1">
                <a:solidFill>
                  <a:srgbClr val="10FBFE"/>
                </a:solidFill>
                <a:latin typeface="微软雅黑" panose="020B0503020204020204" charset="-122"/>
                <a:ea typeface="微软雅黑" panose="020B0503020204020204" charset="-122"/>
                <a:cs typeface="+mn-ea"/>
              </a:rPr>
              <a:t>CustomObjectProviderProvider.getProvider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getVirtualUserObject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VirtualUserObjectTypes.PORTAL_USER</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UserObject</a:t>
            </a:r>
            <a:r>
              <a:rPr lang="en-US" altLang="zh-CN" sz="900" dirty="0">
                <a:solidFill>
                  <a:srgbClr val="10FBFE"/>
                </a:solidFill>
                <a:latin typeface="微软雅黑" panose="020B0503020204020204" charset="-122"/>
                <a:ea typeface="微软雅黑" panose="020B0503020204020204" charset="-122"/>
                <a:cs typeface="+mn-ea"/>
              </a:rPr>
              <a:t>)e).</a:t>
            </a:r>
            <a:r>
              <a:rPr lang="en-US" altLang="zh-CN" sz="900" dirty="0" err="1">
                <a:solidFill>
                  <a:srgbClr val="10FBFE"/>
                </a:solidFill>
                <a:latin typeface="微软雅黑" panose="020B0503020204020204" charset="-122"/>
                <a:ea typeface="微软雅黑" panose="020B0503020204020204" charset="-122"/>
                <a:cs typeface="+mn-ea"/>
              </a:rPr>
              <a:t>setUserRemoteIP</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HttpHelper.getRemoteAddr</a:t>
            </a:r>
            <a:r>
              <a:rPr lang="en-US" altLang="zh-CN" sz="900" dirty="0">
                <a:solidFill>
                  <a:srgbClr val="10FBFE"/>
                </a:solidFill>
                <a:latin typeface="微软雅黑" panose="020B0503020204020204" charset="-122"/>
                <a:ea typeface="微软雅黑" panose="020B0503020204020204" charset="-122"/>
                <a:cs typeface="+mn-ea"/>
              </a:rPr>
              <a:t>(request));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request.getSession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setAttribute</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userObject</a:t>
            </a:r>
            <a:r>
              <a:rPr lang="en-US" altLang="zh-CN" sz="900" dirty="0">
                <a:solidFill>
                  <a:srgbClr val="10FBFE"/>
                </a:solidFill>
                <a:latin typeface="微软雅黑" panose="020B0503020204020204" charset="-122"/>
                <a:ea typeface="微软雅黑" panose="020B0503020204020204" charset="-122"/>
                <a:cs typeface="+mn-ea"/>
              </a:rPr>
              <a:t>", e);</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try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WebInterceptorManager.INSTANCE.createChain</a:t>
            </a:r>
            <a:r>
              <a:rPr lang="en-US" altLang="zh-CN" sz="900" dirty="0">
                <a:solidFill>
                  <a:srgbClr val="10FBFE"/>
                </a:solidFill>
                <a:latin typeface="微软雅黑" panose="020B0503020204020204" charset="-122"/>
                <a:ea typeface="微软雅黑" panose="020B0503020204020204" charset="-122"/>
                <a:cs typeface="+mn-ea"/>
              </a:rPr>
              <a:t>(request, response).</a:t>
            </a:r>
            <a:r>
              <a:rPr lang="en-US" altLang="zh-CN" sz="900" dirty="0" err="1">
                <a:solidFill>
                  <a:srgbClr val="10FBFE"/>
                </a:solidFill>
                <a:latin typeface="微软雅黑" panose="020B0503020204020204" charset="-122"/>
                <a:ea typeface="微软雅黑" panose="020B0503020204020204" charset="-122"/>
                <a:cs typeface="+mn-ea"/>
              </a:rPr>
              <a:t>doIntercept</a:t>
            </a:r>
            <a:r>
              <a:rPr lang="en-US" altLang="zh-CN" sz="900" dirty="0">
                <a:solidFill>
                  <a:srgbClr val="10FBFE"/>
                </a:solidFill>
                <a:latin typeface="微软雅黑" panose="020B0503020204020204" charset="-122"/>
                <a:ea typeface="微软雅黑" panose="020B0503020204020204" charset="-122"/>
                <a:cs typeface="+mn-ea"/>
              </a:rPr>
              <a:t>(request, response);</a:t>
            </a:r>
          </a:p>
          <a:p>
            <a:r>
              <a:rPr lang="en-US" altLang="zh-CN" sz="900" dirty="0">
                <a:solidFill>
                  <a:srgbClr val="10FBFE"/>
                </a:solidFill>
                <a:latin typeface="微软雅黑" panose="020B0503020204020204" charset="-122"/>
                <a:ea typeface="微软雅黑" panose="020B0503020204020204" charset="-122"/>
                <a:cs typeface="+mn-ea"/>
              </a:rPr>
              <a:t>        } catch (Throwable var7)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logger.error</a:t>
            </a:r>
            <a:r>
              <a:rPr lang="en-US" altLang="zh-CN" sz="900" dirty="0">
                <a:solidFill>
                  <a:srgbClr val="10FBFE"/>
                </a:solidFill>
                <a:latin typeface="微软雅黑" panose="020B0503020204020204" charset="-122"/>
                <a:ea typeface="微软雅黑" panose="020B0503020204020204" charset="-122"/>
                <a:cs typeface="+mn-ea"/>
              </a:rPr>
              <a:t>(var7);</a:t>
            </a:r>
          </a:p>
          <a:p>
            <a:r>
              <a:rPr lang="en-US" altLang="zh-CN" sz="900" dirty="0">
                <a:solidFill>
                  <a:srgbClr val="10FBFE"/>
                </a:solidFill>
                <a:latin typeface="微软雅黑" panose="020B0503020204020204" charset="-122"/>
                <a:ea typeface="微软雅黑" panose="020B0503020204020204" charset="-122"/>
                <a:cs typeface="+mn-ea"/>
              </a:rPr>
              <a:t>        } finally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DataContextManager.current</a:t>
            </a:r>
            <a:r>
              <a:rPr lang="en-US" altLang="zh-CN" sz="900" dirty="0">
                <a:solidFill>
                  <a:srgbClr val="10FBFE"/>
                </a:solidFill>
                <a:latin typeface="微软雅黑" panose="020B0503020204020204" charset="-122"/>
                <a:ea typeface="微软雅黑" panose="020B0503020204020204" charset="-122"/>
                <a:cs typeface="+mn-ea"/>
              </a:rPr>
              <a:t>().reset();</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cxnSp>
        <p:nvCxnSpPr>
          <p:cNvPr id="11" name="直接箭头连接符 10">
            <a:extLst>
              <a:ext uri="{FF2B5EF4-FFF2-40B4-BE49-F238E27FC236}">
                <a16:creationId xmlns:a16="http://schemas.microsoft.com/office/drawing/2014/main" xmlns="" id="{D78CD98E-D1CF-428D-90A6-2FF3A28FDACC}"/>
              </a:ext>
            </a:extLst>
          </p:cNvPr>
          <p:cNvCxnSpPr>
            <a:stCxn id="5" idx="2"/>
            <a:endCxn id="7" idx="0"/>
          </p:cNvCxnSpPr>
          <p:nvPr/>
        </p:nvCxnSpPr>
        <p:spPr>
          <a:xfrm flipH="1">
            <a:off x="2908183" y="2134646"/>
            <a:ext cx="1" cy="96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xmlns="" id="{4A50AC2B-BF2E-4E8C-8340-41C682FA917E}"/>
              </a:ext>
            </a:extLst>
          </p:cNvPr>
          <p:cNvCxnSpPr>
            <a:stCxn id="7" idx="3"/>
            <a:endCxn id="8" idx="1"/>
          </p:cNvCxnSpPr>
          <p:nvPr/>
        </p:nvCxnSpPr>
        <p:spPr>
          <a:xfrm flipV="1">
            <a:off x="5098659" y="2693975"/>
            <a:ext cx="456149" cy="1105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xmlns="" id="{AF03DF44-3AA2-49A6-8E96-D82EDBADE648}"/>
              </a:ext>
            </a:extLst>
          </p:cNvPr>
          <p:cNvSpPr/>
          <p:nvPr/>
        </p:nvSpPr>
        <p:spPr>
          <a:xfrm>
            <a:off x="6834717" y="4474539"/>
            <a:ext cx="1115842" cy="276999"/>
          </a:xfrm>
          <a:prstGeom prst="rect">
            <a:avLst/>
          </a:prstGeom>
          <a:ln>
            <a:solidFill>
              <a:schemeClr val="bg1"/>
            </a:solidFill>
          </a:ln>
        </p:spPr>
        <p:txBody>
          <a:bodyPr wrap="square">
            <a:spAutoFit/>
          </a:bodyPr>
          <a:lstStyle/>
          <a:p>
            <a:r>
              <a:rPr lang="zh-CN" altLang="en-US" sz="1200" dirty="0">
                <a:solidFill>
                  <a:srgbClr val="10FBFE"/>
                </a:solidFill>
                <a:latin typeface="微软雅黑" panose="020B0503020204020204" charset="-122"/>
                <a:ea typeface="微软雅黑" panose="020B0503020204020204" charset="-122"/>
                <a:cs typeface="+mn-ea"/>
              </a:rPr>
              <a:t>初始化调用链</a:t>
            </a:r>
          </a:p>
        </p:txBody>
      </p:sp>
      <p:cxnSp>
        <p:nvCxnSpPr>
          <p:cNvPr id="18" name="直接箭头连接符 17">
            <a:extLst>
              <a:ext uri="{FF2B5EF4-FFF2-40B4-BE49-F238E27FC236}">
                <a16:creationId xmlns:a16="http://schemas.microsoft.com/office/drawing/2014/main" xmlns="" id="{220FBFEE-CE1F-4F22-8D32-060773FCE49A}"/>
              </a:ext>
            </a:extLst>
          </p:cNvPr>
          <p:cNvCxnSpPr>
            <a:cxnSpLocks/>
          </p:cNvCxnSpPr>
          <p:nvPr/>
        </p:nvCxnSpPr>
        <p:spPr>
          <a:xfrm flipH="1">
            <a:off x="7745283" y="3021551"/>
            <a:ext cx="641524" cy="145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FB8BF9FD-ADF3-48F7-9783-A498379145C9}"/>
              </a:ext>
            </a:extLst>
          </p:cNvPr>
          <p:cNvSpPr/>
          <p:nvPr/>
        </p:nvSpPr>
        <p:spPr>
          <a:xfrm>
            <a:off x="9586940" y="4474539"/>
            <a:ext cx="1328814" cy="276999"/>
          </a:xfrm>
          <a:prstGeom prst="rect">
            <a:avLst/>
          </a:prstGeom>
          <a:ln>
            <a:solidFill>
              <a:schemeClr val="bg1"/>
            </a:solidFill>
          </a:ln>
        </p:spPr>
        <p:txBody>
          <a:bodyPr wrap="square">
            <a:spAutoFit/>
          </a:bodyPr>
          <a:lstStyle/>
          <a:p>
            <a:r>
              <a:rPr lang="zh-CN" altLang="en-US" sz="1200" dirty="0">
                <a:solidFill>
                  <a:srgbClr val="10FBFE"/>
                </a:solidFill>
                <a:latin typeface="微软雅黑" panose="020B0503020204020204" charset="-122"/>
                <a:ea typeface="微软雅黑" panose="020B0503020204020204" charset="-122"/>
                <a:cs typeface="+mn-ea"/>
              </a:rPr>
              <a:t>调用相应拦截器</a:t>
            </a:r>
          </a:p>
        </p:txBody>
      </p:sp>
      <p:cxnSp>
        <p:nvCxnSpPr>
          <p:cNvPr id="21" name="直接箭头连接符 20">
            <a:extLst>
              <a:ext uri="{FF2B5EF4-FFF2-40B4-BE49-F238E27FC236}">
                <a16:creationId xmlns:a16="http://schemas.microsoft.com/office/drawing/2014/main" xmlns="" id="{0450D39B-C514-460C-BD6C-2BAD1EA66FE0}"/>
              </a:ext>
            </a:extLst>
          </p:cNvPr>
          <p:cNvCxnSpPr>
            <a:cxnSpLocks/>
          </p:cNvCxnSpPr>
          <p:nvPr/>
        </p:nvCxnSpPr>
        <p:spPr>
          <a:xfrm>
            <a:off x="10083567" y="3021551"/>
            <a:ext cx="167780" cy="145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xmlns="" id="{1004B6FF-56EA-4F28-9184-A437A3ADB0C6}"/>
              </a:ext>
            </a:extLst>
          </p:cNvPr>
          <p:cNvSpPr/>
          <p:nvPr/>
        </p:nvSpPr>
        <p:spPr>
          <a:xfrm>
            <a:off x="4581774" y="1246497"/>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a:t>
            </a:r>
          </a:p>
        </p:txBody>
      </p:sp>
      <p:sp>
        <p:nvSpPr>
          <p:cNvPr id="26" name="椭圆 25">
            <a:extLst>
              <a:ext uri="{FF2B5EF4-FFF2-40B4-BE49-F238E27FC236}">
                <a16:creationId xmlns:a16="http://schemas.microsoft.com/office/drawing/2014/main" xmlns="" id="{3449B2AE-1CB4-475C-A282-462B0C1DF5A3}"/>
              </a:ext>
            </a:extLst>
          </p:cNvPr>
          <p:cNvSpPr/>
          <p:nvPr/>
        </p:nvSpPr>
        <p:spPr>
          <a:xfrm>
            <a:off x="4890401" y="2997556"/>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2</a:t>
            </a:r>
          </a:p>
        </p:txBody>
      </p:sp>
      <p:sp>
        <p:nvSpPr>
          <p:cNvPr id="27" name="椭圆 26">
            <a:extLst>
              <a:ext uri="{FF2B5EF4-FFF2-40B4-BE49-F238E27FC236}">
                <a16:creationId xmlns:a16="http://schemas.microsoft.com/office/drawing/2014/main" xmlns="" id="{9132F9E3-0332-401F-9DB4-A0EF6FB59C58}"/>
              </a:ext>
            </a:extLst>
          </p:cNvPr>
          <p:cNvSpPr/>
          <p:nvPr/>
        </p:nvSpPr>
        <p:spPr>
          <a:xfrm>
            <a:off x="11614304" y="1246497"/>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3</a:t>
            </a:r>
          </a:p>
        </p:txBody>
      </p:sp>
    </p:spTree>
    <p:extLst>
      <p:ext uri="{BB962C8B-B14F-4D97-AF65-F5344CB8AC3E}">
        <p14:creationId xmlns:p14="http://schemas.microsoft.com/office/powerpoint/2010/main" val="26241137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1587069" y="2863392"/>
            <a:ext cx="9150839" cy="1495409"/>
          </a:xfrm>
          <a:prstGeom prst="rect">
            <a:avLst/>
          </a:prstGeom>
          <a:noFill/>
        </p:spPr>
        <p:txBody>
          <a:bodyPr wrap="square" rtlCol="0">
            <a:spAutoFit/>
          </a:bodyPr>
          <a:lstStyle/>
          <a:p>
            <a:pPr>
              <a:lnSpc>
                <a:spcPct val="200000"/>
              </a:lnSpc>
            </a:pPr>
            <a:r>
              <a:rPr lang="zh-CN" altLang="en-US" sz="1600" dirty="0">
                <a:solidFill>
                  <a:srgbClr val="10FBFE"/>
                </a:solidFill>
                <a:latin typeface="微软雅黑" panose="020B0503020204020204" charset="-122"/>
                <a:ea typeface="微软雅黑" panose="020B0503020204020204" charset="-122"/>
              </a:rPr>
              <a:t>随着各个企业对安全的重视程度越来越深，安全思维已经从原来的表面工程逐渐转变为“开膛破肚”的内部工程，特别是在金融领域受重视的成都比较高，不区分语言，工程化的人工审计是未来几年</a:t>
            </a:r>
            <a:endParaRPr lang="en-US" altLang="zh-CN" sz="1600" dirty="0">
              <a:solidFill>
                <a:srgbClr val="10FBFE"/>
              </a:solidFill>
              <a:latin typeface="微软雅黑" panose="020B0503020204020204" charset="-122"/>
              <a:ea typeface="微软雅黑" panose="020B0503020204020204" charset="-122"/>
            </a:endParaRPr>
          </a:p>
          <a:p>
            <a:pPr>
              <a:lnSpc>
                <a:spcPct val="200000"/>
              </a:lnSpc>
            </a:pPr>
            <a:r>
              <a:rPr lang="zh-CN" altLang="en-US" sz="1600" dirty="0">
                <a:solidFill>
                  <a:srgbClr val="10FBFE"/>
                </a:solidFill>
                <a:latin typeface="微软雅黑" panose="020B0503020204020204" charset="-122"/>
                <a:ea typeface="微软雅黑" panose="020B0503020204020204" charset="-122"/>
              </a:rPr>
              <a:t>的趋势，代码审计的分解和实战成为安全工作者必须掌握的一种能力。</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13" name="矩形 12">
            <a:extLst>
              <a:ext uri="{FF2B5EF4-FFF2-40B4-BE49-F238E27FC236}">
                <a16:creationId xmlns:a16="http://schemas.microsoft.com/office/drawing/2014/main" xmlns="" id="{F4922EE4-7787-4117-9F6B-B9BF227559BD}"/>
              </a:ext>
            </a:extLst>
          </p:cNvPr>
          <p:cNvSpPr/>
          <p:nvPr/>
        </p:nvSpPr>
        <p:spPr>
          <a:xfrm>
            <a:off x="432239" y="1465260"/>
            <a:ext cx="6855106" cy="4524315"/>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public static final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INSTANCE = new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private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this.readConfigFile</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private void </a:t>
            </a:r>
            <a:r>
              <a:rPr lang="en-US" altLang="zh-CN" sz="900" dirty="0" err="1">
                <a:solidFill>
                  <a:srgbClr val="10FBFE"/>
                </a:solidFill>
                <a:latin typeface="微软雅黑" panose="020B0503020204020204" charset="-122"/>
                <a:ea typeface="微软雅黑" panose="020B0503020204020204" charset="-122"/>
                <a:cs typeface="+mn-ea"/>
              </a:rPr>
              <a:t>readConfigFile</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HandlerRegistry</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inteceptorRegistry</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HandlerRegistry.load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WebInterceptorManager.class.getClassLoader</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configDir</a:t>
            </a:r>
            <a:r>
              <a:rPr lang="en-US" altLang="zh-CN" sz="900" dirty="0">
                <a:solidFill>
                  <a:srgbClr val="10FBFE"/>
                </a:solidFill>
                <a:latin typeface="微软雅黑" panose="020B0503020204020204" charset="-122"/>
                <a:ea typeface="微软雅黑" panose="020B0503020204020204" charset="-122"/>
                <a:cs typeface="+mn-ea"/>
              </a:rPr>
              <a:t>, "handler-web.xml", </a:t>
            </a:r>
            <a:r>
              <a:rPr lang="en-US" altLang="zh-CN" sz="900" dirty="0" err="1">
                <a:solidFill>
                  <a:srgbClr val="10FBFE"/>
                </a:solidFill>
                <a:latin typeface="微软雅黑" panose="020B0503020204020204" charset="-122"/>
                <a:ea typeface="微软雅黑" panose="020B0503020204020204" charset="-122"/>
                <a:cs typeface="+mn-ea"/>
              </a:rPr>
              <a:t>IWebInterceptor.class</a:t>
            </a:r>
            <a:r>
              <a:rPr lang="en-US" altLang="zh-CN" sz="900" dirty="0">
                <a:solidFill>
                  <a:srgbClr val="10FBFE"/>
                </a:solidFill>
                <a:latin typeface="微软雅黑" panose="020B0503020204020204" charset="-122"/>
                <a:ea typeface="微软雅黑" panose="020B0503020204020204" charset="-122"/>
                <a:cs typeface="+mn-ea"/>
              </a:rPr>
              <a:t>, "handler", "id", "class", "</a:t>
            </a:r>
            <a:r>
              <a:rPr lang="en-US" altLang="zh-CN" sz="900" dirty="0" err="1">
                <a:solidFill>
                  <a:srgbClr val="10FBFE"/>
                </a:solidFill>
                <a:latin typeface="微软雅黑" panose="020B0503020204020204" charset="-122"/>
                <a:ea typeface="微软雅黑" panose="020B0503020204020204" charset="-122"/>
                <a:cs typeface="+mn-ea"/>
              </a:rPr>
              <a:t>sortIdx</a:t>
            </a:r>
            <a:r>
              <a:rPr lang="en-US" altLang="zh-CN" sz="900" dirty="0">
                <a:solidFill>
                  <a:srgbClr val="10FBFE"/>
                </a:solidFill>
                <a:latin typeface="微软雅黑" panose="020B0503020204020204" charset="-122"/>
                <a:ea typeface="微软雅黑" panose="020B0503020204020204" charset="-122"/>
                <a:cs typeface="+mn-ea"/>
              </a:rPr>
              <a:t>", 100, false);</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this.addInterceptorConfig</a:t>
            </a:r>
            <a:r>
              <a:rPr lang="en-US" altLang="zh-CN" sz="900" dirty="0">
                <a:solidFill>
                  <a:srgbClr val="10FBFE"/>
                </a:solidFill>
                <a:latin typeface="微软雅黑" panose="020B0503020204020204" charset="-122"/>
                <a:ea typeface="微软雅黑" panose="020B0503020204020204" charset="-122"/>
                <a:cs typeface="+mn-ea"/>
              </a:rPr>
              <a:t>(config);</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public void </a:t>
            </a:r>
            <a:r>
              <a:rPr lang="en-US" altLang="zh-CN" sz="900" dirty="0" err="1">
                <a:solidFill>
                  <a:srgbClr val="10FBFE"/>
                </a:solidFill>
                <a:latin typeface="微软雅黑" panose="020B0503020204020204" charset="-122"/>
                <a:ea typeface="微软雅黑" panose="020B0503020204020204" charset="-122"/>
                <a:cs typeface="+mn-ea"/>
              </a:rPr>
              <a:t>addInterceptorConfig</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WebInterceptorConfig</a:t>
            </a:r>
            <a:r>
              <a:rPr lang="en-US" altLang="zh-CN" sz="900" dirty="0">
                <a:solidFill>
                  <a:srgbClr val="10FBFE"/>
                </a:solidFill>
                <a:latin typeface="微软雅黑" panose="020B0503020204020204" charset="-122"/>
                <a:ea typeface="微软雅黑" panose="020B0503020204020204" charset="-122"/>
                <a:cs typeface="+mn-ea"/>
              </a:rPr>
              <a:t> config) {</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err="1">
                <a:solidFill>
                  <a:srgbClr val="10FBFE"/>
                </a:solidFill>
                <a:latin typeface="微软雅黑" panose="020B0503020204020204" charset="-122"/>
                <a:ea typeface="微软雅黑" panose="020B0503020204020204" charset="-122"/>
                <a:cs typeface="+mn-ea"/>
              </a:rPr>
              <a:t>this.configs.add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idx</a:t>
            </a:r>
            <a:r>
              <a:rPr lang="en-US" altLang="zh-CN" sz="900" dirty="0">
                <a:solidFill>
                  <a:srgbClr val="10FBFE"/>
                </a:solidFill>
                <a:latin typeface="微软雅黑" panose="020B0503020204020204" charset="-122"/>
                <a:ea typeface="微软雅黑" panose="020B0503020204020204" charset="-122"/>
                <a:cs typeface="+mn-ea"/>
              </a:rPr>
              <a:t>, config);</a:t>
            </a:r>
          </a:p>
          <a:p>
            <a:r>
              <a:rPr lang="en-US" altLang="zh-CN" sz="900" dirty="0" err="1">
                <a:solidFill>
                  <a:srgbClr val="10FBFE"/>
                </a:solidFill>
                <a:latin typeface="微软雅黑" panose="020B0503020204020204" charset="-122"/>
                <a:ea typeface="微软雅黑" panose="020B0503020204020204" charset="-122"/>
                <a:cs typeface="+mn-ea"/>
              </a:rPr>
              <a:t>this.interceptors.add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idx</a:t>
            </a:r>
            <a:r>
              <a:rPr lang="en-US" altLang="zh-CN" sz="900" dirty="0">
                <a:solidFill>
                  <a:srgbClr val="10FBFE"/>
                </a:solidFill>
                <a:latin typeface="微软雅黑" panose="020B0503020204020204" charset="-122"/>
                <a:ea typeface="微软雅黑" panose="020B0503020204020204" charset="-122"/>
                <a:cs typeface="+mn-ea"/>
              </a:rPr>
              <a:t>, interceptor);</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public </a:t>
            </a:r>
            <a:r>
              <a:rPr lang="en-US" altLang="zh-CN" sz="900" dirty="0" err="1">
                <a:solidFill>
                  <a:srgbClr val="10FBFE"/>
                </a:solidFill>
                <a:latin typeface="微软雅黑" panose="020B0503020204020204" charset="-122"/>
                <a:ea typeface="微软雅黑" panose="020B0503020204020204" charset="-122"/>
                <a:cs typeface="+mn-ea"/>
              </a:rPr>
              <a:t>IWebInterceptorChain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createChain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try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IWebInterceptor</a:t>
            </a:r>
            <a:r>
              <a:rPr lang="en-US" altLang="zh-CN" sz="900" dirty="0">
                <a:solidFill>
                  <a:srgbClr val="10FBFE"/>
                </a:solidFill>
                <a:latin typeface="微软雅黑" panose="020B0503020204020204" charset="-122"/>
                <a:ea typeface="微软雅黑" panose="020B0503020204020204" charset="-122"/>
                <a:cs typeface="+mn-ea"/>
              </a:rPr>
              <a:t> interceptor = (</a:t>
            </a:r>
            <a:r>
              <a:rPr lang="en-US" altLang="zh-CN" sz="900" dirty="0" err="1">
                <a:solidFill>
                  <a:srgbClr val="10FBFE"/>
                </a:solidFill>
                <a:latin typeface="微软雅黑" panose="020B0503020204020204" charset="-122"/>
                <a:ea typeface="微软雅黑" panose="020B0503020204020204" charset="-122"/>
                <a:cs typeface="+mn-ea"/>
              </a:rPr>
              <a:t>IWebInterceptor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this.interceptors.get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chain.addInterceptor</a:t>
            </a:r>
            <a:r>
              <a:rPr lang="en-US" altLang="zh-CN" sz="900" dirty="0">
                <a:solidFill>
                  <a:srgbClr val="10FBFE"/>
                </a:solidFill>
                <a:latin typeface="微软雅黑" panose="020B0503020204020204" charset="-122"/>
                <a:ea typeface="微软雅黑" panose="020B0503020204020204" charset="-122"/>
                <a:cs typeface="+mn-ea"/>
              </a:rPr>
              <a:t>(interceptor);</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 finally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this.lock.readLock</a:t>
            </a:r>
            <a:r>
              <a:rPr lang="en-US" altLang="zh-CN" sz="900" dirty="0">
                <a:solidFill>
                  <a:srgbClr val="10FBFE"/>
                </a:solidFill>
                <a:latin typeface="微软雅黑" panose="020B0503020204020204" charset="-122"/>
                <a:ea typeface="微软雅黑" panose="020B0503020204020204" charset="-122"/>
                <a:cs typeface="+mn-ea"/>
              </a:rPr>
              <a:t>().unlock();</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return chain;</a:t>
            </a:r>
          </a:p>
          <a:p>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9" name="矩形 28">
            <a:extLst>
              <a:ext uri="{FF2B5EF4-FFF2-40B4-BE49-F238E27FC236}">
                <a16:creationId xmlns:a16="http://schemas.microsoft.com/office/drawing/2014/main" xmlns="" id="{99296A89-0525-4B75-BB1A-8676AC2AAE55}"/>
              </a:ext>
            </a:extLst>
          </p:cNvPr>
          <p:cNvSpPr/>
          <p:nvPr/>
        </p:nvSpPr>
        <p:spPr>
          <a:xfrm>
            <a:off x="7515029" y="1465260"/>
            <a:ext cx="4244732" cy="1477328"/>
          </a:xfrm>
          <a:prstGeom prst="rect">
            <a:avLst/>
          </a:prstGeom>
          <a:ln>
            <a:solidFill>
              <a:schemeClr val="bg1"/>
            </a:solidFill>
          </a:ln>
        </p:spPr>
        <p:txBody>
          <a:bodyPr wrap="square">
            <a:spAutoFit/>
          </a:bodyPr>
          <a:lstStyle/>
          <a:p>
            <a:r>
              <a:rPr lang="zh-CN" altLang="en-US" sz="900" dirty="0">
                <a:solidFill>
                  <a:srgbClr val="10FBFE"/>
                </a:solidFill>
                <a:latin typeface="微软雅黑" panose="020B0503020204020204" charset="-122"/>
                <a:ea typeface="微软雅黑" panose="020B0503020204020204" charset="-122"/>
                <a:cs typeface="+mn-ea"/>
              </a:rPr>
              <a:t>初始化的时候通过一个配置映射文件</a:t>
            </a:r>
            <a:r>
              <a:rPr lang="en-US" altLang="zh-CN" sz="900" dirty="0">
                <a:solidFill>
                  <a:srgbClr val="10FBFE"/>
                </a:solidFill>
                <a:latin typeface="微软雅黑" panose="020B0503020204020204" charset="-122"/>
                <a:ea typeface="微软雅黑" panose="020B0503020204020204" charset="-122"/>
                <a:cs typeface="+mn-ea"/>
              </a:rPr>
              <a:t>handler-web.xml,</a:t>
            </a:r>
            <a:r>
              <a:rPr lang="zh-CN" altLang="en-US" sz="900" dirty="0">
                <a:solidFill>
                  <a:srgbClr val="10FBFE"/>
                </a:solidFill>
                <a:latin typeface="微软雅黑" panose="020B0503020204020204" charset="-122"/>
                <a:ea typeface="微软雅黑" panose="020B0503020204020204" charset="-122"/>
                <a:cs typeface="+mn-ea"/>
              </a:rPr>
              <a:t>暴露出来六个总入口</a:t>
            </a:r>
            <a:endParaRPr lang="en-US" altLang="zh-CN" sz="900" dirty="0">
              <a:solidFill>
                <a:srgbClr val="10FBFE"/>
              </a:solidFill>
              <a:latin typeface="微软雅黑" panose="020B0503020204020204" charset="-122"/>
              <a:ea typeface="微软雅黑" panose="020B0503020204020204" charset="-122"/>
              <a:cs typeface="+mn-ea"/>
            </a:endParaRPr>
          </a:p>
          <a:p>
            <a:endParaRPr lang="en-US" altLang="zh-CN" sz="900" dirty="0">
              <a:solidFill>
                <a:srgbClr val="10FBFE"/>
              </a:solidFill>
              <a:latin typeface="微软雅黑" panose="020B0503020204020204" charset="-122"/>
              <a:ea typeface="微软雅黑" panose="020B0503020204020204" charset="-122"/>
              <a:cs typeface="+mn-ea"/>
            </a:endParaRP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1.WSInterceptor                                     webservice</a:t>
            </a:r>
            <a:r>
              <a:rPr lang="zh-CN" altLang="en-US" sz="900" dirty="0">
                <a:solidFill>
                  <a:srgbClr val="10FBFE"/>
                </a:solidFill>
                <a:latin typeface="微软雅黑" panose="020B0503020204020204" charset="-122"/>
                <a:ea typeface="微软雅黑" panose="020B0503020204020204" charset="-122"/>
                <a:cs typeface="+mn-ea"/>
              </a:rPr>
              <a:t>的请求路由</a:t>
            </a:r>
          </a:p>
          <a:p>
            <a:r>
              <a:rPr lang="en-US" altLang="zh-CN" sz="900" dirty="0">
                <a:solidFill>
                  <a:srgbClr val="10FBFE"/>
                </a:solidFill>
                <a:latin typeface="微软雅黑" panose="020B0503020204020204" charset="-122"/>
                <a:ea typeface="微软雅黑" panose="020B0503020204020204" charset="-122"/>
                <a:cs typeface="+mn-ea"/>
              </a:rPr>
              <a:t>2.WebI18NInterceptor</a:t>
            </a:r>
          </a:p>
          <a:p>
            <a:r>
              <a:rPr lang="en-US" altLang="zh-CN" sz="900" dirty="0">
                <a:solidFill>
                  <a:srgbClr val="10FBFE"/>
                </a:solidFill>
                <a:latin typeface="微软雅黑" panose="020B0503020204020204" charset="-122"/>
                <a:ea typeface="微软雅黑" panose="020B0503020204020204" charset="-122"/>
                <a:cs typeface="+mn-ea"/>
              </a:rPr>
              <a:t>3.HttpSecurityWebInterceptor               </a:t>
            </a:r>
            <a:r>
              <a:rPr lang="zh-CN" altLang="en-US" sz="900" dirty="0">
                <a:solidFill>
                  <a:srgbClr val="10FBFE"/>
                </a:solidFill>
                <a:latin typeface="微软雅黑" panose="020B0503020204020204" charset="-122"/>
                <a:ea typeface="微软雅黑" panose="020B0503020204020204" charset="-122"/>
                <a:cs typeface="+mn-ea"/>
              </a:rPr>
              <a:t>整体的框架路由</a:t>
            </a:r>
          </a:p>
          <a:p>
            <a:r>
              <a:rPr lang="en-US" altLang="zh-CN" sz="900" dirty="0">
                <a:solidFill>
                  <a:srgbClr val="10FBFE"/>
                </a:solidFill>
                <a:latin typeface="微软雅黑" panose="020B0503020204020204" charset="-122"/>
                <a:ea typeface="微软雅黑" panose="020B0503020204020204" charset="-122"/>
                <a:cs typeface="+mn-ea"/>
              </a:rPr>
              <a:t>4.HttpRefererWebInterceptor                </a:t>
            </a:r>
            <a:r>
              <a:rPr lang="en-US" altLang="zh-CN" sz="900" dirty="0" err="1">
                <a:solidFill>
                  <a:srgbClr val="10FBFE"/>
                </a:solidFill>
                <a:latin typeface="微软雅黑" panose="020B0503020204020204" charset="-122"/>
                <a:ea typeface="微软雅黑" panose="020B0503020204020204" charset="-122"/>
                <a:cs typeface="+mn-ea"/>
              </a:rPr>
              <a:t>referer</a:t>
            </a:r>
            <a:r>
              <a:rPr lang="zh-CN" altLang="en-US" sz="900" dirty="0">
                <a:solidFill>
                  <a:srgbClr val="10FBFE"/>
                </a:solidFill>
                <a:latin typeface="微软雅黑" panose="020B0503020204020204" charset="-122"/>
                <a:ea typeface="微软雅黑" panose="020B0503020204020204" charset="-122"/>
                <a:cs typeface="+mn-ea"/>
              </a:rPr>
              <a:t>检查</a:t>
            </a:r>
          </a:p>
          <a:p>
            <a:r>
              <a:rPr lang="en-US" altLang="zh-CN" sz="900" dirty="0">
                <a:solidFill>
                  <a:srgbClr val="10FBFE"/>
                </a:solidFill>
                <a:latin typeface="微软雅黑" panose="020B0503020204020204" charset="-122"/>
                <a:ea typeface="微软雅黑" panose="020B0503020204020204" charset="-122"/>
                <a:cs typeface="+mn-ea"/>
              </a:rPr>
              <a:t>5.UserLoginInterceptor                          </a:t>
            </a:r>
            <a:r>
              <a:rPr lang="zh-CN" altLang="en-US" sz="900" dirty="0">
                <a:solidFill>
                  <a:srgbClr val="10FBFE"/>
                </a:solidFill>
                <a:latin typeface="微软雅黑" panose="020B0503020204020204" charset="-122"/>
                <a:ea typeface="微软雅黑" panose="020B0503020204020204" charset="-122"/>
                <a:cs typeface="+mn-ea"/>
              </a:rPr>
              <a:t>登陆检查</a:t>
            </a:r>
          </a:p>
          <a:p>
            <a:r>
              <a:rPr lang="en-US" altLang="zh-CN" sz="900" dirty="0">
                <a:solidFill>
                  <a:srgbClr val="10FBFE"/>
                </a:solidFill>
                <a:latin typeface="微软雅黑" panose="020B0503020204020204" charset="-122"/>
                <a:ea typeface="微软雅黑" panose="020B0503020204020204" charset="-122"/>
                <a:cs typeface="+mn-ea"/>
              </a:rPr>
              <a:t>6.AccessedResourceInterceptor            </a:t>
            </a:r>
            <a:r>
              <a:rPr lang="zh-CN" altLang="en-US" sz="900" dirty="0">
                <a:solidFill>
                  <a:srgbClr val="10FBFE"/>
                </a:solidFill>
                <a:latin typeface="微软雅黑" panose="020B0503020204020204" charset="-122"/>
                <a:ea typeface="微软雅黑" panose="020B0503020204020204" charset="-122"/>
                <a:cs typeface="+mn-ea"/>
              </a:rPr>
              <a:t>资源的访问权限检查</a:t>
            </a:r>
            <a:endParaRPr lang="en-US" altLang="zh-CN" sz="900" dirty="0">
              <a:solidFill>
                <a:srgbClr val="10FBFE"/>
              </a:solidFill>
              <a:latin typeface="微软雅黑" panose="020B0503020204020204" charset="-122"/>
              <a:ea typeface="微软雅黑" panose="020B0503020204020204" charset="-122"/>
              <a:cs typeface="+mn-ea"/>
            </a:endParaRPr>
          </a:p>
          <a:p>
            <a:endParaRPr lang="zh-CN" altLang="en-US" sz="900" dirty="0">
              <a:solidFill>
                <a:srgbClr val="10FBFE"/>
              </a:solidFill>
              <a:latin typeface="微软雅黑" panose="020B0503020204020204" charset="-122"/>
              <a:ea typeface="微软雅黑" panose="020B0503020204020204" charset="-122"/>
              <a:cs typeface="+mn-ea"/>
            </a:endParaRPr>
          </a:p>
        </p:txBody>
      </p:sp>
      <p:pic>
        <p:nvPicPr>
          <p:cNvPr id="7" name="图片 6">
            <a:extLst>
              <a:ext uri="{FF2B5EF4-FFF2-40B4-BE49-F238E27FC236}">
                <a16:creationId xmlns:a16="http://schemas.microsoft.com/office/drawing/2014/main" xmlns="" id="{42B99808-4257-4470-93EB-D83900ACAAF7}"/>
              </a:ext>
            </a:extLst>
          </p:cNvPr>
          <p:cNvPicPr>
            <a:picLocks noChangeAspect="1"/>
          </p:cNvPicPr>
          <p:nvPr/>
        </p:nvPicPr>
        <p:blipFill>
          <a:blip r:embed="rId3"/>
          <a:stretch>
            <a:fillRect/>
          </a:stretch>
        </p:blipFill>
        <p:spPr>
          <a:xfrm>
            <a:off x="7450331" y="3224159"/>
            <a:ext cx="4566481" cy="2765416"/>
          </a:xfrm>
          <a:prstGeom prst="rect">
            <a:avLst/>
          </a:prstGeom>
        </p:spPr>
      </p:pic>
      <p:sp>
        <p:nvSpPr>
          <p:cNvPr id="32" name="椭圆 31">
            <a:extLst>
              <a:ext uri="{FF2B5EF4-FFF2-40B4-BE49-F238E27FC236}">
                <a16:creationId xmlns:a16="http://schemas.microsoft.com/office/drawing/2014/main" xmlns="" id="{88E868D8-6D11-4CB1-BBA3-3E8B99EDF6B9}"/>
              </a:ext>
            </a:extLst>
          </p:cNvPr>
          <p:cNvSpPr/>
          <p:nvPr/>
        </p:nvSpPr>
        <p:spPr>
          <a:xfrm>
            <a:off x="7141888" y="1310444"/>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4</a:t>
            </a:r>
          </a:p>
        </p:txBody>
      </p:sp>
      <p:sp>
        <p:nvSpPr>
          <p:cNvPr id="33" name="椭圆 32">
            <a:extLst>
              <a:ext uri="{FF2B5EF4-FFF2-40B4-BE49-F238E27FC236}">
                <a16:creationId xmlns:a16="http://schemas.microsoft.com/office/drawing/2014/main" xmlns="" id="{227FA4E3-1AB3-4299-AA20-D62C285FA415}"/>
              </a:ext>
            </a:extLst>
          </p:cNvPr>
          <p:cNvSpPr/>
          <p:nvPr/>
        </p:nvSpPr>
        <p:spPr>
          <a:xfrm>
            <a:off x="11871355" y="3119368"/>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5</a:t>
            </a:r>
          </a:p>
        </p:txBody>
      </p:sp>
    </p:spTree>
    <p:extLst>
      <p:ext uri="{BB962C8B-B14F-4D97-AF65-F5344CB8AC3E}">
        <p14:creationId xmlns:p14="http://schemas.microsoft.com/office/powerpoint/2010/main" val="24774085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xmlns="" id="{48AAC82B-760E-4561-85E9-189AECD5AEF2}"/>
              </a:ext>
            </a:extLst>
          </p:cNvPr>
          <p:cNvPicPr>
            <a:picLocks noChangeAspect="1"/>
          </p:cNvPicPr>
          <p:nvPr/>
        </p:nvPicPr>
        <p:blipFill>
          <a:blip r:embed="rId3"/>
          <a:stretch>
            <a:fillRect/>
          </a:stretch>
        </p:blipFill>
        <p:spPr>
          <a:xfrm>
            <a:off x="546284" y="1649628"/>
            <a:ext cx="8314286" cy="3676190"/>
          </a:xfrm>
          <a:prstGeom prst="rect">
            <a:avLst/>
          </a:prstGeom>
        </p:spPr>
      </p:pic>
      <p:cxnSp>
        <p:nvCxnSpPr>
          <p:cNvPr id="12" name="直接连接符 11">
            <a:extLst>
              <a:ext uri="{FF2B5EF4-FFF2-40B4-BE49-F238E27FC236}">
                <a16:creationId xmlns:a16="http://schemas.microsoft.com/office/drawing/2014/main" xmlns="" id="{95BAD266-6A82-4674-8635-8985F1643E7F}"/>
              </a:ext>
            </a:extLst>
          </p:cNvPr>
          <p:cNvCxnSpPr>
            <a:cxnSpLocks/>
          </p:cNvCxnSpPr>
          <p:nvPr/>
        </p:nvCxnSpPr>
        <p:spPr>
          <a:xfrm>
            <a:off x="9070437" y="164962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5" name="矩形 37">
            <a:extLst>
              <a:ext uri="{FF2B5EF4-FFF2-40B4-BE49-F238E27FC236}">
                <a16:creationId xmlns:a16="http://schemas.microsoft.com/office/drawing/2014/main" xmlns="" id="{DFF152A8-EFA2-49EF-8CAA-6213EE02601F}"/>
              </a:ext>
            </a:extLst>
          </p:cNvPr>
          <p:cNvSpPr>
            <a:spLocks noChangeArrowheads="1"/>
          </p:cNvSpPr>
          <p:nvPr/>
        </p:nvSpPr>
        <p:spPr bwMode="auto">
          <a:xfrm>
            <a:off x="9331105" y="2109050"/>
            <a:ext cx="2314612"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对于调用部分整体采用循环机制，挨个去调用初始化的对象，问题是这里显示的调用对象要大于六个，推测应该在</a:t>
            </a:r>
            <a:r>
              <a:rPr lang="en-US" altLang="zh-CN" sz="1200" dirty="0">
                <a:solidFill>
                  <a:srgbClr val="01C3E3"/>
                </a:solidFill>
                <a:latin typeface="微软雅黑" panose="020B0503020204020204" charset="-122"/>
                <a:ea typeface="微软雅黑" panose="020B0503020204020204" charset="-122"/>
              </a:rPr>
              <a:t>filters</a:t>
            </a:r>
            <a:r>
              <a:rPr lang="zh-CN" altLang="en-US" sz="1200" dirty="0">
                <a:solidFill>
                  <a:srgbClr val="01C3E3"/>
                </a:solidFill>
                <a:latin typeface="微软雅黑" panose="020B0503020204020204" charset="-122"/>
                <a:ea typeface="微软雅黑" panose="020B0503020204020204" charset="-122"/>
              </a:rPr>
              <a:t>里面有第一次初始化的操作</a:t>
            </a:r>
          </a:p>
        </p:txBody>
      </p:sp>
      <p:sp>
        <p:nvSpPr>
          <p:cNvPr id="19" name="椭圆 18">
            <a:extLst>
              <a:ext uri="{FF2B5EF4-FFF2-40B4-BE49-F238E27FC236}">
                <a16:creationId xmlns:a16="http://schemas.microsoft.com/office/drawing/2014/main" xmlns="" id="{499E7296-9962-48E4-BAEC-66352AB3952D}"/>
              </a:ext>
            </a:extLst>
          </p:cNvPr>
          <p:cNvSpPr/>
          <p:nvPr/>
        </p:nvSpPr>
        <p:spPr>
          <a:xfrm>
            <a:off x="8674590" y="1532182"/>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6</a:t>
            </a:r>
          </a:p>
        </p:txBody>
      </p:sp>
    </p:spTree>
    <p:extLst>
      <p:ext uri="{BB962C8B-B14F-4D97-AF65-F5344CB8AC3E}">
        <p14:creationId xmlns:p14="http://schemas.microsoft.com/office/powerpoint/2010/main" val="33339954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6" name="文本框 5">
            <a:extLst>
              <a:ext uri="{FF2B5EF4-FFF2-40B4-BE49-F238E27FC236}">
                <a16:creationId xmlns:a16="http://schemas.microsoft.com/office/drawing/2014/main" xmlns="" id="{A11ECC0D-EFDA-4F1A-8D76-5DA29F8926E9}"/>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8" name="矩形 7">
            <a:extLst>
              <a:ext uri="{FF2B5EF4-FFF2-40B4-BE49-F238E27FC236}">
                <a16:creationId xmlns:a16="http://schemas.microsoft.com/office/drawing/2014/main" xmlns="" id="{25AB5FC4-C236-4586-B077-0AA7FED58FAE}"/>
              </a:ext>
            </a:extLst>
          </p:cNvPr>
          <p:cNvSpPr/>
          <p:nvPr/>
        </p:nvSpPr>
        <p:spPr>
          <a:xfrm>
            <a:off x="5632715" y="256824"/>
            <a:ext cx="6204953" cy="2862322"/>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public void </a:t>
            </a:r>
            <a:r>
              <a:rPr lang="en-US" altLang="zh-CN" sz="900" dirty="0" err="1">
                <a:solidFill>
                  <a:srgbClr val="10FBFE"/>
                </a:solidFill>
                <a:latin typeface="微软雅黑" panose="020B0503020204020204" charset="-122"/>
                <a:ea typeface="微软雅黑" panose="020B0503020204020204" charset="-122"/>
                <a:cs typeface="+mn-ea"/>
              </a:rPr>
              <a:t>init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FilterConfig</a:t>
            </a:r>
            <a:r>
              <a:rPr lang="en-US" altLang="zh-CN" sz="900" dirty="0">
                <a:solidFill>
                  <a:srgbClr val="10FBFE"/>
                </a:solidFill>
                <a:latin typeface="微软雅黑" panose="020B0503020204020204" charset="-122"/>
                <a:ea typeface="微软雅黑" panose="020B0503020204020204" charset="-122"/>
                <a:cs typeface="+mn-ea"/>
              </a:rPr>
              <a:t> arg0) throws </a:t>
            </a:r>
            <a:r>
              <a:rPr lang="en-US" altLang="zh-CN" sz="900" dirty="0" err="1">
                <a:solidFill>
                  <a:srgbClr val="10FBFE"/>
                </a:solidFill>
                <a:latin typeface="微软雅黑" panose="020B0503020204020204" charset="-122"/>
                <a:ea typeface="微软雅黑" panose="020B0503020204020204" charset="-122"/>
                <a:cs typeface="+mn-ea"/>
              </a:rPr>
              <a:t>ServletException</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this.init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public void </a:t>
            </a:r>
            <a:r>
              <a:rPr lang="en-US" altLang="zh-CN" sz="900" dirty="0" err="1">
                <a:solidFill>
                  <a:srgbClr val="10FBFE"/>
                </a:solidFill>
                <a:latin typeface="微软雅黑" panose="020B0503020204020204" charset="-122"/>
                <a:ea typeface="微软雅黑" panose="020B0503020204020204" charset="-122"/>
                <a:cs typeface="+mn-ea"/>
              </a:rPr>
              <a:t>init</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Map processors = </a:t>
            </a:r>
            <a:r>
              <a:rPr lang="en-US" altLang="zh-CN" sz="900" dirty="0" err="1">
                <a:solidFill>
                  <a:srgbClr val="10FBFE"/>
                </a:solidFill>
                <a:latin typeface="微软雅黑" panose="020B0503020204020204" charset="-122"/>
                <a:ea typeface="微软雅黑" panose="020B0503020204020204" charset="-122"/>
                <a:cs typeface="+mn-ea"/>
              </a:rPr>
              <a:t>RequstProcessors.INSTANCE.getAllProcessors</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Iterator e = </a:t>
            </a:r>
            <a:r>
              <a:rPr lang="en-US" altLang="zh-CN" sz="900" dirty="0" err="1">
                <a:solidFill>
                  <a:srgbClr val="10FBFE"/>
                </a:solidFill>
                <a:latin typeface="微软雅黑" panose="020B0503020204020204" charset="-122"/>
                <a:ea typeface="微软雅黑" panose="020B0503020204020204" charset="-122"/>
                <a:cs typeface="+mn-ea"/>
              </a:rPr>
              <a:t>processors.entrySet</a:t>
            </a:r>
            <a:r>
              <a:rPr lang="en-US" altLang="zh-CN" sz="900" dirty="0">
                <a:solidFill>
                  <a:srgbClr val="10FBFE"/>
                </a:solidFill>
                <a:latin typeface="微软雅黑" panose="020B0503020204020204" charset="-122"/>
                <a:ea typeface="微软雅黑" panose="020B0503020204020204" charset="-122"/>
                <a:cs typeface="+mn-ea"/>
              </a:rPr>
              <a:t>().iterator();</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while(</a:t>
            </a:r>
            <a:r>
              <a:rPr lang="en-US" altLang="zh-CN" sz="900" dirty="0" err="1">
                <a:solidFill>
                  <a:srgbClr val="10FBFE"/>
                </a:solidFill>
                <a:latin typeface="微软雅黑" panose="020B0503020204020204" charset="-122"/>
                <a:ea typeface="微软雅黑" panose="020B0503020204020204" charset="-122"/>
                <a:cs typeface="+mn-ea"/>
              </a:rPr>
              <a:t>e.hasNext</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Entry interceptors = (Entry)</a:t>
            </a:r>
            <a:r>
              <a:rPr lang="en-US" altLang="zh-CN" sz="900" dirty="0" err="1">
                <a:solidFill>
                  <a:srgbClr val="10FBFE"/>
                </a:solidFill>
                <a:latin typeface="微软雅黑" panose="020B0503020204020204" charset="-122"/>
                <a:ea typeface="微软雅黑" panose="020B0503020204020204" charset="-122"/>
                <a:cs typeface="+mn-ea"/>
              </a:rPr>
              <a:t>e.next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ProcessorWebInterceptor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WebInterceptorManager.INSTANCE.getInterceptor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ProcessorInterceptor</a:t>
            </a:r>
            <a:r>
              <a:rPr lang="en-US" altLang="zh-CN" sz="900" dirty="0">
                <a:solidFill>
                  <a:srgbClr val="10FBFE"/>
                </a:solidFill>
                <a:latin typeface="微软雅黑" panose="020B0503020204020204" charset="-122"/>
                <a:ea typeface="微软雅黑" panose="020B0503020204020204" charset="-122"/>
                <a:cs typeface="+mn-ea"/>
              </a:rPr>
              <a:t>_" + (String)</a:t>
            </a:r>
            <a:r>
              <a:rPr lang="en-US" altLang="zh-CN" sz="900" dirty="0" err="1">
                <a:solidFill>
                  <a:srgbClr val="10FBFE"/>
                </a:solidFill>
                <a:latin typeface="微软雅黑" panose="020B0503020204020204" charset="-122"/>
                <a:ea typeface="微软雅黑" panose="020B0503020204020204" charset="-122"/>
                <a:cs typeface="+mn-ea"/>
              </a:rPr>
              <a:t>interceptors.getKey</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if(interceptor != null)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interceptor.setProcessor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IProcessor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interceptors.getValue</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7" name="椭圆 26">
            <a:extLst>
              <a:ext uri="{FF2B5EF4-FFF2-40B4-BE49-F238E27FC236}">
                <a16:creationId xmlns:a16="http://schemas.microsoft.com/office/drawing/2014/main" xmlns="" id="{9132F9E3-0332-401F-9DB4-A0EF6FB59C58}"/>
              </a:ext>
            </a:extLst>
          </p:cNvPr>
          <p:cNvSpPr/>
          <p:nvPr/>
        </p:nvSpPr>
        <p:spPr>
          <a:xfrm>
            <a:off x="11692210" y="121447"/>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8</a:t>
            </a:r>
          </a:p>
        </p:txBody>
      </p:sp>
      <p:pic>
        <p:nvPicPr>
          <p:cNvPr id="9" name="图片 8">
            <a:extLst>
              <a:ext uri="{FF2B5EF4-FFF2-40B4-BE49-F238E27FC236}">
                <a16:creationId xmlns:a16="http://schemas.microsoft.com/office/drawing/2014/main" xmlns="" id="{05C97410-9085-45D8-BE99-ACBA5AA1361F}"/>
              </a:ext>
            </a:extLst>
          </p:cNvPr>
          <p:cNvPicPr>
            <a:picLocks noChangeAspect="1"/>
          </p:cNvPicPr>
          <p:nvPr/>
        </p:nvPicPr>
        <p:blipFill>
          <a:blip r:embed="rId3"/>
          <a:stretch>
            <a:fillRect/>
          </a:stretch>
        </p:blipFill>
        <p:spPr>
          <a:xfrm>
            <a:off x="670469" y="1130212"/>
            <a:ext cx="3981833" cy="727686"/>
          </a:xfrm>
          <a:prstGeom prst="rect">
            <a:avLst/>
          </a:prstGeom>
        </p:spPr>
      </p:pic>
      <p:sp>
        <p:nvSpPr>
          <p:cNvPr id="20" name="椭圆 19">
            <a:extLst>
              <a:ext uri="{FF2B5EF4-FFF2-40B4-BE49-F238E27FC236}">
                <a16:creationId xmlns:a16="http://schemas.microsoft.com/office/drawing/2014/main" xmlns="" id="{037918F4-E2B6-4DEE-826B-B7AC34B93404}"/>
              </a:ext>
            </a:extLst>
          </p:cNvPr>
          <p:cNvSpPr/>
          <p:nvPr/>
        </p:nvSpPr>
        <p:spPr>
          <a:xfrm>
            <a:off x="4466143" y="983615"/>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7</a:t>
            </a:r>
          </a:p>
        </p:txBody>
      </p:sp>
      <p:sp>
        <p:nvSpPr>
          <p:cNvPr id="30" name="矩形 29">
            <a:extLst>
              <a:ext uri="{FF2B5EF4-FFF2-40B4-BE49-F238E27FC236}">
                <a16:creationId xmlns:a16="http://schemas.microsoft.com/office/drawing/2014/main" xmlns="" id="{D1B168C1-863A-4A96-BEDD-8838E3C99215}"/>
              </a:ext>
            </a:extLst>
          </p:cNvPr>
          <p:cNvSpPr/>
          <p:nvPr/>
        </p:nvSpPr>
        <p:spPr>
          <a:xfrm>
            <a:off x="5632714" y="3165417"/>
            <a:ext cx="6204953" cy="3416320"/>
          </a:xfrm>
          <a:prstGeom prst="rect">
            <a:avLst/>
          </a:prstGeom>
          <a:ln>
            <a:solidFill>
              <a:schemeClr val="bg1"/>
            </a:solidFill>
          </a:ln>
        </p:spPr>
        <p:txBody>
          <a:bodyPr wrap="square">
            <a:spAutoFit/>
          </a:bodyPr>
          <a:lstStyle/>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public class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private static final Logger </a:t>
            </a:r>
            <a:r>
              <a:rPr lang="en-US" altLang="zh-CN" sz="900" dirty="0" err="1">
                <a:solidFill>
                  <a:srgbClr val="10FBFE"/>
                </a:solidFill>
                <a:latin typeface="微软雅黑" panose="020B0503020204020204" charset="-122"/>
                <a:ea typeface="微软雅黑" panose="020B0503020204020204" charset="-122"/>
                <a:cs typeface="+mn-ea"/>
              </a:rPr>
              <a:t>logger</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TraceLoggerFactory.getLogger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WebInterceptorManager.class</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public static final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INSTANCE = new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private List&lt;</a:t>
            </a:r>
            <a:r>
              <a:rPr lang="en-US" altLang="zh-CN" sz="900" dirty="0" err="1">
                <a:solidFill>
                  <a:srgbClr val="10FBFE"/>
                </a:solidFill>
                <a:latin typeface="微软雅黑" panose="020B0503020204020204" charset="-122"/>
                <a:ea typeface="微软雅黑" panose="020B0503020204020204" charset="-122"/>
                <a:cs typeface="+mn-ea"/>
              </a:rPr>
              <a:t>WebInterceptorConfig</a:t>
            </a:r>
            <a:r>
              <a:rPr lang="en-US" altLang="zh-CN" sz="900" dirty="0">
                <a:solidFill>
                  <a:srgbClr val="10FBFE"/>
                </a:solidFill>
                <a:latin typeface="微软雅黑" panose="020B0503020204020204" charset="-122"/>
                <a:ea typeface="微软雅黑" panose="020B0503020204020204" charset="-122"/>
                <a:cs typeface="+mn-ea"/>
              </a:rPr>
              <a:t>&gt; configs = new </a:t>
            </a:r>
            <a:r>
              <a:rPr lang="en-US" altLang="zh-CN" sz="900" dirty="0" err="1">
                <a:solidFill>
                  <a:srgbClr val="10FBFE"/>
                </a:solidFill>
                <a:latin typeface="微软雅黑" panose="020B0503020204020204" charset="-122"/>
                <a:ea typeface="微软雅黑" panose="020B0503020204020204" charset="-122"/>
                <a:cs typeface="+mn-ea"/>
              </a:rPr>
              <a:t>ArrayList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private List&lt;</a:t>
            </a:r>
            <a:r>
              <a:rPr lang="en-US" altLang="zh-CN" sz="900" dirty="0" err="1">
                <a:solidFill>
                  <a:srgbClr val="10FBFE"/>
                </a:solidFill>
                <a:latin typeface="微软雅黑" panose="020B0503020204020204" charset="-122"/>
                <a:ea typeface="微软雅黑" panose="020B0503020204020204" charset="-122"/>
                <a:cs typeface="+mn-ea"/>
              </a:rPr>
              <a:t>IWebInterceptor</a:t>
            </a:r>
            <a:r>
              <a:rPr lang="en-US" altLang="zh-CN" sz="900" dirty="0">
                <a:solidFill>
                  <a:srgbClr val="10FBFE"/>
                </a:solidFill>
                <a:latin typeface="微软雅黑" panose="020B0503020204020204" charset="-122"/>
                <a:ea typeface="微软雅黑" panose="020B0503020204020204" charset="-122"/>
                <a:cs typeface="+mn-ea"/>
              </a:rPr>
              <a:t>&gt; interceptors = new </a:t>
            </a:r>
            <a:r>
              <a:rPr lang="en-US" altLang="zh-CN" sz="900" dirty="0" err="1">
                <a:solidFill>
                  <a:srgbClr val="10FBFE"/>
                </a:solidFill>
                <a:latin typeface="微软雅黑" panose="020B0503020204020204" charset="-122"/>
                <a:ea typeface="微软雅黑" panose="020B0503020204020204" charset="-122"/>
                <a:cs typeface="+mn-ea"/>
              </a:rPr>
              <a:t>ArrayList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private </a:t>
            </a:r>
            <a:r>
              <a:rPr lang="en-US" altLang="zh-CN" sz="900" dirty="0" err="1">
                <a:solidFill>
                  <a:srgbClr val="10FBFE"/>
                </a:solidFill>
                <a:latin typeface="微软雅黑" panose="020B0503020204020204" charset="-122"/>
                <a:ea typeface="微软雅黑" panose="020B0503020204020204" charset="-122"/>
                <a:cs typeface="+mn-ea"/>
              </a:rPr>
              <a:t>ReentrantReadWriteLock</a:t>
            </a:r>
            <a:r>
              <a:rPr lang="en-US" altLang="zh-CN" sz="900" dirty="0">
                <a:solidFill>
                  <a:srgbClr val="10FBFE"/>
                </a:solidFill>
                <a:latin typeface="微软雅黑" panose="020B0503020204020204" charset="-122"/>
                <a:ea typeface="微软雅黑" panose="020B0503020204020204" charset="-122"/>
                <a:cs typeface="+mn-ea"/>
              </a:rPr>
              <a:t> lock = new </a:t>
            </a:r>
            <a:r>
              <a:rPr lang="en-US" altLang="zh-CN" sz="900" dirty="0" err="1">
                <a:solidFill>
                  <a:srgbClr val="10FBFE"/>
                </a:solidFill>
                <a:latin typeface="微软雅黑" panose="020B0503020204020204" charset="-122"/>
                <a:ea typeface="微软雅黑" panose="020B0503020204020204" charset="-122"/>
                <a:cs typeface="+mn-ea"/>
              </a:rPr>
              <a:t>ReentrantReadWriteLock</a:t>
            </a:r>
            <a:r>
              <a:rPr lang="en-US" altLang="zh-CN" sz="900" dirty="0">
                <a:solidFill>
                  <a:srgbClr val="10FBFE"/>
                </a:solidFill>
                <a:latin typeface="微软雅黑" panose="020B0503020204020204" charset="-122"/>
                <a:ea typeface="微软雅黑" panose="020B0503020204020204" charset="-122"/>
                <a:cs typeface="+mn-ea"/>
              </a:rPr>
              <a:t>(true);</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private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this.readConfigFile</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private void </a:t>
            </a:r>
            <a:r>
              <a:rPr lang="en-US" altLang="zh-CN" sz="900" dirty="0" err="1">
                <a:solidFill>
                  <a:srgbClr val="10FBFE"/>
                </a:solidFill>
                <a:latin typeface="微软雅黑" panose="020B0503020204020204" charset="-122"/>
                <a:ea typeface="微软雅黑" panose="020B0503020204020204" charset="-122"/>
                <a:cs typeface="+mn-ea"/>
              </a:rPr>
              <a:t>readConfigFile</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File </a:t>
            </a:r>
            <a:r>
              <a:rPr lang="en-US" altLang="zh-CN" sz="900" dirty="0" err="1">
                <a:solidFill>
                  <a:srgbClr val="10FBFE"/>
                </a:solidFill>
                <a:latin typeface="微软雅黑" panose="020B0503020204020204" charset="-122"/>
                <a:ea typeface="微软雅黑" panose="020B0503020204020204" charset="-122"/>
                <a:cs typeface="+mn-ea"/>
              </a:rPr>
              <a:t>configDir</a:t>
            </a:r>
            <a:r>
              <a:rPr lang="en-US" altLang="zh-CN" sz="900" dirty="0">
                <a:solidFill>
                  <a:srgbClr val="10FBFE"/>
                </a:solidFill>
                <a:latin typeface="微软雅黑" panose="020B0503020204020204" charset="-122"/>
                <a:ea typeface="微软雅黑" panose="020B0503020204020204" charset="-122"/>
                <a:cs typeface="+mn-ea"/>
              </a:rPr>
              <a:t> = new File(</a:t>
            </a:r>
            <a:r>
              <a:rPr lang="en-US" altLang="zh-CN" sz="900" dirty="0" err="1">
                <a:solidFill>
                  <a:srgbClr val="10FBFE"/>
                </a:solidFill>
                <a:latin typeface="微软雅黑" panose="020B0503020204020204" charset="-122"/>
                <a:ea typeface="微软雅黑" panose="020B0503020204020204" charset="-122"/>
                <a:cs typeface="+mn-ea"/>
              </a:rPr>
              <a:t>ApplicationContext.getInstance</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getApplicationConfigPath</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HandlerRegistry</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inteceptorRegistry</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HandlerRegistry.load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WebInterceptorManager.class.getClassLoader</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configDir</a:t>
            </a:r>
            <a:r>
              <a:rPr lang="en-US" altLang="zh-CN" sz="900" dirty="0">
                <a:solidFill>
                  <a:srgbClr val="10FBFE"/>
                </a:solidFill>
                <a:latin typeface="微软雅黑" panose="020B0503020204020204" charset="-122"/>
                <a:ea typeface="微软雅黑" panose="020B0503020204020204" charset="-122"/>
                <a:cs typeface="+mn-ea"/>
              </a:rPr>
              <a:t>, "handler-web.xml", </a:t>
            </a:r>
            <a:r>
              <a:rPr lang="en-US" altLang="zh-CN" sz="900" dirty="0" err="1">
                <a:solidFill>
                  <a:srgbClr val="10FBFE"/>
                </a:solidFill>
                <a:latin typeface="微软雅黑" panose="020B0503020204020204" charset="-122"/>
                <a:ea typeface="微软雅黑" panose="020B0503020204020204" charset="-122"/>
                <a:cs typeface="+mn-ea"/>
              </a:rPr>
              <a:t>IWebInterceptor.class</a:t>
            </a:r>
            <a:r>
              <a:rPr lang="en-US" altLang="zh-CN" sz="900" dirty="0">
                <a:solidFill>
                  <a:srgbClr val="10FBFE"/>
                </a:solidFill>
                <a:latin typeface="微软雅黑" panose="020B0503020204020204" charset="-122"/>
                <a:ea typeface="微软雅黑" panose="020B0503020204020204" charset="-122"/>
                <a:cs typeface="+mn-ea"/>
              </a:rPr>
              <a:t>, "handler", "id", "class", "</a:t>
            </a:r>
            <a:r>
              <a:rPr lang="en-US" altLang="zh-CN" sz="900" dirty="0" err="1">
                <a:solidFill>
                  <a:srgbClr val="10FBFE"/>
                </a:solidFill>
                <a:latin typeface="微软雅黑" panose="020B0503020204020204" charset="-122"/>
                <a:ea typeface="微软雅黑" panose="020B0503020204020204" charset="-122"/>
                <a:cs typeface="+mn-ea"/>
              </a:rPr>
              <a:t>sortIdx</a:t>
            </a:r>
            <a:r>
              <a:rPr lang="en-US" altLang="zh-CN" sz="900" dirty="0">
                <a:solidFill>
                  <a:srgbClr val="10FBFE"/>
                </a:solidFill>
                <a:latin typeface="微软雅黑" panose="020B0503020204020204" charset="-122"/>
                <a:ea typeface="微软雅黑" panose="020B0503020204020204" charset="-122"/>
                <a:cs typeface="+mn-ea"/>
              </a:rPr>
              <a:t>", 100, false);</a:t>
            </a:r>
          </a:p>
          <a:p>
            <a:r>
              <a:rPr lang="en-US" altLang="zh-CN" sz="900" dirty="0">
                <a:solidFill>
                  <a:srgbClr val="10FBFE"/>
                </a:solidFill>
                <a:latin typeface="微软雅黑" panose="020B0503020204020204" charset="-122"/>
                <a:ea typeface="微软雅黑" panose="020B0503020204020204" charset="-122"/>
                <a:cs typeface="+mn-ea"/>
              </a:rPr>
              <a:t>        Iterator </a:t>
            </a:r>
            <a:r>
              <a:rPr lang="en-US" altLang="zh-CN" sz="900" dirty="0" err="1">
                <a:solidFill>
                  <a:srgbClr val="10FBFE"/>
                </a:solidFill>
                <a:latin typeface="微软雅黑" panose="020B0503020204020204" charset="-122"/>
                <a:ea typeface="微软雅黑" panose="020B0503020204020204" charset="-122"/>
                <a:cs typeface="+mn-ea"/>
              </a:rPr>
              <a:t>i</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inteceptorRegistry.getEffectiveHandlerModels</a:t>
            </a:r>
            <a:r>
              <a:rPr lang="en-US" altLang="zh-CN" sz="900" dirty="0">
                <a:solidFill>
                  <a:srgbClr val="10FBFE"/>
                </a:solidFill>
                <a:latin typeface="微软雅黑" panose="020B0503020204020204" charset="-122"/>
                <a:ea typeface="微软雅黑" panose="020B0503020204020204" charset="-122"/>
                <a:cs typeface="+mn-ea"/>
              </a:rPr>
              <a:t>().iterator();</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while(</a:t>
            </a:r>
            <a:r>
              <a:rPr lang="en-US" altLang="zh-CN" sz="900" dirty="0" err="1">
                <a:solidFill>
                  <a:srgbClr val="10FBFE"/>
                </a:solidFill>
                <a:latin typeface="微软雅黑" panose="020B0503020204020204" charset="-122"/>
                <a:ea typeface="微软雅黑" panose="020B0503020204020204" charset="-122"/>
                <a:cs typeface="+mn-ea"/>
              </a:rPr>
              <a:t>i</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hasNext</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32" name="椭圆 31">
            <a:extLst>
              <a:ext uri="{FF2B5EF4-FFF2-40B4-BE49-F238E27FC236}">
                <a16:creationId xmlns:a16="http://schemas.microsoft.com/office/drawing/2014/main" xmlns="" id="{655A32B4-C61E-4310-9DCA-D9E395714E07}"/>
              </a:ext>
            </a:extLst>
          </p:cNvPr>
          <p:cNvSpPr/>
          <p:nvPr/>
        </p:nvSpPr>
        <p:spPr>
          <a:xfrm>
            <a:off x="11692210" y="3010601"/>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9</a:t>
            </a:r>
          </a:p>
        </p:txBody>
      </p:sp>
      <p:sp>
        <p:nvSpPr>
          <p:cNvPr id="33" name="矩形 32">
            <a:extLst>
              <a:ext uri="{FF2B5EF4-FFF2-40B4-BE49-F238E27FC236}">
                <a16:creationId xmlns:a16="http://schemas.microsoft.com/office/drawing/2014/main" xmlns="" id="{4B2C962B-72B2-4296-AFDA-8C79A6D41684}"/>
              </a:ext>
            </a:extLst>
          </p:cNvPr>
          <p:cNvSpPr/>
          <p:nvPr/>
        </p:nvSpPr>
        <p:spPr>
          <a:xfrm>
            <a:off x="1669161" y="2093292"/>
            <a:ext cx="1921324" cy="276999"/>
          </a:xfrm>
          <a:prstGeom prst="rect">
            <a:avLst/>
          </a:prstGeom>
          <a:ln>
            <a:solidFill>
              <a:schemeClr val="bg1"/>
            </a:solidFill>
          </a:ln>
        </p:spPr>
        <p:txBody>
          <a:bodyPr wrap="square">
            <a:spAutoFit/>
          </a:bodyPr>
          <a:lstStyle/>
          <a:p>
            <a:pPr algn="ctr"/>
            <a:r>
              <a:rPr lang="zh-CN" altLang="en-US" sz="1200" dirty="0">
                <a:solidFill>
                  <a:srgbClr val="10FBFE"/>
                </a:solidFill>
                <a:latin typeface="微软雅黑" panose="020B0503020204020204" charset="-122"/>
                <a:ea typeface="微软雅黑" panose="020B0503020204020204" charset="-122"/>
                <a:cs typeface="+mn-ea"/>
              </a:rPr>
              <a:t>初始化第一层调用链</a:t>
            </a:r>
          </a:p>
        </p:txBody>
      </p:sp>
      <p:sp>
        <p:nvSpPr>
          <p:cNvPr id="34" name="矩形 33">
            <a:extLst>
              <a:ext uri="{FF2B5EF4-FFF2-40B4-BE49-F238E27FC236}">
                <a16:creationId xmlns:a16="http://schemas.microsoft.com/office/drawing/2014/main" xmlns="" id="{A12F430E-F64F-4CD8-B26A-4CACFB4FE357}"/>
              </a:ext>
            </a:extLst>
          </p:cNvPr>
          <p:cNvSpPr/>
          <p:nvPr/>
        </p:nvSpPr>
        <p:spPr>
          <a:xfrm>
            <a:off x="1669161" y="2556788"/>
            <a:ext cx="1921325" cy="276999"/>
          </a:xfrm>
          <a:prstGeom prst="rect">
            <a:avLst/>
          </a:prstGeom>
          <a:ln>
            <a:solidFill>
              <a:schemeClr val="bg1"/>
            </a:solidFill>
          </a:ln>
        </p:spPr>
        <p:txBody>
          <a:bodyPr wrap="square">
            <a:spAutoFit/>
          </a:bodyPr>
          <a:lstStyle/>
          <a:p>
            <a:pPr algn="ctr"/>
            <a:r>
              <a:rPr lang="zh-CN" altLang="en-US" sz="1200" dirty="0">
                <a:solidFill>
                  <a:srgbClr val="10FBFE"/>
                </a:solidFill>
                <a:latin typeface="微软雅黑" panose="020B0503020204020204" charset="-122"/>
                <a:ea typeface="微软雅黑" panose="020B0503020204020204" charset="-122"/>
                <a:cs typeface="+mn-ea"/>
              </a:rPr>
              <a:t>初始化第二层调用链</a:t>
            </a:r>
          </a:p>
        </p:txBody>
      </p:sp>
      <p:cxnSp>
        <p:nvCxnSpPr>
          <p:cNvPr id="36" name="直接箭头连接符 35">
            <a:extLst>
              <a:ext uri="{FF2B5EF4-FFF2-40B4-BE49-F238E27FC236}">
                <a16:creationId xmlns:a16="http://schemas.microsoft.com/office/drawing/2014/main" xmlns="" id="{04FA7CDF-764B-480F-BEA4-3E7EDE1D4945}"/>
              </a:ext>
            </a:extLst>
          </p:cNvPr>
          <p:cNvCxnSpPr>
            <a:cxnSpLocks/>
            <a:endCxn id="33" idx="3"/>
          </p:cNvCxnSpPr>
          <p:nvPr/>
        </p:nvCxnSpPr>
        <p:spPr>
          <a:xfrm flipH="1">
            <a:off x="3590485" y="983615"/>
            <a:ext cx="4638096" cy="124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8058B585-2443-485C-A8BA-76E6083FAE99}"/>
              </a:ext>
            </a:extLst>
          </p:cNvPr>
          <p:cNvCxnSpPr>
            <a:cxnSpLocks/>
            <a:endCxn id="34" idx="3"/>
          </p:cNvCxnSpPr>
          <p:nvPr/>
        </p:nvCxnSpPr>
        <p:spPr>
          <a:xfrm flipH="1">
            <a:off x="3590486" y="1953565"/>
            <a:ext cx="5083731" cy="74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箭头: 下 40">
            <a:extLst>
              <a:ext uri="{FF2B5EF4-FFF2-40B4-BE49-F238E27FC236}">
                <a16:creationId xmlns:a16="http://schemas.microsoft.com/office/drawing/2014/main" xmlns="" id="{1D662F92-68D2-4639-B9F8-5B678BBEBE4B}"/>
              </a:ext>
            </a:extLst>
          </p:cNvPr>
          <p:cNvSpPr/>
          <p:nvPr/>
        </p:nvSpPr>
        <p:spPr>
          <a:xfrm>
            <a:off x="2495599" y="2869575"/>
            <a:ext cx="268448" cy="27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xmlns="" id="{C3976D6F-2E9F-4E18-A341-BF9A97271066}"/>
              </a:ext>
            </a:extLst>
          </p:cNvPr>
          <p:cNvSpPr/>
          <p:nvPr/>
        </p:nvSpPr>
        <p:spPr>
          <a:xfrm>
            <a:off x="1104696" y="3201742"/>
            <a:ext cx="3050254" cy="646331"/>
          </a:xfrm>
          <a:prstGeom prst="rect">
            <a:avLst/>
          </a:prstGeom>
          <a:ln>
            <a:solidFill>
              <a:schemeClr val="bg1"/>
            </a:solidFill>
          </a:ln>
        </p:spPr>
        <p:txBody>
          <a:bodyPr wrap="square">
            <a:spAutoFit/>
          </a:bodyPr>
          <a:lstStyle/>
          <a:p>
            <a:r>
              <a:rPr lang="zh-CN" altLang="en-US" sz="1200" dirty="0">
                <a:solidFill>
                  <a:srgbClr val="10FBFE"/>
                </a:solidFill>
                <a:latin typeface="微软雅黑" panose="020B0503020204020204" charset="-122"/>
                <a:ea typeface="微软雅黑" panose="020B0503020204020204" charset="-122"/>
                <a:cs typeface="+mn-ea"/>
              </a:rPr>
              <a:t>这里实际产生了两个映射文件的逻辑</a:t>
            </a:r>
            <a:r>
              <a:rPr lang="en-US" altLang="zh-CN" sz="1200" dirty="0">
                <a:solidFill>
                  <a:srgbClr val="10FBFE"/>
                </a:solidFill>
                <a:latin typeface="微软雅黑" panose="020B0503020204020204" charset="-122"/>
                <a:ea typeface="微软雅黑" panose="020B0503020204020204" charset="-122"/>
                <a:cs typeface="+mn-ea"/>
              </a:rPr>
              <a:t>:</a:t>
            </a:r>
          </a:p>
          <a:p>
            <a:pPr marL="228600" indent="-228600">
              <a:buAutoNum type="arabicPeriod"/>
            </a:pPr>
            <a:r>
              <a:rPr lang="en-US" altLang="zh-CN" sz="1200" dirty="0">
                <a:solidFill>
                  <a:srgbClr val="10FBFE"/>
                </a:solidFill>
                <a:latin typeface="微软雅黑" panose="020B0503020204020204" charset="-122"/>
                <a:ea typeface="微软雅黑" panose="020B0503020204020204" charset="-122"/>
                <a:cs typeface="+mn-ea"/>
              </a:rPr>
              <a:t>handler-processor.xml</a:t>
            </a:r>
          </a:p>
          <a:p>
            <a:pPr marL="228600" indent="-228600">
              <a:buAutoNum type="arabicPeriod"/>
            </a:pPr>
            <a:r>
              <a:rPr lang="en-US" altLang="zh-CN" sz="1200" dirty="0">
                <a:solidFill>
                  <a:srgbClr val="10FBFE"/>
                </a:solidFill>
                <a:latin typeface="微软雅黑" panose="020B0503020204020204" charset="-122"/>
                <a:ea typeface="微软雅黑" panose="020B0503020204020204" charset="-122"/>
                <a:cs typeface="+mn-ea"/>
              </a:rPr>
              <a:t>handler-web.xml</a:t>
            </a:r>
          </a:p>
        </p:txBody>
      </p:sp>
      <p:pic>
        <p:nvPicPr>
          <p:cNvPr id="47" name="图片 46">
            <a:extLst>
              <a:ext uri="{FF2B5EF4-FFF2-40B4-BE49-F238E27FC236}">
                <a16:creationId xmlns:a16="http://schemas.microsoft.com/office/drawing/2014/main" xmlns="" id="{DD8C13DC-3236-41AC-906B-2C0526FDAC19}"/>
              </a:ext>
            </a:extLst>
          </p:cNvPr>
          <p:cNvPicPr>
            <a:picLocks noChangeAspect="1"/>
          </p:cNvPicPr>
          <p:nvPr/>
        </p:nvPicPr>
        <p:blipFill>
          <a:blip r:embed="rId4"/>
          <a:stretch>
            <a:fillRect/>
          </a:stretch>
        </p:blipFill>
        <p:spPr>
          <a:xfrm>
            <a:off x="354330" y="3996506"/>
            <a:ext cx="5083731" cy="2390821"/>
          </a:xfrm>
          <a:prstGeom prst="rect">
            <a:avLst/>
          </a:prstGeom>
        </p:spPr>
      </p:pic>
    </p:spTree>
    <p:extLst>
      <p:ext uri="{BB962C8B-B14F-4D97-AF65-F5344CB8AC3E}">
        <p14:creationId xmlns:p14="http://schemas.microsoft.com/office/powerpoint/2010/main" val="34355878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cxnSp>
        <p:nvCxnSpPr>
          <p:cNvPr id="10" name="直接连接符 9">
            <a:extLst>
              <a:ext uri="{FF2B5EF4-FFF2-40B4-BE49-F238E27FC236}">
                <a16:creationId xmlns:a16="http://schemas.microsoft.com/office/drawing/2014/main" xmlns="" id="{A1869391-D7CB-45CC-8EBE-52293EF65BA8}"/>
              </a:ext>
            </a:extLst>
          </p:cNvPr>
          <p:cNvCxnSpPr>
            <a:cxnSpLocks/>
          </p:cNvCxnSpPr>
          <p:nvPr/>
        </p:nvCxnSpPr>
        <p:spPr>
          <a:xfrm>
            <a:off x="3988045" y="1224793"/>
            <a:ext cx="0" cy="5285064"/>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1" name="矩形 37">
            <a:extLst>
              <a:ext uri="{FF2B5EF4-FFF2-40B4-BE49-F238E27FC236}">
                <a16:creationId xmlns:a16="http://schemas.microsoft.com/office/drawing/2014/main" xmlns="" id="{8A4306CB-6B61-4A69-BF68-F26D5C9F3FDF}"/>
              </a:ext>
            </a:extLst>
          </p:cNvPr>
          <p:cNvSpPr>
            <a:spLocks noChangeArrowheads="1"/>
          </p:cNvSpPr>
          <p:nvPr/>
        </p:nvSpPr>
        <p:spPr bwMode="auto">
          <a:xfrm>
            <a:off x="5830348" y="589025"/>
            <a:ext cx="4515075" cy="2755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class </a:t>
            </a:r>
            <a:r>
              <a:rPr lang="en-US" altLang="zh-CN" sz="900" dirty="0" err="1">
                <a:solidFill>
                  <a:srgbClr val="10FBFE"/>
                </a:solidFill>
                <a:latin typeface="微软雅黑" panose="020B0503020204020204" charset="-122"/>
                <a:ea typeface="微软雅黑" panose="020B0503020204020204" charset="-122"/>
                <a:cs typeface="+mn-ea"/>
              </a:rPr>
              <a:t>HttpPageFlowProcessor</a:t>
            </a:r>
            <a:r>
              <a:rPr lang="en-US" altLang="zh-CN" sz="900" dirty="0">
                <a:solidFill>
                  <a:srgbClr val="10FBFE"/>
                </a:solidFill>
                <a:latin typeface="微软雅黑" panose="020B0503020204020204" charset="-122"/>
                <a:ea typeface="微软雅黑" panose="020B0503020204020204" charset="-122"/>
                <a:cs typeface="+mn-ea"/>
              </a:rPr>
              <a:t> extends </a:t>
            </a:r>
            <a:r>
              <a:rPr lang="en-US" altLang="zh-CN" sz="900" dirty="0" err="1">
                <a:solidFill>
                  <a:srgbClr val="10FBFE"/>
                </a:solidFill>
                <a:latin typeface="微软雅黑" panose="020B0503020204020204" charset="-122"/>
                <a:ea typeface="微软雅黑" panose="020B0503020204020204" charset="-122"/>
                <a:cs typeface="+mn-ea"/>
              </a:rPr>
              <a:t>AbstractPageFlowProcessor</a:t>
            </a:r>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16" name="矩形 37">
            <a:extLst>
              <a:ext uri="{FF2B5EF4-FFF2-40B4-BE49-F238E27FC236}">
                <a16:creationId xmlns:a16="http://schemas.microsoft.com/office/drawing/2014/main" xmlns="" id="{E4B00C0F-F4CF-424E-B704-D84F26B94278}"/>
              </a:ext>
            </a:extLst>
          </p:cNvPr>
          <p:cNvSpPr>
            <a:spLocks noChangeArrowheads="1"/>
          </p:cNvSpPr>
          <p:nvPr/>
        </p:nvSpPr>
        <p:spPr bwMode="auto">
          <a:xfrm>
            <a:off x="354330" y="2727522"/>
            <a:ext cx="3513550" cy="123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拆解到了具体的执行层，举例说明其中一项</a:t>
            </a:r>
            <a:endParaRPr lang="en-US" altLang="zh-CN" sz="1200" dirty="0">
              <a:solidFill>
                <a:srgbClr val="01C3E3"/>
              </a:solidFill>
              <a:latin typeface="微软雅黑" panose="020B0503020204020204" charset="-122"/>
              <a:ea typeface="微软雅黑" panose="020B0503020204020204" charset="-122"/>
            </a:endParaRP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&lt;handler id="</a:t>
            </a:r>
            <a:r>
              <a:rPr lang="en-US" altLang="zh-CN" sz="900" dirty="0" err="1">
                <a:solidFill>
                  <a:srgbClr val="10FBFE"/>
                </a:solidFill>
                <a:latin typeface="微软雅黑" panose="020B0503020204020204" charset="-122"/>
                <a:ea typeface="微软雅黑" panose="020B0503020204020204" charset="-122"/>
                <a:cs typeface="+mn-ea"/>
              </a:rPr>
              <a:t>flowProcessor</a:t>
            </a:r>
            <a:r>
              <a:rPr lang="en-US" altLang="zh-CN" sz="900" dirty="0">
                <a:solidFill>
                  <a:srgbClr val="10FBFE"/>
                </a:solidFill>
                <a:latin typeface="微软雅黑" panose="020B0503020204020204" charset="-122"/>
                <a:ea typeface="微软雅黑" panose="020B0503020204020204" charset="-122"/>
                <a:cs typeface="+mn-ea"/>
              </a:rPr>
              <a:t>" suffix=".flow" </a:t>
            </a:r>
            <a:r>
              <a:rPr lang="en-US" altLang="zh-CN" sz="900" dirty="0" err="1">
                <a:solidFill>
                  <a:srgbClr val="10FBFE"/>
                </a:solidFill>
                <a:latin typeface="微软雅黑" panose="020B0503020204020204" charset="-122"/>
                <a:ea typeface="微软雅黑" panose="020B0503020204020204" charset="-122"/>
                <a:cs typeface="+mn-ea"/>
              </a:rPr>
              <a:t>sortIdx</a:t>
            </a:r>
            <a:r>
              <a:rPr lang="en-US" altLang="zh-CN" sz="900" dirty="0">
                <a:solidFill>
                  <a:srgbClr val="10FBFE"/>
                </a:solidFill>
                <a:latin typeface="微软雅黑" panose="020B0503020204020204" charset="-122"/>
                <a:ea typeface="微软雅黑" panose="020B0503020204020204" charset="-122"/>
                <a:cs typeface="+mn-ea"/>
              </a:rPr>
              <a:t>="0"	class="</a:t>
            </a:r>
            <a:r>
              <a:rPr lang="en-US" altLang="zh-CN" sz="900" dirty="0" err="1">
                <a:solidFill>
                  <a:srgbClr val="10FBFE"/>
                </a:solidFill>
                <a:latin typeface="微软雅黑" panose="020B0503020204020204" charset="-122"/>
                <a:ea typeface="微软雅黑" panose="020B0503020204020204" charset="-122"/>
                <a:cs typeface="+mn-ea"/>
              </a:rPr>
              <a:t>com.primeton.ext.engine.core.processor.HttpPageFlowProcessor</a:t>
            </a:r>
            <a:r>
              <a:rPr lang="en-US" altLang="zh-CN" sz="900" dirty="0">
                <a:solidFill>
                  <a:srgbClr val="10FBFE"/>
                </a:solidFill>
                <a:latin typeface="微软雅黑" panose="020B0503020204020204" charset="-122"/>
                <a:ea typeface="微软雅黑" panose="020B0503020204020204" charset="-122"/>
                <a:cs typeface="+mn-ea"/>
              </a:rPr>
              <a:t>" /&gt;</a:t>
            </a:r>
          </a:p>
          <a:p>
            <a:pPr algn="l" eaLnBrk="1" hangingPunct="1">
              <a:lnSpc>
                <a:spcPct val="150000"/>
              </a:lnSpc>
            </a:pPr>
            <a:endParaRPr lang="zh-CN" altLang="en-US" sz="1200" dirty="0">
              <a:solidFill>
                <a:srgbClr val="01C3E3"/>
              </a:solidFill>
              <a:latin typeface="微软雅黑" panose="020B0503020204020204" charset="-122"/>
              <a:ea typeface="微软雅黑" panose="020B0503020204020204" charset="-122"/>
            </a:endParaRPr>
          </a:p>
        </p:txBody>
      </p:sp>
      <p:sp>
        <p:nvSpPr>
          <p:cNvPr id="20" name="矩形 37">
            <a:extLst>
              <a:ext uri="{FF2B5EF4-FFF2-40B4-BE49-F238E27FC236}">
                <a16:creationId xmlns:a16="http://schemas.microsoft.com/office/drawing/2014/main" xmlns="" id="{2DD94654-F9F3-480B-9DEA-3DCAB764BA95}"/>
              </a:ext>
            </a:extLst>
          </p:cNvPr>
          <p:cNvSpPr>
            <a:spLocks noChangeArrowheads="1"/>
          </p:cNvSpPr>
          <p:nvPr/>
        </p:nvSpPr>
        <p:spPr bwMode="auto">
          <a:xfrm>
            <a:off x="4403746" y="1123374"/>
            <a:ext cx="7600420" cy="546931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abstract class </a:t>
            </a:r>
            <a:r>
              <a:rPr lang="en-US" altLang="zh-CN" sz="900" dirty="0" err="1">
                <a:solidFill>
                  <a:srgbClr val="10FBFE"/>
                </a:solidFill>
                <a:latin typeface="微软雅黑" panose="020B0503020204020204" charset="-122"/>
                <a:ea typeface="微软雅黑" panose="020B0503020204020204" charset="-122"/>
                <a:cs typeface="+mn-ea"/>
              </a:rPr>
              <a:t>AbstractPageFlowProcessor</a:t>
            </a:r>
            <a:r>
              <a:rPr lang="en-US" altLang="zh-CN" sz="900" dirty="0">
                <a:solidFill>
                  <a:srgbClr val="10FBFE"/>
                </a:solidFill>
                <a:latin typeface="微软雅黑" panose="020B0503020204020204" charset="-122"/>
                <a:ea typeface="微软雅黑" panose="020B0503020204020204" charset="-122"/>
                <a:cs typeface="+mn-ea"/>
              </a:rPr>
              <a:t> extends </a:t>
            </a:r>
            <a:r>
              <a:rPr lang="en-US" altLang="zh-CN" sz="900" dirty="0" err="1">
                <a:solidFill>
                  <a:srgbClr val="10FBFE"/>
                </a:solidFill>
                <a:latin typeface="微软雅黑" panose="020B0503020204020204" charset="-122"/>
                <a:ea typeface="微软雅黑" panose="020B0503020204020204" charset="-122"/>
                <a:cs typeface="+mn-ea"/>
              </a:rPr>
              <a:t>AbstractProcessor</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public void process(</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throws </a:t>
            </a:r>
            <a:r>
              <a:rPr lang="en-US" altLang="zh-CN" sz="900" dirty="0" err="1">
                <a:solidFill>
                  <a:srgbClr val="10FBFE"/>
                </a:solidFill>
                <a:latin typeface="微软雅黑" panose="020B0503020204020204" charset="-122"/>
                <a:ea typeface="微软雅黑" panose="020B0503020204020204" charset="-122"/>
                <a:cs typeface="+mn-ea"/>
              </a:rPr>
              <a:t>IOException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ServletException</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try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this.doProcess</a:t>
            </a:r>
            <a:r>
              <a:rPr lang="en-US" altLang="zh-CN" sz="900" dirty="0">
                <a:solidFill>
                  <a:srgbClr val="10FBFE"/>
                </a:solidFill>
                <a:latin typeface="微软雅黑" panose="020B0503020204020204" charset="-122"/>
                <a:ea typeface="微软雅黑" panose="020B0503020204020204" charset="-122"/>
                <a:cs typeface="+mn-ea"/>
              </a:rPr>
              <a:t>(e, response, (</a:t>
            </a:r>
            <a:r>
              <a:rPr lang="en-US" altLang="zh-CN" sz="900" dirty="0" err="1">
                <a:solidFill>
                  <a:srgbClr val="10FBFE"/>
                </a:solidFill>
                <a:latin typeface="微软雅黑" panose="020B0503020204020204" charset="-122"/>
                <a:ea typeface="微软雅黑" panose="020B0503020204020204" charset="-122"/>
                <a:cs typeface="+mn-ea"/>
              </a:rPr>
              <a:t>IParameterSet</a:t>
            </a:r>
            <a:r>
              <a:rPr lang="en-US" altLang="zh-CN" sz="900" dirty="0">
                <a:solidFill>
                  <a:srgbClr val="10FBFE"/>
                </a:solidFill>
                <a:latin typeface="微软雅黑" panose="020B0503020204020204" charset="-122"/>
                <a:ea typeface="微软雅黑" panose="020B0503020204020204" charset="-122"/>
                <a:cs typeface="+mn-ea"/>
              </a:rPr>
              <a:t>)null);</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 catch (Throwable var7)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public void </a:t>
            </a:r>
            <a:r>
              <a:rPr lang="en-US" altLang="zh-CN" sz="900" dirty="0" err="1">
                <a:solidFill>
                  <a:srgbClr val="10FBFE"/>
                </a:solidFill>
                <a:latin typeface="微软雅黑" panose="020B0503020204020204" charset="-122"/>
                <a:ea typeface="微软雅黑" panose="020B0503020204020204" charset="-122"/>
                <a:cs typeface="+mn-ea"/>
              </a:rPr>
              <a:t>doProcess</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a:t>
            </a:r>
            <a:r>
              <a:rPr lang="en-US" altLang="zh-CN" sz="900" dirty="0" err="1">
                <a:solidFill>
                  <a:srgbClr val="10FBFE"/>
                </a:solidFill>
                <a:latin typeface="微软雅黑" panose="020B0503020204020204" charset="-122"/>
                <a:ea typeface="微软雅黑" panose="020B0503020204020204" charset="-122"/>
                <a:cs typeface="+mn-ea"/>
              </a:rPr>
              <a:t>IParameterSet</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parameterSetA</a:t>
            </a:r>
            <a:r>
              <a:rPr lang="en-US" altLang="zh-CN" sz="900" dirty="0">
                <a:solidFill>
                  <a:srgbClr val="10FBFE"/>
                </a:solidFill>
                <a:latin typeface="微软雅黑" panose="020B0503020204020204" charset="-122"/>
                <a:ea typeface="微软雅黑" panose="020B0503020204020204" charset="-122"/>
                <a:cs typeface="+mn-ea"/>
              </a:rPr>
              <a:t>) throws </a:t>
            </a:r>
            <a:r>
              <a:rPr lang="en-US" altLang="zh-CN" sz="900" dirty="0" err="1">
                <a:solidFill>
                  <a:srgbClr val="10FBFE"/>
                </a:solidFill>
                <a:latin typeface="微软雅黑" panose="020B0503020204020204" charset="-122"/>
                <a:ea typeface="微软雅黑" panose="020B0503020204020204" charset="-122"/>
                <a:cs typeface="+mn-ea"/>
              </a:rPr>
              <a:t>IOException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ServletException</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try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Object var35 = </a:t>
            </a:r>
            <a:r>
              <a:rPr lang="en-US" altLang="zh-CN" sz="900" dirty="0" err="1">
                <a:solidFill>
                  <a:srgbClr val="10FBFE"/>
                </a:solidFill>
                <a:latin typeface="微软雅黑" panose="020B0503020204020204" charset="-122"/>
                <a:ea typeface="微软雅黑" panose="020B0503020204020204" charset="-122"/>
                <a:cs typeface="+mn-ea"/>
              </a:rPr>
              <a:t>request.getAttribute</a:t>
            </a:r>
            <a:r>
              <a:rPr lang="en-US" altLang="zh-CN" sz="900" dirty="0">
                <a:solidFill>
                  <a:srgbClr val="10FBFE"/>
                </a:solidFill>
                <a:latin typeface="微软雅黑" panose="020B0503020204020204" charset="-122"/>
                <a:ea typeface="微软雅黑" panose="020B0503020204020204" charset="-122"/>
                <a:cs typeface="+mn-ea"/>
              </a:rPr>
              <a:t>("_</a:t>
            </a:r>
            <a:r>
              <a:rPr lang="en-US" altLang="zh-CN" sz="900" dirty="0" err="1">
                <a:solidFill>
                  <a:srgbClr val="10FBFE"/>
                </a:solidFill>
                <a:latin typeface="微软雅黑" panose="020B0503020204020204" charset="-122"/>
                <a:ea typeface="微软雅黑" panose="020B0503020204020204" charset="-122"/>
                <a:cs typeface="+mn-ea"/>
              </a:rPr>
              <a:t>eosRequestDataContext</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if(var35 != null &amp;&amp; var35 </a:t>
            </a:r>
            <a:r>
              <a:rPr lang="en-US" altLang="zh-CN" sz="900" dirty="0" err="1">
                <a:solidFill>
                  <a:srgbClr val="10FBFE"/>
                </a:solidFill>
                <a:latin typeface="微软雅黑" panose="020B0503020204020204" charset="-122"/>
                <a:ea typeface="微软雅黑" panose="020B0503020204020204" charset="-122"/>
                <a:cs typeface="+mn-ea"/>
              </a:rPr>
              <a:t>instanceof</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PageflowRuntimeContext</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if(!</a:t>
            </a:r>
            <a:r>
              <a:rPr lang="en-US" altLang="zh-CN" sz="900" dirty="0" err="1">
                <a:solidFill>
                  <a:srgbClr val="10FBFE"/>
                </a:solidFill>
                <a:latin typeface="微软雅黑" panose="020B0503020204020204" charset="-122"/>
                <a:ea typeface="微软雅黑" panose="020B0503020204020204" charset="-122"/>
                <a:cs typeface="+mn-ea"/>
              </a:rPr>
              <a:t>this.hasUserDataConvert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pageFlowInstance</a:t>
            </a:r>
            <a:r>
              <a:rPr lang="en-US" altLang="zh-CN" sz="900" dirty="0">
                <a:solidFill>
                  <a:srgbClr val="10FBFE"/>
                </a:solidFill>
                <a:latin typeface="微软雅黑" panose="020B0503020204020204" charset="-122"/>
                <a:ea typeface="微软雅黑" panose="020B0503020204020204" charset="-122"/>
                <a:cs typeface="+mn-ea"/>
              </a:rPr>
              <a:t>, var32.getStateName(), </a:t>
            </a:r>
            <a:r>
              <a:rPr lang="en-US" altLang="zh-CN" sz="900" dirty="0" err="1">
                <a:solidFill>
                  <a:srgbClr val="10FBFE"/>
                </a:solidFill>
                <a:latin typeface="微软雅黑" panose="020B0503020204020204" charset="-122"/>
                <a:ea typeface="微软雅黑" panose="020B0503020204020204" charset="-122"/>
                <a:cs typeface="+mn-ea"/>
              </a:rPr>
              <a:t>current_error_uri</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this.getRequestedFlowID</a:t>
            </a:r>
            <a:r>
              <a:rPr lang="en-US" altLang="zh-CN" sz="900" dirty="0">
                <a:solidFill>
                  <a:srgbClr val="10FBFE"/>
                </a:solidFill>
                <a:latin typeface="微软雅黑" panose="020B0503020204020204" charset="-122"/>
                <a:ea typeface="微软雅黑" panose="020B0503020204020204" charset="-122"/>
                <a:cs typeface="+mn-ea"/>
              </a:rPr>
              <a:t>(request)))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IParameterSet</a:t>
            </a:r>
            <a:r>
              <a:rPr lang="en-US" altLang="zh-CN" sz="900" dirty="0">
                <a:solidFill>
                  <a:srgbClr val="10FBFE"/>
                </a:solidFill>
                <a:latin typeface="微软雅黑" panose="020B0503020204020204" charset="-122"/>
                <a:ea typeface="微软雅黑" panose="020B0503020204020204" charset="-122"/>
                <a:cs typeface="+mn-ea"/>
              </a:rPr>
              <a:t> var42 = </a:t>
            </a:r>
            <a:r>
              <a:rPr lang="en-US" altLang="zh-CN" sz="900" dirty="0" err="1">
                <a:solidFill>
                  <a:srgbClr val="10FBFE"/>
                </a:solidFill>
                <a:latin typeface="微软雅黑" panose="020B0503020204020204" charset="-122"/>
                <a:ea typeface="微软雅黑" panose="020B0503020204020204" charset="-122"/>
                <a:cs typeface="+mn-ea"/>
              </a:rPr>
              <a:t>this.createParameterSet</a:t>
            </a:r>
            <a:r>
              <a:rPr lang="en-US" altLang="zh-CN" sz="900" dirty="0">
                <a:solidFill>
                  <a:srgbClr val="10FBFE"/>
                </a:solidFill>
                <a:latin typeface="微软雅黑" panose="020B0503020204020204" charset="-122"/>
                <a:ea typeface="微软雅黑" panose="020B0503020204020204" charset="-122"/>
                <a:cs typeface="+mn-ea"/>
              </a:rPr>
              <a:t>(request, response);</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IVariable</a:t>
            </a:r>
            <a:r>
              <a:rPr lang="en-US" altLang="zh-CN" sz="900" dirty="0">
                <a:solidFill>
                  <a:srgbClr val="10FBFE"/>
                </a:solidFill>
                <a:latin typeface="微软雅黑" panose="020B0503020204020204" charset="-122"/>
                <a:ea typeface="微软雅黑" panose="020B0503020204020204" charset="-122"/>
                <a:cs typeface="+mn-ea"/>
              </a:rPr>
              <a:t>[] var44 = </a:t>
            </a:r>
            <a:r>
              <a:rPr lang="en-US" altLang="zh-CN" sz="900" dirty="0" err="1">
                <a:solidFill>
                  <a:srgbClr val="10FBFE"/>
                </a:solidFill>
                <a:latin typeface="微软雅黑" panose="020B0503020204020204" charset="-122"/>
                <a:ea typeface="微软雅黑" panose="020B0503020204020204" charset="-122"/>
                <a:cs typeface="+mn-ea"/>
              </a:rPr>
              <a:t>this.moveInnerParams</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IVariable</a:t>
            </a:r>
            <a:r>
              <a:rPr lang="en-US" altLang="zh-CN" sz="900" dirty="0">
                <a:solidFill>
                  <a:srgbClr val="10FBFE"/>
                </a:solidFill>
                <a:latin typeface="微软雅黑" panose="020B0503020204020204" charset="-122"/>
                <a:ea typeface="微软雅黑" panose="020B0503020204020204" charset="-122"/>
                <a:cs typeface="+mn-ea"/>
              </a:rPr>
              <a:t>[])var38);</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var42.build(var44, context);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1" name="椭圆 20">
            <a:extLst>
              <a:ext uri="{FF2B5EF4-FFF2-40B4-BE49-F238E27FC236}">
                <a16:creationId xmlns:a16="http://schemas.microsoft.com/office/drawing/2014/main" xmlns="" id="{2821DCD0-1F98-4101-8FDB-D7FA4C217FED}"/>
              </a:ext>
            </a:extLst>
          </p:cNvPr>
          <p:cNvSpPr/>
          <p:nvPr/>
        </p:nvSpPr>
        <p:spPr>
          <a:xfrm>
            <a:off x="10199965" y="408579"/>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10</a:t>
            </a:r>
          </a:p>
        </p:txBody>
      </p:sp>
      <p:sp>
        <p:nvSpPr>
          <p:cNvPr id="23" name="椭圆 22">
            <a:extLst>
              <a:ext uri="{FF2B5EF4-FFF2-40B4-BE49-F238E27FC236}">
                <a16:creationId xmlns:a16="http://schemas.microsoft.com/office/drawing/2014/main" xmlns="" id="{4B2EEF80-5727-4D21-AFEF-23005C3DD72E}"/>
              </a:ext>
            </a:extLst>
          </p:cNvPr>
          <p:cNvSpPr/>
          <p:nvPr/>
        </p:nvSpPr>
        <p:spPr>
          <a:xfrm>
            <a:off x="11442863" y="923319"/>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11</a:t>
            </a:r>
          </a:p>
        </p:txBody>
      </p:sp>
    </p:spTree>
    <p:extLst>
      <p:ext uri="{BB962C8B-B14F-4D97-AF65-F5344CB8AC3E}">
        <p14:creationId xmlns:p14="http://schemas.microsoft.com/office/powerpoint/2010/main" val="23069071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1" grpId="0" animBg="1"/>
      <p:bldP spid="16" grpId="0"/>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6" name="矩形 37">
            <a:extLst>
              <a:ext uri="{FF2B5EF4-FFF2-40B4-BE49-F238E27FC236}">
                <a16:creationId xmlns:a16="http://schemas.microsoft.com/office/drawing/2014/main" xmlns="" id="{A5734CD1-C04A-403D-8762-5513678F43F5}"/>
              </a:ext>
            </a:extLst>
          </p:cNvPr>
          <p:cNvSpPr>
            <a:spLocks noChangeArrowheads="1"/>
          </p:cNvSpPr>
          <p:nvPr/>
        </p:nvSpPr>
        <p:spPr bwMode="auto">
          <a:xfrm>
            <a:off x="432239" y="1148987"/>
            <a:ext cx="5493863" cy="276857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void build(</a:t>
            </a:r>
            <a:r>
              <a:rPr lang="en-US" altLang="zh-CN" sz="900" dirty="0" err="1">
                <a:solidFill>
                  <a:srgbClr val="10FBFE"/>
                </a:solidFill>
                <a:latin typeface="微软雅黑" panose="020B0503020204020204" charset="-122"/>
                <a:ea typeface="微软雅黑" panose="020B0503020204020204" charset="-122"/>
                <a:cs typeface="+mn-ea"/>
              </a:rPr>
              <a:t>IVariable</a:t>
            </a:r>
            <a:r>
              <a:rPr lang="en-US" altLang="zh-CN" sz="900" dirty="0">
                <a:solidFill>
                  <a:srgbClr val="10FBFE"/>
                </a:solidFill>
                <a:latin typeface="微软雅黑" panose="020B0503020204020204" charset="-122"/>
                <a:ea typeface="微软雅黑" panose="020B0503020204020204" charset="-122"/>
                <a:cs typeface="+mn-ea"/>
              </a:rPr>
              <a:t>[] vars, </a:t>
            </a:r>
            <a:r>
              <a:rPr lang="en-US" altLang="zh-CN" sz="900" dirty="0" err="1">
                <a:solidFill>
                  <a:srgbClr val="10FBFE"/>
                </a:solidFill>
                <a:latin typeface="微软雅黑" panose="020B0503020204020204" charset="-122"/>
                <a:ea typeface="微软雅黑" panose="020B0503020204020204" charset="-122"/>
                <a:cs typeface="+mn-ea"/>
              </a:rPr>
              <a:t>IDataContext</a:t>
            </a:r>
            <a:r>
              <a:rPr lang="en-US" altLang="zh-CN" sz="900" dirty="0">
                <a:solidFill>
                  <a:srgbClr val="10FBFE"/>
                </a:solidFill>
                <a:latin typeface="微软雅黑" panose="020B0503020204020204" charset="-122"/>
                <a:ea typeface="微软雅黑" panose="020B0503020204020204" charset="-122"/>
                <a:cs typeface="+mn-ea"/>
              </a:rPr>
              <a:t> context)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String var33;</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try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var33 = (String)</a:t>
            </a:r>
            <a:r>
              <a:rPr lang="en-US" altLang="zh-CN" sz="900" dirty="0" err="1">
                <a:solidFill>
                  <a:srgbClr val="10FBFE"/>
                </a:solidFill>
                <a:latin typeface="微软雅黑" panose="020B0503020204020204" charset="-122"/>
                <a:ea typeface="微软雅黑" panose="020B0503020204020204" charset="-122"/>
                <a:cs typeface="+mn-ea"/>
              </a:rPr>
              <a:t>this.values.get</a:t>
            </a:r>
            <a:r>
              <a:rPr lang="en-US" altLang="zh-CN" sz="900" dirty="0">
                <a:solidFill>
                  <a:srgbClr val="10FBFE"/>
                </a:solidFill>
                <a:latin typeface="微软雅黑" panose="020B0503020204020204" charset="-122"/>
                <a:ea typeface="微软雅黑" panose="020B0503020204020204" charset="-122"/>
                <a:cs typeface="+mn-ea"/>
              </a:rPr>
              <a:t>("_</a:t>
            </a:r>
            <a:r>
              <a:rPr lang="en-US" altLang="zh-CN" sz="900" dirty="0" err="1">
                <a:solidFill>
                  <a:srgbClr val="10FBFE"/>
                </a:solidFill>
                <a:latin typeface="微软雅黑" panose="020B0503020204020204" charset="-122"/>
                <a:ea typeface="微软雅黑" panose="020B0503020204020204" charset="-122"/>
                <a:cs typeface="+mn-ea"/>
              </a:rPr>
              <a:t>eosFlowDataContext</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 catch (Exception var21)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throw new </a:t>
            </a:r>
            <a:r>
              <a:rPr lang="en-US" altLang="zh-CN" sz="900" dirty="0" err="1">
                <a:solidFill>
                  <a:srgbClr val="10FBFE"/>
                </a:solidFill>
                <a:latin typeface="微软雅黑" panose="020B0503020204020204" charset="-122"/>
                <a:ea typeface="微软雅黑" panose="020B0503020204020204" charset="-122"/>
                <a:cs typeface="+mn-ea"/>
              </a:rPr>
              <a:t>RuntimeException</a:t>
            </a:r>
            <a:r>
              <a:rPr lang="en-US" altLang="zh-CN" sz="900" dirty="0">
                <a:solidFill>
                  <a:srgbClr val="10FBFE"/>
                </a:solidFill>
                <a:latin typeface="微软雅黑" panose="020B0503020204020204" charset="-122"/>
                <a:ea typeface="微软雅黑" panose="020B0503020204020204" charset="-122"/>
                <a:cs typeface="+mn-ea"/>
              </a:rPr>
              <a:t>("process _</a:t>
            </a:r>
            <a:r>
              <a:rPr lang="en-US" altLang="zh-CN" sz="900" dirty="0" err="1">
                <a:solidFill>
                  <a:srgbClr val="10FBFE"/>
                </a:solidFill>
                <a:latin typeface="微软雅黑" panose="020B0503020204020204" charset="-122"/>
                <a:ea typeface="微软雅黑" panose="020B0503020204020204" charset="-122"/>
                <a:cs typeface="+mn-ea"/>
              </a:rPr>
              <a:t>eosFlowDataContext</a:t>
            </a:r>
            <a:r>
              <a:rPr lang="en-US" altLang="zh-CN" sz="900" dirty="0">
                <a:solidFill>
                  <a:srgbClr val="10FBFE"/>
                </a:solidFill>
                <a:latin typeface="微软雅黑" panose="020B0503020204020204" charset="-122"/>
                <a:ea typeface="微软雅黑" panose="020B0503020204020204" charset="-122"/>
                <a:cs typeface="+mn-ea"/>
              </a:rPr>
              <a:t> has exception!", var21);</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if(var33 != null &amp;&amp; !var33.equals(""))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try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Object var35 = </a:t>
            </a:r>
            <a:r>
              <a:rPr lang="en-US" altLang="zh-CN" sz="900" dirty="0" err="1">
                <a:solidFill>
                  <a:srgbClr val="10FBFE"/>
                </a:solidFill>
                <a:latin typeface="微软雅黑" panose="020B0503020204020204" charset="-122"/>
                <a:ea typeface="微软雅黑" panose="020B0503020204020204" charset="-122"/>
                <a:cs typeface="+mn-ea"/>
              </a:rPr>
              <a:t>ContextSerializer.deserialize</a:t>
            </a:r>
            <a:r>
              <a:rPr lang="en-US" altLang="zh-CN" sz="900" dirty="0">
                <a:solidFill>
                  <a:srgbClr val="10FBFE"/>
                </a:solidFill>
                <a:latin typeface="微软雅黑" panose="020B0503020204020204" charset="-122"/>
                <a:ea typeface="微软雅黑" panose="020B0503020204020204" charset="-122"/>
                <a:cs typeface="+mn-ea"/>
              </a:rPr>
              <a:t>(var33);</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7" name="矩形 37">
            <a:extLst>
              <a:ext uri="{FF2B5EF4-FFF2-40B4-BE49-F238E27FC236}">
                <a16:creationId xmlns:a16="http://schemas.microsoft.com/office/drawing/2014/main" xmlns="" id="{DC072B25-EDED-4D43-A572-1432CDEFB433}"/>
              </a:ext>
            </a:extLst>
          </p:cNvPr>
          <p:cNvSpPr>
            <a:spLocks noChangeArrowheads="1"/>
          </p:cNvSpPr>
          <p:nvPr/>
        </p:nvSpPr>
        <p:spPr bwMode="auto">
          <a:xfrm>
            <a:off x="432239" y="4257044"/>
            <a:ext cx="5493863" cy="214533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static Object deserialize(String </a:t>
            </a:r>
            <a:r>
              <a:rPr lang="en-US" altLang="zh-CN" sz="900" dirty="0" err="1">
                <a:solidFill>
                  <a:srgbClr val="10FBFE"/>
                </a:solidFill>
                <a:latin typeface="微软雅黑" panose="020B0503020204020204" charset="-122"/>
                <a:ea typeface="微软雅黑" panose="020B0503020204020204" charset="-122"/>
                <a:cs typeface="+mn-ea"/>
              </a:rPr>
              <a:t>codedString</a:t>
            </a:r>
            <a:r>
              <a:rPr lang="en-US" altLang="zh-CN" sz="900" dirty="0">
                <a:solidFill>
                  <a:srgbClr val="10FBFE"/>
                </a:solidFill>
                <a:latin typeface="微软雅黑" panose="020B0503020204020204" charset="-122"/>
                <a:ea typeface="微软雅黑" panose="020B0503020204020204" charset="-122"/>
                <a:cs typeface="+mn-ea"/>
              </a:rPr>
              <a:t>) throws </a:t>
            </a:r>
            <a:r>
              <a:rPr lang="en-US" altLang="zh-CN" sz="900" dirty="0" err="1">
                <a:solidFill>
                  <a:srgbClr val="10FBFE"/>
                </a:solidFill>
                <a:latin typeface="微软雅黑" panose="020B0503020204020204" charset="-122"/>
                <a:ea typeface="微软雅黑" panose="020B0503020204020204" charset="-122"/>
                <a:cs typeface="+mn-ea"/>
              </a:rPr>
              <a:t>IOException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ClassNotFoundException</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BASE64Decoder decoder = new BASE64Decoder();</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byte[] </a:t>
            </a:r>
            <a:r>
              <a:rPr lang="en-US" altLang="zh-CN" sz="900" dirty="0" err="1">
                <a:solidFill>
                  <a:srgbClr val="10FBFE"/>
                </a:solidFill>
                <a:latin typeface="微软雅黑" panose="020B0503020204020204" charset="-122"/>
                <a:ea typeface="微软雅黑" panose="020B0503020204020204" charset="-122"/>
                <a:cs typeface="+mn-ea"/>
              </a:rPr>
              <a:t>buf</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decoder.decodeBuffer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codedString</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ByteArrayInputStream</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bais</a:t>
            </a:r>
            <a:r>
              <a:rPr lang="en-US" altLang="zh-CN" sz="900" dirty="0">
                <a:solidFill>
                  <a:srgbClr val="10FBFE"/>
                </a:solidFill>
                <a:latin typeface="微软雅黑" panose="020B0503020204020204" charset="-122"/>
                <a:ea typeface="微软雅黑" panose="020B0503020204020204" charset="-122"/>
                <a:cs typeface="+mn-ea"/>
              </a:rPr>
              <a:t> = new </a:t>
            </a:r>
            <a:r>
              <a:rPr lang="en-US" altLang="zh-CN" sz="900" dirty="0" err="1">
                <a:solidFill>
                  <a:srgbClr val="10FBFE"/>
                </a:solidFill>
                <a:latin typeface="微软雅黑" panose="020B0503020204020204" charset="-122"/>
                <a:ea typeface="微软雅黑" panose="020B0503020204020204" charset="-122"/>
                <a:cs typeface="+mn-ea"/>
              </a:rPr>
              <a:t>ByteArrayInputStream</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buf</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ObjectInputStream</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oos</a:t>
            </a:r>
            <a:r>
              <a:rPr lang="en-US" altLang="zh-CN" sz="900" dirty="0">
                <a:solidFill>
                  <a:srgbClr val="10FBFE"/>
                </a:solidFill>
                <a:latin typeface="微软雅黑" panose="020B0503020204020204" charset="-122"/>
                <a:ea typeface="微软雅黑" panose="020B0503020204020204" charset="-122"/>
                <a:cs typeface="+mn-ea"/>
              </a:rPr>
              <a:t> = new </a:t>
            </a:r>
            <a:r>
              <a:rPr lang="en-US" altLang="zh-CN" sz="900" dirty="0" err="1">
                <a:solidFill>
                  <a:srgbClr val="10FBFE"/>
                </a:solidFill>
                <a:latin typeface="微软雅黑" panose="020B0503020204020204" charset="-122"/>
                <a:ea typeface="微软雅黑" panose="020B0503020204020204" charset="-122"/>
                <a:cs typeface="+mn-ea"/>
              </a:rPr>
              <a:t>ObjectInputStream</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bais</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Object o = </a:t>
            </a:r>
            <a:r>
              <a:rPr lang="en-US" altLang="zh-CN" sz="900" dirty="0" err="1">
                <a:solidFill>
                  <a:srgbClr val="10FBFE"/>
                </a:solidFill>
                <a:latin typeface="微软雅黑" panose="020B0503020204020204" charset="-122"/>
                <a:ea typeface="微软雅黑" panose="020B0503020204020204" charset="-122"/>
                <a:cs typeface="+mn-ea"/>
              </a:rPr>
              <a:t>oos.readObject</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oos.close</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return o;</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endParaRPr lang="zh-CN" altLang="en-US" sz="900" dirty="0">
              <a:solidFill>
                <a:srgbClr val="10FBFE"/>
              </a:solidFill>
              <a:latin typeface="微软雅黑" panose="020B0503020204020204" charset="-122"/>
              <a:ea typeface="微软雅黑" panose="020B0503020204020204" charset="-122"/>
              <a:cs typeface="+mn-ea"/>
            </a:endParaRPr>
          </a:p>
        </p:txBody>
      </p:sp>
      <p:cxnSp>
        <p:nvCxnSpPr>
          <p:cNvPr id="8" name="直接连接符 7">
            <a:extLst>
              <a:ext uri="{FF2B5EF4-FFF2-40B4-BE49-F238E27FC236}">
                <a16:creationId xmlns:a16="http://schemas.microsoft.com/office/drawing/2014/main" xmlns="" id="{EAA01728-EFDE-46F7-A1F8-323BAA494326}"/>
              </a:ext>
            </a:extLst>
          </p:cNvPr>
          <p:cNvCxnSpPr>
            <a:cxnSpLocks/>
          </p:cNvCxnSpPr>
          <p:nvPr/>
        </p:nvCxnSpPr>
        <p:spPr>
          <a:xfrm>
            <a:off x="6196330" y="1117311"/>
            <a:ext cx="0" cy="5285064"/>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xmlns="" id="{0FE829E4-5929-4FFB-B7AE-A8CFAE9751BB}"/>
              </a:ext>
            </a:extLst>
          </p:cNvPr>
          <p:cNvPicPr>
            <a:picLocks noChangeAspect="1"/>
          </p:cNvPicPr>
          <p:nvPr/>
        </p:nvPicPr>
        <p:blipFill>
          <a:blip r:embed="rId3"/>
          <a:stretch>
            <a:fillRect/>
          </a:stretch>
        </p:blipFill>
        <p:spPr>
          <a:xfrm>
            <a:off x="6466559" y="1429315"/>
            <a:ext cx="5424363" cy="4475953"/>
          </a:xfrm>
          <a:prstGeom prst="rect">
            <a:avLst/>
          </a:prstGeom>
        </p:spPr>
      </p:pic>
      <p:sp>
        <p:nvSpPr>
          <p:cNvPr id="10" name="椭圆 9">
            <a:extLst>
              <a:ext uri="{FF2B5EF4-FFF2-40B4-BE49-F238E27FC236}">
                <a16:creationId xmlns:a16="http://schemas.microsoft.com/office/drawing/2014/main" xmlns="" id="{FC453B63-16A3-41CA-A0D5-216D28FD7F92}"/>
              </a:ext>
            </a:extLst>
          </p:cNvPr>
          <p:cNvSpPr/>
          <p:nvPr/>
        </p:nvSpPr>
        <p:spPr>
          <a:xfrm>
            <a:off x="5306387" y="966532"/>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12</a:t>
            </a:r>
          </a:p>
        </p:txBody>
      </p:sp>
      <p:sp>
        <p:nvSpPr>
          <p:cNvPr id="11" name="椭圆 10">
            <a:extLst>
              <a:ext uri="{FF2B5EF4-FFF2-40B4-BE49-F238E27FC236}">
                <a16:creationId xmlns:a16="http://schemas.microsoft.com/office/drawing/2014/main" xmlns="" id="{5726C88E-A0E5-40EC-BAC2-C0722A6DBFAE}"/>
              </a:ext>
            </a:extLst>
          </p:cNvPr>
          <p:cNvSpPr/>
          <p:nvPr/>
        </p:nvSpPr>
        <p:spPr>
          <a:xfrm>
            <a:off x="5306387" y="3930730"/>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13</a:t>
            </a:r>
          </a:p>
        </p:txBody>
      </p:sp>
    </p:spTree>
    <p:extLst>
      <p:ext uri="{BB962C8B-B14F-4D97-AF65-F5344CB8AC3E}">
        <p14:creationId xmlns:p14="http://schemas.microsoft.com/office/powerpoint/2010/main" val="16250881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cxnSp>
        <p:nvCxnSpPr>
          <p:cNvPr id="10" name="直接连接符 9">
            <a:extLst>
              <a:ext uri="{FF2B5EF4-FFF2-40B4-BE49-F238E27FC236}">
                <a16:creationId xmlns:a16="http://schemas.microsoft.com/office/drawing/2014/main" xmlns="" id="{A1869391-D7CB-45CC-8EBE-52293EF65BA8}"/>
              </a:ext>
            </a:extLst>
          </p:cNvPr>
          <p:cNvCxnSpPr>
            <a:cxnSpLocks/>
          </p:cNvCxnSpPr>
          <p:nvPr/>
        </p:nvCxnSpPr>
        <p:spPr>
          <a:xfrm>
            <a:off x="3988045" y="1224793"/>
            <a:ext cx="0" cy="5285064"/>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1" name="矩形 37">
            <a:extLst>
              <a:ext uri="{FF2B5EF4-FFF2-40B4-BE49-F238E27FC236}">
                <a16:creationId xmlns:a16="http://schemas.microsoft.com/office/drawing/2014/main" xmlns="" id="{8A4306CB-6B61-4A69-BF68-F26D5C9F3FDF}"/>
              </a:ext>
            </a:extLst>
          </p:cNvPr>
          <p:cNvSpPr>
            <a:spLocks noChangeArrowheads="1"/>
          </p:cNvSpPr>
          <p:nvPr/>
        </p:nvSpPr>
        <p:spPr bwMode="auto">
          <a:xfrm>
            <a:off x="5830348" y="589025"/>
            <a:ext cx="4515075" cy="2755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class </a:t>
            </a:r>
            <a:r>
              <a:rPr lang="en-US" altLang="zh-CN" sz="900" dirty="0" err="1">
                <a:solidFill>
                  <a:srgbClr val="10FBFE"/>
                </a:solidFill>
                <a:latin typeface="微软雅黑" panose="020B0503020204020204" charset="-122"/>
                <a:ea typeface="微软雅黑" panose="020B0503020204020204" charset="-122"/>
                <a:cs typeface="+mn-ea"/>
              </a:rPr>
              <a:t>AjaxBizProcessor</a:t>
            </a:r>
            <a:r>
              <a:rPr lang="en-US" altLang="zh-CN" sz="900" dirty="0">
                <a:solidFill>
                  <a:srgbClr val="10FBFE"/>
                </a:solidFill>
                <a:latin typeface="微软雅黑" panose="020B0503020204020204" charset="-122"/>
                <a:ea typeface="微软雅黑" panose="020B0503020204020204" charset="-122"/>
                <a:cs typeface="+mn-ea"/>
              </a:rPr>
              <a:t> extends </a:t>
            </a:r>
            <a:r>
              <a:rPr lang="en-US" altLang="zh-CN" sz="900" dirty="0" err="1">
                <a:solidFill>
                  <a:srgbClr val="10FBFE"/>
                </a:solidFill>
                <a:latin typeface="微软雅黑" panose="020B0503020204020204" charset="-122"/>
                <a:ea typeface="微软雅黑" panose="020B0503020204020204" charset="-122"/>
                <a:cs typeface="+mn-ea"/>
              </a:rPr>
              <a:t>AbstractBizProcessor</a:t>
            </a:r>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16" name="矩形 37">
            <a:extLst>
              <a:ext uri="{FF2B5EF4-FFF2-40B4-BE49-F238E27FC236}">
                <a16:creationId xmlns:a16="http://schemas.microsoft.com/office/drawing/2014/main" xmlns="" id="{E4B00C0F-F4CF-424E-B704-D84F26B94278}"/>
              </a:ext>
            </a:extLst>
          </p:cNvPr>
          <p:cNvSpPr>
            <a:spLocks noChangeArrowheads="1"/>
          </p:cNvSpPr>
          <p:nvPr/>
        </p:nvSpPr>
        <p:spPr bwMode="auto">
          <a:xfrm>
            <a:off x="354330" y="2727522"/>
            <a:ext cx="3513550" cy="138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拆解到了具体的执行层，举例说明其中一项</a:t>
            </a:r>
            <a:endParaRPr lang="en-US" altLang="zh-CN" sz="1200" dirty="0">
              <a:solidFill>
                <a:srgbClr val="01C3E3"/>
              </a:solidFill>
              <a:latin typeface="微软雅黑" panose="020B0503020204020204" charset="-122"/>
              <a:ea typeface="微软雅黑" panose="020B0503020204020204" charset="-122"/>
            </a:endParaRP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&lt;handler id="</a:t>
            </a:r>
            <a:r>
              <a:rPr lang="en-US" altLang="zh-CN" sz="900" dirty="0" err="1">
                <a:solidFill>
                  <a:srgbClr val="10FBFE"/>
                </a:solidFill>
                <a:latin typeface="微软雅黑" panose="020B0503020204020204" charset="-122"/>
                <a:ea typeface="微软雅黑" panose="020B0503020204020204" charset="-122"/>
                <a:cs typeface="+mn-ea"/>
              </a:rPr>
              <a:t>ajaxBizProcessor</a:t>
            </a:r>
            <a:r>
              <a:rPr lang="en-US" altLang="zh-CN" sz="900" dirty="0">
                <a:solidFill>
                  <a:srgbClr val="10FBFE"/>
                </a:solidFill>
                <a:latin typeface="微软雅黑" panose="020B0503020204020204" charset="-122"/>
                <a:ea typeface="微软雅黑" panose="020B0503020204020204" charset="-122"/>
                <a:cs typeface="+mn-ea"/>
              </a:rPr>
              <a:t>" suffix=".</a:t>
            </a:r>
            <a:r>
              <a:rPr lang="en-US" altLang="zh-CN" sz="900" dirty="0" err="1">
                <a:solidFill>
                  <a:srgbClr val="10FBFE"/>
                </a:solidFill>
                <a:latin typeface="微软雅黑" panose="020B0503020204020204" charset="-122"/>
                <a:ea typeface="微软雅黑" panose="020B0503020204020204" charset="-122"/>
                <a:cs typeface="+mn-ea"/>
              </a:rPr>
              <a:t>biz.ajax</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sortIdx</a:t>
            </a:r>
            <a:r>
              <a:rPr lang="en-US" altLang="zh-CN" sz="900" dirty="0">
                <a:solidFill>
                  <a:srgbClr val="10FBFE"/>
                </a:solidFill>
                <a:latin typeface="微软雅黑" panose="020B0503020204020204" charset="-122"/>
                <a:ea typeface="微软雅黑" panose="020B0503020204020204" charset="-122"/>
                <a:cs typeface="+mn-ea"/>
              </a:rPr>
              <a:t>="0"</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class="</a:t>
            </a:r>
            <a:r>
              <a:rPr lang="en-US" altLang="zh-CN" sz="900" dirty="0" err="1">
                <a:solidFill>
                  <a:srgbClr val="10FBFE"/>
                </a:solidFill>
                <a:latin typeface="微软雅黑" panose="020B0503020204020204" charset="-122"/>
                <a:ea typeface="微软雅黑" panose="020B0503020204020204" charset="-122"/>
                <a:cs typeface="+mn-ea"/>
              </a:rPr>
              <a:t>com.primeton.ext.engine.core.processor.AjaxBizProcessor</a:t>
            </a:r>
            <a:r>
              <a:rPr lang="en-US" altLang="zh-CN" sz="900" dirty="0">
                <a:solidFill>
                  <a:srgbClr val="10FBFE"/>
                </a:solidFill>
                <a:latin typeface="微软雅黑" panose="020B0503020204020204" charset="-122"/>
                <a:ea typeface="微软雅黑" panose="020B0503020204020204" charset="-122"/>
                <a:cs typeface="+mn-ea"/>
              </a:rPr>
              <a:t>" /&gt;</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0" name="矩形 37">
            <a:extLst>
              <a:ext uri="{FF2B5EF4-FFF2-40B4-BE49-F238E27FC236}">
                <a16:creationId xmlns:a16="http://schemas.microsoft.com/office/drawing/2014/main" xmlns="" id="{2DD94654-F9F3-480B-9DEA-3DCAB764BA95}"/>
              </a:ext>
            </a:extLst>
          </p:cNvPr>
          <p:cNvSpPr>
            <a:spLocks noChangeArrowheads="1"/>
          </p:cNvSpPr>
          <p:nvPr/>
        </p:nvSpPr>
        <p:spPr bwMode="auto">
          <a:xfrm>
            <a:off x="4403746" y="1123374"/>
            <a:ext cx="7600420" cy="526156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a:t>
            </a:r>
            <a:r>
              <a:rPr lang="en-US" altLang="zh-CN" sz="900" dirty="0" err="1">
                <a:solidFill>
                  <a:srgbClr val="10FBFE"/>
                </a:solidFill>
                <a:latin typeface="微软雅黑" panose="020B0503020204020204" charset="-122"/>
                <a:ea typeface="微软雅黑" panose="020B0503020204020204" charset="-122"/>
                <a:cs typeface="+mn-ea"/>
              </a:rPr>
              <a:t>IParameterSet</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createParameterSet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response.setCharacterEncoding</a:t>
            </a:r>
            <a:r>
              <a:rPr lang="en-US" altLang="zh-CN" sz="900" dirty="0">
                <a:solidFill>
                  <a:srgbClr val="10FBFE"/>
                </a:solidFill>
                <a:latin typeface="微软雅黑" panose="020B0503020204020204" charset="-122"/>
                <a:ea typeface="微软雅黑" panose="020B0503020204020204" charset="-122"/>
                <a:cs typeface="+mn-ea"/>
              </a:rPr>
              <a:t>("UTF-8");</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return </a:t>
            </a:r>
            <a:r>
              <a:rPr lang="en-US" altLang="zh-CN" sz="900" dirty="0" err="1">
                <a:solidFill>
                  <a:srgbClr val="10FBFE"/>
                </a:solidFill>
                <a:latin typeface="微软雅黑" panose="020B0503020204020204" charset="-122"/>
                <a:ea typeface="微软雅黑" panose="020B0503020204020204" charset="-122"/>
                <a:cs typeface="+mn-ea"/>
              </a:rPr>
              <a:t>ParameterBuilder.createAjaxParamSet</a:t>
            </a:r>
            <a:r>
              <a:rPr lang="en-US" altLang="zh-CN" sz="900" dirty="0">
                <a:solidFill>
                  <a:srgbClr val="10FBFE"/>
                </a:solidFill>
                <a:latin typeface="微软雅黑" panose="020B0503020204020204" charset="-122"/>
                <a:ea typeface="微软雅黑" panose="020B0503020204020204" charset="-122"/>
                <a:cs typeface="+mn-ea"/>
              </a:rPr>
              <a:t>(request);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com.primeton.engine.core.impl.process.parameter.ParameterBuilder.createAjaxParamSet(ParameterBuilder.java:39)</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com.primeton.engine.core.impl.process.parameter.ParameterBuilder.buildParameterSet(ParameterBuilder.java:74)</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endParaRPr lang="en-US" altLang="zh-CN" sz="900" dirty="0">
              <a:solidFill>
                <a:srgbClr val="10FBFE"/>
              </a:solidFill>
              <a:latin typeface="微软雅黑" panose="020B0503020204020204" charset="-122"/>
              <a:ea typeface="微软雅黑" panose="020B0503020204020204" charset="-122"/>
              <a:cs typeface="+mn-ea"/>
            </a:endParaRP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com.primeton.engine.core.impl.process.parameter.AjaxParameterSet.init</a:t>
            </a:r>
          </a:p>
          <a:p>
            <a:pPr>
              <a:lnSpc>
                <a:spcPct val="150000"/>
              </a:lnSpc>
            </a:pPr>
            <a:endParaRPr lang="en-US" altLang="zh-CN" sz="900" dirty="0">
              <a:solidFill>
                <a:srgbClr val="10FBFE"/>
              </a:solidFill>
              <a:latin typeface="微软雅黑" panose="020B0503020204020204" charset="-122"/>
              <a:ea typeface="微软雅黑" panose="020B0503020204020204" charset="-122"/>
              <a:cs typeface="+mn-ea"/>
            </a:endParaRP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public void </a:t>
            </a:r>
            <a:r>
              <a:rPr lang="en-US" altLang="zh-CN" sz="900" dirty="0" err="1">
                <a:solidFill>
                  <a:srgbClr val="10FBFE"/>
                </a:solidFill>
                <a:latin typeface="微软雅黑" panose="020B0503020204020204" charset="-122"/>
                <a:ea typeface="微软雅黑" panose="020B0503020204020204" charset="-122"/>
                <a:cs typeface="+mn-ea"/>
              </a:rPr>
              <a:t>init</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String xml = </a:t>
            </a:r>
            <a:r>
              <a:rPr lang="en-US" altLang="zh-CN" sz="900" dirty="0" err="1">
                <a:solidFill>
                  <a:srgbClr val="10FBFE"/>
                </a:solidFill>
                <a:latin typeface="微软雅黑" panose="020B0503020204020204" charset="-122"/>
                <a:ea typeface="微软雅黑" panose="020B0503020204020204" charset="-122"/>
                <a:cs typeface="+mn-ea"/>
              </a:rPr>
              <a:t>buffer.toString</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Document var11;</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if(!</a:t>
            </a:r>
            <a:r>
              <a:rPr lang="en-US" altLang="zh-CN" sz="900" dirty="0" err="1">
                <a:solidFill>
                  <a:srgbClr val="10FBFE"/>
                </a:solidFill>
                <a:latin typeface="微软雅黑" panose="020B0503020204020204" charset="-122"/>
                <a:ea typeface="微软雅黑" panose="020B0503020204020204" charset="-122"/>
                <a:cs typeface="+mn-ea"/>
              </a:rPr>
              <a:t>getXMLHeader</a:t>
            </a:r>
            <a:r>
              <a:rPr lang="en-US" altLang="zh-CN" sz="900" dirty="0">
                <a:solidFill>
                  <a:srgbClr val="10FBFE"/>
                </a:solidFill>
                <a:latin typeface="微软雅黑" panose="020B0503020204020204" charset="-122"/>
                <a:ea typeface="微软雅黑" panose="020B0503020204020204" charset="-122"/>
                <a:cs typeface="+mn-ea"/>
              </a:rPr>
              <a:t>(xml).contains("encoding"))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String </a:t>
            </a:r>
            <a:r>
              <a:rPr lang="en-US" altLang="zh-CN" sz="900" dirty="0" err="1">
                <a:solidFill>
                  <a:srgbClr val="10FBFE"/>
                </a:solidFill>
                <a:latin typeface="微软雅黑" panose="020B0503020204020204" charset="-122"/>
                <a:ea typeface="微软雅黑" panose="020B0503020204020204" charset="-122"/>
                <a:cs typeface="+mn-ea"/>
              </a:rPr>
              <a:t>paramNode</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MultipartResolver.getEncoding</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var11 = </a:t>
            </a:r>
            <a:r>
              <a:rPr lang="en-US" altLang="zh-CN" sz="900" dirty="0" err="1">
                <a:solidFill>
                  <a:srgbClr val="10FBFE"/>
                </a:solidFill>
                <a:latin typeface="微软雅黑" panose="020B0503020204020204" charset="-122"/>
                <a:ea typeface="微软雅黑" panose="020B0503020204020204" charset="-122"/>
                <a:cs typeface="+mn-ea"/>
              </a:rPr>
              <a:t>XmlUtil.parseStringThrowsException</a:t>
            </a:r>
            <a:r>
              <a:rPr lang="en-US" altLang="zh-CN" sz="900" dirty="0">
                <a:solidFill>
                  <a:srgbClr val="10FBFE"/>
                </a:solidFill>
                <a:latin typeface="微软雅黑" panose="020B0503020204020204" charset="-122"/>
                <a:ea typeface="微软雅黑" panose="020B0503020204020204" charset="-122"/>
                <a:cs typeface="+mn-ea"/>
              </a:rPr>
              <a:t>(xml, </a:t>
            </a:r>
            <a:r>
              <a:rPr lang="en-US" altLang="zh-CN" sz="900" dirty="0" err="1">
                <a:solidFill>
                  <a:srgbClr val="10FBFE"/>
                </a:solidFill>
                <a:latin typeface="微软雅黑" panose="020B0503020204020204" charset="-122"/>
                <a:ea typeface="微软雅黑" panose="020B0503020204020204" charset="-122"/>
                <a:cs typeface="+mn-ea"/>
              </a:rPr>
              <a:t>paramNode</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 else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var11 = </a:t>
            </a:r>
            <a:r>
              <a:rPr lang="en-US" altLang="zh-CN" sz="900" dirty="0" err="1">
                <a:solidFill>
                  <a:srgbClr val="10FBFE"/>
                </a:solidFill>
                <a:latin typeface="微软雅黑" panose="020B0503020204020204" charset="-122"/>
                <a:ea typeface="微软雅黑" panose="020B0503020204020204" charset="-122"/>
                <a:cs typeface="+mn-ea"/>
              </a:rPr>
              <a:t>XmlUtil.parseString</a:t>
            </a:r>
            <a:r>
              <a:rPr lang="en-US" altLang="zh-CN" sz="900" dirty="0">
                <a:solidFill>
                  <a:srgbClr val="10FBFE"/>
                </a:solidFill>
                <a:latin typeface="微软雅黑" panose="020B0503020204020204" charset="-122"/>
                <a:ea typeface="微软雅黑" panose="020B0503020204020204" charset="-122"/>
                <a:cs typeface="+mn-ea"/>
              </a:rPr>
              <a:t>(xml);</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1" name="椭圆 20">
            <a:extLst>
              <a:ext uri="{FF2B5EF4-FFF2-40B4-BE49-F238E27FC236}">
                <a16:creationId xmlns:a16="http://schemas.microsoft.com/office/drawing/2014/main" xmlns="" id="{2821DCD0-1F98-4101-8FDB-D7FA4C217FED}"/>
              </a:ext>
            </a:extLst>
          </p:cNvPr>
          <p:cNvSpPr/>
          <p:nvPr/>
        </p:nvSpPr>
        <p:spPr>
          <a:xfrm>
            <a:off x="9950616" y="380348"/>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14</a:t>
            </a:r>
          </a:p>
        </p:txBody>
      </p:sp>
      <p:sp>
        <p:nvSpPr>
          <p:cNvPr id="23" name="椭圆 22">
            <a:extLst>
              <a:ext uri="{FF2B5EF4-FFF2-40B4-BE49-F238E27FC236}">
                <a16:creationId xmlns:a16="http://schemas.microsoft.com/office/drawing/2014/main" xmlns="" id="{4B2EEF80-5727-4D21-AFEF-23005C3DD72E}"/>
              </a:ext>
            </a:extLst>
          </p:cNvPr>
          <p:cNvSpPr/>
          <p:nvPr/>
        </p:nvSpPr>
        <p:spPr>
          <a:xfrm>
            <a:off x="11442863" y="923319"/>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15</a:t>
            </a:r>
          </a:p>
        </p:txBody>
      </p:sp>
    </p:spTree>
    <p:extLst>
      <p:ext uri="{BB962C8B-B14F-4D97-AF65-F5344CB8AC3E}">
        <p14:creationId xmlns:p14="http://schemas.microsoft.com/office/powerpoint/2010/main" val="2934563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1" grpId="0" animBg="1"/>
      <p:bldP spid="16" grpId="0"/>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xmlns="" id="{6E50A4E7-B2E9-4DFA-AF6E-03F397944208}"/>
              </a:ext>
            </a:extLst>
          </p:cNvPr>
          <p:cNvPicPr>
            <a:picLocks noChangeAspect="1"/>
          </p:cNvPicPr>
          <p:nvPr/>
        </p:nvPicPr>
        <p:blipFill>
          <a:blip r:embed="rId3"/>
          <a:stretch>
            <a:fillRect/>
          </a:stretch>
        </p:blipFill>
        <p:spPr>
          <a:xfrm>
            <a:off x="2943628" y="983615"/>
            <a:ext cx="6304744" cy="3898052"/>
          </a:xfrm>
          <a:prstGeom prst="rect">
            <a:avLst/>
          </a:prstGeom>
        </p:spPr>
      </p:pic>
      <p:pic>
        <p:nvPicPr>
          <p:cNvPr id="6" name="图片 5">
            <a:extLst>
              <a:ext uri="{FF2B5EF4-FFF2-40B4-BE49-F238E27FC236}">
                <a16:creationId xmlns:a16="http://schemas.microsoft.com/office/drawing/2014/main" xmlns="" id="{DF859E90-89F4-4400-B8DF-914E871F20FF}"/>
              </a:ext>
            </a:extLst>
          </p:cNvPr>
          <p:cNvPicPr>
            <a:picLocks noChangeAspect="1"/>
          </p:cNvPicPr>
          <p:nvPr/>
        </p:nvPicPr>
        <p:blipFill>
          <a:blip r:embed="rId4"/>
          <a:stretch>
            <a:fillRect/>
          </a:stretch>
        </p:blipFill>
        <p:spPr>
          <a:xfrm>
            <a:off x="2272520" y="5033813"/>
            <a:ext cx="7847619" cy="1342857"/>
          </a:xfrm>
          <a:prstGeom prst="rect">
            <a:avLst/>
          </a:prstGeom>
        </p:spPr>
      </p:pic>
    </p:spTree>
    <p:extLst>
      <p:ext uri="{BB962C8B-B14F-4D97-AF65-F5344CB8AC3E}">
        <p14:creationId xmlns:p14="http://schemas.microsoft.com/office/powerpoint/2010/main" val="3687568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03</a:t>
            </a:r>
          </a:p>
        </p:txBody>
      </p:sp>
      <p:sp>
        <p:nvSpPr>
          <p:cNvPr id="4" name="文本框 3"/>
          <p:cNvSpPr txBox="1"/>
          <p:nvPr/>
        </p:nvSpPr>
        <p:spPr>
          <a:xfrm>
            <a:off x="4620895" y="2735580"/>
            <a:ext cx="3735705" cy="46166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rPr>
              <a:t>三方应用笔记</a:t>
            </a:r>
          </a:p>
        </p:txBody>
      </p:sp>
      <p:sp>
        <p:nvSpPr>
          <p:cNvPr id="359" name="矩形 358"/>
          <p:cNvSpPr/>
          <p:nvPr/>
        </p:nvSpPr>
        <p:spPr>
          <a:xfrm>
            <a:off x="4620895" y="3197225"/>
            <a:ext cx="6645520" cy="613694"/>
          </a:xfrm>
          <a:prstGeom prst="rect">
            <a:avLst/>
          </a:prstGeom>
        </p:spPr>
        <p:txBody>
          <a:bodyPr wrap="square">
            <a:spAutoFit/>
          </a:bodyPr>
          <a:lstStyle/>
          <a:p>
            <a:pPr>
              <a:lnSpc>
                <a:spcPct val="150000"/>
              </a:lnSpc>
            </a:pPr>
            <a:r>
              <a:rPr lang="zh-CN" altLang="en-US" sz="1200" spc="300" dirty="0">
                <a:solidFill>
                  <a:srgbClr val="10FBFE"/>
                </a:solidFill>
                <a:latin typeface="微软雅黑" panose="020B0503020204020204" charset="-122"/>
                <a:ea typeface="微软雅黑" panose="020B0503020204020204" charset="-122"/>
                <a:cs typeface="+mn-ea"/>
                <a:sym typeface="+mn-lt"/>
              </a:rPr>
              <a:t>随着语言体系的越发灵活，第三方开发库也随之越来越多，每一种语言都有自己固定的坑，如何正确规范安全的开发将会是重中之重</a:t>
            </a:r>
          </a:p>
        </p:txBody>
      </p:sp>
    </p:spTree>
    <p:extLst>
      <p:ext uri="{BB962C8B-B14F-4D97-AF65-F5344CB8AC3E}">
        <p14:creationId xmlns:p14="http://schemas.microsoft.com/office/powerpoint/2010/main" val="28205269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rPr>
              <a:t>三方应用笔记</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sym typeface="+mn-ea"/>
              </a:rPr>
              <a:t>xml</a:t>
            </a:r>
            <a:r>
              <a:rPr lang="zh-CN" altLang="en-US" sz="1600" b="1" dirty="0">
                <a:solidFill>
                  <a:srgbClr val="10FBFE"/>
                </a:solidFill>
                <a:latin typeface="微软雅黑" panose="020B0503020204020204" charset="-122"/>
                <a:ea typeface="微软雅黑" panose="020B0503020204020204" charset="-122"/>
                <a:sym typeface="+mn-ea"/>
              </a:rPr>
              <a:t>解析库</a:t>
            </a: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Xml</a:t>
            </a:r>
            <a:r>
              <a:rPr lang="zh-CN" altLang="en-US" b="1" dirty="0">
                <a:solidFill>
                  <a:srgbClr val="10FBFE"/>
                </a:solidFill>
                <a:latin typeface="微软雅黑" panose="020B0503020204020204" charset="-122"/>
                <a:ea typeface="微软雅黑" panose="020B0503020204020204" charset="-122"/>
                <a:sym typeface="+mn-ea"/>
              </a:rPr>
              <a:t>解析库</a:t>
            </a:r>
          </a:p>
        </p:txBody>
      </p:sp>
      <p:sp>
        <p:nvSpPr>
          <p:cNvPr id="23563" name="矩形 37"/>
          <p:cNvSpPr>
            <a:spLocks noChangeArrowheads="1"/>
          </p:cNvSpPr>
          <p:nvPr/>
        </p:nvSpPr>
        <p:spPr bwMode="auto">
          <a:xfrm>
            <a:off x="6243955" y="2452370"/>
            <a:ext cx="505015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拿</a:t>
            </a:r>
            <a:r>
              <a:rPr lang="en-US" altLang="zh-CN" sz="1200" dirty="0">
                <a:solidFill>
                  <a:srgbClr val="10FBFE"/>
                </a:solidFill>
                <a:latin typeface="微软雅黑" panose="020B0503020204020204" charset="-122"/>
                <a:ea typeface="微软雅黑" panose="020B0503020204020204" charset="-122"/>
                <a:cs typeface="+mn-ea"/>
                <a:sym typeface="+mn-lt"/>
              </a:rPr>
              <a:t>java</a:t>
            </a:r>
            <a:r>
              <a:rPr lang="zh-CN" altLang="en-US" sz="1200" dirty="0">
                <a:solidFill>
                  <a:srgbClr val="10FBFE"/>
                </a:solidFill>
                <a:latin typeface="微软雅黑" panose="020B0503020204020204" charset="-122"/>
                <a:ea typeface="微软雅黑" panose="020B0503020204020204" charset="-122"/>
                <a:cs typeface="+mn-ea"/>
                <a:sym typeface="+mn-lt"/>
              </a:rPr>
              <a:t>举例子，统计了使用量最多的</a:t>
            </a:r>
            <a:r>
              <a:rPr lang="en-US" altLang="zh-CN" sz="1200" dirty="0">
                <a:solidFill>
                  <a:srgbClr val="10FBFE"/>
                </a:solidFill>
                <a:latin typeface="微软雅黑" panose="020B0503020204020204" charset="-122"/>
                <a:ea typeface="微软雅黑" panose="020B0503020204020204" charset="-122"/>
                <a:cs typeface="+mn-ea"/>
                <a:sym typeface="+mn-lt"/>
              </a:rPr>
              <a:t>9</a:t>
            </a:r>
            <a:r>
              <a:rPr lang="zh-CN" altLang="en-US" sz="1200" dirty="0">
                <a:solidFill>
                  <a:srgbClr val="10FBFE"/>
                </a:solidFill>
                <a:latin typeface="微软雅黑" panose="020B0503020204020204" charset="-122"/>
                <a:ea typeface="微软雅黑" panose="020B0503020204020204" charset="-122"/>
                <a:cs typeface="+mn-ea"/>
                <a:sym typeface="+mn-lt"/>
              </a:rPr>
              <a:t>类</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解析库，均存在安全问题</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这里主要指的是</a:t>
            </a:r>
            <a:r>
              <a:rPr lang="en-US" altLang="zh-CN" sz="1200" dirty="0" err="1">
                <a:solidFill>
                  <a:srgbClr val="10FBFE"/>
                </a:solidFill>
                <a:latin typeface="微软雅黑" panose="020B0503020204020204" charset="-122"/>
                <a:ea typeface="微软雅黑" panose="020B0503020204020204" charset="-122"/>
                <a:cs typeface="+mn-ea"/>
                <a:sym typeface="+mn-lt"/>
              </a:rPr>
              <a:t>xxe</a:t>
            </a:r>
            <a:r>
              <a:rPr lang="zh-CN" altLang="en-US" sz="1200" dirty="0">
                <a:solidFill>
                  <a:srgbClr val="10FBFE"/>
                </a:solidFill>
                <a:latin typeface="微软雅黑" panose="020B0503020204020204" charset="-122"/>
                <a:ea typeface="微软雅黑" panose="020B0503020204020204" charset="-122"/>
                <a:cs typeface="+mn-ea"/>
                <a:sym typeface="+mn-lt"/>
              </a:rPr>
              <a:t>，开发者应该在调用这些库的时候，要么通过</a:t>
            </a:r>
            <a:r>
              <a:rPr lang="en-US" altLang="zh-CN" sz="1200" dirty="0" err="1">
                <a:solidFill>
                  <a:srgbClr val="10FBFE"/>
                </a:solidFill>
                <a:latin typeface="微软雅黑" panose="020B0503020204020204" charset="-122"/>
                <a:ea typeface="微软雅黑" panose="020B0503020204020204" charset="-122"/>
                <a:cs typeface="+mn-ea"/>
                <a:sym typeface="+mn-lt"/>
              </a:rPr>
              <a:t>api</a:t>
            </a:r>
            <a:r>
              <a:rPr lang="zh-CN" altLang="en-US" sz="1200" dirty="0">
                <a:solidFill>
                  <a:srgbClr val="10FBFE"/>
                </a:solidFill>
                <a:latin typeface="微软雅黑" panose="020B0503020204020204" charset="-122"/>
                <a:ea typeface="微软雅黑" panose="020B0503020204020204" charset="-122"/>
                <a:cs typeface="+mn-ea"/>
                <a:sym typeface="+mn-lt"/>
              </a:rPr>
              <a:t>禁用外部实体引用，要么就从参数入口处进行过滤</a:t>
            </a:r>
            <a:endParaRPr lang="zh-CN" altLang="en-US" sz="1200" dirty="0">
              <a:solidFill>
                <a:srgbClr val="01C3E3"/>
              </a:solidFill>
              <a:latin typeface="微软雅黑" panose="020B0503020204020204" charset="-122"/>
              <a:ea typeface="微软雅黑" panose="020B0503020204020204" charset="-122"/>
            </a:endParaRPr>
          </a:p>
        </p:txBody>
      </p:sp>
      <p:pic>
        <p:nvPicPr>
          <p:cNvPr id="6" name="图片 5">
            <a:extLst>
              <a:ext uri="{FF2B5EF4-FFF2-40B4-BE49-F238E27FC236}">
                <a16:creationId xmlns:a16="http://schemas.microsoft.com/office/drawing/2014/main" xmlns="" id="{9357F5FC-23B1-4DEC-9647-79A39AE5D2F8}"/>
              </a:ext>
            </a:extLst>
          </p:cNvPr>
          <p:cNvPicPr>
            <a:picLocks noChangeAspect="1"/>
          </p:cNvPicPr>
          <p:nvPr/>
        </p:nvPicPr>
        <p:blipFill>
          <a:blip r:embed="rId3"/>
          <a:stretch>
            <a:fillRect/>
          </a:stretch>
        </p:blipFill>
        <p:spPr>
          <a:xfrm>
            <a:off x="556850" y="2362957"/>
            <a:ext cx="5296105" cy="2787883"/>
          </a:xfrm>
          <a:prstGeom prst="rect">
            <a:avLst/>
          </a:prstGeom>
        </p:spPr>
      </p:pic>
    </p:spTree>
    <p:extLst>
      <p:ext uri="{BB962C8B-B14F-4D97-AF65-F5344CB8AC3E}">
        <p14:creationId xmlns:p14="http://schemas.microsoft.com/office/powerpoint/2010/main" val="29846423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561"/>
                                        </p:tgtEl>
                                        <p:attrNameLst>
                                          <p:attrName>style.visibility</p:attrName>
                                        </p:attrNameLst>
                                      </p:cBhvr>
                                      <p:to>
                                        <p:strVal val="visible"/>
                                      </p:to>
                                    </p:set>
                                    <p:animEffect transition="in" filter="wipe(left)">
                                      <p:cBhvr>
                                        <p:cTn id="21" dur="500"/>
                                        <p:tgtEl>
                                          <p:spTgt spid="2356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63"/>
                                        </p:tgtEl>
                                        <p:attrNameLst>
                                          <p:attrName>style.visibility</p:attrName>
                                        </p:attrNameLst>
                                      </p:cBhvr>
                                      <p:to>
                                        <p:strVal val="visible"/>
                                      </p:to>
                                    </p:set>
                                    <p:animEffect transition="in" filter="wipe(left)">
                                      <p:cBhvr>
                                        <p:cTn id="24"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rPr>
              <a:t>三方应用笔记</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sym typeface="+mn-ea"/>
              </a:rPr>
              <a:t>反序列化库</a:t>
            </a:r>
          </a:p>
        </p:txBody>
      </p:sp>
      <p:cxnSp>
        <p:nvCxnSpPr>
          <p:cNvPr id="34" name="直接连接符 33"/>
          <p:cNvCxnSpPr/>
          <p:nvPr/>
        </p:nvCxnSpPr>
        <p:spPr>
          <a:xfrm>
            <a:off x="6089549" y="2683177"/>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5311140" y="1553258"/>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a:solidFill>
                  <a:srgbClr val="10FBFE"/>
                </a:solidFill>
                <a:latin typeface="微软雅黑" panose="020B0503020204020204" charset="-122"/>
                <a:ea typeface="微软雅黑" panose="020B0503020204020204" charset="-122"/>
                <a:sym typeface="+mn-ea"/>
              </a:rPr>
              <a:t>反序列化库</a:t>
            </a:r>
          </a:p>
        </p:txBody>
      </p:sp>
      <p:sp>
        <p:nvSpPr>
          <p:cNvPr id="23563" name="矩形 37"/>
          <p:cNvSpPr>
            <a:spLocks noChangeArrowheads="1"/>
          </p:cNvSpPr>
          <p:nvPr/>
        </p:nvSpPr>
        <p:spPr bwMode="auto">
          <a:xfrm>
            <a:off x="3685858" y="1966487"/>
            <a:ext cx="5050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在</a:t>
            </a:r>
            <a:r>
              <a:rPr lang="en-US" altLang="zh-CN" sz="1200" dirty="0">
                <a:solidFill>
                  <a:srgbClr val="01C3E3"/>
                </a:solidFill>
                <a:latin typeface="微软雅黑" panose="020B0503020204020204" charset="-122"/>
                <a:ea typeface="微软雅黑" panose="020B0503020204020204" charset="-122"/>
              </a:rPr>
              <a:t>java</a:t>
            </a:r>
            <a:r>
              <a:rPr lang="zh-CN" altLang="en-US" sz="1200" dirty="0">
                <a:solidFill>
                  <a:srgbClr val="01C3E3"/>
                </a:solidFill>
                <a:latin typeface="微软雅黑" panose="020B0503020204020204" charset="-122"/>
                <a:ea typeface="微软雅黑" panose="020B0503020204020204" charset="-122"/>
              </a:rPr>
              <a:t>中常见的反序列化库，开发人员在开发的时候尽量使用官方最新版本，以免造成反序列化漏洞</a:t>
            </a:r>
          </a:p>
        </p:txBody>
      </p:sp>
      <p:pic>
        <p:nvPicPr>
          <p:cNvPr id="6" name="图片 5">
            <a:extLst>
              <a:ext uri="{FF2B5EF4-FFF2-40B4-BE49-F238E27FC236}">
                <a16:creationId xmlns:a16="http://schemas.microsoft.com/office/drawing/2014/main" xmlns="" id="{244ED8DA-21E0-4C7D-AE66-29AAB3F55270}"/>
              </a:ext>
            </a:extLst>
          </p:cNvPr>
          <p:cNvPicPr>
            <a:picLocks noChangeAspect="1"/>
          </p:cNvPicPr>
          <p:nvPr/>
        </p:nvPicPr>
        <p:blipFill>
          <a:blip r:embed="rId3"/>
          <a:stretch>
            <a:fillRect/>
          </a:stretch>
        </p:blipFill>
        <p:spPr>
          <a:xfrm>
            <a:off x="6243638" y="3128836"/>
            <a:ext cx="5413296" cy="2232691"/>
          </a:xfrm>
          <a:prstGeom prst="rect">
            <a:avLst/>
          </a:prstGeom>
        </p:spPr>
      </p:pic>
      <p:pic>
        <p:nvPicPr>
          <p:cNvPr id="7" name="图片 6">
            <a:extLst>
              <a:ext uri="{FF2B5EF4-FFF2-40B4-BE49-F238E27FC236}">
                <a16:creationId xmlns:a16="http://schemas.microsoft.com/office/drawing/2014/main" xmlns="" id="{38B4638A-5E7F-479B-B033-8654A7A624DF}"/>
              </a:ext>
            </a:extLst>
          </p:cNvPr>
          <p:cNvPicPr>
            <a:picLocks noChangeAspect="1"/>
          </p:cNvPicPr>
          <p:nvPr/>
        </p:nvPicPr>
        <p:blipFill>
          <a:blip r:embed="rId4"/>
          <a:stretch>
            <a:fillRect/>
          </a:stretch>
        </p:blipFill>
        <p:spPr>
          <a:xfrm>
            <a:off x="575769" y="3128837"/>
            <a:ext cx="5359692" cy="2232691"/>
          </a:xfrm>
          <a:prstGeom prst="rect">
            <a:avLst/>
          </a:prstGeom>
        </p:spPr>
      </p:pic>
      <p:cxnSp>
        <p:nvCxnSpPr>
          <p:cNvPr id="15" name="直接连接符 14">
            <a:extLst>
              <a:ext uri="{FF2B5EF4-FFF2-40B4-BE49-F238E27FC236}">
                <a16:creationId xmlns:a16="http://schemas.microsoft.com/office/drawing/2014/main" xmlns="" id="{042F1BC6-1CC7-4872-A8AA-E405E24C0ADB}"/>
              </a:ext>
            </a:extLst>
          </p:cNvPr>
          <p:cNvCxnSpPr/>
          <p:nvPr/>
        </p:nvCxnSpPr>
        <p:spPr>
          <a:xfrm>
            <a:off x="3751263" y="2683177"/>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573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561"/>
                                        </p:tgtEl>
                                        <p:attrNameLst>
                                          <p:attrName>style.visibility</p:attrName>
                                        </p:attrNameLst>
                                      </p:cBhvr>
                                      <p:to>
                                        <p:strVal val="visible"/>
                                      </p:to>
                                    </p:set>
                                    <p:animEffect transition="in" filter="wipe(left)">
                                      <p:cBhvr>
                                        <p:cTn id="21" dur="500"/>
                                        <p:tgtEl>
                                          <p:spTgt spid="2356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63"/>
                                        </p:tgtEl>
                                        <p:attrNameLst>
                                          <p:attrName>style.visibility</p:attrName>
                                        </p:attrNameLst>
                                      </p:cBhvr>
                                      <p:to>
                                        <p:strVal val="visible"/>
                                      </p:to>
                                    </p:set>
                                    <p:animEffect transition="in" filter="wipe(left)">
                                      <p:cBhvr>
                                        <p:cTn id="24" dur="500"/>
                                        <p:tgtEl>
                                          <p:spTgt spid="23563"/>
                                        </p:tgtEl>
                                      </p:cBhvr>
                                    </p:animEffect>
                                  </p:childTnLst>
                                </p:cTn>
                              </p:par>
                              <p:par>
                                <p:cTn id="25" presetID="22" presetClass="entr" presetSubtype="8"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dirty="0">
                <a:solidFill>
                  <a:srgbClr val="6AE7FF"/>
                </a:solidFill>
                <a:latin typeface="微软雅黑" panose="020B0503020204020204" charset="-122"/>
                <a:ea typeface="微软雅黑" panose="020B0503020204020204" charset="-122"/>
              </a:rPr>
              <a:t>目录 </a:t>
            </a:r>
            <a:endParaRPr lang="en-US" altLang="zh-CN" sz="2000" dirty="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3631705" y="2208483"/>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4629290" y="2305003"/>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安全代码审计</a:t>
            </a:r>
          </a:p>
        </p:txBody>
      </p:sp>
      <p:sp>
        <p:nvSpPr>
          <p:cNvPr id="10" name="文本框 9"/>
          <p:cNvSpPr txBox="1"/>
          <p:nvPr/>
        </p:nvSpPr>
        <p:spPr>
          <a:xfrm>
            <a:off x="3631705" y="3133948"/>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4609985" y="3230786"/>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框架流程分析</a:t>
            </a:r>
          </a:p>
        </p:txBody>
      </p:sp>
      <p:sp>
        <p:nvSpPr>
          <p:cNvPr id="7" name="文本框 6">
            <a:extLst>
              <a:ext uri="{FF2B5EF4-FFF2-40B4-BE49-F238E27FC236}">
                <a16:creationId xmlns:a16="http://schemas.microsoft.com/office/drawing/2014/main" xmlns="" id="{36FCA35E-8867-4FAD-84FD-71CC608D1DE3}"/>
              </a:ext>
            </a:extLst>
          </p:cNvPr>
          <p:cNvSpPr txBox="1"/>
          <p:nvPr/>
        </p:nvSpPr>
        <p:spPr>
          <a:xfrm>
            <a:off x="3631705" y="4076379"/>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03</a:t>
            </a:r>
          </a:p>
        </p:txBody>
      </p:sp>
      <p:sp>
        <p:nvSpPr>
          <p:cNvPr id="12" name="圆角矩形 10">
            <a:extLst>
              <a:ext uri="{FF2B5EF4-FFF2-40B4-BE49-F238E27FC236}">
                <a16:creationId xmlns:a16="http://schemas.microsoft.com/office/drawing/2014/main" xmlns="" id="{A17308BD-3EF9-416F-8ED5-13DE0E58C816}"/>
              </a:ext>
            </a:extLst>
          </p:cNvPr>
          <p:cNvSpPr/>
          <p:nvPr/>
        </p:nvSpPr>
        <p:spPr>
          <a:xfrm>
            <a:off x="4629290" y="4172899"/>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三方应用笔记</a:t>
            </a:r>
          </a:p>
        </p:txBody>
      </p:sp>
      <p:sp>
        <p:nvSpPr>
          <p:cNvPr id="14" name="文本框 13">
            <a:extLst>
              <a:ext uri="{FF2B5EF4-FFF2-40B4-BE49-F238E27FC236}">
                <a16:creationId xmlns:a16="http://schemas.microsoft.com/office/drawing/2014/main" xmlns="" id="{2E84036C-AA36-4872-B8D1-C934C4128A84}"/>
              </a:ext>
            </a:extLst>
          </p:cNvPr>
          <p:cNvSpPr txBox="1"/>
          <p:nvPr/>
        </p:nvSpPr>
        <p:spPr>
          <a:xfrm>
            <a:off x="3612400" y="5053775"/>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04</a:t>
            </a:r>
          </a:p>
        </p:txBody>
      </p:sp>
      <p:sp>
        <p:nvSpPr>
          <p:cNvPr id="15" name="圆角矩形 10">
            <a:extLst>
              <a:ext uri="{FF2B5EF4-FFF2-40B4-BE49-F238E27FC236}">
                <a16:creationId xmlns:a16="http://schemas.microsoft.com/office/drawing/2014/main" xmlns="" id="{C3D28ADE-86D1-405A-BF74-5B1F67306D91}"/>
              </a:ext>
            </a:extLst>
          </p:cNvPr>
          <p:cNvSpPr/>
          <p:nvPr/>
        </p:nvSpPr>
        <p:spPr>
          <a:xfrm>
            <a:off x="4609985" y="515029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接口滥用要记</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55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05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155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05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255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3050"/>
                            </p:stCondLst>
                            <p:childTnLst>
                              <p:par>
                                <p:cTn id="43" presetID="29" presetClass="entr" presetSubtype="0" fill="hold" grpId="1"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ppt_x</p:attrName>
                                        </p:attrNameLst>
                                      </p:cBhvr>
                                      <p:tavLst>
                                        <p:tav tm="0">
                                          <p:val>
                                            <p:strVal val="#ppt_x-.2"/>
                                          </p:val>
                                        </p:tav>
                                        <p:tav tm="100000">
                                          <p:val>
                                            <p:strVal val="#ppt_x"/>
                                          </p:val>
                                        </p:tav>
                                      </p:tavLst>
                                    </p:anim>
                                    <p:anim calcmode="lin" valueType="num">
                                      <p:cBhvr>
                                        <p:cTn id="46"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47" dur="500"/>
                                        <p:tgtEl>
                                          <p:spTgt spid="12"/>
                                        </p:tgtEl>
                                      </p:cBhvr>
                                    </p:animEffect>
                                  </p:childTnLst>
                                </p:cTn>
                              </p:par>
                            </p:childTnLst>
                          </p:cTn>
                        </p:par>
                        <p:par>
                          <p:cTn id="48" fill="hold">
                            <p:stCondLst>
                              <p:cond delay="3550"/>
                            </p:stCondLst>
                            <p:childTnLst>
                              <p:par>
                                <p:cTn id="49" presetID="53" presetClass="entr" presetSubtype="16"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par>
                          <p:cTn id="54" fill="hold">
                            <p:stCondLst>
                              <p:cond delay="4050"/>
                            </p:stCondLst>
                            <p:childTnLst>
                              <p:par>
                                <p:cTn id="55" presetID="29" presetClass="entr" presetSubtype="0" fill="hold" grpId="1"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ppt_x</p:attrName>
                                        </p:attrNameLst>
                                      </p:cBhvr>
                                      <p:tavLst>
                                        <p:tav tm="0">
                                          <p:val>
                                            <p:strVal val="#ppt_x-.2"/>
                                          </p:val>
                                        </p:tav>
                                        <p:tav tm="100000">
                                          <p:val>
                                            <p:strVal val="#ppt_x"/>
                                          </p:val>
                                        </p:tav>
                                      </p:tavLst>
                                    </p:anim>
                                    <p:anim calcmode="lin" valueType="num">
                                      <p:cBhvr>
                                        <p:cTn id="58"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7" grpId="0"/>
      <p:bldP spid="12" grpId="0" animBg="1"/>
      <p:bldP spid="12" grpId="1" animBg="1"/>
      <p:bldP spid="14" grpId="0"/>
      <p:bldP spid="15" grpId="0" animBg="1"/>
      <p:bldP spid="1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rPr>
              <a:t>三方应用笔记</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sym typeface="+mn-ea"/>
              </a:rPr>
              <a:t>各种漏洞的</a:t>
            </a:r>
            <a:r>
              <a:rPr lang="en-US" altLang="zh-CN" sz="1600" b="1" dirty="0">
                <a:solidFill>
                  <a:srgbClr val="10FBFE"/>
                </a:solidFill>
                <a:latin typeface="微软雅黑" panose="020B0503020204020204" charset="-122"/>
                <a:ea typeface="微软雅黑" panose="020B0503020204020204" charset="-122"/>
                <a:sym typeface="+mn-ea"/>
              </a:rPr>
              <a:t>jar</a:t>
            </a:r>
            <a:r>
              <a:rPr lang="zh-CN" altLang="en-US" sz="1600" b="1" dirty="0">
                <a:solidFill>
                  <a:srgbClr val="10FBFE"/>
                </a:solidFill>
                <a:latin typeface="微软雅黑" panose="020B0503020204020204" charset="-122"/>
                <a:ea typeface="微软雅黑" panose="020B0503020204020204" charset="-122"/>
                <a:sym typeface="+mn-ea"/>
              </a:rPr>
              <a:t>包</a:t>
            </a: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a:solidFill>
                  <a:srgbClr val="10FBFE"/>
                </a:solidFill>
                <a:latin typeface="微软雅黑" panose="020B0503020204020204" charset="-122"/>
                <a:ea typeface="微软雅黑" panose="020B0503020204020204" charset="-122"/>
                <a:sym typeface="+mn-ea"/>
              </a:rPr>
              <a:t>各种漏洞的</a:t>
            </a:r>
            <a:r>
              <a:rPr lang="en-US" altLang="zh-CN" b="1" dirty="0">
                <a:solidFill>
                  <a:srgbClr val="10FBFE"/>
                </a:solidFill>
                <a:latin typeface="微软雅黑" panose="020B0503020204020204" charset="-122"/>
                <a:ea typeface="微软雅黑" panose="020B0503020204020204" charset="-122"/>
                <a:sym typeface="+mn-ea"/>
              </a:rPr>
              <a:t>jar</a:t>
            </a:r>
            <a:r>
              <a:rPr lang="zh-CN" altLang="en-US" b="1" dirty="0">
                <a:solidFill>
                  <a:srgbClr val="10FBFE"/>
                </a:solidFill>
                <a:latin typeface="微软雅黑" panose="020B0503020204020204" charset="-122"/>
                <a:ea typeface="微软雅黑" panose="020B0503020204020204" charset="-122"/>
                <a:sym typeface="+mn-ea"/>
              </a:rPr>
              <a:t>包</a:t>
            </a:r>
          </a:p>
        </p:txBody>
      </p:sp>
      <p:sp>
        <p:nvSpPr>
          <p:cNvPr id="23563" name="矩形 37"/>
          <p:cNvSpPr>
            <a:spLocks noChangeArrowheads="1"/>
          </p:cNvSpPr>
          <p:nvPr/>
        </p:nvSpPr>
        <p:spPr bwMode="auto">
          <a:xfrm>
            <a:off x="6243955" y="2452370"/>
            <a:ext cx="50501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开发时候特别要注意，</a:t>
            </a:r>
            <a:r>
              <a:rPr lang="en-US" altLang="zh-CN" sz="1200" dirty="0">
                <a:solidFill>
                  <a:srgbClr val="10FBFE"/>
                </a:solidFill>
                <a:latin typeface="微软雅黑" panose="020B0503020204020204" charset="-122"/>
                <a:ea typeface="微软雅黑" panose="020B0503020204020204" charset="-122"/>
                <a:cs typeface="+mn-ea"/>
                <a:sym typeface="+mn-lt"/>
              </a:rPr>
              <a:t>jar</a:t>
            </a:r>
            <a:r>
              <a:rPr lang="zh-CN" altLang="en-US" sz="1200" dirty="0">
                <a:solidFill>
                  <a:srgbClr val="10FBFE"/>
                </a:solidFill>
                <a:latin typeface="微软雅黑" panose="020B0503020204020204" charset="-122"/>
                <a:ea typeface="微软雅黑" panose="020B0503020204020204" charset="-122"/>
                <a:cs typeface="+mn-ea"/>
                <a:sym typeface="+mn-lt"/>
              </a:rPr>
              <a:t>的使用范围和功能，特别是内置一些特殊功能，比如，某种情况下本来是要传递</a:t>
            </a:r>
            <a:r>
              <a:rPr lang="en-US" altLang="zh-CN" sz="1200" dirty="0" err="1">
                <a:solidFill>
                  <a:srgbClr val="10FBFE"/>
                </a:solidFill>
                <a:latin typeface="微软雅黑" panose="020B0503020204020204" charset="-122"/>
                <a:ea typeface="微软雅黑" panose="020B0503020204020204" charset="-122"/>
                <a:cs typeface="+mn-ea"/>
                <a:sym typeface="+mn-lt"/>
              </a:rPr>
              <a:t>json</a:t>
            </a:r>
            <a:r>
              <a:rPr lang="zh-CN" altLang="en-US" sz="1200" dirty="0">
                <a:solidFill>
                  <a:srgbClr val="10FBFE"/>
                </a:solidFill>
                <a:latin typeface="微软雅黑" panose="020B0503020204020204" charset="-122"/>
                <a:ea typeface="微软雅黑" panose="020B0503020204020204" charset="-122"/>
                <a:cs typeface="+mn-ea"/>
                <a:sym typeface="+mn-lt"/>
              </a:rPr>
              <a:t>的，攻击者可以改变</a:t>
            </a:r>
            <a:r>
              <a:rPr lang="en-US" altLang="zh-CN" sz="1200" dirty="0">
                <a:solidFill>
                  <a:srgbClr val="10FBFE"/>
                </a:solidFill>
                <a:latin typeface="微软雅黑" panose="020B0503020204020204" charset="-122"/>
                <a:ea typeface="微软雅黑" panose="020B0503020204020204" charset="-122"/>
                <a:cs typeface="+mn-ea"/>
                <a:sym typeface="+mn-lt"/>
              </a:rPr>
              <a:t>content-type</a:t>
            </a:r>
            <a:r>
              <a:rPr lang="zh-CN" altLang="en-US" sz="1200" dirty="0">
                <a:solidFill>
                  <a:srgbClr val="10FBFE"/>
                </a:solidFill>
                <a:latin typeface="微软雅黑" panose="020B0503020204020204" charset="-122"/>
                <a:ea typeface="微软雅黑" panose="020B0503020204020204" charset="-122"/>
                <a:cs typeface="+mn-ea"/>
                <a:sym typeface="+mn-lt"/>
              </a:rPr>
              <a:t>然后传递一个</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，从而造成</a:t>
            </a:r>
            <a:r>
              <a:rPr lang="en-US" altLang="zh-CN" sz="1200" dirty="0" err="1">
                <a:solidFill>
                  <a:srgbClr val="10FBFE"/>
                </a:solidFill>
                <a:latin typeface="微软雅黑" panose="020B0503020204020204" charset="-122"/>
                <a:ea typeface="微软雅黑" panose="020B0503020204020204" charset="-122"/>
                <a:cs typeface="+mn-ea"/>
                <a:sym typeface="+mn-lt"/>
              </a:rPr>
              <a:t>xxe</a:t>
            </a:r>
            <a:r>
              <a:rPr lang="zh-CN" altLang="en-US" sz="1200" dirty="0">
                <a:solidFill>
                  <a:srgbClr val="10FBFE"/>
                </a:solidFill>
                <a:latin typeface="微软雅黑" panose="020B0503020204020204" charset="-122"/>
                <a:ea typeface="微软雅黑" panose="020B0503020204020204" charset="-122"/>
                <a:cs typeface="+mn-ea"/>
                <a:sym typeface="+mn-lt"/>
              </a:rPr>
              <a:t>攻击，或者是本身</a:t>
            </a:r>
            <a:r>
              <a:rPr lang="en-US" altLang="zh-CN" sz="1200" dirty="0">
                <a:solidFill>
                  <a:srgbClr val="10FBFE"/>
                </a:solidFill>
                <a:latin typeface="微软雅黑" panose="020B0503020204020204" charset="-122"/>
                <a:ea typeface="微软雅黑" panose="020B0503020204020204" charset="-122"/>
                <a:cs typeface="+mn-ea"/>
                <a:sym typeface="+mn-lt"/>
              </a:rPr>
              <a:t>jar</a:t>
            </a:r>
            <a:r>
              <a:rPr lang="zh-CN" altLang="en-US" sz="1200" dirty="0">
                <a:solidFill>
                  <a:srgbClr val="10FBFE"/>
                </a:solidFill>
                <a:latin typeface="微软雅黑" panose="020B0503020204020204" charset="-122"/>
                <a:ea typeface="微软雅黑" panose="020B0503020204020204" charset="-122"/>
                <a:cs typeface="+mn-ea"/>
                <a:sym typeface="+mn-lt"/>
              </a:rPr>
              <a:t>包都存在反序列化漏洞，亦或是</a:t>
            </a:r>
            <a:r>
              <a:rPr lang="en-US" altLang="zh-CN" sz="1200" dirty="0">
                <a:solidFill>
                  <a:srgbClr val="10FBFE"/>
                </a:solidFill>
                <a:latin typeface="微软雅黑" panose="020B0503020204020204" charset="-122"/>
                <a:ea typeface="微软雅黑" panose="020B0503020204020204" charset="-122"/>
                <a:cs typeface="+mn-ea"/>
                <a:sym typeface="+mn-lt"/>
              </a:rPr>
              <a:t>jar</a:t>
            </a:r>
            <a:r>
              <a:rPr lang="zh-CN" altLang="en-US" sz="1200" dirty="0">
                <a:solidFill>
                  <a:srgbClr val="10FBFE"/>
                </a:solidFill>
                <a:latin typeface="微软雅黑" panose="020B0503020204020204" charset="-122"/>
                <a:ea typeface="微软雅黑" panose="020B0503020204020204" charset="-122"/>
                <a:cs typeface="+mn-ea"/>
                <a:sym typeface="+mn-lt"/>
              </a:rPr>
              <a:t>包本身就存在命令执行漏洞</a:t>
            </a:r>
            <a:endParaRPr lang="zh-CN" altLang="en-US" sz="1200" dirty="0">
              <a:solidFill>
                <a:srgbClr val="01C3E3"/>
              </a:solidFill>
              <a:latin typeface="微软雅黑" panose="020B0503020204020204" charset="-122"/>
              <a:ea typeface="微软雅黑" panose="020B0503020204020204" charset="-122"/>
            </a:endParaRPr>
          </a:p>
        </p:txBody>
      </p:sp>
      <p:pic>
        <p:nvPicPr>
          <p:cNvPr id="7" name="图片 6">
            <a:extLst>
              <a:ext uri="{FF2B5EF4-FFF2-40B4-BE49-F238E27FC236}">
                <a16:creationId xmlns:a16="http://schemas.microsoft.com/office/drawing/2014/main" xmlns="" id="{B508D023-C6A7-48EE-956F-D8AF0C088B13}"/>
              </a:ext>
            </a:extLst>
          </p:cNvPr>
          <p:cNvPicPr>
            <a:picLocks noChangeAspect="1"/>
          </p:cNvPicPr>
          <p:nvPr/>
        </p:nvPicPr>
        <p:blipFill>
          <a:blip r:embed="rId3"/>
          <a:stretch>
            <a:fillRect/>
          </a:stretch>
        </p:blipFill>
        <p:spPr>
          <a:xfrm>
            <a:off x="606074" y="2180475"/>
            <a:ext cx="5127977" cy="3037477"/>
          </a:xfrm>
          <a:prstGeom prst="rect">
            <a:avLst/>
          </a:prstGeom>
        </p:spPr>
      </p:pic>
    </p:spTree>
    <p:extLst>
      <p:ext uri="{BB962C8B-B14F-4D97-AF65-F5344CB8AC3E}">
        <p14:creationId xmlns:p14="http://schemas.microsoft.com/office/powerpoint/2010/main" val="3195023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561"/>
                                        </p:tgtEl>
                                        <p:attrNameLst>
                                          <p:attrName>style.visibility</p:attrName>
                                        </p:attrNameLst>
                                      </p:cBhvr>
                                      <p:to>
                                        <p:strVal val="visible"/>
                                      </p:to>
                                    </p:set>
                                    <p:animEffect transition="in" filter="wipe(left)">
                                      <p:cBhvr>
                                        <p:cTn id="21" dur="500"/>
                                        <p:tgtEl>
                                          <p:spTgt spid="2356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63"/>
                                        </p:tgtEl>
                                        <p:attrNameLst>
                                          <p:attrName>style.visibility</p:attrName>
                                        </p:attrNameLst>
                                      </p:cBhvr>
                                      <p:to>
                                        <p:strVal val="visible"/>
                                      </p:to>
                                    </p:set>
                                    <p:animEffect transition="in" filter="wipe(left)">
                                      <p:cBhvr>
                                        <p:cTn id="24"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rPr>
              <a:t>三方应用笔记</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sym typeface="+mn-ea"/>
              </a:rPr>
              <a:t>CVE</a:t>
            </a:r>
            <a:r>
              <a:rPr lang="zh-CN" altLang="en-US" sz="1600" b="1" dirty="0">
                <a:solidFill>
                  <a:srgbClr val="10FBFE"/>
                </a:solidFill>
                <a:latin typeface="微软雅黑" panose="020B0503020204020204" charset="-122"/>
                <a:ea typeface="微软雅黑" panose="020B0503020204020204" charset="-122"/>
                <a:sym typeface="+mn-ea"/>
              </a:rPr>
              <a:t>相关调用的坑</a:t>
            </a: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10FBFE"/>
                </a:solidFill>
                <a:latin typeface="微软雅黑" panose="020B0503020204020204" charset="-122"/>
                <a:ea typeface="微软雅黑" panose="020B0503020204020204" charset="-122"/>
                <a:sym typeface="+mn-ea"/>
              </a:rPr>
              <a:t>CVE</a:t>
            </a:r>
            <a:r>
              <a:rPr lang="zh-CN" altLang="en-US" b="1" dirty="0">
                <a:solidFill>
                  <a:srgbClr val="10FBFE"/>
                </a:solidFill>
                <a:latin typeface="微软雅黑" panose="020B0503020204020204" charset="-122"/>
                <a:ea typeface="微软雅黑" panose="020B0503020204020204" charset="-122"/>
                <a:sym typeface="+mn-ea"/>
              </a:rPr>
              <a:t>相关调用的坑</a:t>
            </a:r>
          </a:p>
        </p:txBody>
      </p:sp>
      <p:sp>
        <p:nvSpPr>
          <p:cNvPr id="23563" name="矩形 37"/>
          <p:cNvSpPr>
            <a:spLocks noChangeArrowheads="1"/>
          </p:cNvSpPr>
          <p:nvPr/>
        </p:nvSpPr>
        <p:spPr bwMode="auto">
          <a:xfrm>
            <a:off x="6243955" y="2452370"/>
            <a:ext cx="5050155" cy="11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开发时候，选择发布容器，开发框架，编程语言等等都要关注</a:t>
            </a:r>
            <a:r>
              <a:rPr lang="en-US" altLang="zh-CN" sz="1200" dirty="0">
                <a:solidFill>
                  <a:srgbClr val="10FBFE"/>
                </a:solidFill>
                <a:latin typeface="微软雅黑" panose="020B0503020204020204" charset="-122"/>
                <a:ea typeface="微软雅黑" panose="020B0503020204020204" charset="-122"/>
                <a:cs typeface="+mn-ea"/>
                <a:sym typeface="+mn-lt"/>
              </a:rPr>
              <a:t>CVE</a:t>
            </a:r>
            <a:r>
              <a:rPr lang="zh-CN" altLang="en-US" sz="1200" dirty="0">
                <a:solidFill>
                  <a:srgbClr val="10FBFE"/>
                </a:solidFill>
                <a:latin typeface="微软雅黑" panose="020B0503020204020204" charset="-122"/>
                <a:ea typeface="微软雅黑" panose="020B0503020204020204" charset="-122"/>
                <a:cs typeface="+mn-ea"/>
                <a:sym typeface="+mn-lt"/>
              </a:rPr>
              <a:t>，是否历史版本有漏洞，尽量采取最新的版本进行应用开发</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zh-CN" altLang="en-US" sz="1200" dirty="0">
              <a:solidFill>
                <a:srgbClr val="01C3E3"/>
              </a:solidFill>
              <a:latin typeface="微软雅黑" panose="020B0503020204020204" charset="-122"/>
              <a:ea typeface="微软雅黑" panose="020B0503020204020204" charset="-122"/>
            </a:endParaRPr>
          </a:p>
        </p:txBody>
      </p:sp>
      <p:pic>
        <p:nvPicPr>
          <p:cNvPr id="6" name="图片 5">
            <a:extLst>
              <a:ext uri="{FF2B5EF4-FFF2-40B4-BE49-F238E27FC236}">
                <a16:creationId xmlns:a16="http://schemas.microsoft.com/office/drawing/2014/main" xmlns="" id="{05902DD0-197C-426F-87FA-6308AD2D5C47}"/>
              </a:ext>
            </a:extLst>
          </p:cNvPr>
          <p:cNvPicPr>
            <a:picLocks noChangeAspect="1"/>
          </p:cNvPicPr>
          <p:nvPr/>
        </p:nvPicPr>
        <p:blipFill>
          <a:blip r:embed="rId3"/>
          <a:stretch>
            <a:fillRect/>
          </a:stretch>
        </p:blipFill>
        <p:spPr>
          <a:xfrm>
            <a:off x="882320" y="2594761"/>
            <a:ext cx="5000134" cy="2291728"/>
          </a:xfrm>
          <a:prstGeom prst="rect">
            <a:avLst/>
          </a:prstGeom>
        </p:spPr>
      </p:pic>
    </p:spTree>
    <p:extLst>
      <p:ext uri="{BB962C8B-B14F-4D97-AF65-F5344CB8AC3E}">
        <p14:creationId xmlns:p14="http://schemas.microsoft.com/office/powerpoint/2010/main" val="12629653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561"/>
                                        </p:tgtEl>
                                        <p:attrNameLst>
                                          <p:attrName>style.visibility</p:attrName>
                                        </p:attrNameLst>
                                      </p:cBhvr>
                                      <p:to>
                                        <p:strVal val="visible"/>
                                      </p:to>
                                    </p:set>
                                    <p:animEffect transition="in" filter="wipe(left)">
                                      <p:cBhvr>
                                        <p:cTn id="21" dur="500"/>
                                        <p:tgtEl>
                                          <p:spTgt spid="2356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63"/>
                                        </p:tgtEl>
                                        <p:attrNameLst>
                                          <p:attrName>style.visibility</p:attrName>
                                        </p:attrNameLst>
                                      </p:cBhvr>
                                      <p:to>
                                        <p:strVal val="visible"/>
                                      </p:to>
                                    </p:set>
                                    <p:animEffect transition="in" filter="wipe(left)">
                                      <p:cBhvr>
                                        <p:cTn id="24"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04</a:t>
            </a:r>
          </a:p>
        </p:txBody>
      </p:sp>
      <p:sp>
        <p:nvSpPr>
          <p:cNvPr id="4" name="文本框 3"/>
          <p:cNvSpPr txBox="1"/>
          <p:nvPr/>
        </p:nvSpPr>
        <p:spPr>
          <a:xfrm>
            <a:off x="4620895" y="2735580"/>
            <a:ext cx="3735705" cy="46166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rPr>
              <a:t>接口滥用要记</a:t>
            </a:r>
          </a:p>
        </p:txBody>
      </p:sp>
      <p:sp>
        <p:nvSpPr>
          <p:cNvPr id="359" name="矩形 358"/>
          <p:cNvSpPr/>
          <p:nvPr/>
        </p:nvSpPr>
        <p:spPr>
          <a:xfrm>
            <a:off x="4620895" y="3197225"/>
            <a:ext cx="5001260" cy="1167692"/>
          </a:xfrm>
          <a:prstGeom prst="rect">
            <a:avLst/>
          </a:prstGeom>
        </p:spPr>
        <p:txBody>
          <a:bodyPr wrap="square">
            <a:spAutoFit/>
          </a:bodyPr>
          <a:lstStyle/>
          <a:p>
            <a:pPr>
              <a:lnSpc>
                <a:spcPct val="150000"/>
              </a:lnSpc>
            </a:pPr>
            <a:r>
              <a:rPr lang="zh-CN" altLang="en-US" sz="1200" spc="300" dirty="0">
                <a:solidFill>
                  <a:srgbClr val="10FBFE"/>
                </a:solidFill>
                <a:latin typeface="微软雅黑" panose="020B0503020204020204" charset="-122"/>
                <a:ea typeface="微软雅黑" panose="020B0503020204020204" charset="-122"/>
                <a:cs typeface="+mn-ea"/>
                <a:sym typeface="+mn-lt"/>
              </a:rPr>
              <a:t>随着现在互联网业务系统五花八门的呈现，相互之间的</a:t>
            </a:r>
            <a:r>
              <a:rPr lang="en-US" altLang="zh-CN" sz="1200" spc="300" dirty="0">
                <a:solidFill>
                  <a:srgbClr val="10FBFE"/>
                </a:solidFill>
                <a:latin typeface="微软雅黑" panose="020B0503020204020204" charset="-122"/>
                <a:ea typeface="微软雅黑" panose="020B0503020204020204" charset="-122"/>
                <a:cs typeface="+mn-ea"/>
                <a:sym typeface="+mn-lt"/>
              </a:rPr>
              <a:t>rest</a:t>
            </a:r>
            <a:r>
              <a:rPr lang="zh-CN" altLang="en-US" sz="1200" spc="300" dirty="0">
                <a:solidFill>
                  <a:srgbClr val="10FBFE"/>
                </a:solidFill>
                <a:latin typeface="微软雅黑" panose="020B0503020204020204" charset="-122"/>
                <a:ea typeface="微软雅黑" panose="020B0503020204020204" charset="-122"/>
                <a:cs typeface="+mn-ea"/>
                <a:sym typeface="+mn-lt"/>
              </a:rPr>
              <a:t>调用问题暴露的一览无余，</a:t>
            </a:r>
            <a:r>
              <a:rPr lang="zh-CN" altLang="en-US" sz="1200" dirty="0">
                <a:solidFill>
                  <a:srgbClr val="10FBFE"/>
                </a:solidFill>
                <a:latin typeface="微软雅黑" panose="020B0503020204020204" charset="-122"/>
                <a:ea typeface="微软雅黑" panose="020B0503020204020204" charset="-122"/>
                <a:cs typeface="+mn-ea"/>
                <a:sym typeface="+mn-lt"/>
              </a:rPr>
              <a:t>业务线越广，应用之间数据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相互共享和调用，势必要提供二次开发接口，目前来说问题最多的就</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是</a:t>
            </a:r>
            <a:r>
              <a:rPr lang="en-US" altLang="zh-CN" sz="1200" dirty="0" err="1">
                <a:solidFill>
                  <a:srgbClr val="10FBFE"/>
                </a:solidFill>
                <a:latin typeface="微软雅黑" panose="020B0503020204020204" charset="-122"/>
                <a:ea typeface="微软雅黑" panose="020B0503020204020204" charset="-122"/>
                <a:cs typeface="+mn-ea"/>
                <a:sym typeface="+mn-lt"/>
              </a:rPr>
              <a:t>dwr</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US" altLang="zh-CN" sz="1200" dirty="0" err="1">
                <a:solidFill>
                  <a:srgbClr val="10FBFE"/>
                </a:solidFill>
                <a:latin typeface="微软雅黑" panose="020B0503020204020204" charset="-122"/>
                <a:ea typeface="微软雅黑" panose="020B0503020204020204" charset="-122"/>
                <a:cs typeface="+mn-ea"/>
                <a:sym typeface="+mn-lt"/>
              </a:rPr>
              <a:t>gwt</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service</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hessian</a:t>
            </a:r>
            <a:r>
              <a:rPr lang="zh-CN" altLang="en-US" sz="1200" spc="300" dirty="0">
                <a:solidFill>
                  <a:srgbClr val="10FBFE"/>
                </a:solidFill>
                <a:latin typeface="微软雅黑" panose="020B0503020204020204" charset="-122"/>
                <a:ea typeface="微软雅黑" panose="020B0503020204020204" charset="-122"/>
                <a:cs typeface="+mn-ea"/>
                <a:sym typeface="+mn-lt"/>
              </a:rPr>
              <a:t>。</a:t>
            </a:r>
          </a:p>
        </p:txBody>
      </p:sp>
    </p:spTree>
    <p:extLst>
      <p:ext uri="{BB962C8B-B14F-4D97-AF65-F5344CB8AC3E}">
        <p14:creationId xmlns:p14="http://schemas.microsoft.com/office/powerpoint/2010/main" val="60458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endParaRPr lang="zh-CN" altLang="en-US" sz="2000" b="1" dirty="0">
              <a:solidFill>
                <a:srgbClr val="10FBFE"/>
              </a:solidFill>
              <a:latin typeface="微软雅黑" panose="020B0503020204020204" charset="-122"/>
              <a:ea typeface="微软雅黑" panose="020B0503020204020204" charset="-122"/>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a:t>
            </a:r>
            <a:endParaRPr lang="zh-CN" altLang="en-US" dirty="0">
              <a:solidFill>
                <a:srgbClr val="FF0000"/>
              </a:solidFill>
            </a:endParaRPr>
          </a:p>
        </p:txBody>
      </p:sp>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3</a:t>
            </a:r>
            <a:endParaRPr lang="zh-CN" altLang="en-US" dirty="0">
              <a:solidFill>
                <a:srgbClr val="FF0000"/>
              </a:solidFill>
            </a:endParaRPr>
          </a:p>
        </p:txBody>
      </p:sp>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4</a:t>
            </a:r>
            <a:endParaRPr lang="zh-CN" altLang="en-US" dirty="0">
              <a:solidFill>
                <a:srgbClr val="FF0000"/>
              </a:solidFill>
            </a:endParaRPr>
          </a:p>
        </p:txBody>
      </p:sp>
      <p:grpSp>
        <p:nvGrpSpPr>
          <p:cNvPr id="12" name="组合 11"/>
          <p:cNvGrpSpPr/>
          <p:nvPr/>
        </p:nvGrpSpPr>
        <p:grpSpPr>
          <a:xfrm>
            <a:off x="1418479" y="4715072"/>
            <a:ext cx="3218400" cy="1246458"/>
            <a:chOff x="1818113" y="1981592"/>
            <a:chExt cx="3218400" cy="1246458"/>
          </a:xfrm>
        </p:grpSpPr>
        <p:sp>
          <p:nvSpPr>
            <p:cNvPr id="13" name="矩形 12"/>
            <p:cNvSpPr/>
            <p:nvPr/>
          </p:nvSpPr>
          <p:spPr>
            <a:xfrm>
              <a:off x="1818114" y="2334216"/>
              <a:ext cx="3109229" cy="893834"/>
            </a:xfrm>
            <a:prstGeom prst="rect">
              <a:avLst/>
            </a:prstGeom>
          </p:spPr>
          <p:txBody>
            <a:bodyPr wrap="square">
              <a:spAutoFit/>
            </a:bodyPr>
            <a:lstStyle/>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lang="zh-CN" altLang="en-US" sz="1200" dirty="0">
                  <a:solidFill>
                    <a:srgbClr val="10FBFE"/>
                  </a:solidFill>
                  <a:latin typeface="微软雅黑" panose="020B0503020204020204" charset="-122"/>
                  <a:ea typeface="微软雅黑" panose="020B0503020204020204" charset="-122"/>
                  <a:cs typeface="+mn-ea"/>
                  <a:sym typeface="+mn-lt"/>
                </a:rPr>
                <a:t>默认的安全配置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lang="zh-CN" altLang="en-US" sz="1200" dirty="0">
                  <a:solidFill>
                    <a:srgbClr val="10FBFE"/>
                  </a:solidFill>
                  <a:latin typeface="微软雅黑" panose="020B0503020204020204" charset="-122"/>
                  <a:ea typeface="微软雅黑" panose="020B0503020204020204" charset="-122"/>
                  <a:cs typeface="+mn-ea"/>
                  <a:sym typeface="+mn-lt"/>
                </a:rPr>
                <a:t>未授权的访问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a:t>
              </a:r>
              <a:r>
                <a:rPr lang="zh-CN" altLang="en-US" sz="1200" dirty="0">
                  <a:solidFill>
                    <a:srgbClr val="10FBFE"/>
                  </a:solidFill>
                  <a:latin typeface="微软雅黑" panose="020B0503020204020204" charset="-122"/>
                  <a:ea typeface="微软雅黑" panose="020B0503020204020204" charset="-122"/>
                  <a:cs typeface="+mn-ea"/>
                  <a:sym typeface="+mn-lt"/>
                </a:rPr>
                <a:t>自身未修复漏洞</a:t>
              </a:r>
              <a:endParaRPr lang="zh-CN" altLang="en-US" sz="1400" dirty="0">
                <a:solidFill>
                  <a:schemeClr val="tx1">
                    <a:lumMod val="50000"/>
                    <a:lumOff val="50000"/>
                  </a:schemeClr>
                </a:solidFill>
              </a:endParaRPr>
            </a:p>
          </p:txBody>
        </p:sp>
        <p:sp>
          <p:nvSpPr>
            <p:cNvPr id="14" name="矩形 13"/>
            <p:cNvSpPr/>
            <p:nvPr/>
          </p:nvSpPr>
          <p:spPr>
            <a:xfrm>
              <a:off x="1818113" y="1981592"/>
              <a:ext cx="3218400" cy="646331"/>
            </a:xfrm>
            <a:prstGeom prst="rect">
              <a:avLst/>
            </a:prstGeom>
          </p:spPr>
          <p:txBody>
            <a:bodyPr wrap="square">
              <a:spAutoFit/>
            </a:bodyPr>
            <a:lstStyle/>
            <a:p>
              <a:r>
                <a:rPr lang="en-US" altLang="zh-CN" b="1" dirty="0">
                  <a:solidFill>
                    <a:srgbClr val="10FBFE"/>
                  </a:solidFill>
                  <a:latin typeface="微软雅黑" panose="020B0503020204020204" charset="-122"/>
                  <a:ea typeface="微软雅黑" panose="020B0503020204020204" charset="-122"/>
                  <a:sym typeface="+mn-ea"/>
                </a:rPr>
                <a:t>WEBSERVICE</a:t>
              </a:r>
              <a:r>
                <a:rPr lang="zh-CN" altLang="en-US" b="1" dirty="0">
                  <a:solidFill>
                    <a:srgbClr val="10FBFE"/>
                  </a:solidFill>
                  <a:latin typeface="微软雅黑" panose="020B0503020204020204" charset="-122"/>
                  <a:ea typeface="微软雅黑" panose="020B0503020204020204" charset="-122"/>
                  <a:sym typeface="+mn-ea"/>
                </a:rPr>
                <a:t>接口</a:t>
              </a:r>
              <a:endParaRPr lang="zh-CN" altLang="en-US" b="1" dirty="0">
                <a:solidFill>
                  <a:schemeClr val="tx1">
                    <a:lumMod val="65000"/>
                    <a:lumOff val="35000"/>
                  </a:schemeClr>
                </a:solidFill>
              </a:endParaRPr>
            </a:p>
            <a:p>
              <a:pPr algn="l">
                <a:lnSpc>
                  <a:spcPct val="100000"/>
                </a:lnSpc>
              </a:pPr>
              <a:endParaRPr lang="zh-CN" altLang="en-US" b="1" dirty="0">
                <a:solidFill>
                  <a:schemeClr val="tx1">
                    <a:lumMod val="65000"/>
                    <a:lumOff val="35000"/>
                  </a:schemeClr>
                </a:solidFill>
              </a:endParaRPr>
            </a:p>
          </p:txBody>
        </p:sp>
      </p:grpSp>
      <p:grpSp>
        <p:nvGrpSpPr>
          <p:cNvPr id="15" name="组合 14"/>
          <p:cNvGrpSpPr/>
          <p:nvPr/>
        </p:nvGrpSpPr>
        <p:grpSpPr>
          <a:xfrm>
            <a:off x="4143226" y="1467764"/>
            <a:ext cx="3338564" cy="1243317"/>
            <a:chOff x="1818749" y="1953652"/>
            <a:chExt cx="3338564" cy="1243317"/>
          </a:xfrm>
        </p:grpSpPr>
        <p:sp>
          <p:nvSpPr>
            <p:cNvPr id="16" name="矩形 15"/>
            <p:cNvSpPr/>
            <p:nvPr/>
          </p:nvSpPr>
          <p:spPr>
            <a:xfrm>
              <a:off x="1818749" y="2306276"/>
              <a:ext cx="3338564" cy="890693"/>
            </a:xfrm>
            <a:prstGeom prst="rect">
              <a:avLst/>
            </a:prstGeom>
          </p:spPr>
          <p:txBody>
            <a:bodyPr wrap="square">
              <a:spAutoFit/>
            </a:body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lang="zh-CN" altLang="en-US" sz="1200" dirty="0">
                  <a:solidFill>
                    <a:srgbClr val="10FBFE"/>
                  </a:solidFill>
                  <a:latin typeface="微软雅黑" panose="020B0503020204020204" charset="-122"/>
                  <a:ea typeface="微软雅黑" panose="020B0503020204020204" charset="-122"/>
                  <a:cs typeface="+mn-ea"/>
                  <a:sym typeface="+mn-lt"/>
                </a:rPr>
                <a:t>默认的安全配置项</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lang="zh-CN" altLang="en-US" sz="1200" dirty="0">
                  <a:solidFill>
                    <a:srgbClr val="10FBFE"/>
                  </a:solidFill>
                  <a:latin typeface="微软雅黑" panose="020B0503020204020204" charset="-122"/>
                  <a:ea typeface="微软雅黑" panose="020B0503020204020204" charset="-122"/>
                  <a:cs typeface="+mn-ea"/>
                  <a:sym typeface="+mn-lt"/>
                </a:rPr>
                <a:t>未授权的访问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3.Debug</a:t>
              </a:r>
              <a:r>
                <a:rPr lang="zh-CN" altLang="en-US" sz="1200" dirty="0">
                  <a:solidFill>
                    <a:srgbClr val="10FBFE"/>
                  </a:solidFill>
                  <a:latin typeface="微软雅黑" panose="020B0503020204020204" charset="-122"/>
                  <a:ea typeface="微软雅黑" panose="020B0503020204020204" charset="-122"/>
                  <a:cs typeface="+mn-ea"/>
                  <a:sym typeface="+mn-lt"/>
                </a:rPr>
                <a:t>状态下的问题</a:t>
              </a:r>
            </a:p>
          </p:txBody>
        </p:sp>
        <p:sp>
          <p:nvSpPr>
            <p:cNvPr id="17" name="矩形 16"/>
            <p:cNvSpPr/>
            <p:nvPr/>
          </p:nvSpPr>
          <p:spPr>
            <a:xfrm>
              <a:off x="1818749" y="1953652"/>
              <a:ext cx="2241974" cy="338554"/>
            </a:xfrm>
            <a:prstGeom prst="rect">
              <a:avLst/>
            </a:prstGeom>
          </p:spPr>
          <p:txBody>
            <a:bodyPr wrap="square">
              <a:spAutoFit/>
            </a:bodyPr>
            <a:lstStyle/>
            <a:p>
              <a:pPr>
                <a:lnSpc>
                  <a:spcPct val="100000"/>
                </a:lnSpc>
              </a:pPr>
              <a:r>
                <a:rPr lang="en-US" altLang="zh-CN" sz="1600" b="1" dirty="0">
                  <a:solidFill>
                    <a:srgbClr val="10FBFE"/>
                  </a:solidFill>
                  <a:latin typeface="微软雅黑" panose="020B0503020204020204" charset="-122"/>
                  <a:ea typeface="微软雅黑" panose="020B0503020204020204" charset="-122"/>
                  <a:sym typeface="+mn-ea"/>
                </a:rPr>
                <a:t>DWR</a:t>
              </a:r>
              <a:r>
                <a:rPr lang="zh-CN" altLang="en-US" sz="1600" b="1" dirty="0">
                  <a:solidFill>
                    <a:srgbClr val="10FBFE"/>
                  </a:solidFill>
                  <a:latin typeface="微软雅黑" panose="020B0503020204020204" charset="-122"/>
                  <a:ea typeface="微软雅黑" panose="020B0503020204020204" charset="-122"/>
                  <a:sym typeface="+mn-ea"/>
                </a:rPr>
                <a:t>接口</a:t>
              </a:r>
              <a:endParaRPr lang="zh-CN" altLang="en-US" b="1" dirty="0">
                <a:solidFill>
                  <a:schemeClr val="tx1">
                    <a:lumMod val="65000"/>
                    <a:lumOff val="35000"/>
                  </a:schemeClr>
                </a:solidFill>
              </a:endParaRPr>
            </a:p>
          </p:txBody>
        </p:sp>
      </p:grpSp>
      <p:grpSp>
        <p:nvGrpSpPr>
          <p:cNvPr id="18" name="组合 17"/>
          <p:cNvGrpSpPr/>
          <p:nvPr/>
        </p:nvGrpSpPr>
        <p:grpSpPr>
          <a:xfrm>
            <a:off x="6360803" y="4705039"/>
            <a:ext cx="3236202" cy="1246458"/>
            <a:chOff x="1818113" y="1981592"/>
            <a:chExt cx="3236202" cy="1246458"/>
          </a:xfrm>
        </p:grpSpPr>
        <p:sp>
          <p:nvSpPr>
            <p:cNvPr id="19" name="矩形 18"/>
            <p:cNvSpPr/>
            <p:nvPr/>
          </p:nvSpPr>
          <p:spPr>
            <a:xfrm>
              <a:off x="1818114" y="2334216"/>
              <a:ext cx="3236201" cy="893834"/>
            </a:xfrm>
            <a:prstGeom prst="rect">
              <a:avLst/>
            </a:prstGeom>
          </p:spPr>
          <p:txBody>
            <a:bodyPr wrap="square">
              <a:spAutoFit/>
            </a:bodyPr>
            <a:lstStyle/>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未授权的访问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lang="zh-CN" altLang="en-US" sz="1200" dirty="0">
                  <a:solidFill>
                    <a:srgbClr val="10FBFE"/>
                  </a:solidFill>
                  <a:latin typeface="微软雅黑" panose="020B0503020204020204" charset="-122"/>
                  <a:ea typeface="微软雅黑" panose="020B0503020204020204" charset="-122"/>
                  <a:cs typeface="+mn-ea"/>
                  <a:sym typeface="+mn-lt"/>
                </a:rPr>
                <a:t>自带绕</a:t>
              </a:r>
              <a:r>
                <a:rPr lang="en-US" altLang="zh-CN" sz="1200" dirty="0" err="1">
                  <a:solidFill>
                    <a:srgbClr val="10FBFE"/>
                  </a:solidFill>
                  <a:latin typeface="微软雅黑" panose="020B0503020204020204" charset="-122"/>
                  <a:ea typeface="微软雅黑" panose="020B0503020204020204" charset="-122"/>
                  <a:cs typeface="+mn-ea"/>
                  <a:sym typeface="+mn-lt"/>
                </a:rPr>
                <a:t>waf</a:t>
              </a:r>
              <a:r>
                <a:rPr lang="zh-CN" altLang="en-US" sz="1200" dirty="0">
                  <a:solidFill>
                    <a:srgbClr val="10FBFE"/>
                  </a:solidFill>
                  <a:latin typeface="微软雅黑" panose="020B0503020204020204" charset="-122"/>
                  <a:ea typeface="微软雅黑" panose="020B0503020204020204" charset="-122"/>
                  <a:cs typeface="+mn-ea"/>
                  <a:sym typeface="+mn-lt"/>
                </a:rPr>
                <a:t>光环</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a:t>
              </a:r>
              <a:r>
                <a:rPr lang="zh-CN" altLang="en-US" sz="1200" dirty="0">
                  <a:solidFill>
                    <a:srgbClr val="10FBFE"/>
                  </a:solidFill>
                  <a:latin typeface="微软雅黑" panose="020B0503020204020204" charset="-122"/>
                  <a:ea typeface="微软雅黑" panose="020B0503020204020204" charset="-122"/>
                  <a:cs typeface="+mn-ea"/>
                  <a:sym typeface="+mn-lt"/>
                </a:rPr>
                <a:t>自身未修复漏洞</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8554"/>
            </a:xfrm>
            <a:prstGeom prst="rect">
              <a:avLst/>
            </a:prstGeom>
          </p:spPr>
          <p:txBody>
            <a:bodyPr wrap="square">
              <a:spAutoFit/>
            </a:bodyPr>
            <a:lstStyle/>
            <a:p>
              <a:pPr algn="l">
                <a:lnSpc>
                  <a:spcPct val="100000"/>
                </a:lnSpc>
              </a:pPr>
              <a:r>
                <a:rPr lang="en-US" altLang="zh-CN" sz="1600" b="1" dirty="0">
                  <a:solidFill>
                    <a:srgbClr val="10FBFE"/>
                  </a:solidFill>
                  <a:latin typeface="微软雅黑" panose="020B0503020204020204" charset="-122"/>
                  <a:ea typeface="微软雅黑" panose="020B0503020204020204" charset="-122"/>
                  <a:sym typeface="+mn-ea"/>
                </a:rPr>
                <a:t>HESSIAN</a:t>
              </a:r>
              <a:r>
                <a:rPr lang="zh-CN" altLang="en-US" sz="1600" b="1" dirty="0">
                  <a:solidFill>
                    <a:srgbClr val="10FBFE"/>
                  </a:solidFill>
                  <a:latin typeface="微软雅黑" panose="020B0503020204020204" charset="-122"/>
                  <a:ea typeface="微软雅黑" panose="020B0503020204020204" charset="-122"/>
                  <a:sym typeface="+mn-ea"/>
                </a:rPr>
                <a:t>接口</a:t>
              </a:r>
              <a:endParaRPr lang="zh-CN" altLang="en-US" b="1" dirty="0">
                <a:solidFill>
                  <a:schemeClr val="tx1">
                    <a:lumMod val="65000"/>
                    <a:lumOff val="35000"/>
                  </a:schemeClr>
                </a:solidFill>
              </a:endParaRPr>
            </a:p>
          </p:txBody>
        </p:sp>
      </p:grpSp>
      <p:grpSp>
        <p:nvGrpSpPr>
          <p:cNvPr id="21" name="组合 20"/>
          <p:cNvGrpSpPr/>
          <p:nvPr/>
        </p:nvGrpSpPr>
        <p:grpSpPr>
          <a:xfrm>
            <a:off x="8759940" y="1397695"/>
            <a:ext cx="3109229" cy="1267899"/>
            <a:chOff x="1170909" y="1970074"/>
            <a:chExt cx="3109229" cy="1267899"/>
          </a:xfrm>
        </p:grpSpPr>
        <p:sp>
          <p:nvSpPr>
            <p:cNvPr id="22" name="矩形 21"/>
            <p:cNvSpPr/>
            <p:nvPr/>
          </p:nvSpPr>
          <p:spPr>
            <a:xfrm>
              <a:off x="1170909" y="2344139"/>
              <a:ext cx="3109229" cy="893834"/>
            </a:xfrm>
            <a:prstGeom prst="rect">
              <a:avLst/>
            </a:prstGeom>
          </p:spPr>
          <p:txBody>
            <a:bodyPr wrap="square">
              <a:spAutoFit/>
            </a:bodyPr>
            <a:lstStyle/>
            <a:p>
              <a:pPr marL="228600" indent="-228600">
                <a:lnSpc>
                  <a:spcPct val="150000"/>
                </a:lnSpc>
                <a:buAutoNum type="arabicPeriod"/>
              </a:pPr>
              <a:r>
                <a:rPr lang="zh-CN" altLang="en-US" sz="1200" dirty="0">
                  <a:solidFill>
                    <a:srgbClr val="10FBFE"/>
                  </a:solidFill>
                  <a:latin typeface="微软雅黑" panose="020B0503020204020204" charset="-122"/>
                  <a:ea typeface="微软雅黑" panose="020B0503020204020204" charset="-122"/>
                  <a:cs typeface="+mn-ea"/>
                  <a:sym typeface="+mn-lt"/>
                </a:rPr>
                <a:t>未授权访问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marL="228600" indent="-228600">
                <a:lnSpc>
                  <a:spcPct val="150000"/>
                </a:lnSpc>
                <a:buAutoNum type="arabicPeriod"/>
              </a:pPr>
              <a:r>
                <a:rPr lang="zh-CN" altLang="en-US" sz="1200" dirty="0">
                  <a:solidFill>
                    <a:srgbClr val="10FBFE"/>
                  </a:solidFill>
                  <a:latin typeface="微软雅黑" panose="020B0503020204020204" charset="-122"/>
                  <a:ea typeface="微软雅黑" panose="020B0503020204020204" charset="-122"/>
                  <a:cs typeface="+mn-ea"/>
                  <a:sym typeface="+mn-lt"/>
                </a:rPr>
                <a:t>自带绕</a:t>
              </a:r>
              <a:r>
                <a:rPr lang="en-US" altLang="zh-CN" sz="1200" dirty="0" err="1">
                  <a:solidFill>
                    <a:srgbClr val="10FBFE"/>
                  </a:solidFill>
                  <a:latin typeface="微软雅黑" panose="020B0503020204020204" charset="-122"/>
                  <a:ea typeface="微软雅黑" panose="020B0503020204020204" charset="-122"/>
                  <a:cs typeface="+mn-ea"/>
                  <a:sym typeface="+mn-lt"/>
                </a:rPr>
                <a:t>waf</a:t>
              </a:r>
              <a:r>
                <a:rPr lang="zh-CN" altLang="en-US" sz="1200" dirty="0">
                  <a:solidFill>
                    <a:srgbClr val="10FBFE"/>
                  </a:solidFill>
                  <a:latin typeface="微软雅黑" panose="020B0503020204020204" charset="-122"/>
                  <a:ea typeface="微软雅黑" panose="020B0503020204020204" charset="-122"/>
                  <a:cs typeface="+mn-ea"/>
                  <a:sym typeface="+mn-lt"/>
                </a:rPr>
                <a:t>光环</a:t>
              </a: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a:t>
              </a:r>
              <a:r>
                <a:rPr lang="zh-CN" altLang="en-US" sz="1200" dirty="0">
                  <a:solidFill>
                    <a:srgbClr val="10FBFE"/>
                  </a:solidFill>
                  <a:latin typeface="微软雅黑" panose="020B0503020204020204" charset="-122"/>
                  <a:ea typeface="微软雅黑" panose="020B0503020204020204" charset="-122"/>
                  <a:cs typeface="+mn-ea"/>
                  <a:sym typeface="+mn-lt"/>
                </a:rPr>
                <a:t>  接口枚举猜测</a:t>
              </a:r>
              <a:endParaRPr lang="zh-CN" altLang="en-US" sz="1400" dirty="0">
                <a:solidFill>
                  <a:schemeClr val="tx1">
                    <a:lumMod val="50000"/>
                    <a:lumOff val="50000"/>
                  </a:schemeClr>
                </a:solidFill>
              </a:endParaRPr>
            </a:p>
          </p:txBody>
        </p:sp>
        <p:sp>
          <p:nvSpPr>
            <p:cNvPr id="23" name="矩形 22"/>
            <p:cNvSpPr/>
            <p:nvPr/>
          </p:nvSpPr>
          <p:spPr>
            <a:xfrm>
              <a:off x="1170909" y="1970074"/>
              <a:ext cx="2241974" cy="338554"/>
            </a:xfrm>
            <a:prstGeom prst="rect">
              <a:avLst/>
            </a:prstGeom>
          </p:spPr>
          <p:txBody>
            <a:bodyPr wrap="square">
              <a:spAutoFit/>
            </a:bodyPr>
            <a:lstStyle/>
            <a:p>
              <a:pPr>
                <a:lnSpc>
                  <a:spcPct val="100000"/>
                </a:lnSpc>
              </a:pPr>
              <a:r>
                <a:rPr lang="en-US" altLang="zh-CN" sz="1600" b="1" dirty="0">
                  <a:solidFill>
                    <a:srgbClr val="10FBFE"/>
                  </a:solidFill>
                  <a:latin typeface="微软雅黑" panose="020B0503020204020204" charset="-122"/>
                  <a:ea typeface="微软雅黑" panose="020B0503020204020204" charset="-122"/>
                  <a:sym typeface="+mn-ea"/>
                </a:rPr>
                <a:t>GWT</a:t>
              </a:r>
              <a:r>
                <a:rPr lang="zh-CN" altLang="en-US" sz="1600" b="1" dirty="0">
                  <a:solidFill>
                    <a:srgbClr val="10FBFE"/>
                  </a:solidFill>
                  <a:latin typeface="微软雅黑" panose="020B0503020204020204" charset="-122"/>
                  <a:ea typeface="微软雅黑" panose="020B0503020204020204" charset="-122"/>
                  <a:sym typeface="+mn-ea"/>
                </a:rPr>
                <a:t>接口</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13344510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ppt_x</p:attrName>
                                        </p:attrNameLst>
                                      </p:cBhvr>
                                      <p:tavLst>
                                        <p:tav tm="0">
                                          <p:val>
                                            <p:strVal val="#ppt_x-#ppt_w*1.125000"/>
                                          </p:val>
                                        </p:tav>
                                        <p:tav tm="100000">
                                          <p:val>
                                            <p:strVal val="#ppt_x"/>
                                          </p:val>
                                        </p:tav>
                                      </p:tavLst>
                                    </p:anim>
                                    <p:animEffect transition="in" filter="wipe(right)">
                                      <p:cBhvr>
                                        <p:cTn id="22" dur="500"/>
                                        <p:tgtEl>
                                          <p:spTgt spid="12"/>
                                        </p:tgtEl>
                                      </p:cBhvr>
                                    </p:animEffect>
                                  </p:childTnLst>
                                </p:cTn>
                              </p:par>
                              <p:par>
                                <p:cTn id="23" presetID="12" presetClass="entr" presetSubtype="2" fill="hold" nodeType="withEffect">
                                  <p:stCondLst>
                                    <p:cond delay="25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ppt_x</p:attrName>
                                        </p:attrNameLst>
                                      </p:cBhvr>
                                      <p:tavLst>
                                        <p:tav tm="0">
                                          <p:val>
                                            <p:strVal val="#ppt_x+#ppt_w*1.125000"/>
                                          </p:val>
                                        </p:tav>
                                        <p:tav tm="100000">
                                          <p:val>
                                            <p:strVal val="#ppt_x"/>
                                          </p:val>
                                        </p:tav>
                                      </p:tavLst>
                                    </p:anim>
                                    <p:animEffect transition="in" filter="wipe(left)">
                                      <p:cBhvr>
                                        <p:cTn id="26" dur="500"/>
                                        <p:tgtEl>
                                          <p:spTgt spid="15"/>
                                        </p:tgtEl>
                                      </p:cBhvr>
                                    </p:animEffect>
                                  </p:childTnLst>
                                </p:cTn>
                              </p:par>
                              <p:par>
                                <p:cTn id="27" presetID="12" presetClass="entr" presetSubtype="8" fill="hold" nodeType="withEffect">
                                  <p:stCondLst>
                                    <p:cond delay="50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ppt_x</p:attrName>
                                        </p:attrNameLst>
                                      </p:cBhvr>
                                      <p:tavLst>
                                        <p:tav tm="0">
                                          <p:val>
                                            <p:strVal val="#ppt_x-#ppt_w*1.125000"/>
                                          </p:val>
                                        </p:tav>
                                        <p:tav tm="100000">
                                          <p:val>
                                            <p:strVal val="#ppt_x"/>
                                          </p:val>
                                        </p:tav>
                                      </p:tavLst>
                                    </p:anim>
                                    <p:animEffect transition="in" filter="wipe(right)">
                                      <p:cBhvr>
                                        <p:cTn id="30" dur="500"/>
                                        <p:tgtEl>
                                          <p:spTgt spid="18"/>
                                        </p:tgtEl>
                                      </p:cBhvr>
                                    </p:animEffect>
                                  </p:childTnLst>
                                </p:cTn>
                              </p:par>
                              <p:par>
                                <p:cTn id="31" presetID="12" presetClass="entr" presetSubtype="2" fill="hold" nodeType="withEffect">
                                  <p:stCondLst>
                                    <p:cond delay="75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p:tgtEl>
                                          <p:spTgt spid="21"/>
                                        </p:tgtEl>
                                        <p:attrNameLst>
                                          <p:attrName>ppt_x</p:attrName>
                                        </p:attrNameLst>
                                      </p:cBhvr>
                                      <p:tavLst>
                                        <p:tav tm="0">
                                          <p:val>
                                            <p:strVal val="#ppt_x+#ppt_w*1.125000"/>
                                          </p:val>
                                        </p:tav>
                                        <p:tav tm="100000">
                                          <p:val>
                                            <p:strVal val="#ppt_x"/>
                                          </p:val>
                                        </p:tav>
                                      </p:tavLst>
                                    </p:anim>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30" name="组合 129"/>
          <p:cNvGrpSpPr/>
          <p:nvPr/>
        </p:nvGrpSpPr>
        <p:grpSpPr>
          <a:xfrm>
            <a:off x="4958246" y="4563660"/>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4981160" y="1803823"/>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4664075" y="2844690"/>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5883921" y="2040974"/>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5804550" y="6007674"/>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596335" y="4375323"/>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9" name="矩形 8">
            <a:extLst>
              <a:ext uri="{FF2B5EF4-FFF2-40B4-BE49-F238E27FC236}">
                <a16:creationId xmlns:a16="http://schemas.microsoft.com/office/drawing/2014/main" xmlns="" id="{C2E8300D-4097-462A-BDAF-0982CD0B28AF}"/>
              </a:ext>
            </a:extLst>
          </p:cNvPr>
          <p:cNvSpPr/>
          <p:nvPr/>
        </p:nvSpPr>
        <p:spPr>
          <a:xfrm>
            <a:off x="5961545" y="4663613"/>
            <a:ext cx="5233348" cy="1615827"/>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CXFServlet</a:t>
            </a:r>
            <a:r>
              <a:rPr lang="en-US" altLang="zh-CN" sz="1100" dirty="0">
                <a:solidFill>
                  <a:srgbClr val="10FBFE"/>
                </a:solidFill>
                <a:latin typeface="微软雅黑" panose="020B0503020204020204" charset="-122"/>
                <a:ea typeface="微软雅黑" panose="020B0503020204020204" charset="-122"/>
                <a:cs typeface="+mn-ea"/>
              </a:rPr>
              <a:t>&lt;/servlet-name&gt;  </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servletclass</a:t>
            </a:r>
            <a:r>
              <a:rPr lang="en-US" altLang="zh-CN" sz="1100" dirty="0">
                <a:solidFill>
                  <a:srgbClr val="10FBFE"/>
                </a:solidFill>
                <a:latin typeface="微软雅黑" panose="020B0503020204020204" charset="-122"/>
                <a:ea typeface="微软雅黑" panose="020B0503020204020204" charset="-122"/>
                <a:cs typeface="+mn-ea"/>
              </a:rPr>
              <a:t>&gt;</a:t>
            </a:r>
            <a:r>
              <a:rPr lang="en-US" altLang="zh-CN" sz="1100" dirty="0" err="1">
                <a:solidFill>
                  <a:srgbClr val="10FBFE"/>
                </a:solidFill>
                <a:latin typeface="微软雅黑" panose="020B0503020204020204" charset="-122"/>
                <a:ea typeface="微软雅黑" panose="020B0503020204020204" charset="-122"/>
                <a:cs typeface="+mn-ea"/>
              </a:rPr>
              <a:t>org.apache.cxf.transport.servlet.CXFServlet</a:t>
            </a:r>
            <a:r>
              <a:rPr lang="en-US" altLang="zh-CN" sz="1100" dirty="0">
                <a:solidFill>
                  <a:srgbClr val="10FBFE"/>
                </a:solidFill>
                <a:latin typeface="微软雅黑" panose="020B0503020204020204" charset="-122"/>
                <a:ea typeface="微软雅黑" panose="020B0503020204020204" charset="-122"/>
                <a:cs typeface="+mn-ea"/>
              </a:rPr>
              <a:t>&lt;/servlet-class&gt;</a:t>
            </a:r>
          </a:p>
          <a:p>
            <a:r>
              <a:rPr lang="en-US" altLang="zh-CN" sz="1100" dirty="0">
                <a:solidFill>
                  <a:srgbClr val="10FBFE"/>
                </a:solidFill>
                <a:latin typeface="微软雅黑" panose="020B0503020204020204" charset="-122"/>
                <a:ea typeface="微软雅黑" panose="020B0503020204020204" charset="-122"/>
                <a:cs typeface="+mn-ea"/>
              </a:rPr>
              <a:t>    &lt;load-on-startup&gt;1&lt;/load-on-startup&gt;</a:t>
            </a:r>
          </a:p>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CXFServlet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-pattern&gt;/webservice/*&lt;/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sp>
        <p:nvSpPr>
          <p:cNvPr id="28" name="矩形 27">
            <a:extLst>
              <a:ext uri="{FF2B5EF4-FFF2-40B4-BE49-F238E27FC236}">
                <a16:creationId xmlns:a16="http://schemas.microsoft.com/office/drawing/2014/main" xmlns="" id="{29FF11AA-9943-46CD-B351-8D01E06157C6}"/>
              </a:ext>
            </a:extLst>
          </p:cNvPr>
          <p:cNvSpPr/>
          <p:nvPr/>
        </p:nvSpPr>
        <p:spPr>
          <a:xfrm>
            <a:off x="5961545" y="851097"/>
            <a:ext cx="4092366" cy="1446550"/>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&lt;servlet-name&gt;</a:t>
            </a:r>
            <a:r>
              <a:rPr lang="en-US" altLang="zh-CN" sz="1100" dirty="0" err="1">
                <a:solidFill>
                  <a:srgbClr val="10FBFE"/>
                </a:solidFill>
                <a:latin typeface="微软雅黑" panose="020B0503020204020204" charset="-122"/>
                <a:ea typeface="微软雅黑" panose="020B0503020204020204" charset="-122"/>
                <a:cs typeface="+mn-ea"/>
              </a:rPr>
              <a:t>XFireServlet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-pattern&gt;/servlet/</a:t>
            </a:r>
            <a:r>
              <a:rPr lang="en-US" altLang="zh-CN" sz="1100" dirty="0" err="1">
                <a:solidFill>
                  <a:srgbClr val="10FBFE"/>
                </a:solidFill>
                <a:latin typeface="微软雅黑" panose="020B0503020204020204" charset="-122"/>
                <a:ea typeface="微软雅黑" panose="020B0503020204020204" charset="-122"/>
                <a:cs typeface="+mn-ea"/>
              </a:rPr>
              <a:t>XFireServlet</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&lt;servlet-name&gt;</a:t>
            </a:r>
            <a:r>
              <a:rPr lang="en-US" altLang="zh-CN" sz="1100" dirty="0" err="1">
                <a:solidFill>
                  <a:srgbClr val="10FBFE"/>
                </a:solidFill>
                <a:latin typeface="微软雅黑" panose="020B0503020204020204" charset="-122"/>
                <a:ea typeface="微软雅黑" panose="020B0503020204020204" charset="-122"/>
                <a:cs typeface="+mn-ea"/>
              </a:rPr>
              <a:t>XFireServlet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-pattern&gt;/services/*&lt;/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sp>
        <p:nvSpPr>
          <p:cNvPr id="29" name="矩形 28">
            <a:extLst>
              <a:ext uri="{FF2B5EF4-FFF2-40B4-BE49-F238E27FC236}">
                <a16:creationId xmlns:a16="http://schemas.microsoft.com/office/drawing/2014/main" xmlns="" id="{3678DC1E-EA63-4FB4-8645-D65734DAC387}"/>
              </a:ext>
            </a:extLst>
          </p:cNvPr>
          <p:cNvSpPr/>
          <p:nvPr/>
        </p:nvSpPr>
        <p:spPr>
          <a:xfrm>
            <a:off x="997107" y="1149634"/>
            <a:ext cx="4092366" cy="3585597"/>
          </a:xfrm>
          <a:prstGeom prst="rect">
            <a:avLst/>
          </a:prstGeom>
        </p:spPr>
        <p:txBody>
          <a:bodyPr wrap="square">
            <a:spAutoFit/>
          </a:bodyPr>
          <a:lstStyle/>
          <a:p>
            <a:r>
              <a:rPr lang="zh-CN" altLang="en-US" dirty="0"/>
              <a:t>&lt;</a:t>
            </a:r>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-pattern&gt;/servlet/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r>
              <a:rPr lang="en-US" altLang="zh-CN" sz="1100" dirty="0" err="1">
                <a:solidFill>
                  <a:srgbClr val="10FBFE"/>
                </a:solidFill>
                <a:latin typeface="微软雅黑" panose="020B0503020204020204" charset="-122"/>
                <a:ea typeface="微软雅黑" panose="020B0503020204020204" charset="-122"/>
                <a:cs typeface="+mn-ea"/>
              </a:rPr>
              <a:t>jws</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-pattern&gt;/service/*&lt;/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-pattern&gt;/services/*&lt;/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SOAPMonitorService</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r>
              <a:rPr lang="en-US" altLang="zh-CN" sz="1100" dirty="0" err="1">
                <a:solidFill>
                  <a:srgbClr val="10FBFE"/>
                </a:solidFill>
                <a:latin typeface="微软雅黑" panose="020B0503020204020204" charset="-122"/>
                <a:ea typeface="微软雅黑" panose="020B0503020204020204" charset="-122"/>
                <a:cs typeface="+mn-ea"/>
              </a:rPr>
              <a:t>SOAPMonitor</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grpSp>
        <p:nvGrpSpPr>
          <p:cNvPr id="21" name="组合 20">
            <a:extLst>
              <a:ext uri="{FF2B5EF4-FFF2-40B4-BE49-F238E27FC236}">
                <a16:creationId xmlns:a16="http://schemas.microsoft.com/office/drawing/2014/main" xmlns="" id="{AC112D7D-C4B4-4C05-93AF-1D7E9D748392}"/>
              </a:ext>
            </a:extLst>
          </p:cNvPr>
          <p:cNvGrpSpPr/>
          <p:nvPr/>
        </p:nvGrpSpPr>
        <p:grpSpPr>
          <a:xfrm>
            <a:off x="6336551" y="3172984"/>
            <a:ext cx="1003300" cy="992505"/>
            <a:chOff x="4305571" y="3574858"/>
            <a:chExt cx="890588" cy="881062"/>
          </a:xfrm>
          <a:solidFill>
            <a:srgbClr val="6AE7FF">
              <a:alpha val="20000"/>
            </a:srgbClr>
          </a:solidFill>
        </p:grpSpPr>
        <p:sp>
          <p:nvSpPr>
            <p:cNvPr id="22" name="Freeform 15">
              <a:extLst>
                <a:ext uri="{FF2B5EF4-FFF2-40B4-BE49-F238E27FC236}">
                  <a16:creationId xmlns:a16="http://schemas.microsoft.com/office/drawing/2014/main" xmlns="" id="{267B7794-BC61-460A-A5A6-424D303128B6}"/>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3" name="Freeform 16">
              <a:extLst>
                <a:ext uri="{FF2B5EF4-FFF2-40B4-BE49-F238E27FC236}">
                  <a16:creationId xmlns:a16="http://schemas.microsoft.com/office/drawing/2014/main" xmlns="" id="{97FE4BB2-5124-4ED0-A828-B73ABA006B4F}"/>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24" name="任意多边形 138">
            <a:extLst>
              <a:ext uri="{FF2B5EF4-FFF2-40B4-BE49-F238E27FC236}">
                <a16:creationId xmlns:a16="http://schemas.microsoft.com/office/drawing/2014/main" xmlns="" id="{1202D050-7E5D-45C3-81E1-E3F6B9935582}"/>
              </a:ext>
            </a:extLst>
          </p:cNvPr>
          <p:cNvSpPr/>
          <p:nvPr/>
        </p:nvSpPr>
        <p:spPr>
          <a:xfrm>
            <a:off x="7094138" y="4179752"/>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6" name="矩形 25">
            <a:extLst>
              <a:ext uri="{FF2B5EF4-FFF2-40B4-BE49-F238E27FC236}">
                <a16:creationId xmlns:a16="http://schemas.microsoft.com/office/drawing/2014/main" xmlns="" id="{45CDEBC2-058B-4372-9D89-380C422D1174}"/>
              </a:ext>
            </a:extLst>
          </p:cNvPr>
          <p:cNvSpPr/>
          <p:nvPr/>
        </p:nvSpPr>
        <p:spPr>
          <a:xfrm>
            <a:off x="7399353" y="2614258"/>
            <a:ext cx="4092366" cy="1785104"/>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&lt;servlet-class&gt;</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org.apache.axis.transport.http.AxisServlet</a:t>
            </a:r>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    &lt;/servlet-class&gt;</a:t>
            </a:r>
          </a:p>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-pattern&gt;/services/*&lt;/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pic>
        <p:nvPicPr>
          <p:cNvPr id="7" name="图片 6">
            <a:extLst>
              <a:ext uri="{FF2B5EF4-FFF2-40B4-BE49-F238E27FC236}">
                <a16:creationId xmlns:a16="http://schemas.microsoft.com/office/drawing/2014/main" xmlns="" id="{47FE43E7-F4C5-43D5-8F0D-CDFC22763900}"/>
              </a:ext>
            </a:extLst>
          </p:cNvPr>
          <p:cNvPicPr>
            <a:picLocks noChangeAspect="1"/>
          </p:cNvPicPr>
          <p:nvPr/>
        </p:nvPicPr>
        <p:blipFill>
          <a:blip r:embed="rId3"/>
          <a:stretch>
            <a:fillRect/>
          </a:stretch>
        </p:blipFill>
        <p:spPr>
          <a:xfrm>
            <a:off x="1562853" y="4700274"/>
            <a:ext cx="1003300" cy="317428"/>
          </a:xfrm>
          <a:prstGeom prst="rect">
            <a:avLst/>
          </a:prstGeom>
        </p:spPr>
      </p:pic>
      <p:pic>
        <p:nvPicPr>
          <p:cNvPr id="8" name="图片 7">
            <a:extLst>
              <a:ext uri="{FF2B5EF4-FFF2-40B4-BE49-F238E27FC236}">
                <a16:creationId xmlns:a16="http://schemas.microsoft.com/office/drawing/2014/main" xmlns="" id="{8D9F170D-8A5F-4DF4-8090-58F84810920B}"/>
              </a:ext>
            </a:extLst>
          </p:cNvPr>
          <p:cNvPicPr>
            <a:picLocks noChangeAspect="1"/>
          </p:cNvPicPr>
          <p:nvPr/>
        </p:nvPicPr>
        <p:blipFill>
          <a:blip r:embed="rId4"/>
          <a:stretch>
            <a:fillRect/>
          </a:stretch>
        </p:blipFill>
        <p:spPr>
          <a:xfrm>
            <a:off x="8203345" y="2340630"/>
            <a:ext cx="931343" cy="323946"/>
          </a:xfrm>
          <a:prstGeom prst="rect">
            <a:avLst/>
          </a:prstGeom>
        </p:spPr>
      </p:pic>
      <p:pic>
        <p:nvPicPr>
          <p:cNvPr id="10" name="图片 9">
            <a:extLst>
              <a:ext uri="{FF2B5EF4-FFF2-40B4-BE49-F238E27FC236}">
                <a16:creationId xmlns:a16="http://schemas.microsoft.com/office/drawing/2014/main" xmlns="" id="{F5ED7C55-0A15-48E7-87F2-CA725B0DF505}"/>
              </a:ext>
            </a:extLst>
          </p:cNvPr>
          <p:cNvPicPr>
            <a:picLocks noChangeAspect="1"/>
          </p:cNvPicPr>
          <p:nvPr/>
        </p:nvPicPr>
        <p:blipFill>
          <a:blip r:embed="rId5"/>
          <a:stretch>
            <a:fillRect/>
          </a:stretch>
        </p:blipFill>
        <p:spPr>
          <a:xfrm>
            <a:off x="9445537" y="4472744"/>
            <a:ext cx="920794" cy="325759"/>
          </a:xfrm>
          <a:prstGeom prst="rect">
            <a:avLst/>
          </a:prstGeom>
        </p:spPr>
      </p:pic>
      <p:pic>
        <p:nvPicPr>
          <p:cNvPr id="15" name="图片 14">
            <a:extLst>
              <a:ext uri="{FF2B5EF4-FFF2-40B4-BE49-F238E27FC236}">
                <a16:creationId xmlns:a16="http://schemas.microsoft.com/office/drawing/2014/main" xmlns="" id="{4E898710-0A1A-4816-8F7B-A6F752A49C8C}"/>
              </a:ext>
            </a:extLst>
          </p:cNvPr>
          <p:cNvPicPr>
            <a:picLocks noChangeAspect="1"/>
          </p:cNvPicPr>
          <p:nvPr/>
        </p:nvPicPr>
        <p:blipFill>
          <a:blip r:embed="rId6"/>
          <a:stretch>
            <a:fillRect/>
          </a:stretch>
        </p:blipFill>
        <p:spPr>
          <a:xfrm>
            <a:off x="8142183" y="6306467"/>
            <a:ext cx="1395335" cy="377561"/>
          </a:xfrm>
          <a:prstGeom prst="rect">
            <a:avLst/>
          </a:prstGeom>
        </p:spPr>
      </p:pic>
    </p:spTree>
    <p:extLst>
      <p:ext uri="{BB962C8B-B14F-4D97-AF65-F5344CB8AC3E}">
        <p14:creationId xmlns:p14="http://schemas.microsoft.com/office/powerpoint/2010/main" val="1085009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35" presetClass="entr" presetSubtype="0" fill="hold" nodeType="after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500"/>
                                        <p:tgtEl>
                                          <p:spTgt spid="133"/>
                                        </p:tgtEl>
                                      </p:cBhvr>
                                    </p:animEffect>
                                    <p:anim calcmode="lin" valueType="num">
                                      <p:cBhvr>
                                        <p:cTn id="29" dur="500" fill="hold"/>
                                        <p:tgtEl>
                                          <p:spTgt spid="133"/>
                                        </p:tgtEl>
                                        <p:attrNameLst>
                                          <p:attrName>style.rotation</p:attrName>
                                        </p:attrNameLst>
                                      </p:cBhvr>
                                      <p:tavLst>
                                        <p:tav tm="0">
                                          <p:val>
                                            <p:fltVal val="720"/>
                                          </p:val>
                                        </p:tav>
                                        <p:tav tm="100000">
                                          <p:val>
                                            <p:fltVal val="0"/>
                                          </p:val>
                                        </p:tav>
                                      </p:tavLst>
                                    </p:anim>
                                    <p:anim calcmode="lin" valueType="num">
                                      <p:cBhvr>
                                        <p:cTn id="30" dur="500" fill="hold"/>
                                        <p:tgtEl>
                                          <p:spTgt spid="133"/>
                                        </p:tgtEl>
                                        <p:attrNameLst>
                                          <p:attrName>ppt_h</p:attrName>
                                        </p:attrNameLst>
                                      </p:cBhvr>
                                      <p:tavLst>
                                        <p:tav tm="0">
                                          <p:val>
                                            <p:fltVal val="0"/>
                                          </p:val>
                                        </p:tav>
                                        <p:tav tm="100000">
                                          <p:val>
                                            <p:strVal val="#ppt_h"/>
                                          </p:val>
                                        </p:tav>
                                      </p:tavLst>
                                    </p:anim>
                                    <p:anim calcmode="lin" valueType="num">
                                      <p:cBhvr>
                                        <p:cTn id="31" dur="500" fill="hold"/>
                                        <p:tgtEl>
                                          <p:spTgt spid="133"/>
                                        </p:tgtEl>
                                        <p:attrNameLst>
                                          <p:attrName>ppt_w</p:attrName>
                                        </p:attrNameLst>
                                      </p:cBhvr>
                                      <p:tavLst>
                                        <p:tav tm="0">
                                          <p:val>
                                            <p:fltVal val="0"/>
                                          </p:val>
                                        </p:tav>
                                        <p:tav tm="100000">
                                          <p:val>
                                            <p:strVal val="#ppt_w"/>
                                          </p:val>
                                        </p:tav>
                                      </p:tavLst>
                                    </p:anim>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wipe(left)">
                                      <p:cBhvr>
                                        <p:cTn id="35" dur="500"/>
                                        <p:tgtEl>
                                          <p:spTgt spid="139"/>
                                        </p:tgtEl>
                                      </p:cBhvr>
                                    </p:animEffect>
                                  </p:childTnLst>
                                </p:cTn>
                              </p:par>
                            </p:childTnLst>
                          </p:cTn>
                        </p:par>
                        <p:par>
                          <p:cTn id="36" fill="hold">
                            <p:stCondLst>
                              <p:cond delay="3000"/>
                            </p:stCondLst>
                            <p:childTnLst>
                              <p:par>
                                <p:cTn id="37" presetID="35" presetClass="entr" presetSubtype="0" fill="hold"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fade">
                                      <p:cBhvr>
                                        <p:cTn id="39" dur="500"/>
                                        <p:tgtEl>
                                          <p:spTgt spid="130"/>
                                        </p:tgtEl>
                                      </p:cBhvr>
                                    </p:animEffect>
                                    <p:anim calcmode="lin" valueType="num">
                                      <p:cBhvr>
                                        <p:cTn id="40" dur="500" fill="hold"/>
                                        <p:tgtEl>
                                          <p:spTgt spid="130"/>
                                        </p:tgtEl>
                                        <p:attrNameLst>
                                          <p:attrName>style.rotation</p:attrName>
                                        </p:attrNameLst>
                                      </p:cBhvr>
                                      <p:tavLst>
                                        <p:tav tm="0">
                                          <p:val>
                                            <p:fltVal val="720"/>
                                          </p:val>
                                        </p:tav>
                                        <p:tav tm="100000">
                                          <p:val>
                                            <p:fltVal val="0"/>
                                          </p:val>
                                        </p:tav>
                                      </p:tavLst>
                                    </p:anim>
                                    <p:anim calcmode="lin" valueType="num">
                                      <p:cBhvr>
                                        <p:cTn id="41" dur="500" fill="hold"/>
                                        <p:tgtEl>
                                          <p:spTgt spid="130"/>
                                        </p:tgtEl>
                                        <p:attrNameLst>
                                          <p:attrName>ppt_h</p:attrName>
                                        </p:attrNameLst>
                                      </p:cBhvr>
                                      <p:tavLst>
                                        <p:tav tm="0">
                                          <p:val>
                                            <p:fltVal val="0"/>
                                          </p:val>
                                        </p:tav>
                                        <p:tav tm="100000">
                                          <p:val>
                                            <p:strVal val="#ppt_h"/>
                                          </p:val>
                                        </p:tav>
                                      </p:tavLst>
                                    </p:anim>
                                    <p:anim calcmode="lin" valueType="num">
                                      <p:cBhvr>
                                        <p:cTn id="42" dur="500" fill="hold"/>
                                        <p:tgtEl>
                                          <p:spTgt spid="130"/>
                                        </p:tgtEl>
                                        <p:attrNameLst>
                                          <p:attrName>ppt_w</p:attrName>
                                        </p:attrNameLst>
                                      </p:cBhvr>
                                      <p:tavLst>
                                        <p:tav tm="0">
                                          <p:val>
                                            <p:fltVal val="0"/>
                                          </p:val>
                                        </p:tav>
                                        <p:tav tm="100000">
                                          <p:val>
                                            <p:strVal val="#ppt_w"/>
                                          </p:val>
                                        </p:tav>
                                      </p:tavLst>
                                    </p:anim>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wipe(left)">
                                      <p:cBhvr>
                                        <p:cTn id="46" dur="500"/>
                                        <p:tgtEl>
                                          <p:spTgt spid="140"/>
                                        </p:tgtEl>
                                      </p:cBhvr>
                                    </p:animEffect>
                                  </p:childTnLst>
                                </p:cTn>
                              </p:par>
                            </p:childTnLst>
                          </p:cTn>
                        </p:par>
                        <p:par>
                          <p:cTn id="47" fill="hold">
                            <p:stCondLst>
                              <p:cond delay="4000"/>
                            </p:stCondLst>
                            <p:childTnLst>
                              <p:par>
                                <p:cTn id="48" presetID="35"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anim calcmode="lin" valueType="num">
                                      <p:cBhvr>
                                        <p:cTn id="51" dur="500" fill="hold"/>
                                        <p:tgtEl>
                                          <p:spTgt spid="21"/>
                                        </p:tgtEl>
                                        <p:attrNameLst>
                                          <p:attrName>style.rotation</p:attrName>
                                        </p:attrNameLst>
                                      </p:cBhvr>
                                      <p:tavLst>
                                        <p:tav tm="0">
                                          <p:val>
                                            <p:fltVal val="720"/>
                                          </p:val>
                                        </p:tav>
                                        <p:tav tm="100000">
                                          <p:val>
                                            <p:fltVal val="0"/>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 calcmode="lin" valueType="num">
                                      <p:cBhvr>
                                        <p:cTn id="53" dur="500" fill="hold"/>
                                        <p:tgtEl>
                                          <p:spTgt spid="21"/>
                                        </p:tgtEl>
                                        <p:attrNameLst>
                                          <p:attrName>ppt_w</p:attrName>
                                        </p:attrNameLst>
                                      </p:cBhvr>
                                      <p:tavLst>
                                        <p:tav tm="0">
                                          <p:val>
                                            <p:fltVal val="0"/>
                                          </p:val>
                                        </p:tav>
                                        <p:tav tm="100000">
                                          <p:val>
                                            <p:strVal val="#ppt_w"/>
                                          </p:val>
                                        </p:tav>
                                      </p:tavLst>
                                    </p:anim>
                                  </p:childTnLst>
                                </p:cTn>
                              </p:par>
                            </p:childTnLst>
                          </p:cTn>
                        </p:par>
                        <p:par>
                          <p:cTn id="54" fill="hold">
                            <p:stCondLst>
                              <p:cond delay="4500"/>
                            </p:stCondLst>
                            <p:childTnLst>
                              <p:par>
                                <p:cTn id="55" presetID="22" presetClass="entr" presetSubtype="8"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9" grpId="0" animBg="1"/>
      <p:bldP spid="140" grpId="0" animBg="1"/>
      <p:bldP spid="14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err="1">
                <a:solidFill>
                  <a:srgbClr val="10FBFE"/>
                </a:solidFill>
                <a:latin typeface="微软雅黑" panose="020B0503020204020204" charset="-122"/>
                <a:ea typeface="微软雅黑" panose="020B0503020204020204" charset="-122"/>
                <a:sym typeface="+mn-ea"/>
              </a:rPr>
              <a:t>Jws</a:t>
            </a:r>
            <a:r>
              <a:rPr lang="zh-CN" altLang="en-US" b="1" dirty="0">
                <a:solidFill>
                  <a:srgbClr val="10FBFE"/>
                </a:solidFill>
                <a:latin typeface="微软雅黑" panose="020B0503020204020204" charset="-122"/>
                <a:ea typeface="微软雅黑" panose="020B0503020204020204" charset="-122"/>
                <a:sym typeface="+mn-ea"/>
              </a:rPr>
              <a:t>文件审计</a:t>
            </a:r>
          </a:p>
        </p:txBody>
      </p:sp>
      <p:sp>
        <p:nvSpPr>
          <p:cNvPr id="23562" name="矩形 36"/>
          <p:cNvSpPr>
            <a:spLocks noChangeArrowheads="1"/>
          </p:cNvSpPr>
          <p:nvPr/>
        </p:nvSpPr>
        <p:spPr bwMode="auto">
          <a:xfrm>
            <a:off x="6243955" y="3467735"/>
            <a:ext cx="4984750"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在</a:t>
            </a:r>
            <a:r>
              <a:rPr lang="en-US" altLang="zh-CN" sz="1200" dirty="0">
                <a:solidFill>
                  <a:srgbClr val="10FBFE"/>
                </a:solidFill>
                <a:latin typeface="微软雅黑" panose="020B0503020204020204" charset="-122"/>
                <a:ea typeface="微软雅黑" panose="020B0503020204020204" charset="-122"/>
                <a:cs typeface="+mn-ea"/>
                <a:sym typeface="+mn-lt"/>
              </a:rPr>
              <a:t>web</a:t>
            </a:r>
            <a:r>
              <a:rPr lang="zh-CN" altLang="en-US" sz="1200" dirty="0">
                <a:solidFill>
                  <a:srgbClr val="10FBFE"/>
                </a:solidFill>
                <a:latin typeface="微软雅黑" panose="020B0503020204020204" charset="-122"/>
                <a:ea typeface="微软雅黑" panose="020B0503020204020204" charset="-122"/>
                <a:cs typeface="+mn-ea"/>
                <a:sym typeface="+mn-lt"/>
              </a:rPr>
              <a:t>目录全局查找</a:t>
            </a:r>
            <a:r>
              <a:rPr lang="en-US" altLang="zh-CN" sz="1200" dirty="0" err="1">
                <a:solidFill>
                  <a:srgbClr val="10FBFE"/>
                </a:solidFill>
                <a:latin typeface="微软雅黑" panose="020B0503020204020204" charset="-122"/>
                <a:ea typeface="微软雅黑" panose="020B0503020204020204" charset="-122"/>
                <a:cs typeface="+mn-ea"/>
                <a:sym typeface="+mn-lt"/>
              </a:rPr>
              <a:t>jws</a:t>
            </a:r>
            <a:r>
              <a:rPr lang="zh-CN" altLang="en-US" sz="1200" dirty="0">
                <a:solidFill>
                  <a:srgbClr val="10FBFE"/>
                </a:solidFill>
                <a:latin typeface="微软雅黑" panose="020B0503020204020204" charset="-122"/>
                <a:ea typeface="微软雅黑" panose="020B0503020204020204" charset="-122"/>
                <a:cs typeface="+mn-ea"/>
                <a:sym typeface="+mn-lt"/>
              </a:rPr>
              <a:t>结尾的文件</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根据对应的</a:t>
            </a:r>
            <a:r>
              <a:rPr lang="en-US" altLang="zh-CN" sz="1200" dirty="0">
                <a:solidFill>
                  <a:srgbClr val="10FBFE"/>
                </a:solidFill>
                <a:latin typeface="微软雅黑" panose="020B0503020204020204" charset="-122"/>
                <a:ea typeface="微软雅黑" panose="020B0503020204020204" charset="-122"/>
                <a:cs typeface="+mn-ea"/>
                <a:sym typeface="+mn-lt"/>
              </a:rPr>
              <a:t>web</a:t>
            </a:r>
            <a:r>
              <a:rPr lang="zh-CN" altLang="en-US" sz="1200" dirty="0">
                <a:solidFill>
                  <a:srgbClr val="10FBFE"/>
                </a:solidFill>
                <a:latin typeface="微软雅黑" panose="020B0503020204020204" charset="-122"/>
                <a:ea typeface="微软雅黑" panose="020B0503020204020204" charset="-122"/>
                <a:cs typeface="+mn-ea"/>
                <a:sym typeface="+mn-lt"/>
              </a:rPr>
              <a:t>访问目录通过浏览器进行访问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 </a:t>
            </a:r>
            <a:r>
              <a:rPr lang="zh-CN" altLang="en-US" sz="1200" dirty="0">
                <a:solidFill>
                  <a:srgbClr val="10FBFE"/>
                </a:solidFill>
                <a:latin typeface="微软雅黑" panose="020B0503020204020204" charset="-122"/>
                <a:ea typeface="微软雅黑" panose="020B0503020204020204" charset="-122"/>
                <a:cs typeface="+mn-ea"/>
                <a:sym typeface="+mn-lt"/>
              </a:rPr>
              <a:t>对其相应的接口进行审计</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通常而言</a:t>
            </a:r>
            <a:r>
              <a:rPr lang="en-US" altLang="zh-CN" sz="1200" dirty="0" err="1">
                <a:solidFill>
                  <a:srgbClr val="10FBFE"/>
                </a:solidFill>
                <a:latin typeface="微软雅黑" panose="020B0503020204020204" charset="-122"/>
                <a:ea typeface="微软雅黑" panose="020B0503020204020204" charset="-122"/>
                <a:cs typeface="+mn-ea"/>
                <a:sym typeface="+mn-lt"/>
              </a:rPr>
              <a:t>jws</a:t>
            </a:r>
            <a:r>
              <a:rPr lang="zh-CN" altLang="en-US" sz="1200" dirty="0">
                <a:solidFill>
                  <a:srgbClr val="10FBFE"/>
                </a:solidFill>
                <a:latin typeface="微软雅黑" panose="020B0503020204020204" charset="-122"/>
                <a:ea typeface="微软雅黑" panose="020B0503020204020204" charset="-122"/>
                <a:cs typeface="+mn-ea"/>
                <a:sym typeface="+mn-lt"/>
              </a:rPr>
              <a:t>文件也是</a:t>
            </a:r>
            <a:r>
              <a:rPr lang="en-US" altLang="zh-CN" sz="1200" dirty="0">
                <a:solidFill>
                  <a:srgbClr val="10FBFE"/>
                </a:solidFill>
                <a:latin typeface="微软雅黑" panose="020B0503020204020204" charset="-122"/>
                <a:ea typeface="微软雅黑" panose="020B0503020204020204" charset="-122"/>
                <a:cs typeface="+mn-ea"/>
                <a:sym typeface="+mn-lt"/>
              </a:rPr>
              <a:t>axis2</a:t>
            </a:r>
            <a:r>
              <a:rPr lang="zh-CN" altLang="en-US" sz="1200" dirty="0">
                <a:solidFill>
                  <a:srgbClr val="10FBFE"/>
                </a:solidFill>
                <a:latin typeface="微软雅黑" panose="020B0503020204020204" charset="-122"/>
                <a:ea typeface="微软雅黑" panose="020B0503020204020204" charset="-122"/>
                <a:cs typeface="+mn-ea"/>
                <a:sym typeface="+mn-lt"/>
              </a:rPr>
              <a:t>发布的一种表现形式，然后更多的被审计人员忽略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6" name="图片 5">
            <a:extLst>
              <a:ext uri="{FF2B5EF4-FFF2-40B4-BE49-F238E27FC236}">
                <a16:creationId xmlns:a16="http://schemas.microsoft.com/office/drawing/2014/main" xmlns="" id="{87721FE5-32F2-4CA9-8845-061CBE820392}"/>
              </a:ext>
            </a:extLst>
          </p:cNvPr>
          <p:cNvPicPr>
            <a:picLocks noChangeAspect="1"/>
          </p:cNvPicPr>
          <p:nvPr/>
        </p:nvPicPr>
        <p:blipFill>
          <a:blip r:embed="rId3"/>
          <a:stretch>
            <a:fillRect/>
          </a:stretch>
        </p:blipFill>
        <p:spPr>
          <a:xfrm>
            <a:off x="1469458" y="1087779"/>
            <a:ext cx="4200367" cy="2214899"/>
          </a:xfrm>
          <a:prstGeom prst="rect">
            <a:avLst/>
          </a:prstGeom>
        </p:spPr>
      </p:pic>
      <p:pic>
        <p:nvPicPr>
          <p:cNvPr id="9" name="图片 8">
            <a:extLst>
              <a:ext uri="{FF2B5EF4-FFF2-40B4-BE49-F238E27FC236}">
                <a16:creationId xmlns:a16="http://schemas.microsoft.com/office/drawing/2014/main" xmlns="" id="{B41B20BB-C71D-4466-AE15-A8A946B5F209}"/>
              </a:ext>
            </a:extLst>
          </p:cNvPr>
          <p:cNvPicPr>
            <a:picLocks noChangeAspect="1"/>
          </p:cNvPicPr>
          <p:nvPr/>
        </p:nvPicPr>
        <p:blipFill>
          <a:blip r:embed="rId4"/>
          <a:stretch>
            <a:fillRect/>
          </a:stretch>
        </p:blipFill>
        <p:spPr>
          <a:xfrm>
            <a:off x="1478357" y="3429000"/>
            <a:ext cx="4182567" cy="3105376"/>
          </a:xfrm>
          <a:prstGeom prst="rect">
            <a:avLst/>
          </a:prstGeom>
        </p:spPr>
      </p:pic>
    </p:spTree>
    <p:extLst>
      <p:ext uri="{BB962C8B-B14F-4D97-AF65-F5344CB8AC3E}">
        <p14:creationId xmlns:p14="http://schemas.microsoft.com/office/powerpoint/2010/main" val="8152439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561"/>
                                        </p:tgtEl>
                                        <p:attrNameLst>
                                          <p:attrName>style.visibility</p:attrName>
                                        </p:attrNameLst>
                                      </p:cBhvr>
                                      <p:to>
                                        <p:strVal val="visible"/>
                                      </p:to>
                                    </p:set>
                                    <p:animEffect transition="in" filter="wipe(left)">
                                      <p:cBhvr>
                                        <p:cTn id="25" dur="500"/>
                                        <p:tgtEl>
                                          <p:spTgt spid="235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wipe(left)">
                                      <p:cBhvr>
                                        <p:cTn id="28" dur="500"/>
                                        <p:tgtEl>
                                          <p:spTgt spid="23563"/>
                                        </p:tgtEl>
                                      </p:cBhvr>
                                    </p:animEffect>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23562"/>
                                        </p:tgtEl>
                                        <p:attrNameLst>
                                          <p:attrName>style.visibility</p:attrName>
                                        </p:attrNameLst>
                                      </p:cBhvr>
                                      <p:to>
                                        <p:strVal val="visible"/>
                                      </p:to>
                                    </p:set>
                                    <p:anim calcmode="lin" valueType="num">
                                      <p:cBhvr additive="base">
                                        <p:cTn id="32" dur="500"/>
                                        <p:tgtEl>
                                          <p:spTgt spid="23562"/>
                                        </p:tgtEl>
                                        <p:attrNameLst>
                                          <p:attrName>ppt_y</p:attrName>
                                        </p:attrNameLst>
                                      </p:cBhvr>
                                      <p:tavLst>
                                        <p:tav tm="0">
                                          <p:val>
                                            <p:strVal val="#ppt_y+#ppt_h*1.125000"/>
                                          </p:val>
                                        </p:tav>
                                        <p:tav tm="100000">
                                          <p:val>
                                            <p:strVal val="#ppt_y"/>
                                          </p:val>
                                        </p:tav>
                                      </p:tavLst>
                                    </p:anim>
                                    <p:animEffect transition="in" filter="wipe(up)">
                                      <p:cBhvr>
                                        <p:cTn id="33" dur="500"/>
                                        <p:tgtEl>
                                          <p:spTgt spid="23562"/>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5" grpId="0" animBg="1"/>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dirty="0" err="1">
                <a:solidFill>
                  <a:srgbClr val="10FBFE"/>
                </a:solidFill>
                <a:latin typeface="微软雅黑" panose="020B0503020204020204" charset="-122"/>
                <a:ea typeface="微软雅黑" panose="020B0503020204020204" charset="-122"/>
                <a:cs typeface="+mn-ea"/>
              </a:rPr>
              <a:t>SOAPMonitor</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23562" name="矩形 36"/>
          <p:cNvSpPr>
            <a:spLocks noChangeArrowheads="1"/>
          </p:cNvSpPr>
          <p:nvPr/>
        </p:nvSpPr>
        <p:spPr bwMode="auto">
          <a:xfrm>
            <a:off x="6243955" y="3467735"/>
            <a:ext cx="4984750"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访问根路径</a:t>
            </a:r>
            <a:r>
              <a:rPr lang="en-US" altLang="zh-CN" sz="1200" dirty="0">
                <a:solidFill>
                  <a:srgbClr val="10FBFE"/>
                </a:solidFill>
                <a:latin typeface="微软雅黑" panose="020B0503020204020204" charset="-122"/>
                <a:ea typeface="微软雅黑" panose="020B0503020204020204" charset="-122"/>
                <a:cs typeface="+mn-ea"/>
                <a:sym typeface="+mn-lt"/>
              </a:rPr>
              <a:t>/</a:t>
            </a:r>
            <a:r>
              <a:rPr lang="en-US" altLang="zh-CN" sz="1200" dirty="0" err="1">
                <a:solidFill>
                  <a:srgbClr val="10FBFE"/>
                </a:solidFill>
                <a:latin typeface="微软雅黑" panose="020B0503020204020204" charset="-122"/>
                <a:ea typeface="微软雅黑" panose="020B0503020204020204" charset="-122"/>
                <a:cs typeface="+mn-ea"/>
              </a:rPr>
              <a:t>SOAPMonitor</a:t>
            </a:r>
            <a:r>
              <a:rPr lang="en-US" altLang="zh-CN" sz="1200" dirty="0">
                <a:solidFill>
                  <a:srgbClr val="10FBFE"/>
                </a:solidFill>
                <a:latin typeface="微软雅黑" panose="020B0503020204020204" charset="-122"/>
                <a:ea typeface="微软雅黑" panose="020B0503020204020204" charset="-122"/>
                <a:cs typeface="+mn-ea"/>
              </a:rPr>
              <a:t> , </a:t>
            </a:r>
            <a:r>
              <a:rPr lang="zh-CN" altLang="en-US" sz="1200" dirty="0">
                <a:solidFill>
                  <a:srgbClr val="10FBFE"/>
                </a:solidFill>
                <a:latin typeface="微软雅黑" panose="020B0503020204020204" charset="-122"/>
                <a:ea typeface="微软雅黑" panose="020B0503020204020204" charset="-122"/>
                <a:cs typeface="+mn-ea"/>
              </a:rPr>
              <a:t>右键源码就可以看到一个配置项内容</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远程调试时候开放默认</a:t>
            </a:r>
            <a:r>
              <a:rPr lang="en-US" altLang="zh-CN" sz="1200" dirty="0">
                <a:solidFill>
                  <a:srgbClr val="10FBFE"/>
                </a:solidFill>
                <a:latin typeface="微软雅黑" panose="020B0503020204020204" charset="-122"/>
                <a:ea typeface="微软雅黑" panose="020B0503020204020204" charset="-122"/>
                <a:cs typeface="+mn-ea"/>
                <a:sym typeface="+mn-lt"/>
              </a:rPr>
              <a:t>5001</a:t>
            </a:r>
            <a:r>
              <a:rPr lang="zh-CN" altLang="en-US" sz="1200" dirty="0">
                <a:solidFill>
                  <a:srgbClr val="10FBFE"/>
                </a:solidFill>
                <a:latin typeface="微软雅黑" panose="020B0503020204020204" charset="-122"/>
                <a:ea typeface="微软雅黑" panose="020B0503020204020204" charset="-122"/>
                <a:cs typeface="+mn-ea"/>
                <a:sym typeface="+mn-lt"/>
              </a:rPr>
              <a:t>端口进行对象传输</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 </a:t>
            </a:r>
            <a:r>
              <a:rPr lang="zh-CN" altLang="en-US" sz="1200" dirty="0">
                <a:solidFill>
                  <a:srgbClr val="10FBFE"/>
                </a:solidFill>
                <a:latin typeface="微软雅黑" panose="020B0503020204020204" charset="-122"/>
                <a:ea typeface="微软雅黑" panose="020B0503020204020204" charset="-122"/>
                <a:cs typeface="+mn-ea"/>
                <a:sym typeface="+mn-lt"/>
              </a:rPr>
              <a:t>寻找对应的执行链构造</a:t>
            </a:r>
            <a:r>
              <a:rPr lang="en-US" altLang="zh-CN" sz="1200" dirty="0">
                <a:solidFill>
                  <a:srgbClr val="10FBFE"/>
                </a:solidFill>
                <a:latin typeface="微软雅黑" panose="020B0503020204020204" charset="-122"/>
                <a:ea typeface="微软雅黑" panose="020B0503020204020204" charset="-122"/>
                <a:cs typeface="+mn-ea"/>
                <a:sym typeface="+mn-lt"/>
              </a:rPr>
              <a:t>payload</a:t>
            </a:r>
            <a:r>
              <a:rPr lang="zh-CN" altLang="en-US" sz="1200" dirty="0">
                <a:solidFill>
                  <a:srgbClr val="10FBFE"/>
                </a:solidFill>
                <a:latin typeface="微软雅黑" panose="020B0503020204020204" charset="-122"/>
                <a:ea typeface="微软雅黑" panose="020B0503020204020204" charset="-122"/>
                <a:cs typeface="+mn-ea"/>
                <a:sym typeface="+mn-lt"/>
              </a:rPr>
              <a:t>进行</a:t>
            </a:r>
            <a:r>
              <a:rPr lang="en-US" altLang="zh-CN" sz="1200" dirty="0">
                <a:solidFill>
                  <a:srgbClr val="10FBFE"/>
                </a:solidFill>
                <a:latin typeface="微软雅黑" panose="020B0503020204020204" charset="-122"/>
                <a:ea typeface="微软雅黑" panose="020B0503020204020204" charset="-122"/>
                <a:cs typeface="+mn-ea"/>
                <a:sym typeface="+mn-lt"/>
              </a:rPr>
              <a:t>rec</a:t>
            </a:r>
          </a:p>
        </p:txBody>
      </p:sp>
      <p:sp>
        <p:nvSpPr>
          <p:cNvPr id="23563" name="矩形 37"/>
          <p:cNvSpPr>
            <a:spLocks noChangeArrowheads="1"/>
          </p:cNvSpPr>
          <p:nvPr/>
        </p:nvSpPr>
        <p:spPr bwMode="auto">
          <a:xfrm>
            <a:off x="6243955" y="2452370"/>
            <a:ext cx="505015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用来进行</a:t>
            </a:r>
            <a:r>
              <a:rPr lang="en-US" altLang="zh-CN" sz="1200" dirty="0">
                <a:solidFill>
                  <a:srgbClr val="01C3E3"/>
                </a:solidFill>
                <a:latin typeface="微软雅黑" panose="020B0503020204020204" charset="-122"/>
                <a:ea typeface="微软雅黑" panose="020B0503020204020204" charset="-122"/>
              </a:rPr>
              <a:t>webservice</a:t>
            </a:r>
            <a:r>
              <a:rPr lang="zh-CN" altLang="en-US" sz="1200" dirty="0">
                <a:solidFill>
                  <a:srgbClr val="01C3E3"/>
                </a:solidFill>
                <a:latin typeface="微软雅黑" panose="020B0503020204020204" charset="-122"/>
                <a:ea typeface="微软雅黑" panose="020B0503020204020204" charset="-122"/>
              </a:rPr>
              <a:t>管理发布，调试等等，这里面存在一个反序列化的问题</a:t>
            </a: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7" name="图片 6">
            <a:extLst>
              <a:ext uri="{FF2B5EF4-FFF2-40B4-BE49-F238E27FC236}">
                <a16:creationId xmlns:a16="http://schemas.microsoft.com/office/drawing/2014/main" xmlns="" id="{5C1A78B1-D17A-40BB-9300-D6C9CB270023}"/>
              </a:ext>
            </a:extLst>
          </p:cNvPr>
          <p:cNvPicPr>
            <a:picLocks noChangeAspect="1"/>
          </p:cNvPicPr>
          <p:nvPr/>
        </p:nvPicPr>
        <p:blipFill>
          <a:blip r:embed="rId3"/>
          <a:stretch>
            <a:fillRect/>
          </a:stretch>
        </p:blipFill>
        <p:spPr>
          <a:xfrm>
            <a:off x="1513335" y="978201"/>
            <a:ext cx="4209287" cy="2211104"/>
          </a:xfrm>
          <a:prstGeom prst="rect">
            <a:avLst/>
          </a:prstGeom>
        </p:spPr>
      </p:pic>
      <p:pic>
        <p:nvPicPr>
          <p:cNvPr id="8" name="图片 7">
            <a:extLst>
              <a:ext uri="{FF2B5EF4-FFF2-40B4-BE49-F238E27FC236}">
                <a16:creationId xmlns:a16="http://schemas.microsoft.com/office/drawing/2014/main" xmlns="" id="{A6F168BC-A994-4A11-8B93-2CFF2028770C}"/>
              </a:ext>
            </a:extLst>
          </p:cNvPr>
          <p:cNvPicPr>
            <a:picLocks noChangeAspect="1"/>
          </p:cNvPicPr>
          <p:nvPr/>
        </p:nvPicPr>
        <p:blipFill>
          <a:blip r:embed="rId4"/>
          <a:stretch>
            <a:fillRect/>
          </a:stretch>
        </p:blipFill>
        <p:spPr>
          <a:xfrm>
            <a:off x="1513335" y="3253105"/>
            <a:ext cx="4209283" cy="3373915"/>
          </a:xfrm>
          <a:prstGeom prst="rect">
            <a:avLst/>
          </a:prstGeom>
        </p:spPr>
      </p:pic>
    </p:spTree>
    <p:extLst>
      <p:ext uri="{BB962C8B-B14F-4D97-AF65-F5344CB8AC3E}">
        <p14:creationId xmlns:p14="http://schemas.microsoft.com/office/powerpoint/2010/main" val="41586521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561"/>
                                        </p:tgtEl>
                                        <p:attrNameLst>
                                          <p:attrName>style.visibility</p:attrName>
                                        </p:attrNameLst>
                                      </p:cBhvr>
                                      <p:to>
                                        <p:strVal val="visible"/>
                                      </p:to>
                                    </p:set>
                                    <p:animEffect transition="in" filter="wipe(left)">
                                      <p:cBhvr>
                                        <p:cTn id="25" dur="500"/>
                                        <p:tgtEl>
                                          <p:spTgt spid="235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wipe(left)">
                                      <p:cBhvr>
                                        <p:cTn id="28" dur="500"/>
                                        <p:tgtEl>
                                          <p:spTgt spid="23563"/>
                                        </p:tgtEl>
                                      </p:cBhvr>
                                    </p:animEffect>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23562"/>
                                        </p:tgtEl>
                                        <p:attrNameLst>
                                          <p:attrName>style.visibility</p:attrName>
                                        </p:attrNameLst>
                                      </p:cBhvr>
                                      <p:to>
                                        <p:strVal val="visible"/>
                                      </p:to>
                                    </p:set>
                                    <p:anim calcmode="lin" valueType="num">
                                      <p:cBhvr additive="base">
                                        <p:cTn id="32" dur="500"/>
                                        <p:tgtEl>
                                          <p:spTgt spid="23562"/>
                                        </p:tgtEl>
                                        <p:attrNameLst>
                                          <p:attrName>ppt_y</p:attrName>
                                        </p:attrNameLst>
                                      </p:cBhvr>
                                      <p:tavLst>
                                        <p:tav tm="0">
                                          <p:val>
                                            <p:strVal val="#ppt_y+#ppt_h*1.125000"/>
                                          </p:val>
                                        </p:tav>
                                        <p:tav tm="100000">
                                          <p:val>
                                            <p:strVal val="#ppt_y"/>
                                          </p:val>
                                        </p:tav>
                                      </p:tavLst>
                                    </p:anim>
                                    <p:animEffect transition="in" filter="wipe(up)">
                                      <p:cBhvr>
                                        <p:cTn id="33" dur="500"/>
                                        <p:tgtEl>
                                          <p:spTgt spid="23562"/>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5" grpId="0" animBg="1"/>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a:cxnSpLocks/>
          </p:cNvCxnSpPr>
          <p:nvPr/>
        </p:nvCxnSpPr>
        <p:spPr>
          <a:xfrm>
            <a:off x="5983288" y="881440"/>
            <a:ext cx="634" cy="5536138"/>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10FBFE"/>
                </a:solidFill>
                <a:latin typeface="微软雅黑" panose="020B0503020204020204" charset="-122"/>
                <a:ea typeface="微软雅黑" panose="020B0503020204020204" charset="-122"/>
                <a:sym typeface="+mn-ea"/>
              </a:rPr>
              <a:t>Axis2</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23562" name="矩形 36"/>
          <p:cNvSpPr>
            <a:spLocks noChangeArrowheads="1"/>
          </p:cNvSpPr>
          <p:nvPr/>
        </p:nvSpPr>
        <p:spPr bwMode="auto">
          <a:xfrm>
            <a:off x="6243954" y="3467735"/>
            <a:ext cx="5257349"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访问对应的</a:t>
            </a:r>
            <a:r>
              <a:rPr lang="en-US" altLang="zh-CN" sz="1200" dirty="0">
                <a:solidFill>
                  <a:srgbClr val="10FBFE"/>
                </a:solidFill>
                <a:latin typeface="微软雅黑" panose="020B0503020204020204" charset="-122"/>
                <a:ea typeface="微软雅黑" panose="020B0503020204020204" charset="-122"/>
                <a:cs typeface="+mn-ea"/>
                <a:sym typeface="+mn-lt"/>
              </a:rPr>
              <a:t>webservice</a:t>
            </a:r>
            <a:r>
              <a:rPr lang="zh-CN" altLang="en-US" sz="1200" dirty="0">
                <a:solidFill>
                  <a:srgbClr val="10FBFE"/>
                </a:solidFill>
                <a:latin typeface="微软雅黑" panose="020B0503020204020204" charset="-122"/>
                <a:ea typeface="微软雅黑" panose="020B0503020204020204" charset="-122"/>
                <a:cs typeface="+mn-ea"/>
                <a:sym typeface="+mn-lt"/>
              </a:rPr>
              <a:t>路径，比如</a:t>
            </a:r>
            <a:r>
              <a:rPr lang="en-US" altLang="zh-CN" sz="1200" dirty="0">
                <a:solidFill>
                  <a:srgbClr val="10FBFE"/>
                </a:solidFill>
                <a:latin typeface="微软雅黑" panose="020B0503020204020204" charset="-122"/>
                <a:ea typeface="微软雅黑" panose="020B0503020204020204" charset="-122"/>
                <a:cs typeface="+mn-ea"/>
                <a:sym typeface="+mn-lt"/>
              </a:rPr>
              <a:t>/services/</a:t>
            </a:r>
            <a:r>
              <a:rPr lang="zh-CN" altLang="en-US" sz="1200" dirty="0">
                <a:solidFill>
                  <a:srgbClr val="10FBFE"/>
                </a:solidFill>
                <a:latin typeface="微软雅黑" panose="020B0503020204020204" charset="-122"/>
                <a:ea typeface="微软雅黑" panose="020B0503020204020204" charset="-122"/>
                <a:cs typeface="+mn-ea"/>
                <a:sym typeface="+mn-lt"/>
              </a:rPr>
              <a:t>或者</a:t>
            </a:r>
            <a:r>
              <a:rPr lang="en-US" altLang="zh-CN" sz="1200" dirty="0">
                <a:solidFill>
                  <a:srgbClr val="10FBFE"/>
                </a:solidFill>
                <a:latin typeface="微软雅黑" panose="020B0503020204020204" charset="-122"/>
                <a:ea typeface="微软雅黑" panose="020B0503020204020204" charset="-122"/>
                <a:cs typeface="+mn-ea"/>
                <a:sym typeface="+mn-lt"/>
              </a:rPr>
              <a:t>/servlet/</a:t>
            </a:r>
            <a:r>
              <a:rPr lang="en-US" altLang="zh-CN" sz="1200" dirty="0" err="1">
                <a:solidFill>
                  <a:srgbClr val="10FBFE"/>
                </a:solidFill>
                <a:latin typeface="微软雅黑" panose="020B0503020204020204" charset="-122"/>
                <a:ea typeface="微软雅黑" panose="020B0503020204020204" charset="-122"/>
                <a:cs typeface="+mn-ea"/>
                <a:sym typeface="+mn-lt"/>
              </a:rPr>
              <a:t>AxisServlet</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对所有接口对应的类进行审计，通常默认情况下都是一一对应</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 </a:t>
            </a:r>
            <a:r>
              <a:rPr lang="zh-CN" altLang="en-US" sz="1200" dirty="0">
                <a:solidFill>
                  <a:srgbClr val="10FBFE"/>
                </a:solidFill>
                <a:latin typeface="微软雅黑" panose="020B0503020204020204" charset="-122"/>
                <a:ea typeface="微软雅黑" panose="020B0503020204020204" charset="-122"/>
                <a:cs typeface="+mn-ea"/>
                <a:sym typeface="+mn-lt"/>
              </a:rPr>
              <a:t>低版本构造</a:t>
            </a:r>
            <a:r>
              <a:rPr lang="en-US" altLang="zh-CN" sz="1200" dirty="0" err="1">
                <a:solidFill>
                  <a:srgbClr val="10FBFE"/>
                </a:solidFill>
                <a:latin typeface="微软雅黑" panose="020B0503020204020204" charset="-122"/>
                <a:ea typeface="微软雅黑" panose="020B0503020204020204" charset="-122"/>
                <a:cs typeface="+mn-ea"/>
                <a:sym typeface="+mn-lt"/>
              </a:rPr>
              <a:t>xxe</a:t>
            </a:r>
            <a:r>
              <a:rPr lang="en-US" altLang="zh-CN" sz="1200" dirty="0">
                <a:solidFill>
                  <a:srgbClr val="10FBFE"/>
                </a:solidFill>
                <a:latin typeface="微软雅黑" panose="020B0503020204020204" charset="-122"/>
                <a:ea typeface="微软雅黑" panose="020B0503020204020204" charset="-122"/>
                <a:cs typeface="+mn-ea"/>
                <a:sym typeface="+mn-lt"/>
              </a:rPr>
              <a:t> payload</a:t>
            </a:r>
            <a:r>
              <a:rPr lang="zh-CN" altLang="en-US" sz="1200" dirty="0">
                <a:solidFill>
                  <a:srgbClr val="10FBFE"/>
                </a:solidFill>
                <a:latin typeface="微软雅黑" panose="020B0503020204020204" charset="-122"/>
                <a:ea typeface="微软雅黑" panose="020B0503020204020204" charset="-122"/>
                <a:cs typeface="+mn-ea"/>
                <a:sym typeface="+mn-lt"/>
              </a:rPr>
              <a:t>可以进行漏洞测试</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对于整个项目通过</a:t>
            </a:r>
            <a:r>
              <a:rPr lang="en-US" altLang="zh-CN" sz="1200" dirty="0">
                <a:solidFill>
                  <a:srgbClr val="01C3E3"/>
                </a:solidFill>
                <a:latin typeface="微软雅黑" panose="020B0503020204020204" charset="-122"/>
                <a:ea typeface="微软雅黑" panose="020B0503020204020204" charset="-122"/>
              </a:rPr>
              <a:t>axis2</a:t>
            </a:r>
            <a:r>
              <a:rPr lang="zh-CN" altLang="en-US" sz="1200" dirty="0">
                <a:solidFill>
                  <a:srgbClr val="01C3E3"/>
                </a:solidFill>
                <a:latin typeface="微软雅黑" panose="020B0503020204020204" charset="-122"/>
                <a:ea typeface="微软雅黑" panose="020B0503020204020204" charset="-122"/>
              </a:rPr>
              <a:t>或者</a:t>
            </a:r>
            <a:r>
              <a:rPr lang="en-US" altLang="zh-CN" sz="1200" dirty="0">
                <a:solidFill>
                  <a:srgbClr val="01C3E3"/>
                </a:solidFill>
                <a:latin typeface="微软雅黑" panose="020B0503020204020204" charset="-122"/>
                <a:ea typeface="微软雅黑" panose="020B0503020204020204" charset="-122"/>
              </a:rPr>
              <a:t>axis</a:t>
            </a:r>
            <a:r>
              <a:rPr lang="zh-CN" altLang="en-US" sz="1200" dirty="0">
                <a:solidFill>
                  <a:srgbClr val="01C3E3"/>
                </a:solidFill>
                <a:latin typeface="微软雅黑" panose="020B0503020204020204" charset="-122"/>
                <a:ea typeface="微软雅黑" panose="020B0503020204020204" charset="-122"/>
              </a:rPr>
              <a:t>发布的服务，从统计经验上来讲，未授权大面积存在，而且低版本的从全局上就存在</a:t>
            </a:r>
            <a:r>
              <a:rPr lang="en-US" altLang="zh-CN" sz="1200" dirty="0">
                <a:solidFill>
                  <a:srgbClr val="01C3E3"/>
                </a:solidFill>
                <a:latin typeface="微软雅黑" panose="020B0503020204020204" charset="-122"/>
                <a:ea typeface="微软雅黑" panose="020B0503020204020204" charset="-122"/>
              </a:rPr>
              <a:t>xml</a:t>
            </a:r>
            <a:r>
              <a:rPr lang="zh-CN" altLang="en-US" sz="1200" dirty="0">
                <a:solidFill>
                  <a:srgbClr val="01C3E3"/>
                </a:solidFill>
                <a:latin typeface="微软雅黑" panose="020B0503020204020204" charset="-122"/>
                <a:ea typeface="微软雅黑" panose="020B0503020204020204" charset="-122"/>
              </a:rPr>
              <a:t>实体注入漏洞</a:t>
            </a: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10" name="图片 9">
            <a:extLst>
              <a:ext uri="{FF2B5EF4-FFF2-40B4-BE49-F238E27FC236}">
                <a16:creationId xmlns:a16="http://schemas.microsoft.com/office/drawing/2014/main" xmlns="" id="{0207AD17-FA56-450B-9B89-B36C1D9042CD}"/>
              </a:ext>
            </a:extLst>
          </p:cNvPr>
          <p:cNvPicPr>
            <a:picLocks noChangeAspect="1"/>
          </p:cNvPicPr>
          <p:nvPr/>
        </p:nvPicPr>
        <p:blipFill>
          <a:blip r:embed="rId3"/>
          <a:stretch>
            <a:fillRect/>
          </a:stretch>
        </p:blipFill>
        <p:spPr>
          <a:xfrm>
            <a:off x="1384247" y="948712"/>
            <a:ext cx="4209270" cy="3007316"/>
          </a:xfrm>
          <a:prstGeom prst="rect">
            <a:avLst/>
          </a:prstGeom>
        </p:spPr>
      </p:pic>
      <p:pic>
        <p:nvPicPr>
          <p:cNvPr id="11" name="图片 10">
            <a:extLst>
              <a:ext uri="{FF2B5EF4-FFF2-40B4-BE49-F238E27FC236}">
                <a16:creationId xmlns:a16="http://schemas.microsoft.com/office/drawing/2014/main" xmlns="" id="{05E80BDD-0707-4FAA-92B9-E92A846834D4}"/>
              </a:ext>
            </a:extLst>
          </p:cNvPr>
          <p:cNvPicPr>
            <a:picLocks noChangeAspect="1"/>
          </p:cNvPicPr>
          <p:nvPr/>
        </p:nvPicPr>
        <p:blipFill>
          <a:blip r:embed="rId4"/>
          <a:stretch>
            <a:fillRect/>
          </a:stretch>
        </p:blipFill>
        <p:spPr>
          <a:xfrm>
            <a:off x="1181302" y="4023300"/>
            <a:ext cx="4707847" cy="2294624"/>
          </a:xfrm>
          <a:prstGeom prst="rect">
            <a:avLst/>
          </a:prstGeom>
        </p:spPr>
      </p:pic>
      <p:pic>
        <p:nvPicPr>
          <p:cNvPr id="12" name="图片 11">
            <a:extLst>
              <a:ext uri="{FF2B5EF4-FFF2-40B4-BE49-F238E27FC236}">
                <a16:creationId xmlns:a16="http://schemas.microsoft.com/office/drawing/2014/main" xmlns="" id="{076AF472-469F-477A-9D4F-83D100D93BC3}"/>
              </a:ext>
            </a:extLst>
          </p:cNvPr>
          <p:cNvPicPr>
            <a:picLocks noChangeAspect="1"/>
          </p:cNvPicPr>
          <p:nvPr/>
        </p:nvPicPr>
        <p:blipFill>
          <a:blip r:embed="rId5"/>
          <a:stretch>
            <a:fillRect/>
          </a:stretch>
        </p:blipFill>
        <p:spPr>
          <a:xfrm>
            <a:off x="6172200" y="4635838"/>
            <a:ext cx="5422084" cy="1601600"/>
          </a:xfrm>
          <a:prstGeom prst="rect">
            <a:avLst/>
          </a:prstGeom>
        </p:spPr>
      </p:pic>
    </p:spTree>
    <p:extLst>
      <p:ext uri="{BB962C8B-B14F-4D97-AF65-F5344CB8AC3E}">
        <p14:creationId xmlns:p14="http://schemas.microsoft.com/office/powerpoint/2010/main" val="31949662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561"/>
                                        </p:tgtEl>
                                        <p:attrNameLst>
                                          <p:attrName>style.visibility</p:attrName>
                                        </p:attrNameLst>
                                      </p:cBhvr>
                                      <p:to>
                                        <p:strVal val="visible"/>
                                      </p:to>
                                    </p:set>
                                    <p:animEffect transition="in" filter="wipe(left)">
                                      <p:cBhvr>
                                        <p:cTn id="25" dur="500"/>
                                        <p:tgtEl>
                                          <p:spTgt spid="235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wipe(left)">
                                      <p:cBhvr>
                                        <p:cTn id="28" dur="500"/>
                                        <p:tgtEl>
                                          <p:spTgt spid="23563"/>
                                        </p:tgtEl>
                                      </p:cBhvr>
                                    </p:animEffect>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23562"/>
                                        </p:tgtEl>
                                        <p:attrNameLst>
                                          <p:attrName>style.visibility</p:attrName>
                                        </p:attrNameLst>
                                      </p:cBhvr>
                                      <p:to>
                                        <p:strVal val="visible"/>
                                      </p:to>
                                    </p:set>
                                    <p:anim calcmode="lin" valueType="num">
                                      <p:cBhvr additive="base">
                                        <p:cTn id="32" dur="500"/>
                                        <p:tgtEl>
                                          <p:spTgt spid="23562"/>
                                        </p:tgtEl>
                                        <p:attrNameLst>
                                          <p:attrName>ppt_y</p:attrName>
                                        </p:attrNameLst>
                                      </p:cBhvr>
                                      <p:tavLst>
                                        <p:tav tm="0">
                                          <p:val>
                                            <p:strVal val="#ppt_y+#ppt_h*1.125000"/>
                                          </p:val>
                                        </p:tav>
                                        <p:tav tm="100000">
                                          <p:val>
                                            <p:strVal val="#ppt_y"/>
                                          </p:val>
                                        </p:tav>
                                      </p:tavLst>
                                    </p:anim>
                                    <p:animEffect transition="in" filter="wipe(up)">
                                      <p:cBhvr>
                                        <p:cTn id="33" dur="500"/>
                                        <p:tgtEl>
                                          <p:spTgt spid="23562"/>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5"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a:cxnSpLocks/>
          </p:cNvCxnSpPr>
          <p:nvPr/>
        </p:nvCxnSpPr>
        <p:spPr>
          <a:xfrm>
            <a:off x="5983288" y="1166070"/>
            <a:ext cx="0" cy="4440028"/>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dirty="0" err="1">
                <a:solidFill>
                  <a:srgbClr val="10FBFE"/>
                </a:solidFill>
                <a:latin typeface="微软雅黑" panose="020B0503020204020204" charset="-122"/>
                <a:ea typeface="微软雅黑" panose="020B0503020204020204" charset="-122"/>
                <a:cs typeface="+mn-ea"/>
              </a:rPr>
              <a:t>Xfire</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23562" name="矩形 36"/>
          <p:cNvSpPr>
            <a:spLocks noChangeArrowheads="1"/>
          </p:cNvSpPr>
          <p:nvPr/>
        </p:nvSpPr>
        <p:spPr bwMode="auto">
          <a:xfrm>
            <a:off x="6243955" y="3467735"/>
            <a:ext cx="498475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访问根路径</a:t>
            </a:r>
            <a:r>
              <a:rPr lang="en-US" altLang="zh-CN" sz="1200" dirty="0">
                <a:solidFill>
                  <a:srgbClr val="10FBFE"/>
                </a:solidFill>
                <a:latin typeface="微软雅黑" panose="020B0503020204020204" charset="-122"/>
                <a:ea typeface="微软雅黑" panose="020B0503020204020204" charset="-122"/>
                <a:cs typeface="+mn-ea"/>
                <a:sym typeface="+mn-lt"/>
              </a:rPr>
              <a:t>/services</a:t>
            </a:r>
            <a:r>
              <a:rPr lang="zh-CN" altLang="en-US" sz="1200" dirty="0">
                <a:solidFill>
                  <a:srgbClr val="10FBFE"/>
                </a:solidFill>
                <a:latin typeface="微软雅黑" panose="020B0503020204020204" charset="-122"/>
                <a:ea typeface="微软雅黑" panose="020B0503020204020204" charset="-122"/>
                <a:cs typeface="+mn-ea"/>
                <a:sym typeface="+mn-lt"/>
              </a:rPr>
              <a:t>，暴露对应的</a:t>
            </a:r>
            <a:r>
              <a:rPr lang="en-US" altLang="zh-CN" sz="1200" dirty="0">
                <a:solidFill>
                  <a:srgbClr val="10FBFE"/>
                </a:solidFill>
                <a:latin typeface="微软雅黑" panose="020B0503020204020204" charset="-122"/>
                <a:ea typeface="微软雅黑" panose="020B0503020204020204" charset="-122"/>
                <a:cs typeface="+mn-ea"/>
                <a:sym typeface="+mn-lt"/>
              </a:rPr>
              <a:t>webservices</a:t>
            </a:r>
            <a:r>
              <a:rPr lang="zh-CN" altLang="en-US" sz="1200" dirty="0">
                <a:solidFill>
                  <a:srgbClr val="10FBFE"/>
                </a:solidFill>
                <a:latin typeface="微软雅黑" panose="020B0503020204020204" charset="-122"/>
                <a:ea typeface="微软雅黑" panose="020B0503020204020204" charset="-122"/>
                <a:cs typeface="+mn-ea"/>
                <a:sym typeface="+mn-lt"/>
              </a:rPr>
              <a:t>接口</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构造</a:t>
            </a:r>
            <a:r>
              <a:rPr lang="en-US" altLang="zh-CN" sz="1200" dirty="0">
                <a:solidFill>
                  <a:srgbClr val="10FBFE"/>
                </a:solidFill>
                <a:latin typeface="微软雅黑" panose="020B0503020204020204" charset="-122"/>
                <a:ea typeface="微软雅黑" panose="020B0503020204020204" charset="-122"/>
                <a:cs typeface="+mn-ea"/>
                <a:sym typeface="+mn-lt"/>
              </a:rPr>
              <a:t>payload</a:t>
            </a:r>
            <a:r>
              <a:rPr lang="zh-CN" altLang="en-US" sz="1200" dirty="0">
                <a:solidFill>
                  <a:srgbClr val="10FBFE"/>
                </a:solidFill>
                <a:latin typeface="微软雅黑" panose="020B0503020204020204" charset="-122"/>
                <a:ea typeface="微软雅黑" panose="020B0503020204020204" charset="-122"/>
                <a:cs typeface="+mn-ea"/>
                <a:sym typeface="+mn-lt"/>
              </a:rPr>
              <a:t>全局造成</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实体注入</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en-US" altLang="zh-CN" sz="1200" dirty="0">
                <a:solidFill>
                  <a:srgbClr val="01C3E3"/>
                </a:solidFill>
                <a:latin typeface="微软雅黑" panose="020B0503020204020204" charset="-122"/>
                <a:ea typeface="微软雅黑" panose="020B0503020204020204" charset="-122"/>
              </a:rPr>
              <a:t>Web</a:t>
            </a:r>
            <a:r>
              <a:rPr lang="zh-CN" altLang="en-US" sz="1200" dirty="0">
                <a:solidFill>
                  <a:srgbClr val="01C3E3"/>
                </a:solidFill>
                <a:latin typeface="微软雅黑" panose="020B0503020204020204" charset="-122"/>
                <a:ea typeface="微软雅黑" panose="020B0503020204020204" charset="-122"/>
              </a:rPr>
              <a:t>发布容器，已经停止维护，截至到最后一个版本，在</a:t>
            </a:r>
            <a:r>
              <a:rPr lang="en-US" altLang="zh-CN" sz="1200" dirty="0">
                <a:solidFill>
                  <a:srgbClr val="01C3E3"/>
                </a:solidFill>
                <a:latin typeface="微软雅黑" panose="020B0503020204020204" charset="-122"/>
                <a:ea typeface="微软雅黑" panose="020B0503020204020204" charset="-122"/>
              </a:rPr>
              <a:t>webservice</a:t>
            </a:r>
            <a:r>
              <a:rPr lang="zh-CN" altLang="en-US" sz="1200" dirty="0">
                <a:solidFill>
                  <a:srgbClr val="01C3E3"/>
                </a:solidFill>
                <a:latin typeface="微软雅黑" panose="020B0503020204020204" charset="-122"/>
                <a:ea typeface="微软雅黑" panose="020B0503020204020204" charset="-122"/>
              </a:rPr>
              <a:t>上还是存在</a:t>
            </a:r>
            <a:r>
              <a:rPr lang="en-US" altLang="zh-CN" sz="1200" dirty="0">
                <a:solidFill>
                  <a:srgbClr val="01C3E3"/>
                </a:solidFill>
                <a:latin typeface="微软雅黑" panose="020B0503020204020204" charset="-122"/>
                <a:ea typeface="微软雅黑" panose="020B0503020204020204" charset="-122"/>
              </a:rPr>
              <a:t>xml</a:t>
            </a:r>
            <a:r>
              <a:rPr lang="zh-CN" altLang="en-US" sz="1200" dirty="0">
                <a:solidFill>
                  <a:srgbClr val="01C3E3"/>
                </a:solidFill>
                <a:latin typeface="微软雅黑" panose="020B0503020204020204" charset="-122"/>
                <a:ea typeface="微软雅黑" panose="020B0503020204020204" charset="-122"/>
              </a:rPr>
              <a:t>实体注入</a:t>
            </a: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6" name="图片 5">
            <a:extLst>
              <a:ext uri="{FF2B5EF4-FFF2-40B4-BE49-F238E27FC236}">
                <a16:creationId xmlns:a16="http://schemas.microsoft.com/office/drawing/2014/main" xmlns="" id="{1CD5276D-5E1D-4126-8815-31CCDE235FD9}"/>
              </a:ext>
            </a:extLst>
          </p:cNvPr>
          <p:cNvPicPr>
            <a:picLocks noChangeAspect="1"/>
          </p:cNvPicPr>
          <p:nvPr/>
        </p:nvPicPr>
        <p:blipFill>
          <a:blip r:embed="rId3"/>
          <a:stretch>
            <a:fillRect/>
          </a:stretch>
        </p:blipFill>
        <p:spPr>
          <a:xfrm>
            <a:off x="615593" y="1710843"/>
            <a:ext cx="5143857" cy="3084524"/>
          </a:xfrm>
          <a:prstGeom prst="rect">
            <a:avLst/>
          </a:prstGeom>
        </p:spPr>
      </p:pic>
    </p:spTree>
    <p:extLst>
      <p:ext uri="{BB962C8B-B14F-4D97-AF65-F5344CB8AC3E}">
        <p14:creationId xmlns:p14="http://schemas.microsoft.com/office/powerpoint/2010/main" val="2098238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561"/>
                                        </p:tgtEl>
                                        <p:attrNameLst>
                                          <p:attrName>style.visibility</p:attrName>
                                        </p:attrNameLst>
                                      </p:cBhvr>
                                      <p:to>
                                        <p:strVal val="visible"/>
                                      </p:to>
                                    </p:set>
                                    <p:animEffect transition="in" filter="wipe(left)">
                                      <p:cBhvr>
                                        <p:cTn id="25" dur="500"/>
                                        <p:tgtEl>
                                          <p:spTgt spid="235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wipe(left)">
                                      <p:cBhvr>
                                        <p:cTn id="28" dur="500"/>
                                        <p:tgtEl>
                                          <p:spTgt spid="23563"/>
                                        </p:tgtEl>
                                      </p:cBhvr>
                                    </p:animEffect>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23562"/>
                                        </p:tgtEl>
                                        <p:attrNameLst>
                                          <p:attrName>style.visibility</p:attrName>
                                        </p:attrNameLst>
                                      </p:cBhvr>
                                      <p:to>
                                        <p:strVal val="visible"/>
                                      </p:to>
                                    </p:set>
                                    <p:anim calcmode="lin" valueType="num">
                                      <p:cBhvr additive="base">
                                        <p:cTn id="32" dur="500"/>
                                        <p:tgtEl>
                                          <p:spTgt spid="23562"/>
                                        </p:tgtEl>
                                        <p:attrNameLst>
                                          <p:attrName>ppt_y</p:attrName>
                                        </p:attrNameLst>
                                      </p:cBhvr>
                                      <p:tavLst>
                                        <p:tav tm="0">
                                          <p:val>
                                            <p:strVal val="#ppt_y+#ppt_h*1.125000"/>
                                          </p:val>
                                        </p:tav>
                                        <p:tav tm="100000">
                                          <p:val>
                                            <p:strVal val="#ppt_y"/>
                                          </p:val>
                                        </p:tav>
                                      </p:tavLst>
                                    </p:anim>
                                    <p:animEffect transition="in" filter="wipe(up)">
                                      <p:cBhvr>
                                        <p:cTn id="33" dur="500"/>
                                        <p:tgtEl>
                                          <p:spTgt spid="23562"/>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5" grpId="0" animBg="1"/>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err="1">
                <a:solidFill>
                  <a:srgbClr val="10FBFE"/>
                </a:solidFill>
                <a:latin typeface="微软雅黑" panose="020B0503020204020204" charset="-122"/>
                <a:ea typeface="微软雅黑" panose="020B0503020204020204" charset="-122"/>
                <a:sym typeface="+mn-lt"/>
              </a:rPr>
              <a:t>dwr</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36" name="组合 135"/>
          <p:cNvGrpSpPr/>
          <p:nvPr/>
        </p:nvGrpSpPr>
        <p:grpSpPr>
          <a:xfrm>
            <a:off x="4664075" y="2844690"/>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6311265" y="3644478"/>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383114" y="3648668"/>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9" name="矩形 28">
            <a:extLst>
              <a:ext uri="{FF2B5EF4-FFF2-40B4-BE49-F238E27FC236}">
                <a16:creationId xmlns:a16="http://schemas.microsoft.com/office/drawing/2014/main" xmlns="" id="{3678DC1E-EA63-4FB4-8645-D65734DAC387}"/>
              </a:ext>
            </a:extLst>
          </p:cNvPr>
          <p:cNvSpPr/>
          <p:nvPr/>
        </p:nvSpPr>
        <p:spPr>
          <a:xfrm>
            <a:off x="6349281" y="3201903"/>
            <a:ext cx="5777272" cy="600164"/>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&lt;create </a:t>
            </a:r>
            <a:r>
              <a:rPr lang="en-US" altLang="zh-CN" sz="1100" dirty="0" err="1">
                <a:solidFill>
                  <a:srgbClr val="10FBFE"/>
                </a:solidFill>
                <a:latin typeface="微软雅黑" panose="020B0503020204020204" charset="-122"/>
                <a:ea typeface="微软雅黑" panose="020B0503020204020204" charset="-122"/>
                <a:cs typeface="+mn-ea"/>
              </a:rPr>
              <a:t>javascript</a:t>
            </a:r>
            <a:r>
              <a:rPr lang="en-US" altLang="zh-CN" sz="1100" dirty="0">
                <a:solidFill>
                  <a:srgbClr val="10FBFE"/>
                </a:solidFill>
                <a:latin typeface="微软雅黑" panose="020B0503020204020204" charset="-122"/>
                <a:ea typeface="微软雅黑" panose="020B0503020204020204" charset="-122"/>
                <a:cs typeface="+mn-ea"/>
              </a:rPr>
              <a:t>="</a:t>
            </a:r>
            <a:r>
              <a:rPr lang="en-US" altLang="zh-CN" sz="1100" dirty="0" err="1">
                <a:solidFill>
                  <a:srgbClr val="10FBFE"/>
                </a:solidFill>
                <a:latin typeface="微软雅黑" panose="020B0503020204020204" charset="-122"/>
                <a:ea typeface="微软雅黑" panose="020B0503020204020204" charset="-122"/>
                <a:cs typeface="+mn-ea"/>
              </a:rPr>
              <a:t>commonparams</a:t>
            </a:r>
            <a:r>
              <a:rPr lang="en-US" altLang="zh-CN" sz="1100" dirty="0">
                <a:solidFill>
                  <a:srgbClr val="10FBFE"/>
                </a:solidFill>
                <a:latin typeface="微软雅黑" panose="020B0503020204020204" charset="-122"/>
                <a:ea typeface="微软雅黑" panose="020B0503020204020204" charset="-122"/>
                <a:cs typeface="+mn-ea"/>
              </a:rPr>
              <a:t>" creator="new"&gt;</a:t>
            </a:r>
          </a:p>
          <a:p>
            <a:r>
              <a:rPr lang="en-US" altLang="zh-CN" sz="1100" dirty="0">
                <a:solidFill>
                  <a:srgbClr val="10FBFE"/>
                </a:solidFill>
                <a:latin typeface="微软雅黑" panose="020B0503020204020204" charset="-122"/>
                <a:ea typeface="微软雅黑" panose="020B0503020204020204" charset="-122"/>
                <a:cs typeface="+mn-ea"/>
              </a:rPr>
              <a:t>&lt;param name="class" value="</a:t>
            </a:r>
            <a:r>
              <a:rPr lang="en-US" altLang="zh-CN" sz="1100" dirty="0" err="1">
                <a:solidFill>
                  <a:srgbClr val="10FBFE"/>
                </a:solidFill>
                <a:latin typeface="微软雅黑" panose="020B0503020204020204" charset="-122"/>
                <a:ea typeface="微软雅黑" panose="020B0503020204020204" charset="-122"/>
                <a:cs typeface="+mn-ea"/>
              </a:rPr>
              <a:t>com.example.dwr.commontest.CommonParams</a:t>
            </a:r>
            <a:r>
              <a:rPr lang="en-US" altLang="zh-CN" sz="1100" dirty="0">
                <a:solidFill>
                  <a:srgbClr val="10FBFE"/>
                </a:solidFill>
                <a:latin typeface="微软雅黑" panose="020B0503020204020204" charset="-122"/>
                <a:ea typeface="微软雅黑" panose="020B0503020204020204" charset="-122"/>
                <a:cs typeface="+mn-ea"/>
              </a:rPr>
              <a:t>" /&gt;</a:t>
            </a:r>
          </a:p>
          <a:p>
            <a:r>
              <a:rPr lang="en-US" altLang="zh-CN" sz="1100" dirty="0">
                <a:solidFill>
                  <a:srgbClr val="10FBFE"/>
                </a:solidFill>
                <a:latin typeface="微软雅黑" panose="020B0503020204020204" charset="-122"/>
                <a:ea typeface="微软雅黑" panose="020B0503020204020204" charset="-122"/>
                <a:cs typeface="+mn-ea"/>
              </a:rPr>
              <a:t>&lt;/create&gt;</a:t>
            </a:r>
            <a:endParaRPr lang="zh-CN" altLang="en-US" sz="1100" dirty="0">
              <a:solidFill>
                <a:srgbClr val="10FBFE"/>
              </a:solidFill>
              <a:latin typeface="微软雅黑" panose="020B0503020204020204" charset="-122"/>
              <a:ea typeface="微软雅黑" panose="020B0503020204020204" charset="-122"/>
              <a:cs typeface="+mn-ea"/>
            </a:endParaRPr>
          </a:p>
        </p:txBody>
      </p:sp>
      <p:sp>
        <p:nvSpPr>
          <p:cNvPr id="34" name="矩形 33">
            <a:extLst>
              <a:ext uri="{FF2B5EF4-FFF2-40B4-BE49-F238E27FC236}">
                <a16:creationId xmlns:a16="http://schemas.microsoft.com/office/drawing/2014/main" xmlns="" id="{890B8635-7618-4DE7-9A2D-1115988C9BB6}"/>
              </a:ext>
            </a:extLst>
          </p:cNvPr>
          <p:cNvSpPr/>
          <p:nvPr/>
        </p:nvSpPr>
        <p:spPr>
          <a:xfrm>
            <a:off x="1207726" y="2449371"/>
            <a:ext cx="4092366" cy="1785104"/>
          </a:xfrm>
          <a:prstGeom prst="rect">
            <a:avLst/>
          </a:prstGeom>
        </p:spPr>
        <p:txBody>
          <a:bodyPr wrap="square">
            <a:spAutoFit/>
          </a:bodyPr>
          <a:lstStyle/>
          <a:p>
            <a:r>
              <a:rPr lang="pt-BR" altLang="zh-CN" sz="1100" dirty="0">
                <a:solidFill>
                  <a:srgbClr val="10FBFE"/>
                </a:solidFill>
                <a:latin typeface="微软雅黑" panose="020B0503020204020204" charset="-122"/>
                <a:ea typeface="微软雅黑" panose="020B0503020204020204" charset="-122"/>
                <a:cs typeface="+mn-ea"/>
              </a:rPr>
              <a:t>&lt;init-param&gt;</a:t>
            </a:r>
          </a:p>
          <a:p>
            <a:r>
              <a:rPr lang="pt-BR" altLang="zh-CN" sz="1100" dirty="0">
                <a:solidFill>
                  <a:srgbClr val="10FBFE"/>
                </a:solidFill>
                <a:latin typeface="微软雅黑" panose="020B0503020204020204" charset="-122"/>
                <a:ea typeface="微软雅黑" panose="020B0503020204020204" charset="-122"/>
                <a:cs typeface="+mn-ea"/>
              </a:rPr>
              <a:t>            &lt;param-name&gt;debug&lt;/param-name&gt;</a:t>
            </a:r>
          </a:p>
          <a:p>
            <a:r>
              <a:rPr lang="pt-BR" altLang="zh-CN" sz="1100" dirty="0">
                <a:solidFill>
                  <a:srgbClr val="10FBFE"/>
                </a:solidFill>
                <a:latin typeface="微软雅黑" panose="020B0503020204020204" charset="-122"/>
                <a:ea typeface="微软雅黑" panose="020B0503020204020204" charset="-122"/>
                <a:cs typeface="+mn-ea"/>
              </a:rPr>
              <a:t>            &lt;param-value&gt;true&lt;/param-value&gt;</a:t>
            </a:r>
          </a:p>
          <a:p>
            <a:r>
              <a:rPr lang="pt-BR" altLang="zh-CN" sz="1100" dirty="0">
                <a:solidFill>
                  <a:srgbClr val="10FBFE"/>
                </a:solidFill>
                <a:latin typeface="微软雅黑" panose="020B0503020204020204" charset="-122"/>
                <a:ea typeface="微软雅黑" panose="020B0503020204020204" charset="-122"/>
                <a:cs typeface="+mn-ea"/>
              </a:rPr>
              <a:t>&lt;/init-param&gt;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dwr</a:t>
            </a:r>
            <a:r>
              <a:rPr lang="en-US" altLang="zh-CN" sz="1100" dirty="0">
                <a:solidFill>
                  <a:srgbClr val="10FBFE"/>
                </a:solidFill>
                <a:latin typeface="微软雅黑" panose="020B0503020204020204" charset="-122"/>
                <a:ea typeface="微软雅黑" panose="020B0503020204020204" charset="-122"/>
                <a:cs typeface="+mn-ea"/>
              </a:rPr>
              <a:t>-invoker&lt;/servlet-name&gt;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r>
              <a:rPr lang="en-US" altLang="zh-CN" sz="1100" dirty="0" err="1">
                <a:solidFill>
                  <a:srgbClr val="10FBFE"/>
                </a:solidFill>
                <a:latin typeface="微软雅黑" panose="020B0503020204020204" charset="-122"/>
                <a:ea typeface="微软雅黑" panose="020B0503020204020204" charset="-122"/>
                <a:cs typeface="+mn-ea"/>
              </a:rPr>
              <a:t>dwr</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a:p>
            <a:endParaRPr lang="pt-BR" altLang="zh-CN" sz="1100" dirty="0">
              <a:solidFill>
                <a:srgbClr val="10FBFE"/>
              </a:solidFill>
              <a:latin typeface="微软雅黑" panose="020B0503020204020204" charset="-122"/>
              <a:ea typeface="微软雅黑" panose="020B0503020204020204" charset="-122"/>
              <a:cs typeface="+mn-ea"/>
            </a:endParaRPr>
          </a:p>
          <a:p>
            <a:endParaRPr lang="zh-CN" altLang="en-US" sz="1100" dirty="0">
              <a:solidFill>
                <a:srgbClr val="10FBFE"/>
              </a:solidFill>
              <a:latin typeface="微软雅黑" panose="020B0503020204020204" charset="-122"/>
              <a:ea typeface="微软雅黑" panose="020B0503020204020204" charset="-122"/>
              <a:cs typeface="+mn-ea"/>
            </a:endParaRPr>
          </a:p>
        </p:txBody>
      </p:sp>
      <p:pic>
        <p:nvPicPr>
          <p:cNvPr id="12" name="图片 11">
            <a:extLst>
              <a:ext uri="{FF2B5EF4-FFF2-40B4-BE49-F238E27FC236}">
                <a16:creationId xmlns:a16="http://schemas.microsoft.com/office/drawing/2014/main" xmlns="" id="{90978979-D6EF-4256-A870-5CCF7AF6F27D}"/>
              </a:ext>
            </a:extLst>
          </p:cNvPr>
          <p:cNvPicPr>
            <a:picLocks noChangeAspect="1"/>
          </p:cNvPicPr>
          <p:nvPr/>
        </p:nvPicPr>
        <p:blipFill>
          <a:blip r:embed="rId3"/>
          <a:stretch>
            <a:fillRect/>
          </a:stretch>
        </p:blipFill>
        <p:spPr>
          <a:xfrm>
            <a:off x="1383114" y="3980692"/>
            <a:ext cx="1920286" cy="507565"/>
          </a:xfrm>
          <a:prstGeom prst="rect">
            <a:avLst/>
          </a:prstGeom>
        </p:spPr>
      </p:pic>
      <p:pic>
        <p:nvPicPr>
          <p:cNvPr id="13" name="图片 12">
            <a:extLst>
              <a:ext uri="{FF2B5EF4-FFF2-40B4-BE49-F238E27FC236}">
                <a16:creationId xmlns:a16="http://schemas.microsoft.com/office/drawing/2014/main" xmlns="" id="{91E198CE-BD32-456C-B041-EE05FBE9F2D9}"/>
              </a:ext>
            </a:extLst>
          </p:cNvPr>
          <p:cNvPicPr>
            <a:picLocks noChangeAspect="1"/>
          </p:cNvPicPr>
          <p:nvPr/>
        </p:nvPicPr>
        <p:blipFill>
          <a:blip r:embed="rId4"/>
          <a:stretch>
            <a:fillRect/>
          </a:stretch>
        </p:blipFill>
        <p:spPr>
          <a:xfrm>
            <a:off x="7853680" y="3952028"/>
            <a:ext cx="1647190" cy="536230"/>
          </a:xfrm>
          <a:prstGeom prst="rect">
            <a:avLst/>
          </a:prstGeom>
        </p:spPr>
      </p:pic>
    </p:spTree>
    <p:extLst>
      <p:ext uri="{BB962C8B-B14F-4D97-AF65-F5344CB8AC3E}">
        <p14:creationId xmlns:p14="http://schemas.microsoft.com/office/powerpoint/2010/main" val="22298153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39"/>
                                        </p:tgtEl>
                                        <p:attrNameLst>
                                          <p:attrName>style.visibility</p:attrName>
                                        </p:attrNameLst>
                                      </p:cBhvr>
                                      <p:to>
                                        <p:strVal val="visible"/>
                                      </p:to>
                                    </p:set>
                                    <p:animEffect transition="in" filter="wipe(left)">
                                      <p:cBhvr>
                                        <p:cTn id="28"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9" grpId="0" animBg="1"/>
      <p:bldP spid="1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4" name="文本框 3"/>
          <p:cNvSpPr txBox="1"/>
          <p:nvPr/>
        </p:nvSpPr>
        <p:spPr>
          <a:xfrm>
            <a:off x="4620895" y="2735580"/>
            <a:ext cx="3735705" cy="46166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rPr>
              <a:t>安全代码审计</a:t>
            </a:r>
          </a:p>
        </p:txBody>
      </p:sp>
      <p:sp>
        <p:nvSpPr>
          <p:cNvPr id="359" name="矩形 358"/>
          <p:cNvSpPr/>
          <p:nvPr/>
        </p:nvSpPr>
        <p:spPr>
          <a:xfrm>
            <a:off x="4620895" y="3197225"/>
            <a:ext cx="5001260" cy="890693"/>
          </a:xfrm>
          <a:prstGeom prst="rect">
            <a:avLst/>
          </a:prstGeom>
        </p:spPr>
        <p:txBody>
          <a:bodyPr wrap="square">
            <a:spAutoFit/>
          </a:bodyPr>
          <a:lstStyle/>
          <a:p>
            <a:pPr algn="l">
              <a:lnSpc>
                <a:spcPct val="150000"/>
              </a:lnSpc>
            </a:pPr>
            <a:r>
              <a:rPr lang="zh-CN" altLang="en-US" sz="1200" spc="300" dirty="0">
                <a:solidFill>
                  <a:srgbClr val="10FBFE"/>
                </a:solidFill>
                <a:latin typeface="微软雅黑" panose="020B0503020204020204" charset="-122"/>
                <a:ea typeface="微软雅黑" panose="020B0503020204020204" charset="-122"/>
                <a:cs typeface="+mn-ea"/>
                <a:sym typeface="+mn-lt"/>
              </a:rPr>
              <a:t>实战类型的代码审计，我们必须对语言安全的基础要有所要了解，每一种语言会有少许的差别。工欲善其事必先利其器，所以搭建自己的审计工具也是重中之重。</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a:cxnSpLocks/>
          </p:cNvCxnSpPr>
          <p:nvPr/>
        </p:nvCxnSpPr>
        <p:spPr>
          <a:xfrm>
            <a:off x="6189879" y="1208986"/>
            <a:ext cx="0" cy="4440028"/>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2" name="矩形 36"/>
          <p:cNvSpPr>
            <a:spLocks noChangeArrowheads="1"/>
          </p:cNvSpPr>
          <p:nvPr/>
        </p:nvSpPr>
        <p:spPr bwMode="auto">
          <a:xfrm>
            <a:off x="6207126" y="1976762"/>
            <a:ext cx="5621349" cy="3383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 </a:t>
            </a:r>
            <a:r>
              <a:rPr lang="zh-CN" altLang="en-US" sz="1200" dirty="0">
                <a:solidFill>
                  <a:srgbClr val="10FBFE"/>
                </a:solidFill>
                <a:latin typeface="微软雅黑" panose="020B0503020204020204" charset="-122"/>
                <a:ea typeface="微软雅黑" panose="020B0503020204020204" charset="-122"/>
                <a:cs typeface="+mn-ea"/>
                <a:sym typeface="+mn-lt"/>
              </a:rPr>
              <a:t>实际的网站发布</a:t>
            </a:r>
            <a:r>
              <a:rPr lang="en-US" altLang="zh-CN" sz="1200" dirty="0">
                <a:solidFill>
                  <a:srgbClr val="10FBFE"/>
                </a:solidFill>
                <a:latin typeface="微软雅黑" panose="020B0503020204020204" charset="-122"/>
                <a:ea typeface="微软雅黑" panose="020B0503020204020204" charset="-122"/>
                <a:cs typeface="+mn-ea"/>
                <a:sym typeface="+mn-lt"/>
              </a:rPr>
              <a:t>debug</a:t>
            </a:r>
            <a:r>
              <a:rPr lang="zh-CN" altLang="en-US" sz="1200" dirty="0">
                <a:solidFill>
                  <a:srgbClr val="10FBFE"/>
                </a:solidFill>
                <a:latin typeface="微软雅黑" panose="020B0503020204020204" charset="-122"/>
                <a:ea typeface="微软雅黑" panose="020B0503020204020204" charset="-122"/>
                <a:cs typeface="+mn-ea"/>
                <a:sym typeface="+mn-lt"/>
              </a:rPr>
              <a:t>模式是关闭状态，我们做黑盒测试就要去猜测两个默认目录</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分别为</a:t>
            </a:r>
            <a:r>
              <a:rPr lang="en-US" altLang="zh-CN" sz="1200" dirty="0">
                <a:solidFill>
                  <a:srgbClr val="10FBFE"/>
                </a:solidFill>
                <a:latin typeface="微软雅黑" panose="020B0503020204020204" charset="-122"/>
                <a:ea typeface="微软雅黑" panose="020B0503020204020204" charset="-122"/>
                <a:cs typeface="+mn-ea"/>
                <a:sym typeface="+mn-lt"/>
              </a:rPr>
              <a:t>/exec/</a:t>
            </a:r>
            <a:r>
              <a:rPr lang="zh-CN" altLang="en-US" sz="1200" dirty="0">
                <a:solidFill>
                  <a:srgbClr val="10FBFE"/>
                </a:solidFill>
                <a:latin typeface="微软雅黑" panose="020B0503020204020204" charset="-122"/>
                <a:ea typeface="微软雅黑" panose="020B0503020204020204" charset="-122"/>
                <a:cs typeface="+mn-ea"/>
                <a:sym typeface="+mn-lt"/>
              </a:rPr>
              <a:t>和</a:t>
            </a:r>
            <a:r>
              <a:rPr lang="en-US" altLang="zh-CN" sz="1200" dirty="0">
                <a:solidFill>
                  <a:srgbClr val="10FBFE"/>
                </a:solidFill>
                <a:latin typeface="微软雅黑" panose="020B0503020204020204" charset="-122"/>
                <a:ea typeface="微软雅黑" panose="020B0503020204020204" charset="-122"/>
                <a:cs typeface="+mn-ea"/>
                <a:sym typeface="+mn-lt"/>
              </a:rPr>
              <a:t>/</a:t>
            </a:r>
            <a:r>
              <a:rPr lang="en-US" altLang="zh-CN" sz="1200" dirty="0" err="1">
                <a:solidFill>
                  <a:srgbClr val="10FBFE"/>
                </a:solidFill>
                <a:latin typeface="微软雅黑" panose="020B0503020204020204" charset="-122"/>
                <a:ea typeface="微软雅黑" panose="020B0503020204020204" charset="-122"/>
                <a:cs typeface="+mn-ea"/>
                <a:sym typeface="+mn-lt"/>
              </a:rPr>
              <a:t>dwr</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 </a:t>
            </a:r>
            <a:r>
              <a:rPr lang="zh-CN" altLang="en-US" sz="1200" dirty="0">
                <a:solidFill>
                  <a:srgbClr val="10FBFE"/>
                </a:solidFill>
                <a:latin typeface="微软雅黑" panose="020B0503020204020204" charset="-122"/>
                <a:ea typeface="微软雅黑" panose="020B0503020204020204" charset="-122"/>
                <a:cs typeface="+mn-ea"/>
                <a:sym typeface="+mn-lt"/>
              </a:rPr>
              <a:t>审计可以套用左边的请求包的模板，在你认为存在问题的地方构造</a:t>
            </a:r>
            <a:r>
              <a:rPr lang="en-US" altLang="zh-CN" sz="1200" dirty="0">
                <a:solidFill>
                  <a:srgbClr val="10FBFE"/>
                </a:solidFill>
                <a:latin typeface="微软雅黑" panose="020B0503020204020204" charset="-122"/>
                <a:ea typeface="微软雅黑" panose="020B0503020204020204" charset="-122"/>
                <a:cs typeface="+mn-ea"/>
                <a:sym typeface="+mn-lt"/>
              </a:rPr>
              <a:t>java</a:t>
            </a:r>
            <a:r>
              <a:rPr lang="zh-CN" altLang="en-US" sz="1200" dirty="0">
                <a:solidFill>
                  <a:srgbClr val="10FBFE"/>
                </a:solidFill>
                <a:latin typeface="微软雅黑" panose="020B0503020204020204" charset="-122"/>
                <a:ea typeface="微软雅黑" panose="020B0503020204020204" charset="-122"/>
                <a:cs typeface="+mn-ea"/>
                <a:sym typeface="+mn-lt"/>
              </a:rPr>
              <a:t>接口调用的请求数据包</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zh-CN" altLang="en-US"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 </a:t>
            </a:r>
            <a:r>
              <a:rPr lang="zh-CN" altLang="en-US" sz="1200" dirty="0">
                <a:solidFill>
                  <a:srgbClr val="10FBFE"/>
                </a:solidFill>
                <a:latin typeface="微软雅黑" panose="020B0503020204020204" charset="-122"/>
                <a:ea typeface="微软雅黑" panose="020B0503020204020204" charset="-122"/>
                <a:cs typeface="+mn-ea"/>
                <a:sym typeface="+mn-lt"/>
              </a:rPr>
              <a:t>网站发布</a:t>
            </a:r>
            <a:r>
              <a:rPr lang="en-US" altLang="zh-CN" sz="1200" dirty="0" err="1">
                <a:solidFill>
                  <a:srgbClr val="10FBFE"/>
                </a:solidFill>
                <a:latin typeface="微软雅黑" panose="020B0503020204020204" charset="-122"/>
                <a:ea typeface="微软雅黑" panose="020B0503020204020204" charset="-122"/>
                <a:cs typeface="+mn-ea"/>
                <a:sym typeface="+mn-lt"/>
              </a:rPr>
              <a:t>dwr</a:t>
            </a:r>
            <a:r>
              <a:rPr lang="zh-CN" altLang="en-US" sz="1200" dirty="0">
                <a:solidFill>
                  <a:srgbClr val="10FBFE"/>
                </a:solidFill>
                <a:latin typeface="微软雅黑" panose="020B0503020204020204" charset="-122"/>
                <a:ea typeface="微软雅黑" panose="020B0503020204020204" charset="-122"/>
                <a:cs typeface="+mn-ea"/>
                <a:sym typeface="+mn-lt"/>
              </a:rPr>
              <a:t>接口，通常都是未授权调用，包含内容比较多，比如用户，管理等</a:t>
            </a:r>
            <a:r>
              <a:rPr lang="en-US" altLang="zh-CN" sz="1200" dirty="0" err="1">
                <a:solidFill>
                  <a:srgbClr val="10FBFE"/>
                </a:solidFill>
                <a:latin typeface="微软雅黑" panose="020B0503020204020204" charset="-122"/>
                <a:ea typeface="微软雅黑" panose="020B0503020204020204" charset="-122"/>
                <a:cs typeface="+mn-ea"/>
                <a:sym typeface="+mn-lt"/>
              </a:rPr>
              <a:t>api</a:t>
            </a:r>
            <a:r>
              <a:rPr lang="zh-CN" altLang="en-US" sz="1200" dirty="0">
                <a:solidFill>
                  <a:srgbClr val="10FBFE"/>
                </a:solidFill>
                <a:latin typeface="微软雅黑" panose="020B0503020204020204" charset="-122"/>
                <a:ea typeface="微软雅黑" panose="020B0503020204020204" charset="-122"/>
                <a:cs typeface="+mn-ea"/>
                <a:sym typeface="+mn-lt"/>
              </a:rPr>
              <a:t>接口</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zh-CN" altLang="en-US"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4. </a:t>
            </a:r>
            <a:r>
              <a:rPr lang="zh-CN" altLang="en-US" sz="1200" dirty="0">
                <a:solidFill>
                  <a:srgbClr val="10FBFE"/>
                </a:solidFill>
                <a:latin typeface="微软雅黑" panose="020B0503020204020204" charset="-122"/>
                <a:ea typeface="微软雅黑" panose="020B0503020204020204" charset="-122"/>
                <a:cs typeface="+mn-ea"/>
                <a:sym typeface="+mn-lt"/>
              </a:rPr>
              <a:t>如果参数构造有不确定因素，可以把对应的</a:t>
            </a:r>
            <a:r>
              <a:rPr lang="en-US" altLang="zh-CN" sz="1200" dirty="0" err="1">
                <a:solidFill>
                  <a:srgbClr val="10FBFE"/>
                </a:solidFill>
                <a:latin typeface="微软雅黑" panose="020B0503020204020204" charset="-122"/>
                <a:ea typeface="微软雅黑" panose="020B0503020204020204" charset="-122"/>
                <a:cs typeface="+mn-ea"/>
                <a:sym typeface="+mn-lt"/>
              </a:rPr>
              <a:t>dwr</a:t>
            </a:r>
            <a:r>
              <a:rPr lang="zh-CN" altLang="en-US" sz="1200" dirty="0">
                <a:solidFill>
                  <a:srgbClr val="10FBFE"/>
                </a:solidFill>
                <a:latin typeface="微软雅黑" panose="020B0503020204020204" charset="-122"/>
                <a:ea typeface="微软雅黑" panose="020B0503020204020204" charset="-122"/>
                <a:cs typeface="+mn-ea"/>
                <a:sym typeface="+mn-lt"/>
              </a:rPr>
              <a:t>接口空实现，然后转接到我们自己可以本地模拟的代码上面来</a:t>
            </a: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err="1">
                <a:solidFill>
                  <a:srgbClr val="10FBFE"/>
                </a:solidFill>
                <a:latin typeface="微软雅黑" panose="020B0503020204020204" charset="-122"/>
                <a:ea typeface="微软雅黑" panose="020B0503020204020204" charset="-122"/>
                <a:sym typeface="+mn-lt"/>
              </a:rPr>
              <a:t>dwr</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10" name="图片 9">
            <a:extLst>
              <a:ext uri="{FF2B5EF4-FFF2-40B4-BE49-F238E27FC236}">
                <a16:creationId xmlns:a16="http://schemas.microsoft.com/office/drawing/2014/main" xmlns="" id="{33AC1528-B153-40F4-BCDE-001369B2678A}"/>
              </a:ext>
            </a:extLst>
          </p:cNvPr>
          <p:cNvPicPr>
            <a:picLocks noChangeAspect="1"/>
          </p:cNvPicPr>
          <p:nvPr/>
        </p:nvPicPr>
        <p:blipFill>
          <a:blip r:embed="rId3"/>
          <a:stretch>
            <a:fillRect/>
          </a:stretch>
        </p:blipFill>
        <p:spPr>
          <a:xfrm>
            <a:off x="293743" y="1457587"/>
            <a:ext cx="5802257" cy="3942826"/>
          </a:xfrm>
          <a:prstGeom prst="rect">
            <a:avLst/>
          </a:prstGeom>
        </p:spPr>
      </p:pic>
    </p:spTree>
    <p:extLst>
      <p:ext uri="{BB962C8B-B14F-4D97-AF65-F5344CB8AC3E}">
        <p14:creationId xmlns:p14="http://schemas.microsoft.com/office/powerpoint/2010/main" val="17456852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3562"/>
                                        </p:tgtEl>
                                        <p:attrNameLst>
                                          <p:attrName>style.visibility</p:attrName>
                                        </p:attrNameLst>
                                      </p:cBhvr>
                                      <p:to>
                                        <p:strVal val="visible"/>
                                      </p:to>
                                    </p:set>
                                    <p:anim calcmode="lin" valueType="num">
                                      <p:cBhvr additive="base">
                                        <p:cTn id="17" dur="500"/>
                                        <p:tgtEl>
                                          <p:spTgt spid="23562"/>
                                        </p:tgtEl>
                                        <p:attrNameLst>
                                          <p:attrName>ppt_y</p:attrName>
                                        </p:attrNameLst>
                                      </p:cBhvr>
                                      <p:tavLst>
                                        <p:tav tm="0">
                                          <p:val>
                                            <p:strVal val="#ppt_y+#ppt_h*1.125000"/>
                                          </p:val>
                                        </p:tav>
                                        <p:tav tm="100000">
                                          <p:val>
                                            <p:strVal val="#ppt_y"/>
                                          </p:val>
                                        </p:tav>
                                      </p:tavLst>
                                    </p:anim>
                                    <p:animEffect transition="in" filter="wipe(up)">
                                      <p:cBhvr>
                                        <p:cTn id="18" dur="500"/>
                                        <p:tgtEl>
                                          <p:spTgt spid="2356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hessian</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36" name="组合 135"/>
          <p:cNvGrpSpPr/>
          <p:nvPr/>
        </p:nvGrpSpPr>
        <p:grpSpPr>
          <a:xfrm>
            <a:off x="4664075" y="2844690"/>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6009261" y="4298819"/>
            <a:ext cx="5542379" cy="50756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383114" y="3648668"/>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9" name="矩形 28">
            <a:extLst>
              <a:ext uri="{FF2B5EF4-FFF2-40B4-BE49-F238E27FC236}">
                <a16:creationId xmlns:a16="http://schemas.microsoft.com/office/drawing/2014/main" xmlns="" id="{3678DC1E-EA63-4FB4-8645-D65734DAC387}"/>
              </a:ext>
            </a:extLst>
          </p:cNvPr>
          <p:cNvSpPr/>
          <p:nvPr/>
        </p:nvSpPr>
        <p:spPr>
          <a:xfrm>
            <a:off x="6349281" y="1558016"/>
            <a:ext cx="5422942" cy="3139321"/>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&lt;beans </a:t>
            </a:r>
            <a:r>
              <a:rPr lang="en-US" altLang="zh-CN" sz="1100" dirty="0" err="1">
                <a:solidFill>
                  <a:srgbClr val="10FBFE"/>
                </a:solidFill>
                <a:latin typeface="微软雅黑" panose="020B0503020204020204" charset="-122"/>
                <a:ea typeface="微软雅黑" panose="020B0503020204020204" charset="-122"/>
                <a:cs typeface="+mn-ea"/>
              </a:rPr>
              <a:t>xmlns</a:t>
            </a:r>
            <a:r>
              <a:rPr lang="en-US" altLang="zh-CN" sz="1100" dirty="0">
                <a:solidFill>
                  <a:srgbClr val="10FBFE"/>
                </a:solidFill>
                <a:latin typeface="微软雅黑" panose="020B0503020204020204" charset="-122"/>
                <a:ea typeface="微软雅黑" panose="020B0503020204020204" charset="-122"/>
                <a:cs typeface="+mn-ea"/>
              </a:rPr>
              <a:t>="http://www.springframework.org/schema/beans"</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xmlns:xsi</a:t>
            </a:r>
            <a:r>
              <a:rPr lang="en-US" altLang="zh-CN" sz="1100" dirty="0">
                <a:solidFill>
                  <a:srgbClr val="10FBFE"/>
                </a:solidFill>
                <a:latin typeface="微软雅黑" panose="020B0503020204020204" charset="-122"/>
                <a:ea typeface="微软雅黑" panose="020B0503020204020204" charset="-122"/>
                <a:cs typeface="+mn-ea"/>
              </a:rPr>
              <a:t>="http://www.w3.org/2001/XMLSchema-instance"</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xmlns:aop</a:t>
            </a:r>
            <a:r>
              <a:rPr lang="en-US" altLang="zh-CN" sz="1100" dirty="0">
                <a:solidFill>
                  <a:srgbClr val="10FBFE"/>
                </a:solidFill>
                <a:latin typeface="微软雅黑" panose="020B0503020204020204" charset="-122"/>
                <a:ea typeface="微软雅黑" panose="020B0503020204020204" charset="-122"/>
                <a:cs typeface="+mn-ea"/>
              </a:rPr>
              <a:t>="http://www.springframework.org/schema/aop"</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xmlns:tx</a:t>
            </a:r>
            <a:r>
              <a:rPr lang="en-US" altLang="zh-CN" sz="1100" dirty="0">
                <a:solidFill>
                  <a:srgbClr val="10FBFE"/>
                </a:solidFill>
                <a:latin typeface="微软雅黑" panose="020B0503020204020204" charset="-122"/>
                <a:ea typeface="微软雅黑" panose="020B0503020204020204" charset="-122"/>
                <a:cs typeface="+mn-ea"/>
              </a:rPr>
              <a:t>="http://www.springframework.org/schema/tx"</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xsi:schemaLocation</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http://www.springframework.org/schema/beans http://www.springframework.org/schema/beans/spring-beans-2.0.xsd</a:t>
            </a:r>
          </a:p>
          <a:p>
            <a:r>
              <a:rPr lang="en-US" altLang="zh-CN" sz="1100" dirty="0">
                <a:solidFill>
                  <a:srgbClr val="10FBFE"/>
                </a:solidFill>
                <a:latin typeface="微软雅黑" panose="020B0503020204020204" charset="-122"/>
                <a:ea typeface="微软雅黑" panose="020B0503020204020204" charset="-122"/>
                <a:cs typeface="+mn-ea"/>
              </a:rPr>
              <a:t>    http://www.springframework.org/schema/tx http://www.springframework.org/schema/tx/spring-tx-2.0.xsd</a:t>
            </a:r>
          </a:p>
          <a:p>
            <a:r>
              <a:rPr lang="en-US" altLang="zh-CN" sz="1100" dirty="0">
                <a:solidFill>
                  <a:srgbClr val="10FBFE"/>
                </a:solidFill>
                <a:latin typeface="微软雅黑" panose="020B0503020204020204" charset="-122"/>
                <a:ea typeface="微软雅黑" panose="020B0503020204020204" charset="-122"/>
                <a:cs typeface="+mn-ea"/>
              </a:rPr>
              <a:t>    http://www.springframework.org/schema/aop http://www.springframework.org/schema/aop/spring-aop-2.0.xsd"&gt;</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&lt;!-- hessian</a:t>
            </a:r>
            <a:r>
              <a:rPr lang="zh-CN" altLang="en-US" sz="1100" dirty="0">
                <a:solidFill>
                  <a:srgbClr val="10FBFE"/>
                </a:solidFill>
                <a:latin typeface="微软雅黑" panose="020B0503020204020204" charset="-122"/>
                <a:ea typeface="微软雅黑" panose="020B0503020204020204" charset="-122"/>
                <a:cs typeface="+mn-ea"/>
              </a:rPr>
              <a:t>服务通过</a:t>
            </a:r>
            <a:r>
              <a:rPr lang="en-US" altLang="zh-CN" sz="1100" dirty="0">
                <a:solidFill>
                  <a:srgbClr val="10FBFE"/>
                </a:solidFill>
                <a:latin typeface="微软雅黑" panose="020B0503020204020204" charset="-122"/>
                <a:ea typeface="微软雅黑" panose="020B0503020204020204" charset="-122"/>
                <a:cs typeface="+mn-ea"/>
              </a:rPr>
              <a:t>spring</a:t>
            </a:r>
            <a:r>
              <a:rPr lang="zh-CN" altLang="en-US" sz="1100" dirty="0">
                <a:solidFill>
                  <a:srgbClr val="10FBFE"/>
                </a:solidFill>
                <a:latin typeface="微软雅黑" panose="020B0503020204020204" charset="-122"/>
                <a:ea typeface="微软雅黑" panose="020B0503020204020204" charset="-122"/>
                <a:cs typeface="+mn-ea"/>
              </a:rPr>
              <a:t>暴露出去 </a:t>
            </a:r>
            <a:r>
              <a:rPr lang="en-US" altLang="zh-CN" sz="1100" dirty="0">
                <a:solidFill>
                  <a:srgbClr val="10FBFE"/>
                </a:solidFill>
                <a:latin typeface="微软雅黑" panose="020B0503020204020204" charset="-122"/>
                <a:ea typeface="微软雅黑" panose="020B0503020204020204" charset="-122"/>
                <a:cs typeface="+mn-ea"/>
              </a:rPr>
              <a:t>--&gt;</a:t>
            </a:r>
          </a:p>
          <a:p>
            <a:r>
              <a:rPr lang="en-US" altLang="zh-CN" sz="1100" dirty="0">
                <a:solidFill>
                  <a:srgbClr val="10FBFE"/>
                </a:solidFill>
                <a:latin typeface="微软雅黑" panose="020B0503020204020204" charset="-122"/>
                <a:ea typeface="微软雅黑" panose="020B0503020204020204" charset="-122"/>
                <a:cs typeface="+mn-ea"/>
              </a:rPr>
              <a:t>  &lt;bean id ="</a:t>
            </a:r>
            <a:r>
              <a:rPr lang="en-US" altLang="zh-CN" sz="1100" dirty="0" err="1">
                <a:solidFill>
                  <a:srgbClr val="10FBFE"/>
                </a:solidFill>
                <a:latin typeface="微软雅黑" panose="020B0503020204020204" charset="-122"/>
                <a:ea typeface="微软雅黑" panose="020B0503020204020204" charset="-122"/>
                <a:cs typeface="+mn-ea"/>
              </a:rPr>
              <a:t>EncryptService.hessian</a:t>
            </a:r>
            <a:r>
              <a:rPr lang="en-US" altLang="zh-CN" sz="1100" dirty="0">
                <a:solidFill>
                  <a:srgbClr val="10FBFE"/>
                </a:solidFill>
                <a:latin typeface="微软雅黑" panose="020B0503020204020204" charset="-122"/>
                <a:ea typeface="微软雅黑" panose="020B0503020204020204" charset="-122"/>
                <a:cs typeface="+mn-ea"/>
              </a:rPr>
              <a:t>" class ="</a:t>
            </a:r>
            <a:r>
              <a:rPr lang="en-US" altLang="zh-CN" sz="1100" dirty="0" err="1">
                <a:solidFill>
                  <a:srgbClr val="10FBFE"/>
                </a:solidFill>
                <a:latin typeface="微软雅黑" panose="020B0503020204020204" charset="-122"/>
                <a:ea typeface="微软雅黑" panose="020B0503020204020204" charset="-122"/>
                <a:cs typeface="+mn-ea"/>
              </a:rPr>
              <a:t>com.ufgov.admin.license.svc.EncryptServiceImpl</a:t>
            </a:r>
            <a:r>
              <a:rPr lang="en-US" altLang="zh-CN" sz="1100" dirty="0">
                <a:solidFill>
                  <a:srgbClr val="10FBFE"/>
                </a:solidFill>
                <a:latin typeface="微软雅黑" panose="020B0503020204020204" charset="-122"/>
                <a:ea typeface="微软雅黑" panose="020B0503020204020204" charset="-122"/>
                <a:cs typeface="+mn-ea"/>
              </a:rPr>
              <a:t>"&gt;</a:t>
            </a:r>
          </a:p>
          <a:p>
            <a:r>
              <a:rPr lang="en-US" altLang="zh-CN" sz="1100" dirty="0">
                <a:solidFill>
                  <a:srgbClr val="10FBFE"/>
                </a:solidFill>
                <a:latin typeface="微软雅黑" panose="020B0503020204020204" charset="-122"/>
                <a:ea typeface="微软雅黑" panose="020B0503020204020204" charset="-122"/>
                <a:cs typeface="+mn-ea"/>
              </a:rPr>
              <a:t>  &lt;/bean&gt;</a:t>
            </a:r>
          </a:p>
          <a:p>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&lt;/beans&gt;</a:t>
            </a:r>
            <a:endParaRPr lang="zh-CN" altLang="en-US" sz="1100" dirty="0">
              <a:solidFill>
                <a:srgbClr val="10FBFE"/>
              </a:solidFill>
              <a:latin typeface="微软雅黑" panose="020B0503020204020204" charset="-122"/>
              <a:ea typeface="微软雅黑" panose="020B0503020204020204" charset="-122"/>
              <a:cs typeface="+mn-ea"/>
            </a:endParaRPr>
          </a:p>
        </p:txBody>
      </p:sp>
      <p:sp>
        <p:nvSpPr>
          <p:cNvPr id="34" name="矩形 33">
            <a:extLst>
              <a:ext uri="{FF2B5EF4-FFF2-40B4-BE49-F238E27FC236}">
                <a16:creationId xmlns:a16="http://schemas.microsoft.com/office/drawing/2014/main" xmlns="" id="{890B8635-7618-4DE7-9A2D-1115988C9BB6}"/>
              </a:ext>
            </a:extLst>
          </p:cNvPr>
          <p:cNvSpPr/>
          <p:nvPr/>
        </p:nvSpPr>
        <p:spPr>
          <a:xfrm>
            <a:off x="1213456" y="2703419"/>
            <a:ext cx="3450619" cy="1277273"/>
          </a:xfrm>
          <a:prstGeom prst="rect">
            <a:avLst/>
          </a:prstGeom>
        </p:spPr>
        <p:txBody>
          <a:bodyPr wrap="square">
            <a:spAutoFit/>
          </a:bodyPr>
          <a:lstStyle/>
          <a:p>
            <a:r>
              <a:rPr lang="pt-BR" altLang="zh-CN" sz="1100" dirty="0">
                <a:solidFill>
                  <a:srgbClr val="10FBFE"/>
                </a:solidFill>
                <a:latin typeface="微软雅黑" panose="020B0503020204020204" charset="-122"/>
                <a:ea typeface="微软雅黑" panose="020B0503020204020204" charset="-122"/>
                <a:cs typeface="+mn-ea"/>
              </a:rPr>
              <a:t>&lt;servlet-mapping&gt;</a:t>
            </a:r>
          </a:p>
          <a:p>
            <a:r>
              <a:rPr lang="pt-BR" altLang="zh-CN" sz="1100" dirty="0">
                <a:solidFill>
                  <a:srgbClr val="10FBFE"/>
                </a:solidFill>
                <a:latin typeface="微软雅黑" panose="020B0503020204020204" charset="-122"/>
                <a:ea typeface="微软雅黑" panose="020B0503020204020204" charset="-122"/>
                <a:cs typeface="+mn-ea"/>
              </a:rPr>
              <a:t>     &lt;servlet-name&gt;</a:t>
            </a:r>
          </a:p>
          <a:p>
            <a:r>
              <a:rPr lang="pt-BR" altLang="zh-CN" sz="1100" dirty="0">
                <a:solidFill>
                  <a:srgbClr val="10FBFE"/>
                </a:solidFill>
                <a:latin typeface="微软雅黑" panose="020B0503020204020204" charset="-122"/>
                <a:ea typeface="微软雅黑" panose="020B0503020204020204" charset="-122"/>
                <a:cs typeface="+mn-ea"/>
              </a:rPr>
              <a:t>         HessianSpringInvokeService</a:t>
            </a:r>
          </a:p>
          <a:p>
            <a:r>
              <a:rPr lang="pt-BR" altLang="zh-CN" sz="1100" dirty="0">
                <a:solidFill>
                  <a:srgbClr val="10FBFE"/>
                </a:solidFill>
                <a:latin typeface="微软雅黑" panose="020B0503020204020204" charset="-122"/>
                <a:ea typeface="微软雅黑" panose="020B0503020204020204" charset="-122"/>
                <a:cs typeface="+mn-ea"/>
              </a:rPr>
              <a:t>     &lt;/servlet-name&gt;</a:t>
            </a:r>
          </a:p>
          <a:p>
            <a:r>
              <a:rPr lang="pt-BR" altLang="zh-CN" sz="1100" dirty="0">
                <a:solidFill>
                  <a:srgbClr val="10FBFE"/>
                </a:solidFill>
                <a:latin typeface="微软雅黑" panose="020B0503020204020204" charset="-122"/>
                <a:ea typeface="微软雅黑" panose="020B0503020204020204" charset="-122"/>
                <a:cs typeface="+mn-ea"/>
              </a:rPr>
              <a:t>&lt;url-pattern&gt;/*.hessian&lt;/url-pattern&gt;</a:t>
            </a:r>
          </a:p>
          <a:p>
            <a:r>
              <a:rPr lang="pt-BR" altLang="zh-CN" sz="1100" dirty="0">
                <a:solidFill>
                  <a:srgbClr val="10FBFE"/>
                </a:solidFill>
                <a:latin typeface="微软雅黑" panose="020B0503020204020204" charset="-122"/>
                <a:ea typeface="微软雅黑" panose="020B0503020204020204" charset="-122"/>
                <a:cs typeface="+mn-ea"/>
              </a:rPr>
              <a:t>&lt;/servlet-mapping&gt;</a:t>
            </a:r>
          </a:p>
          <a:p>
            <a:endParaRPr lang="zh-CN" altLang="en-US" sz="1100" dirty="0">
              <a:solidFill>
                <a:srgbClr val="10FBFE"/>
              </a:solidFill>
              <a:latin typeface="微软雅黑" panose="020B0503020204020204" charset="-122"/>
              <a:ea typeface="微软雅黑" panose="020B0503020204020204" charset="-122"/>
              <a:cs typeface="+mn-ea"/>
            </a:endParaRPr>
          </a:p>
        </p:txBody>
      </p:sp>
      <p:pic>
        <p:nvPicPr>
          <p:cNvPr id="12" name="图片 11">
            <a:extLst>
              <a:ext uri="{FF2B5EF4-FFF2-40B4-BE49-F238E27FC236}">
                <a16:creationId xmlns:a16="http://schemas.microsoft.com/office/drawing/2014/main" xmlns="" id="{90978979-D6EF-4256-A870-5CCF7AF6F27D}"/>
              </a:ext>
            </a:extLst>
          </p:cNvPr>
          <p:cNvPicPr>
            <a:picLocks noChangeAspect="1"/>
          </p:cNvPicPr>
          <p:nvPr/>
        </p:nvPicPr>
        <p:blipFill>
          <a:blip r:embed="rId3"/>
          <a:stretch>
            <a:fillRect/>
          </a:stretch>
        </p:blipFill>
        <p:spPr>
          <a:xfrm>
            <a:off x="1383114" y="3980692"/>
            <a:ext cx="1920286" cy="507565"/>
          </a:xfrm>
          <a:prstGeom prst="rect">
            <a:avLst/>
          </a:prstGeom>
        </p:spPr>
      </p:pic>
    </p:spTree>
    <p:extLst>
      <p:ext uri="{BB962C8B-B14F-4D97-AF65-F5344CB8AC3E}">
        <p14:creationId xmlns:p14="http://schemas.microsoft.com/office/powerpoint/2010/main" val="35491580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39"/>
                                        </p:tgtEl>
                                        <p:attrNameLst>
                                          <p:attrName>style.visibility</p:attrName>
                                        </p:attrNameLst>
                                      </p:cBhvr>
                                      <p:to>
                                        <p:strVal val="visible"/>
                                      </p:to>
                                    </p:set>
                                    <p:animEffect transition="in" filter="wipe(left)">
                                      <p:cBhvr>
                                        <p:cTn id="28"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9" grpId="0" animBg="1"/>
      <p:bldP spid="1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pic>
        <p:nvPicPr>
          <p:cNvPr id="9" name="图片 8">
            <a:extLst>
              <a:ext uri="{FF2B5EF4-FFF2-40B4-BE49-F238E27FC236}">
                <a16:creationId xmlns:a16="http://schemas.microsoft.com/office/drawing/2014/main" xmlns="" id="{B82EBD46-31BB-4640-81D8-647F7D951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568" y="983615"/>
            <a:ext cx="8956864" cy="2014520"/>
          </a:xfrm>
          <a:prstGeom prst="rect">
            <a:avLst/>
          </a:prstGeom>
        </p:spPr>
      </p:pic>
      <p:pic>
        <p:nvPicPr>
          <p:cNvPr id="12" name="图片 11">
            <a:extLst>
              <a:ext uri="{FF2B5EF4-FFF2-40B4-BE49-F238E27FC236}">
                <a16:creationId xmlns:a16="http://schemas.microsoft.com/office/drawing/2014/main" xmlns="" id="{A717AFA0-F3C2-43B7-9301-AFEAD9C32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099" y="3047566"/>
            <a:ext cx="7482973" cy="2110921"/>
          </a:xfrm>
          <a:prstGeom prst="rect">
            <a:avLst/>
          </a:prstGeom>
        </p:spPr>
      </p:pic>
      <p:pic>
        <p:nvPicPr>
          <p:cNvPr id="16" name="图片 15">
            <a:extLst>
              <a:ext uri="{FF2B5EF4-FFF2-40B4-BE49-F238E27FC236}">
                <a16:creationId xmlns:a16="http://schemas.microsoft.com/office/drawing/2014/main" xmlns="" id="{79D8BF99-D41D-4985-BAA2-0D55F7FAD7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2789" y="5212397"/>
            <a:ext cx="8896350" cy="1323975"/>
          </a:xfrm>
          <a:prstGeom prst="rect">
            <a:avLst/>
          </a:prstGeom>
        </p:spPr>
      </p:pic>
      <p:sp>
        <p:nvSpPr>
          <p:cNvPr id="22" name="文本框 21">
            <a:extLst>
              <a:ext uri="{FF2B5EF4-FFF2-40B4-BE49-F238E27FC236}">
                <a16:creationId xmlns:a16="http://schemas.microsoft.com/office/drawing/2014/main" xmlns="" id="{BA462945-A974-46D4-903F-94DDD1D54144}"/>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hessian</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0948241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err="1">
                <a:solidFill>
                  <a:srgbClr val="10FBFE"/>
                </a:solidFill>
                <a:latin typeface="微软雅黑" panose="020B0503020204020204" charset="-122"/>
                <a:ea typeface="微软雅黑" panose="020B0503020204020204" charset="-122"/>
                <a:sym typeface="+mn-lt"/>
              </a:rPr>
              <a:t>gwt</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9" name="任意多边形 138"/>
          <p:cNvSpPr/>
          <p:nvPr/>
        </p:nvSpPr>
        <p:spPr>
          <a:xfrm>
            <a:off x="4626059" y="3648669"/>
            <a:ext cx="6925581" cy="1157716"/>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383114" y="3648668"/>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34" name="矩形 33">
            <a:extLst>
              <a:ext uri="{FF2B5EF4-FFF2-40B4-BE49-F238E27FC236}">
                <a16:creationId xmlns:a16="http://schemas.microsoft.com/office/drawing/2014/main" xmlns="" id="{890B8635-7618-4DE7-9A2D-1115988C9BB6}"/>
              </a:ext>
            </a:extLst>
          </p:cNvPr>
          <p:cNvSpPr/>
          <p:nvPr/>
        </p:nvSpPr>
        <p:spPr>
          <a:xfrm>
            <a:off x="1383114" y="1867499"/>
            <a:ext cx="4603619" cy="1785104"/>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&lt;servlet-name&gt;</a:t>
            </a:r>
            <a:r>
              <a:rPr lang="en-US" altLang="zh-CN" sz="1100" dirty="0" err="1">
                <a:solidFill>
                  <a:srgbClr val="10FBFE"/>
                </a:solidFill>
                <a:latin typeface="微软雅黑" panose="020B0503020204020204" charset="-122"/>
                <a:ea typeface="微软雅黑" panose="020B0503020204020204" charset="-122"/>
                <a:cs typeface="+mn-ea"/>
              </a:rPr>
              <a:t>greetServlet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&lt;servlet-class&gt;</a:t>
            </a:r>
          </a:p>
          <a:p>
            <a:r>
              <a:rPr lang="en-US" altLang="zh-CN" sz="1100" dirty="0" err="1">
                <a:solidFill>
                  <a:srgbClr val="10FBFE"/>
                </a:solidFill>
                <a:latin typeface="微软雅黑" panose="020B0503020204020204" charset="-122"/>
                <a:ea typeface="微软雅黑" panose="020B0503020204020204" charset="-122"/>
                <a:cs typeface="+mn-ea"/>
              </a:rPr>
              <a:t>com.google.gwt.sample.validation.server.GreetingServiceImpl</a:t>
            </a:r>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&lt;/servlet-class&gt;</a:t>
            </a:r>
          </a:p>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&lt;servlet-name&gt;</a:t>
            </a:r>
            <a:r>
              <a:rPr lang="en-US" altLang="zh-CN" sz="1100" dirty="0" err="1">
                <a:solidFill>
                  <a:srgbClr val="10FBFE"/>
                </a:solidFill>
                <a:latin typeface="微软雅黑" panose="020B0503020204020204" charset="-122"/>
                <a:ea typeface="微软雅黑" panose="020B0503020204020204" charset="-122"/>
                <a:cs typeface="+mn-ea"/>
              </a:rPr>
              <a:t>greetServlet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r>
              <a:rPr lang="en-US" altLang="zh-CN" sz="1100" dirty="0" err="1">
                <a:solidFill>
                  <a:srgbClr val="10FBFE"/>
                </a:solidFill>
                <a:latin typeface="微软雅黑" panose="020B0503020204020204" charset="-122"/>
                <a:ea typeface="微软雅黑" panose="020B0503020204020204" charset="-122"/>
                <a:cs typeface="+mn-ea"/>
              </a:rPr>
              <a:t>gwtrpcservlet</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pic>
        <p:nvPicPr>
          <p:cNvPr id="12" name="图片 11">
            <a:extLst>
              <a:ext uri="{FF2B5EF4-FFF2-40B4-BE49-F238E27FC236}">
                <a16:creationId xmlns:a16="http://schemas.microsoft.com/office/drawing/2014/main" xmlns="" id="{90978979-D6EF-4256-A870-5CCF7AF6F27D}"/>
              </a:ext>
            </a:extLst>
          </p:cNvPr>
          <p:cNvPicPr>
            <a:picLocks noChangeAspect="1"/>
          </p:cNvPicPr>
          <p:nvPr/>
        </p:nvPicPr>
        <p:blipFill>
          <a:blip r:embed="rId3"/>
          <a:stretch>
            <a:fillRect/>
          </a:stretch>
        </p:blipFill>
        <p:spPr>
          <a:xfrm>
            <a:off x="1383114" y="3980692"/>
            <a:ext cx="1920286" cy="507565"/>
          </a:xfrm>
          <a:prstGeom prst="rect">
            <a:avLst/>
          </a:prstGeom>
        </p:spPr>
      </p:pic>
      <p:pic>
        <p:nvPicPr>
          <p:cNvPr id="6" name="图片 5">
            <a:extLst>
              <a:ext uri="{FF2B5EF4-FFF2-40B4-BE49-F238E27FC236}">
                <a16:creationId xmlns:a16="http://schemas.microsoft.com/office/drawing/2014/main" xmlns="" id="{9013466E-98BF-4CDF-A54C-3CF113A7012E}"/>
              </a:ext>
            </a:extLst>
          </p:cNvPr>
          <p:cNvPicPr>
            <a:picLocks noChangeAspect="1"/>
          </p:cNvPicPr>
          <p:nvPr/>
        </p:nvPicPr>
        <p:blipFill>
          <a:blip r:embed="rId4"/>
          <a:stretch>
            <a:fillRect/>
          </a:stretch>
        </p:blipFill>
        <p:spPr>
          <a:xfrm>
            <a:off x="5708250" y="1662980"/>
            <a:ext cx="5843390" cy="2963137"/>
          </a:xfrm>
          <a:prstGeom prst="rect">
            <a:avLst/>
          </a:prstGeom>
        </p:spPr>
      </p:pic>
    </p:spTree>
    <p:extLst>
      <p:ext uri="{BB962C8B-B14F-4D97-AF65-F5344CB8AC3E}">
        <p14:creationId xmlns:p14="http://schemas.microsoft.com/office/powerpoint/2010/main" val="548762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wipe(right)">
                                      <p:cBhvr>
                                        <p:cTn id="17" dur="500"/>
                                        <p:tgtEl>
                                          <p:spTgt spid="14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39"/>
                                        </p:tgtEl>
                                        <p:attrNameLst>
                                          <p:attrName>style.visibility</p:attrName>
                                        </p:attrNameLst>
                                      </p:cBhvr>
                                      <p:to>
                                        <p:strVal val="visible"/>
                                      </p:to>
                                    </p:set>
                                    <p:animEffect transition="in" filter="wipe(left)">
                                      <p:cBhvr>
                                        <p:cTn id="21"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9" grpId="0" animBg="1"/>
      <p:bldP spid="1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文本框 263"/>
          <p:cNvSpPr txBox="1"/>
          <p:nvPr/>
        </p:nvSpPr>
        <p:spPr>
          <a:xfrm>
            <a:off x="5428888" y="352382"/>
            <a:ext cx="1295884" cy="399514"/>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审计参考</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11" name="直接连接符 10">
            <a:extLst>
              <a:ext uri="{FF2B5EF4-FFF2-40B4-BE49-F238E27FC236}">
                <a16:creationId xmlns:a16="http://schemas.microsoft.com/office/drawing/2014/main" xmlns="" id="{39FB2181-BCB0-41BB-89B6-337D754CEA71}"/>
              </a:ext>
            </a:extLst>
          </p:cNvPr>
          <p:cNvCxnSpPr>
            <a:cxnSpLocks/>
          </p:cNvCxnSpPr>
          <p:nvPr/>
        </p:nvCxnSpPr>
        <p:spPr>
          <a:xfrm>
            <a:off x="6086415" y="1383058"/>
            <a:ext cx="9585" cy="4749294"/>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xmlns="" id="{210C3CB9-BEB0-4BDF-BAEC-D98B7F9E9AE5}"/>
              </a:ext>
            </a:extLst>
          </p:cNvPr>
          <p:cNvPicPr>
            <a:picLocks noChangeAspect="1"/>
          </p:cNvPicPr>
          <p:nvPr/>
        </p:nvPicPr>
        <p:blipFill>
          <a:blip r:embed="rId3"/>
          <a:stretch>
            <a:fillRect/>
          </a:stretch>
        </p:blipFill>
        <p:spPr>
          <a:xfrm>
            <a:off x="1139395" y="880844"/>
            <a:ext cx="4648663" cy="5096312"/>
          </a:xfrm>
          <a:prstGeom prst="rect">
            <a:avLst/>
          </a:prstGeom>
        </p:spPr>
      </p:pic>
      <p:pic>
        <p:nvPicPr>
          <p:cNvPr id="9" name="图片 8">
            <a:extLst>
              <a:ext uri="{FF2B5EF4-FFF2-40B4-BE49-F238E27FC236}">
                <a16:creationId xmlns:a16="http://schemas.microsoft.com/office/drawing/2014/main" xmlns="" id="{4C1CD6BB-83BC-4BD4-8753-5A8E7F9D0B8A}"/>
              </a:ext>
            </a:extLst>
          </p:cNvPr>
          <p:cNvPicPr>
            <a:picLocks noChangeAspect="1"/>
          </p:cNvPicPr>
          <p:nvPr/>
        </p:nvPicPr>
        <p:blipFill>
          <a:blip r:embed="rId4"/>
          <a:stretch>
            <a:fillRect/>
          </a:stretch>
        </p:blipFill>
        <p:spPr>
          <a:xfrm>
            <a:off x="6394357" y="880844"/>
            <a:ext cx="4978201" cy="3295339"/>
          </a:xfrm>
          <a:prstGeom prst="rect">
            <a:avLst/>
          </a:prstGeom>
        </p:spPr>
      </p:pic>
      <p:pic>
        <p:nvPicPr>
          <p:cNvPr id="13" name="图片 12">
            <a:extLst>
              <a:ext uri="{FF2B5EF4-FFF2-40B4-BE49-F238E27FC236}">
                <a16:creationId xmlns:a16="http://schemas.microsoft.com/office/drawing/2014/main" xmlns="" id="{922D3AA7-4BCB-4179-A4E0-9944F61866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4357" y="4243781"/>
            <a:ext cx="3466749" cy="1733375"/>
          </a:xfrm>
          <a:prstGeom prst="rect">
            <a:avLst/>
          </a:prstGeom>
        </p:spPr>
      </p:pic>
    </p:spTree>
    <p:extLst>
      <p:ext uri="{BB962C8B-B14F-4D97-AF65-F5344CB8AC3E}">
        <p14:creationId xmlns:p14="http://schemas.microsoft.com/office/powerpoint/2010/main" val="31667715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wipe(left)">
                                      <p:cBhvr>
                                        <p:cTn id="7" dur="500"/>
                                        <p:tgtEl>
                                          <p:spTgt spid="26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p>
        </p:txBody>
      </p:sp>
      <p:sp>
        <p:nvSpPr>
          <p:cNvPr id="5" name="文本框 4">
            <a:extLst>
              <a:ext uri="{FF2B5EF4-FFF2-40B4-BE49-F238E27FC236}">
                <a16:creationId xmlns:a16="http://schemas.microsoft.com/office/drawing/2014/main" xmlns="" id="{D270EF49-383B-4EFA-AA94-8C4E67271970}"/>
              </a:ext>
            </a:extLst>
          </p:cNvPr>
          <p:cNvSpPr txBox="1"/>
          <p:nvPr/>
        </p:nvSpPr>
        <p:spPr>
          <a:xfrm>
            <a:off x="8558501" y="4346031"/>
            <a:ext cx="2791804" cy="830997"/>
          </a:xfrm>
          <a:prstGeom prst="rect">
            <a:avLst/>
          </a:prstGeom>
          <a:noFill/>
        </p:spPr>
        <p:txBody>
          <a:bodyPr wrap="square" rtlCol="0">
            <a:spAutoFit/>
          </a:bodyPr>
          <a:lstStyle/>
          <a:p>
            <a:r>
              <a:rPr lang="zh-CN" altLang="en-US" sz="1600" dirty="0">
                <a:solidFill>
                  <a:srgbClr val="10FBFE"/>
                </a:solidFill>
                <a:latin typeface="微软雅黑" panose="020B0503020204020204" charset="-122"/>
                <a:ea typeface="微软雅黑" panose="020B0503020204020204" charset="-122"/>
              </a:rPr>
              <a:t>        </a:t>
            </a:r>
            <a:r>
              <a:rPr lang="en-US" altLang="zh-CN" sz="1600" dirty="0">
                <a:solidFill>
                  <a:srgbClr val="10FBFE"/>
                </a:solidFill>
                <a:latin typeface="微软雅黑" panose="020B0503020204020204" charset="-122"/>
                <a:ea typeface="微软雅黑" panose="020B0503020204020204" charset="-122"/>
              </a:rPr>
              <a:t>ID   </a:t>
            </a:r>
            <a:r>
              <a:rPr lang="zh-CN" altLang="en-US" sz="1600" dirty="0">
                <a:solidFill>
                  <a:srgbClr val="10FBFE"/>
                </a:solidFill>
                <a:latin typeface="微软雅黑" panose="020B0503020204020204" charset="-122"/>
                <a:ea typeface="微软雅黑" panose="020B0503020204020204" charset="-122"/>
              </a:rPr>
              <a:t>：</a:t>
            </a:r>
            <a:r>
              <a:rPr lang="en-US" altLang="zh-CN" sz="1600" dirty="0">
                <a:solidFill>
                  <a:srgbClr val="10FBFE"/>
                </a:solidFill>
                <a:latin typeface="微软雅黑" panose="020B0503020204020204" charset="-122"/>
                <a:ea typeface="微软雅黑" panose="020B0503020204020204" charset="-122"/>
              </a:rPr>
              <a:t>jkgh006</a:t>
            </a:r>
          </a:p>
          <a:p>
            <a:r>
              <a:rPr lang="en-US" altLang="zh-CN" sz="1600"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rPr>
              <a:t>姓名：石肖雄</a:t>
            </a:r>
            <a:endParaRPr lang="en-US" altLang="zh-CN" sz="1600" dirty="0">
              <a:solidFill>
                <a:srgbClr val="10FBFE"/>
              </a:solidFill>
              <a:latin typeface="微软雅黑" panose="020B0503020204020204" charset="-122"/>
              <a:ea typeface="微软雅黑" panose="020B0503020204020204" charset="-122"/>
            </a:endParaRPr>
          </a:p>
          <a:p>
            <a:r>
              <a:rPr lang="zh-CN" altLang="en-US" sz="1600" dirty="0">
                <a:solidFill>
                  <a:srgbClr val="10FBFE"/>
                </a:solidFill>
                <a:latin typeface="微软雅黑" panose="020B0503020204020204" charset="-122"/>
                <a:ea typeface="微软雅黑" panose="020B0503020204020204" charset="-122"/>
              </a:rPr>
              <a:t>        公司：杭州敏信科技</a:t>
            </a:r>
            <a:endParaRPr lang="en-US" altLang="zh-CN"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50"/>
                            </p:stCondLst>
                            <p:childTnLst>
                              <p:par>
                                <p:cTn id="17" presetID="1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ea"/>
              </a:rPr>
              <a:t>安全代码审计</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30" name="组合 129"/>
          <p:cNvGrpSpPr/>
          <p:nvPr/>
        </p:nvGrpSpPr>
        <p:grpSpPr>
          <a:xfrm>
            <a:off x="6127115" y="4589402"/>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4986020" y="3130867"/>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dirty="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6972300" y="2255394"/>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6972299" y="5863406"/>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620705" y="4738824"/>
            <a:ext cx="4019999" cy="659712"/>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3" name="TextBox 54"/>
          <p:cNvSpPr txBox="1"/>
          <p:nvPr/>
        </p:nvSpPr>
        <p:spPr>
          <a:xfrm>
            <a:off x="7616826" y="866641"/>
            <a:ext cx="1900555" cy="315471"/>
          </a:xfrm>
          <a:prstGeom prst="rect">
            <a:avLst/>
          </a:prstGeom>
          <a:noFill/>
        </p:spPr>
        <p:txBody>
          <a:bodyPr wrap="square" lIns="68580" tIns="34290" rIns="68580" bIns="34290" rtlCol="0">
            <a:spAutoFit/>
          </a:bodyPr>
          <a:lstStyle/>
          <a:p>
            <a:pPr algn="l">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SQL</a:t>
            </a:r>
            <a:r>
              <a:rPr lang="zh-CN" altLang="en-US" sz="1600" b="1" dirty="0">
                <a:solidFill>
                  <a:srgbClr val="10FBFE"/>
                </a:solidFill>
                <a:latin typeface="微软雅黑" panose="020B0503020204020204" charset="-122"/>
                <a:ea typeface="微软雅黑" panose="020B0503020204020204" charset="-122"/>
                <a:sym typeface="+mn-ea"/>
              </a:rPr>
              <a:t>注入</a:t>
            </a:r>
            <a:endParaRPr lang="zh-CN" altLang="en-US" sz="2000" b="1" dirty="0">
              <a:solidFill>
                <a:schemeClr val="bg1"/>
              </a:solidFill>
            </a:endParaRPr>
          </a:p>
        </p:txBody>
      </p:sp>
      <p:sp>
        <p:nvSpPr>
          <p:cNvPr id="145" name="TextBox 54"/>
          <p:cNvSpPr txBox="1"/>
          <p:nvPr/>
        </p:nvSpPr>
        <p:spPr>
          <a:xfrm>
            <a:off x="7616826" y="2664657"/>
            <a:ext cx="1900555" cy="315471"/>
          </a:xfrm>
          <a:prstGeom prst="rect">
            <a:avLst/>
          </a:prstGeom>
          <a:noFill/>
        </p:spPr>
        <p:txBody>
          <a:bodyPr wrap="square" lIns="68580" tIns="34290" rIns="68580" bIns="34290" rtlCol="0">
            <a:spAutoFit/>
          </a:bodyPr>
          <a:lstStyle/>
          <a:p>
            <a:pPr algn="l"/>
            <a:r>
              <a:rPr lang="zh-CN" altLang="en-US" sz="1600" b="1" dirty="0">
                <a:solidFill>
                  <a:srgbClr val="10FBFE"/>
                </a:solidFill>
                <a:latin typeface="微软雅黑" panose="020B0503020204020204" charset="-122"/>
                <a:ea typeface="微软雅黑" panose="020B0503020204020204" charset="-122"/>
                <a:sym typeface="+mn-ea"/>
              </a:rPr>
              <a:t>反序列化</a:t>
            </a:r>
            <a:endParaRPr lang="zh-CN" altLang="en-US" sz="2000" b="1" dirty="0">
              <a:solidFill>
                <a:schemeClr val="bg1"/>
              </a:solidFill>
            </a:endParaRPr>
          </a:p>
        </p:txBody>
      </p:sp>
      <p:pic>
        <p:nvPicPr>
          <p:cNvPr id="5" name="图片 4">
            <a:hlinkClick r:id="rId3" action="ppaction://hlinkfile"/>
            <a:extLst>
              <a:ext uri="{FF2B5EF4-FFF2-40B4-BE49-F238E27FC236}">
                <a16:creationId xmlns:a16="http://schemas.microsoft.com/office/drawing/2014/main" xmlns="" id="{C28FE746-7D8B-4F87-8BD8-97AA1DDC9C12}"/>
              </a:ext>
            </a:extLst>
          </p:cNvPr>
          <p:cNvPicPr>
            <a:picLocks noChangeAspect="1"/>
          </p:cNvPicPr>
          <p:nvPr/>
        </p:nvPicPr>
        <p:blipFill>
          <a:blip r:embed="rId4"/>
          <a:stretch>
            <a:fillRect/>
          </a:stretch>
        </p:blipFill>
        <p:spPr>
          <a:xfrm>
            <a:off x="1822168" y="1920744"/>
            <a:ext cx="3002884" cy="3368452"/>
          </a:xfrm>
          <a:prstGeom prst="rect">
            <a:avLst/>
          </a:prstGeom>
        </p:spPr>
      </p:pic>
      <p:sp>
        <p:nvSpPr>
          <p:cNvPr id="26" name="任意多边形 139">
            <a:extLst>
              <a:ext uri="{FF2B5EF4-FFF2-40B4-BE49-F238E27FC236}">
                <a16:creationId xmlns:a16="http://schemas.microsoft.com/office/drawing/2014/main" xmlns="" id="{F6AFAB53-D860-49BA-A39E-E2FE8FD69E76}"/>
              </a:ext>
            </a:extLst>
          </p:cNvPr>
          <p:cNvSpPr/>
          <p:nvPr/>
        </p:nvSpPr>
        <p:spPr>
          <a:xfrm>
            <a:off x="6959526" y="4090797"/>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7" name="TextBox 54">
            <a:extLst>
              <a:ext uri="{FF2B5EF4-FFF2-40B4-BE49-F238E27FC236}">
                <a16:creationId xmlns:a16="http://schemas.microsoft.com/office/drawing/2014/main" xmlns="" id="{264CF9E8-3C6D-4D92-9241-E81CAACB9217}"/>
              </a:ext>
            </a:extLst>
          </p:cNvPr>
          <p:cNvSpPr txBox="1"/>
          <p:nvPr/>
        </p:nvSpPr>
        <p:spPr>
          <a:xfrm>
            <a:off x="7604052" y="4423353"/>
            <a:ext cx="1900555" cy="315471"/>
          </a:xfrm>
          <a:prstGeom prst="rect">
            <a:avLst/>
          </a:prstGeom>
          <a:noFill/>
        </p:spPr>
        <p:txBody>
          <a:bodyPr wrap="square" lIns="68580" tIns="34290" rIns="68580" bIns="34290" rtlCol="0">
            <a:spAutoFit/>
          </a:bodyPr>
          <a:lstStyle/>
          <a:p>
            <a:pPr algn="l"/>
            <a:r>
              <a:rPr lang="en-US" altLang="zh-CN" sz="1600" b="1" dirty="0">
                <a:solidFill>
                  <a:srgbClr val="10FBFE"/>
                </a:solidFill>
                <a:latin typeface="微软雅黑" panose="020B0503020204020204" charset="-122"/>
                <a:ea typeface="微软雅黑" panose="020B0503020204020204" charset="-122"/>
                <a:sym typeface="+mn-ea"/>
              </a:rPr>
              <a:t>XML</a:t>
            </a:r>
            <a:r>
              <a:rPr lang="zh-CN" altLang="en-US" sz="1600" b="1" dirty="0">
                <a:solidFill>
                  <a:srgbClr val="10FBFE"/>
                </a:solidFill>
                <a:latin typeface="微软雅黑" panose="020B0503020204020204" charset="-122"/>
                <a:ea typeface="微软雅黑" panose="020B0503020204020204" charset="-122"/>
                <a:sym typeface="+mn-ea"/>
              </a:rPr>
              <a:t>实体</a:t>
            </a:r>
            <a:endParaRPr lang="zh-CN" altLang="en-US" sz="2000" b="1" dirty="0">
              <a:solidFill>
                <a:schemeClr val="bg1"/>
              </a:solidFill>
            </a:endParaRPr>
          </a:p>
        </p:txBody>
      </p:sp>
      <p:grpSp>
        <p:nvGrpSpPr>
          <p:cNvPr id="28" name="组合 27">
            <a:extLst>
              <a:ext uri="{FF2B5EF4-FFF2-40B4-BE49-F238E27FC236}">
                <a16:creationId xmlns:a16="http://schemas.microsoft.com/office/drawing/2014/main" xmlns="" id="{EAC57B25-5BF5-4142-9037-BF6B6C1F24F0}"/>
              </a:ext>
            </a:extLst>
          </p:cNvPr>
          <p:cNvGrpSpPr/>
          <p:nvPr/>
        </p:nvGrpSpPr>
        <p:grpSpPr>
          <a:xfrm>
            <a:off x="6127115" y="2342236"/>
            <a:ext cx="1003300" cy="992505"/>
            <a:chOff x="4305571" y="3574858"/>
            <a:chExt cx="890588" cy="881062"/>
          </a:xfrm>
          <a:solidFill>
            <a:srgbClr val="6AE7FF">
              <a:alpha val="20000"/>
            </a:srgbClr>
          </a:solidFill>
        </p:grpSpPr>
        <p:sp>
          <p:nvSpPr>
            <p:cNvPr id="29" name="Freeform 15">
              <a:extLst>
                <a:ext uri="{FF2B5EF4-FFF2-40B4-BE49-F238E27FC236}">
                  <a16:creationId xmlns:a16="http://schemas.microsoft.com/office/drawing/2014/main" xmlns="" id="{F910EFB7-1E5A-4872-B613-47917A045162}"/>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30" name="Freeform 16">
              <a:extLst>
                <a:ext uri="{FF2B5EF4-FFF2-40B4-BE49-F238E27FC236}">
                  <a16:creationId xmlns:a16="http://schemas.microsoft.com/office/drawing/2014/main" xmlns="" id="{76EB33EE-F6FA-4E56-8567-191D240EF304}"/>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31" name="矩形 30">
            <a:extLst>
              <a:ext uri="{FF2B5EF4-FFF2-40B4-BE49-F238E27FC236}">
                <a16:creationId xmlns:a16="http://schemas.microsoft.com/office/drawing/2014/main" xmlns="" id="{C1D110EB-1F91-4731-8F5B-50A65E4E1569}"/>
              </a:ext>
            </a:extLst>
          </p:cNvPr>
          <p:cNvSpPr/>
          <p:nvPr/>
        </p:nvSpPr>
        <p:spPr>
          <a:xfrm>
            <a:off x="7198918" y="1305399"/>
            <a:ext cx="3109229" cy="1200329"/>
          </a:xfrm>
          <a:prstGeom prst="rect">
            <a:avLst/>
          </a:prstGeom>
        </p:spPr>
        <p:txBody>
          <a:bodyPr wrap="square">
            <a:spAutoFit/>
          </a:body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SQL</a:t>
            </a:r>
            <a:r>
              <a:rPr lang="zh-CN" altLang="en-US" sz="1200" dirty="0">
                <a:solidFill>
                  <a:srgbClr val="10FBFE"/>
                </a:solidFill>
                <a:latin typeface="微软雅黑" panose="020B0503020204020204" charset="-122"/>
                <a:ea typeface="微软雅黑" panose="020B0503020204020204" charset="-122"/>
                <a:cs typeface="+mn-ea"/>
                <a:sym typeface="+mn-lt"/>
              </a:rPr>
              <a:t>注入是指原始</a:t>
            </a:r>
            <a:r>
              <a:rPr lang="en-US" altLang="zh-CN" sz="1200" dirty="0">
                <a:solidFill>
                  <a:srgbClr val="10FBFE"/>
                </a:solidFill>
                <a:latin typeface="微软雅黑" panose="020B0503020204020204" charset="-122"/>
                <a:ea typeface="微软雅黑" panose="020B0503020204020204" charset="-122"/>
                <a:cs typeface="+mn-ea"/>
                <a:sym typeface="+mn-lt"/>
              </a:rPr>
              <a:t>SQL</a:t>
            </a:r>
            <a:r>
              <a:rPr lang="zh-CN" altLang="en-US" sz="1200" dirty="0">
                <a:solidFill>
                  <a:srgbClr val="10FBFE"/>
                </a:solidFill>
                <a:latin typeface="微软雅黑" panose="020B0503020204020204" charset="-122"/>
                <a:ea typeface="微软雅黑" panose="020B0503020204020204" charset="-122"/>
                <a:cs typeface="+mn-ea"/>
                <a:sym typeface="+mn-lt"/>
              </a:rPr>
              <a:t>查询被动态更改成一个与程序预期完全不同的查询。执行这样</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一个更改后的查询可能导致信息泄露或者数据被篡改。</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32" name="矩形 31">
            <a:extLst>
              <a:ext uri="{FF2B5EF4-FFF2-40B4-BE49-F238E27FC236}">
                <a16:creationId xmlns:a16="http://schemas.microsoft.com/office/drawing/2014/main" xmlns="" id="{B1873E45-B987-46F5-A1AB-1F38BB1FFF14}"/>
              </a:ext>
            </a:extLst>
          </p:cNvPr>
          <p:cNvSpPr/>
          <p:nvPr/>
        </p:nvSpPr>
        <p:spPr>
          <a:xfrm>
            <a:off x="7193005" y="3067097"/>
            <a:ext cx="3109229" cy="1167692"/>
          </a:xfrm>
          <a:prstGeom prst="rect">
            <a:avLst/>
          </a:prstGeom>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反序列化就是把字节序列恢复成对象的过程，这里，在恢复的过程中，可能会涉及调用一些类似内置函数或者析构函数之类的方法，由于编写不当造成了漏洞</a:t>
            </a:r>
          </a:p>
        </p:txBody>
      </p:sp>
      <p:sp>
        <p:nvSpPr>
          <p:cNvPr id="33" name="矩形 32">
            <a:extLst>
              <a:ext uri="{FF2B5EF4-FFF2-40B4-BE49-F238E27FC236}">
                <a16:creationId xmlns:a16="http://schemas.microsoft.com/office/drawing/2014/main" xmlns="" id="{49D7D7EC-5B79-4DD0-BA9A-8D2A11E96375}"/>
              </a:ext>
            </a:extLst>
          </p:cNvPr>
          <p:cNvSpPr/>
          <p:nvPr/>
        </p:nvSpPr>
        <p:spPr>
          <a:xfrm>
            <a:off x="7260603" y="4914239"/>
            <a:ext cx="3109229" cy="1167692"/>
          </a:xfrm>
          <a:prstGeom prst="rect">
            <a:avLst/>
          </a:prstGeom>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使用不可信数据来构造</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会导致</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注入漏洞。</a:t>
            </a:r>
            <a:r>
              <a:rPr lang="zh-CN" altLang="en-US" sz="1200" dirty="0">
                <a:solidFill>
                  <a:srgbClr val="10FBFE"/>
                </a:solidFill>
                <a:latin typeface="微软雅黑" panose="020B0503020204020204" charset="-122"/>
                <a:ea typeface="微软雅黑" panose="020B0503020204020204" charset="-122"/>
                <a:cs typeface="+mn-ea"/>
              </a:rPr>
              <a:t> </a:t>
            </a:r>
            <a:r>
              <a:rPr lang="en-US" altLang="zh-CN" sz="1200" dirty="0">
                <a:solidFill>
                  <a:srgbClr val="10FBFE"/>
                </a:solidFill>
                <a:latin typeface="微软雅黑" panose="020B0503020204020204" charset="-122"/>
                <a:ea typeface="微软雅黑" panose="020B0503020204020204" charset="-122"/>
                <a:cs typeface="+mn-ea"/>
              </a:rPr>
              <a:t>XML </a:t>
            </a:r>
            <a:r>
              <a:rPr lang="zh-CN" altLang="en-US" sz="1200" dirty="0">
                <a:solidFill>
                  <a:srgbClr val="10FBFE"/>
                </a:solidFill>
                <a:latin typeface="微软雅黑" panose="020B0503020204020204" charset="-122"/>
                <a:ea typeface="微软雅黑" panose="020B0503020204020204" charset="-122"/>
                <a:cs typeface="+mn-ea"/>
              </a:rPr>
              <a:t>实体可动态包含来自给定资源的数据。外部实体允许 </a:t>
            </a:r>
            <a:r>
              <a:rPr lang="en-US" altLang="zh-CN" sz="1200" dirty="0">
                <a:solidFill>
                  <a:srgbClr val="10FBFE"/>
                </a:solidFill>
                <a:latin typeface="微软雅黑" panose="020B0503020204020204" charset="-122"/>
                <a:ea typeface="微软雅黑" panose="020B0503020204020204" charset="-122"/>
                <a:cs typeface="+mn-ea"/>
              </a:rPr>
              <a:t>XML </a:t>
            </a:r>
            <a:r>
              <a:rPr lang="zh-CN" altLang="en-US" sz="1200" dirty="0">
                <a:solidFill>
                  <a:srgbClr val="10FBFE"/>
                </a:solidFill>
                <a:latin typeface="微软雅黑" panose="020B0503020204020204" charset="-122"/>
                <a:ea typeface="微软雅黑" panose="020B0503020204020204" charset="-122"/>
                <a:cs typeface="+mn-ea"/>
              </a:rPr>
              <a:t>文档包含来自外部 </a:t>
            </a:r>
            <a:r>
              <a:rPr lang="en-US" altLang="zh-CN" sz="1200" dirty="0">
                <a:solidFill>
                  <a:srgbClr val="10FBFE"/>
                </a:solidFill>
                <a:latin typeface="微软雅黑" panose="020B0503020204020204" charset="-122"/>
                <a:ea typeface="微软雅黑" panose="020B0503020204020204" charset="-122"/>
                <a:cs typeface="+mn-ea"/>
              </a:rPr>
              <a:t>URI </a:t>
            </a:r>
            <a:r>
              <a:rPr lang="zh-CN" altLang="en-US" sz="1200" dirty="0">
                <a:solidFill>
                  <a:srgbClr val="10FBFE"/>
                </a:solidFill>
                <a:latin typeface="微软雅黑" panose="020B0503020204020204" charset="-122"/>
                <a:ea typeface="微软雅黑" panose="020B0503020204020204" charset="-122"/>
                <a:cs typeface="+mn-ea"/>
              </a:rPr>
              <a:t>的数据。</a:t>
            </a:r>
          </a:p>
        </p:txBody>
      </p:sp>
    </p:spTree>
    <p:extLst>
      <p:ext uri="{BB962C8B-B14F-4D97-AF65-F5344CB8AC3E}">
        <p14:creationId xmlns:p14="http://schemas.microsoft.com/office/powerpoint/2010/main" val="27640509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35" presetClass="entr" presetSubtype="0" fill="hold" nodeType="afterEffect">
                                  <p:stCondLst>
                                    <p:cond delay="0"/>
                                  </p:stCondLst>
                                  <p:childTnLst>
                                    <p:set>
                                      <p:cBhvr>
                                        <p:cTn id="27" dur="1" fill="hold">
                                          <p:stCondLst>
                                            <p:cond delay="0"/>
                                          </p:stCondLst>
                                        </p:cTn>
                                        <p:tgtEl>
                                          <p:spTgt spid="130"/>
                                        </p:tgtEl>
                                        <p:attrNameLst>
                                          <p:attrName>style.visibility</p:attrName>
                                        </p:attrNameLst>
                                      </p:cBhvr>
                                      <p:to>
                                        <p:strVal val="visible"/>
                                      </p:to>
                                    </p:set>
                                    <p:animEffect transition="in" filter="fade">
                                      <p:cBhvr>
                                        <p:cTn id="28" dur="500"/>
                                        <p:tgtEl>
                                          <p:spTgt spid="130"/>
                                        </p:tgtEl>
                                      </p:cBhvr>
                                    </p:animEffect>
                                    <p:anim calcmode="lin" valueType="num">
                                      <p:cBhvr>
                                        <p:cTn id="29" dur="500" fill="hold"/>
                                        <p:tgtEl>
                                          <p:spTgt spid="130"/>
                                        </p:tgtEl>
                                        <p:attrNameLst>
                                          <p:attrName>style.rotation</p:attrName>
                                        </p:attrNameLst>
                                      </p:cBhvr>
                                      <p:tavLst>
                                        <p:tav tm="0">
                                          <p:val>
                                            <p:fltVal val="720"/>
                                          </p:val>
                                        </p:tav>
                                        <p:tav tm="100000">
                                          <p:val>
                                            <p:fltVal val="0"/>
                                          </p:val>
                                        </p:tav>
                                      </p:tavLst>
                                    </p:anim>
                                    <p:anim calcmode="lin" valueType="num">
                                      <p:cBhvr>
                                        <p:cTn id="30" dur="500" fill="hold"/>
                                        <p:tgtEl>
                                          <p:spTgt spid="130"/>
                                        </p:tgtEl>
                                        <p:attrNameLst>
                                          <p:attrName>ppt_h</p:attrName>
                                        </p:attrNameLst>
                                      </p:cBhvr>
                                      <p:tavLst>
                                        <p:tav tm="0">
                                          <p:val>
                                            <p:fltVal val="0"/>
                                          </p:val>
                                        </p:tav>
                                        <p:tav tm="100000">
                                          <p:val>
                                            <p:strVal val="#ppt_h"/>
                                          </p:val>
                                        </p:tav>
                                      </p:tavLst>
                                    </p:anim>
                                    <p:anim calcmode="lin" valueType="num">
                                      <p:cBhvr>
                                        <p:cTn id="31" dur="500" fill="hold"/>
                                        <p:tgtEl>
                                          <p:spTgt spid="130"/>
                                        </p:tgtEl>
                                        <p:attrNameLst>
                                          <p:attrName>ppt_w</p:attrName>
                                        </p:attrNameLst>
                                      </p:cBhvr>
                                      <p:tavLst>
                                        <p:tav tm="0">
                                          <p:val>
                                            <p:fltVal val="0"/>
                                          </p:val>
                                        </p:tav>
                                        <p:tav tm="100000">
                                          <p:val>
                                            <p:strVal val="#ppt_w"/>
                                          </p:val>
                                        </p:tav>
                                      </p:tavLst>
                                    </p:anim>
                                  </p:childTnLst>
                                </p:cTn>
                              </p:par>
                            </p:childTnLst>
                          </p:cTn>
                        </p:par>
                        <p:par>
                          <p:cTn id="32" fill="hold">
                            <p:stCondLst>
                              <p:cond delay="2500"/>
                            </p:stCondLst>
                            <p:childTnLst>
                              <p:par>
                                <p:cTn id="33" presetID="35" presetClass="entr" presetSubtype="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anim calcmode="lin" valueType="num">
                                      <p:cBhvr>
                                        <p:cTn id="36" dur="500" fill="hold"/>
                                        <p:tgtEl>
                                          <p:spTgt spid="28"/>
                                        </p:tgtEl>
                                        <p:attrNameLst>
                                          <p:attrName>style.rotation</p:attrName>
                                        </p:attrNameLst>
                                      </p:cBhvr>
                                      <p:tavLst>
                                        <p:tav tm="0">
                                          <p:val>
                                            <p:fltVal val="720"/>
                                          </p:val>
                                        </p:tav>
                                        <p:tav tm="100000">
                                          <p:val>
                                            <p:fltVal val="0"/>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 calcmode="lin" valueType="num">
                                      <p:cBhvr>
                                        <p:cTn id="38" dur="500" fill="hold"/>
                                        <p:tgtEl>
                                          <p:spTgt spid="2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SQL</a:t>
            </a:r>
            <a:r>
              <a:rPr lang="zh-CN" altLang="en-US" sz="1600" b="1" dirty="0">
                <a:solidFill>
                  <a:srgbClr val="10FBFE"/>
                </a:solidFill>
                <a:latin typeface="微软雅黑" panose="020B0503020204020204" charset="-122"/>
                <a:ea typeface="微软雅黑" panose="020B0503020204020204" charset="-122"/>
              </a:rPr>
              <a:t>注入</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普通的注入</a:t>
            </a:r>
          </a:p>
        </p:txBody>
      </p:sp>
      <p:sp>
        <p:nvSpPr>
          <p:cNvPr id="23562" name="矩形 36"/>
          <p:cNvSpPr>
            <a:spLocks noChangeArrowheads="1"/>
          </p:cNvSpPr>
          <p:nvPr/>
        </p:nvSpPr>
        <p:spPr bwMode="auto">
          <a:xfrm>
            <a:off x="6243955" y="3467735"/>
            <a:ext cx="49847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当</a:t>
            </a:r>
            <a:r>
              <a:rPr lang="en-US" altLang="zh-CN" sz="1200" dirty="0" err="1">
                <a:solidFill>
                  <a:srgbClr val="10FBFE"/>
                </a:solidFill>
                <a:latin typeface="微软雅黑" panose="020B0503020204020204" charset="-122"/>
                <a:ea typeface="微软雅黑" panose="020B0503020204020204" charset="-122"/>
                <a:cs typeface="+mn-ea"/>
                <a:sym typeface="+mn-lt"/>
              </a:rPr>
              <a:t>nodeid</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FF0000"/>
                </a:solidFill>
                <a:latin typeface="微软雅黑" panose="020B0503020204020204" charset="-122"/>
                <a:ea typeface="微软雅黑" panose="020B0503020204020204" charset="-122"/>
                <a:cs typeface="+mn-ea"/>
                <a:sym typeface="+mn-lt"/>
              </a:rPr>
              <a:t>1</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完整的语句是</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select * from </a:t>
            </a:r>
            <a:r>
              <a:rPr lang="en-US" sz="1200" dirty="0" err="1">
                <a:solidFill>
                  <a:srgbClr val="10FBFE"/>
                </a:solidFill>
                <a:latin typeface="微软雅黑" panose="020B0503020204020204" charset="-122"/>
                <a:ea typeface="微软雅黑" panose="020B0503020204020204" charset="-122"/>
                <a:cs typeface="+mn-ea"/>
                <a:sym typeface="+mn-lt"/>
              </a:rPr>
              <a:t>typestruct</a:t>
            </a:r>
            <a:r>
              <a:rPr lang="en-US" sz="1200" dirty="0">
                <a:solidFill>
                  <a:srgbClr val="10FBFE"/>
                </a:solidFill>
                <a:latin typeface="微软雅黑" panose="020B0503020204020204" charset="-122"/>
                <a:ea typeface="微软雅黑" panose="020B0503020204020204" charset="-122"/>
                <a:cs typeface="+mn-ea"/>
                <a:sym typeface="+mn-lt"/>
              </a:rPr>
              <a:t> where </a:t>
            </a:r>
            <a:r>
              <a:rPr lang="en-US" sz="1200" dirty="0" err="1">
                <a:solidFill>
                  <a:srgbClr val="10FBFE"/>
                </a:solidFill>
                <a:latin typeface="微软雅黑" panose="020B0503020204020204" charset="-122"/>
                <a:ea typeface="微软雅黑" panose="020B0503020204020204" charset="-122"/>
                <a:cs typeface="+mn-ea"/>
                <a:sym typeface="+mn-lt"/>
              </a:rPr>
              <a:t>nodeid</a:t>
            </a:r>
            <a:r>
              <a:rPr lang="en-US" sz="1200" dirty="0">
                <a:solidFill>
                  <a:srgbClr val="10FBFE"/>
                </a:solidFill>
                <a:latin typeface="微软雅黑" panose="020B0503020204020204" charset="-122"/>
                <a:ea typeface="微软雅黑" panose="020B0503020204020204" charset="-122"/>
                <a:cs typeface="+mn-ea"/>
                <a:sym typeface="+mn-lt"/>
              </a:rPr>
              <a:t> in(1)</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当</a:t>
            </a:r>
            <a:r>
              <a:rPr lang="en-US" altLang="zh-CN" sz="1200" dirty="0" err="1">
                <a:solidFill>
                  <a:srgbClr val="10FBFE"/>
                </a:solidFill>
                <a:latin typeface="微软雅黑" panose="020B0503020204020204" charset="-122"/>
                <a:ea typeface="微软雅黑" panose="020B0503020204020204" charset="-122"/>
                <a:cs typeface="+mn-ea"/>
                <a:sym typeface="+mn-lt"/>
              </a:rPr>
              <a:t>nodeid</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FF0000"/>
                </a:solidFill>
                <a:latin typeface="微软雅黑" panose="020B0503020204020204" charset="-122"/>
                <a:ea typeface="微软雅黑" panose="020B0503020204020204" charset="-122"/>
                <a:cs typeface="+mn-ea"/>
                <a:sym typeface="+mn-lt"/>
              </a:rPr>
              <a:t>1) union select 1,2,3…….from table where 1=(1</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完整的语句是</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select * from </a:t>
            </a:r>
            <a:r>
              <a:rPr lang="en-US" sz="1200" dirty="0" err="1">
                <a:solidFill>
                  <a:srgbClr val="10FBFE"/>
                </a:solidFill>
                <a:latin typeface="微软雅黑" panose="020B0503020204020204" charset="-122"/>
                <a:ea typeface="微软雅黑" panose="020B0503020204020204" charset="-122"/>
                <a:cs typeface="+mn-ea"/>
                <a:sym typeface="+mn-lt"/>
              </a:rPr>
              <a:t>typestruct</a:t>
            </a:r>
            <a:r>
              <a:rPr lang="en-US" sz="1200" dirty="0">
                <a:solidFill>
                  <a:srgbClr val="10FBFE"/>
                </a:solidFill>
                <a:latin typeface="微软雅黑" panose="020B0503020204020204" charset="-122"/>
                <a:ea typeface="微软雅黑" panose="020B0503020204020204" charset="-122"/>
                <a:cs typeface="+mn-ea"/>
                <a:sym typeface="+mn-lt"/>
              </a:rPr>
              <a:t> where </a:t>
            </a:r>
            <a:r>
              <a:rPr lang="en-US" sz="1200" dirty="0" err="1">
                <a:solidFill>
                  <a:srgbClr val="10FBFE"/>
                </a:solidFill>
                <a:latin typeface="微软雅黑" panose="020B0503020204020204" charset="-122"/>
                <a:ea typeface="微软雅黑" panose="020B0503020204020204" charset="-122"/>
                <a:cs typeface="+mn-ea"/>
                <a:sym typeface="+mn-lt"/>
              </a:rPr>
              <a:t>nodeid</a:t>
            </a:r>
            <a:r>
              <a:rPr lang="en-US" sz="1200" dirty="0">
                <a:solidFill>
                  <a:srgbClr val="10FBFE"/>
                </a:solidFill>
                <a:latin typeface="微软雅黑" panose="020B0503020204020204" charset="-122"/>
                <a:ea typeface="微软雅黑" panose="020B0503020204020204" charset="-122"/>
                <a:cs typeface="+mn-ea"/>
                <a:sym typeface="+mn-lt"/>
              </a:rPr>
              <a:t> in(</a:t>
            </a:r>
            <a:r>
              <a:rPr lang="en-US" sz="1200" dirty="0">
                <a:solidFill>
                  <a:srgbClr val="FF0000"/>
                </a:solidFill>
                <a:latin typeface="微软雅黑" panose="020B0503020204020204" charset="-122"/>
                <a:ea typeface="微软雅黑" panose="020B0503020204020204" charset="-122"/>
                <a:cs typeface="+mn-ea"/>
                <a:sym typeface="+mn-lt"/>
              </a:rPr>
              <a:t>1) union select 1,2,3…….from table where 1=(1</a:t>
            </a:r>
            <a:r>
              <a:rPr lang="en-US" sz="1200" dirty="0">
                <a:solidFill>
                  <a:srgbClr val="10FBFE"/>
                </a:solidFill>
                <a:latin typeface="微软雅黑" panose="020B0503020204020204" charset="-122"/>
                <a:ea typeface="微软雅黑" panose="020B0503020204020204" charset="-122"/>
                <a:cs typeface="+mn-ea"/>
                <a:sym typeface="+mn-lt"/>
              </a:rPr>
              <a:t>)</a:t>
            </a:r>
            <a:endParaRPr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通常是没有走框架调用，通过字符串拼接的方式编写的查询语句，这样就会造成注入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406FB45D-C811-4475-8222-2AB76324E0C4}"/>
              </a:ext>
            </a:extLst>
          </p:cNvPr>
          <p:cNvPicPr>
            <a:picLocks noChangeAspect="1"/>
          </p:cNvPicPr>
          <p:nvPr/>
        </p:nvPicPr>
        <p:blipFill>
          <a:blip r:embed="rId3"/>
          <a:stretch>
            <a:fillRect/>
          </a:stretch>
        </p:blipFill>
        <p:spPr>
          <a:xfrm>
            <a:off x="1190850" y="1234839"/>
            <a:ext cx="4568600" cy="5129367"/>
          </a:xfrm>
          <a:prstGeom prst="rect">
            <a:avLst/>
          </a:prstGeom>
        </p:spPr>
      </p:pic>
    </p:spTree>
    <p:extLst>
      <p:ext uri="{BB962C8B-B14F-4D97-AF65-F5344CB8AC3E}">
        <p14:creationId xmlns:p14="http://schemas.microsoft.com/office/powerpoint/2010/main" val="5640159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561"/>
                                        </p:tgtEl>
                                        <p:attrNameLst>
                                          <p:attrName>style.visibility</p:attrName>
                                        </p:attrNameLst>
                                      </p:cBhvr>
                                      <p:to>
                                        <p:strVal val="visible"/>
                                      </p:to>
                                    </p:set>
                                    <p:animEffect transition="in" filter="wipe(left)">
                                      <p:cBhvr>
                                        <p:cTn id="24" dur="500"/>
                                        <p:tgtEl>
                                          <p:spTgt spid="2356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563"/>
                                        </p:tgtEl>
                                        <p:attrNameLst>
                                          <p:attrName>style.visibility</p:attrName>
                                        </p:attrNameLst>
                                      </p:cBhvr>
                                      <p:to>
                                        <p:strVal val="visible"/>
                                      </p:to>
                                    </p:set>
                                    <p:animEffect transition="in" filter="wipe(left)">
                                      <p:cBhvr>
                                        <p:cTn id="27" dur="500"/>
                                        <p:tgtEl>
                                          <p:spTgt spid="23563"/>
                                        </p:tgtEl>
                                      </p:cBhvr>
                                    </p:animEffect>
                                  </p:childTnLst>
                                </p:cTn>
                              </p:par>
                            </p:childTnLst>
                          </p:cTn>
                        </p:par>
                        <p:par>
                          <p:cTn id="28" fill="hold">
                            <p:stCondLst>
                              <p:cond delay="2000"/>
                            </p:stCondLst>
                            <p:childTnLst>
                              <p:par>
                                <p:cTn id="29" presetID="12" presetClass="entr" presetSubtype="4" fill="hold" grpId="0" nodeType="afterEffect">
                                  <p:stCondLst>
                                    <p:cond delay="0"/>
                                  </p:stCondLst>
                                  <p:childTnLst>
                                    <p:set>
                                      <p:cBhvr>
                                        <p:cTn id="30" dur="1" fill="hold">
                                          <p:stCondLst>
                                            <p:cond delay="0"/>
                                          </p:stCondLst>
                                        </p:cTn>
                                        <p:tgtEl>
                                          <p:spTgt spid="23562"/>
                                        </p:tgtEl>
                                        <p:attrNameLst>
                                          <p:attrName>style.visibility</p:attrName>
                                        </p:attrNameLst>
                                      </p:cBhvr>
                                      <p:to>
                                        <p:strVal val="visible"/>
                                      </p:to>
                                    </p:set>
                                    <p:anim calcmode="lin" valueType="num">
                                      <p:cBhvr additive="base">
                                        <p:cTn id="31" dur="500"/>
                                        <p:tgtEl>
                                          <p:spTgt spid="23562"/>
                                        </p:tgtEl>
                                        <p:attrNameLst>
                                          <p:attrName>ppt_y</p:attrName>
                                        </p:attrNameLst>
                                      </p:cBhvr>
                                      <p:tavLst>
                                        <p:tav tm="0">
                                          <p:val>
                                            <p:strVal val="#ppt_y+#ppt_h*1.125000"/>
                                          </p:val>
                                        </p:tav>
                                        <p:tav tm="100000">
                                          <p:val>
                                            <p:strVal val="#ppt_y"/>
                                          </p:val>
                                        </p:tav>
                                      </p:tavLst>
                                    </p:anim>
                                    <p:animEffect transition="in" filter="wipe(up)">
                                      <p:cBhvr>
                                        <p:cTn id="32"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框架注入</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框架注入</a:t>
            </a:r>
          </a:p>
        </p:txBody>
      </p:sp>
      <p:sp>
        <p:nvSpPr>
          <p:cNvPr id="23562" name="矩形 36"/>
          <p:cNvSpPr>
            <a:spLocks noChangeArrowheads="1"/>
          </p:cNvSpPr>
          <p:nvPr/>
        </p:nvSpPr>
        <p:spPr bwMode="auto">
          <a:xfrm>
            <a:off x="6243955" y="3467735"/>
            <a:ext cx="49847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假设</a:t>
            </a:r>
            <a:r>
              <a:rPr lang="en-US" altLang="zh-CN" sz="1200" dirty="0">
                <a:solidFill>
                  <a:srgbClr val="10FBFE"/>
                </a:solidFill>
                <a:latin typeface="微软雅黑" panose="020B0503020204020204" charset="-122"/>
                <a:ea typeface="微软雅黑" panose="020B0503020204020204" charset="-122"/>
                <a:cs typeface="+mn-ea"/>
                <a:sym typeface="+mn-lt"/>
              </a:rPr>
              <a:t>id</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10FBFE"/>
                </a:solidFill>
                <a:latin typeface="微软雅黑" panose="020B0503020204020204" charset="-122"/>
                <a:ea typeface="微软雅黑" panose="020B0503020204020204" charset="-122"/>
                <a:cs typeface="+mn-ea"/>
                <a:sym typeface="+mn-lt"/>
              </a:rPr>
              <a:t>1234</a:t>
            </a:r>
            <a:r>
              <a:rPr lang="zh-CN" altLang="en-US" sz="1200" dirty="0">
                <a:solidFill>
                  <a:srgbClr val="10FBFE"/>
                </a:solidFill>
                <a:latin typeface="微软雅黑" panose="020B0503020204020204" charset="-122"/>
                <a:ea typeface="微软雅黑" panose="020B0503020204020204" charset="-122"/>
                <a:cs typeface="+mn-ea"/>
                <a:sym typeface="+mn-lt"/>
              </a:rPr>
              <a:t>，当</a:t>
            </a:r>
            <a:r>
              <a:rPr lang="en-US" altLang="zh-CN" sz="1200" dirty="0" err="1">
                <a:solidFill>
                  <a:srgbClr val="10FBFE"/>
                </a:solidFill>
                <a:latin typeface="微软雅黑" panose="020B0503020204020204" charset="-122"/>
                <a:ea typeface="微软雅黑" panose="020B0503020204020204" charset="-122"/>
                <a:cs typeface="+mn-ea"/>
                <a:sym typeface="+mn-lt"/>
              </a:rPr>
              <a:t>orgCode</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FF0000"/>
                </a:solidFill>
                <a:latin typeface="微软雅黑" panose="020B0503020204020204" charset="-122"/>
                <a:ea typeface="微软雅黑" panose="020B0503020204020204" charset="-122"/>
                <a:cs typeface="+mn-ea"/>
                <a:sym typeface="+mn-lt"/>
              </a:rPr>
              <a:t>1 </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完整的语句是</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select </a:t>
            </a:r>
            <a:r>
              <a:rPr lang="en-US" sz="1200" dirty="0" err="1">
                <a:solidFill>
                  <a:srgbClr val="10FBFE"/>
                </a:solidFill>
                <a:latin typeface="微软雅黑" panose="020B0503020204020204" charset="-122"/>
                <a:ea typeface="微软雅黑" panose="020B0503020204020204" charset="-122"/>
                <a:cs typeface="+mn-ea"/>
                <a:sym typeface="+mn-lt"/>
              </a:rPr>
              <a:t>ar.role_id</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err="1">
                <a:solidFill>
                  <a:srgbClr val="10FBFE"/>
                </a:solidFill>
                <a:latin typeface="微软雅黑" panose="020B0503020204020204" charset="-122"/>
                <a:ea typeface="微软雅黑" panose="020B0503020204020204" charset="-122"/>
                <a:cs typeface="+mn-ea"/>
                <a:sym typeface="+mn-lt"/>
              </a:rPr>
              <a:t>ar.role_name</a:t>
            </a:r>
            <a:r>
              <a:rPr lang="en-US" sz="1200" dirty="0">
                <a:solidFill>
                  <a:srgbClr val="10FBFE"/>
                </a:solidFill>
                <a:latin typeface="微软雅黑" panose="020B0503020204020204" charset="-122"/>
                <a:ea typeface="微软雅黑" panose="020B0503020204020204" charset="-122"/>
                <a:cs typeface="+mn-ea"/>
                <a:sym typeface="+mn-lt"/>
              </a:rPr>
              <a:t>, ar.role_desc,'1' as </a:t>
            </a:r>
            <a:r>
              <a:rPr lang="en-US" sz="1200" dirty="0" err="1">
                <a:solidFill>
                  <a:srgbClr val="10FBFE"/>
                </a:solidFill>
                <a:latin typeface="微软雅黑" panose="020B0503020204020204" charset="-122"/>
                <a:ea typeface="微软雅黑" panose="020B0503020204020204" charset="-122"/>
                <a:cs typeface="+mn-ea"/>
                <a:sym typeface="+mn-lt"/>
              </a:rPr>
              <a:t>co_code</a:t>
            </a:r>
            <a:r>
              <a:rPr lang="en-US" sz="1200" dirty="0">
                <a:solidFill>
                  <a:srgbClr val="10FBFE"/>
                </a:solidFill>
                <a:latin typeface="微软雅黑" panose="020B0503020204020204" charset="-122"/>
                <a:ea typeface="微软雅黑" panose="020B0503020204020204" charset="-122"/>
                <a:cs typeface="+mn-ea"/>
                <a:sym typeface="+mn-lt"/>
              </a:rPr>
              <a:t>, '1' as </a:t>
            </a:r>
            <a:r>
              <a:rPr lang="en-US" sz="1200" dirty="0" err="1">
                <a:solidFill>
                  <a:srgbClr val="10FBFE"/>
                </a:solidFill>
                <a:latin typeface="微软雅黑" panose="020B0503020204020204" charset="-122"/>
                <a:ea typeface="微软雅黑" panose="020B0503020204020204" charset="-122"/>
                <a:cs typeface="+mn-ea"/>
                <a:sym typeface="+mn-lt"/>
              </a:rPr>
              <a:t>org_code</a:t>
            </a:r>
            <a:r>
              <a:rPr lang="en-US" sz="1200" dirty="0">
                <a:solidFill>
                  <a:srgbClr val="10FBFE"/>
                </a:solidFill>
                <a:latin typeface="微软雅黑" panose="020B0503020204020204" charset="-122"/>
                <a:ea typeface="微软雅黑" panose="020B0503020204020204" charset="-122"/>
                <a:cs typeface="+mn-ea"/>
                <a:sym typeface="+mn-lt"/>
              </a:rPr>
              <a:t>, CREATOR from </a:t>
            </a:r>
            <a:r>
              <a:rPr lang="en-US" sz="1200" dirty="0" err="1">
                <a:solidFill>
                  <a:srgbClr val="10FBFE"/>
                </a:solidFill>
                <a:latin typeface="微软雅黑" panose="020B0503020204020204" charset="-122"/>
                <a:ea typeface="微软雅黑" panose="020B0503020204020204" charset="-122"/>
                <a:cs typeface="+mn-ea"/>
                <a:sym typeface="+mn-lt"/>
              </a:rPr>
              <a:t>as_role</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err="1">
                <a:solidFill>
                  <a:srgbClr val="10FBFE"/>
                </a:solidFill>
                <a:latin typeface="微软雅黑" panose="020B0503020204020204" charset="-122"/>
                <a:ea typeface="微软雅黑" panose="020B0503020204020204" charset="-122"/>
                <a:cs typeface="+mn-ea"/>
                <a:sym typeface="+mn-lt"/>
              </a:rPr>
              <a:t>ar</a:t>
            </a:r>
            <a:r>
              <a:rPr lang="en-US" sz="1200" dirty="0">
                <a:solidFill>
                  <a:srgbClr val="10FBFE"/>
                </a:solidFill>
                <a:latin typeface="微软雅黑" panose="020B0503020204020204" charset="-122"/>
                <a:ea typeface="微软雅黑" panose="020B0503020204020204" charset="-122"/>
                <a:cs typeface="+mn-ea"/>
                <a:sym typeface="+mn-lt"/>
              </a:rPr>
              <a:t> where </a:t>
            </a:r>
            <a:r>
              <a:rPr lang="en-US" sz="1200" dirty="0" err="1">
                <a:solidFill>
                  <a:srgbClr val="10FBFE"/>
                </a:solidFill>
                <a:latin typeface="微软雅黑" panose="020B0503020204020204" charset="-122"/>
                <a:ea typeface="微软雅黑" panose="020B0503020204020204" charset="-122"/>
                <a:cs typeface="+mn-ea"/>
                <a:sym typeface="+mn-lt"/>
              </a:rPr>
              <a:t>ar.role_id</a:t>
            </a:r>
            <a:r>
              <a:rPr lang="en-US" sz="1200" dirty="0">
                <a:solidFill>
                  <a:srgbClr val="10FBFE"/>
                </a:solidFill>
                <a:latin typeface="微软雅黑" panose="020B0503020204020204" charset="-122"/>
                <a:ea typeface="微软雅黑" panose="020B0503020204020204" charset="-122"/>
                <a:cs typeface="+mn-ea"/>
                <a:sym typeface="+mn-lt"/>
              </a:rPr>
              <a:t> = 1</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当</a:t>
            </a:r>
            <a:r>
              <a:rPr lang="en-US" altLang="zh-CN" sz="1200" dirty="0" err="1">
                <a:solidFill>
                  <a:srgbClr val="10FBFE"/>
                </a:solidFill>
                <a:latin typeface="微软雅黑" panose="020B0503020204020204" charset="-122"/>
                <a:ea typeface="微软雅黑" panose="020B0503020204020204" charset="-122"/>
                <a:cs typeface="+mn-ea"/>
                <a:sym typeface="+mn-lt"/>
              </a:rPr>
              <a:t>nodeid</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FF0000"/>
                </a:solidFill>
                <a:latin typeface="微软雅黑" panose="020B0503020204020204" charset="-122"/>
                <a:ea typeface="微软雅黑" panose="020B0503020204020204" charset="-122"/>
                <a:cs typeface="+mn-ea"/>
                <a:sym typeface="+mn-lt"/>
              </a:rPr>
              <a:t>1'||(case when 1=1 then '' else 'a' end)||'</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完整的语句是</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select </a:t>
            </a:r>
            <a:r>
              <a:rPr lang="en-US" sz="1200" dirty="0" err="1">
                <a:solidFill>
                  <a:srgbClr val="10FBFE"/>
                </a:solidFill>
                <a:latin typeface="微软雅黑" panose="020B0503020204020204" charset="-122"/>
                <a:ea typeface="微软雅黑" panose="020B0503020204020204" charset="-122"/>
                <a:cs typeface="+mn-ea"/>
                <a:sym typeface="+mn-lt"/>
              </a:rPr>
              <a:t>ar.role_id</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err="1">
                <a:solidFill>
                  <a:srgbClr val="10FBFE"/>
                </a:solidFill>
                <a:latin typeface="微软雅黑" panose="020B0503020204020204" charset="-122"/>
                <a:ea typeface="微软雅黑" panose="020B0503020204020204" charset="-122"/>
                <a:cs typeface="+mn-ea"/>
                <a:sym typeface="+mn-lt"/>
              </a:rPr>
              <a:t>ar.role_name</a:t>
            </a:r>
            <a:r>
              <a:rPr lang="en-US" sz="1200" dirty="0">
                <a:solidFill>
                  <a:srgbClr val="10FBFE"/>
                </a:solidFill>
                <a:latin typeface="微软雅黑" panose="020B0503020204020204" charset="-122"/>
                <a:ea typeface="微软雅黑" panose="020B0503020204020204" charset="-122"/>
                <a:cs typeface="+mn-ea"/>
                <a:sym typeface="+mn-lt"/>
              </a:rPr>
              <a:t>, ar.role_desc,'1' as </a:t>
            </a:r>
            <a:r>
              <a:rPr lang="en-US" sz="1200" dirty="0" err="1">
                <a:solidFill>
                  <a:srgbClr val="10FBFE"/>
                </a:solidFill>
                <a:latin typeface="微软雅黑" panose="020B0503020204020204" charset="-122"/>
                <a:ea typeface="微软雅黑" panose="020B0503020204020204" charset="-122"/>
                <a:cs typeface="+mn-ea"/>
                <a:sym typeface="+mn-lt"/>
              </a:rPr>
              <a:t>co_code</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a:solidFill>
                  <a:srgbClr val="FF0000"/>
                </a:solidFill>
                <a:latin typeface="微软雅黑" panose="020B0503020204020204" charset="-122"/>
                <a:ea typeface="微软雅黑" panose="020B0503020204020204" charset="-122"/>
                <a:cs typeface="+mn-ea"/>
                <a:sym typeface="+mn-lt"/>
              </a:rPr>
              <a:t>1'||(case when 1=1 then '' else 'a' end)||'</a:t>
            </a:r>
            <a:r>
              <a:rPr lang="en-US" sz="1200" dirty="0">
                <a:solidFill>
                  <a:srgbClr val="10FBFE"/>
                </a:solidFill>
                <a:latin typeface="微软雅黑" panose="020B0503020204020204" charset="-122"/>
                <a:ea typeface="微软雅黑" panose="020B0503020204020204" charset="-122"/>
                <a:cs typeface="+mn-ea"/>
                <a:sym typeface="+mn-lt"/>
              </a:rPr>
              <a:t>' as </a:t>
            </a:r>
            <a:r>
              <a:rPr lang="en-US" sz="1200" dirty="0" err="1">
                <a:solidFill>
                  <a:srgbClr val="10FBFE"/>
                </a:solidFill>
                <a:latin typeface="微软雅黑" panose="020B0503020204020204" charset="-122"/>
                <a:ea typeface="微软雅黑" panose="020B0503020204020204" charset="-122"/>
                <a:cs typeface="+mn-ea"/>
                <a:sym typeface="+mn-lt"/>
              </a:rPr>
              <a:t>org_code</a:t>
            </a:r>
            <a:r>
              <a:rPr lang="en-US" sz="1200" dirty="0">
                <a:solidFill>
                  <a:srgbClr val="10FBFE"/>
                </a:solidFill>
                <a:latin typeface="微软雅黑" panose="020B0503020204020204" charset="-122"/>
                <a:ea typeface="微软雅黑" panose="020B0503020204020204" charset="-122"/>
                <a:cs typeface="+mn-ea"/>
                <a:sym typeface="+mn-lt"/>
              </a:rPr>
              <a:t>, CREATOR from </a:t>
            </a:r>
            <a:r>
              <a:rPr lang="en-US" sz="1200" dirty="0" err="1">
                <a:solidFill>
                  <a:srgbClr val="10FBFE"/>
                </a:solidFill>
                <a:latin typeface="微软雅黑" panose="020B0503020204020204" charset="-122"/>
                <a:ea typeface="微软雅黑" panose="020B0503020204020204" charset="-122"/>
                <a:cs typeface="+mn-ea"/>
                <a:sym typeface="+mn-lt"/>
              </a:rPr>
              <a:t>as_role</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err="1">
                <a:solidFill>
                  <a:srgbClr val="10FBFE"/>
                </a:solidFill>
                <a:latin typeface="微软雅黑" panose="020B0503020204020204" charset="-122"/>
                <a:ea typeface="微软雅黑" panose="020B0503020204020204" charset="-122"/>
                <a:cs typeface="+mn-ea"/>
                <a:sym typeface="+mn-lt"/>
              </a:rPr>
              <a:t>ar</a:t>
            </a:r>
            <a:r>
              <a:rPr lang="en-US" sz="1200" dirty="0">
                <a:solidFill>
                  <a:srgbClr val="10FBFE"/>
                </a:solidFill>
                <a:latin typeface="微软雅黑" panose="020B0503020204020204" charset="-122"/>
                <a:ea typeface="微软雅黑" panose="020B0503020204020204" charset="-122"/>
                <a:cs typeface="+mn-ea"/>
                <a:sym typeface="+mn-lt"/>
              </a:rPr>
              <a:t> where </a:t>
            </a:r>
            <a:r>
              <a:rPr lang="en-US" sz="1200" dirty="0" err="1">
                <a:solidFill>
                  <a:srgbClr val="10FBFE"/>
                </a:solidFill>
                <a:latin typeface="微软雅黑" panose="020B0503020204020204" charset="-122"/>
                <a:ea typeface="微软雅黑" panose="020B0503020204020204" charset="-122"/>
                <a:cs typeface="+mn-ea"/>
                <a:sym typeface="+mn-lt"/>
              </a:rPr>
              <a:t>ar.role_id</a:t>
            </a:r>
            <a:r>
              <a:rPr lang="en-US" sz="1200" dirty="0">
                <a:solidFill>
                  <a:srgbClr val="10FBFE"/>
                </a:solidFill>
                <a:latin typeface="微软雅黑" panose="020B0503020204020204" charset="-122"/>
                <a:ea typeface="微软雅黑" panose="020B0503020204020204" charset="-122"/>
                <a:cs typeface="+mn-ea"/>
                <a:sym typeface="+mn-lt"/>
              </a:rPr>
              <a:t> = 1</a:t>
            </a:r>
            <a:endParaRPr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通常是没有明白框架调用的用法，错误的造成了字符串拼接，导致了注入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196330" y="3254636"/>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818505" y="3053212"/>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 name="图片 6">
            <a:extLst>
              <a:ext uri="{FF2B5EF4-FFF2-40B4-BE49-F238E27FC236}">
                <a16:creationId xmlns:a16="http://schemas.microsoft.com/office/drawing/2014/main" xmlns="" id="{D9E0C872-559B-4E4D-8472-2084A2922ECA}"/>
              </a:ext>
            </a:extLst>
          </p:cNvPr>
          <p:cNvPicPr>
            <a:picLocks noChangeAspect="1"/>
          </p:cNvPicPr>
          <p:nvPr/>
        </p:nvPicPr>
        <p:blipFill>
          <a:blip r:embed="rId3"/>
          <a:stretch>
            <a:fillRect/>
          </a:stretch>
        </p:blipFill>
        <p:spPr>
          <a:xfrm>
            <a:off x="1429860" y="3420055"/>
            <a:ext cx="4460115" cy="2204716"/>
          </a:xfrm>
          <a:prstGeom prst="rect">
            <a:avLst/>
          </a:prstGeom>
        </p:spPr>
      </p:pic>
      <p:pic>
        <p:nvPicPr>
          <p:cNvPr id="8" name="图片 7">
            <a:extLst>
              <a:ext uri="{FF2B5EF4-FFF2-40B4-BE49-F238E27FC236}">
                <a16:creationId xmlns:a16="http://schemas.microsoft.com/office/drawing/2014/main" xmlns="" id="{13B0D65B-E25D-4D9D-8D6D-B6136836A2FD}"/>
              </a:ext>
            </a:extLst>
          </p:cNvPr>
          <p:cNvPicPr>
            <a:picLocks noChangeAspect="1"/>
          </p:cNvPicPr>
          <p:nvPr/>
        </p:nvPicPr>
        <p:blipFill>
          <a:blip r:embed="rId4"/>
          <a:stretch>
            <a:fillRect/>
          </a:stretch>
        </p:blipFill>
        <p:spPr>
          <a:xfrm>
            <a:off x="1415183" y="2397527"/>
            <a:ext cx="4485714" cy="666667"/>
          </a:xfrm>
          <a:prstGeom prst="rect">
            <a:avLst/>
          </a:prstGeom>
        </p:spPr>
      </p:pic>
      <p:cxnSp>
        <p:nvCxnSpPr>
          <p:cNvPr id="14" name="直接连接符 13">
            <a:extLst>
              <a:ext uri="{FF2B5EF4-FFF2-40B4-BE49-F238E27FC236}">
                <a16:creationId xmlns:a16="http://schemas.microsoft.com/office/drawing/2014/main" xmlns="" id="{522D4AFB-2819-4161-86C6-27C90A653E88}"/>
              </a:ext>
            </a:extLst>
          </p:cNvPr>
          <p:cNvCxnSpPr/>
          <p:nvPr/>
        </p:nvCxnSpPr>
        <p:spPr>
          <a:xfrm>
            <a:off x="833755" y="3242124"/>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4072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3561"/>
                                        </p:tgtEl>
                                        <p:attrNameLst>
                                          <p:attrName>style.visibility</p:attrName>
                                        </p:attrNameLst>
                                      </p:cBhvr>
                                      <p:to>
                                        <p:strVal val="visible"/>
                                      </p:to>
                                    </p:set>
                                    <p:animEffect transition="in" filter="wipe(left)">
                                      <p:cBhvr>
                                        <p:cTn id="29" dur="500"/>
                                        <p:tgtEl>
                                          <p:spTgt spid="2356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3563"/>
                                        </p:tgtEl>
                                        <p:attrNameLst>
                                          <p:attrName>style.visibility</p:attrName>
                                        </p:attrNameLst>
                                      </p:cBhvr>
                                      <p:to>
                                        <p:strVal val="visible"/>
                                      </p:to>
                                    </p:set>
                                    <p:animEffect transition="in" filter="wipe(left)">
                                      <p:cBhvr>
                                        <p:cTn id="32" dur="500"/>
                                        <p:tgtEl>
                                          <p:spTgt spid="23563"/>
                                        </p:tgtEl>
                                      </p:cBhvr>
                                    </p:animEffect>
                                  </p:childTnLst>
                                </p:cTn>
                              </p:par>
                            </p:childTnLst>
                          </p:cTn>
                        </p:par>
                        <p:par>
                          <p:cTn id="33" fill="hold">
                            <p:stCondLst>
                              <p:cond delay="2000"/>
                            </p:stCondLst>
                            <p:childTnLst>
                              <p:par>
                                <p:cTn id="34" presetID="12" presetClass="entr" presetSubtype="4" fill="hold" grpId="0" nodeType="afterEffect">
                                  <p:stCondLst>
                                    <p:cond delay="0"/>
                                  </p:stCondLst>
                                  <p:childTnLst>
                                    <p:set>
                                      <p:cBhvr>
                                        <p:cTn id="35" dur="1" fill="hold">
                                          <p:stCondLst>
                                            <p:cond delay="0"/>
                                          </p:stCondLst>
                                        </p:cTn>
                                        <p:tgtEl>
                                          <p:spTgt spid="23562"/>
                                        </p:tgtEl>
                                        <p:attrNameLst>
                                          <p:attrName>style.visibility</p:attrName>
                                        </p:attrNameLst>
                                      </p:cBhvr>
                                      <p:to>
                                        <p:strVal val="visible"/>
                                      </p:to>
                                    </p:set>
                                    <p:anim calcmode="lin" valueType="num">
                                      <p:cBhvr additive="base">
                                        <p:cTn id="36" dur="500"/>
                                        <p:tgtEl>
                                          <p:spTgt spid="23562"/>
                                        </p:tgtEl>
                                        <p:attrNameLst>
                                          <p:attrName>ppt_y</p:attrName>
                                        </p:attrNameLst>
                                      </p:cBhvr>
                                      <p:tavLst>
                                        <p:tav tm="0">
                                          <p:val>
                                            <p:strVal val="#ppt_y+#ppt_h*1.125000"/>
                                          </p:val>
                                        </p:tav>
                                        <p:tav tm="100000">
                                          <p:val>
                                            <p:strVal val="#ppt_y"/>
                                          </p:val>
                                        </p:tav>
                                      </p:tavLst>
                                    </p:anim>
                                    <p:animEffect transition="in" filter="wipe(up)">
                                      <p:cBhvr>
                                        <p:cTn id="37" dur="500"/>
                                        <p:tgtEl>
                                          <p:spTgt spid="23562"/>
                                        </p:tgtEl>
                                      </p:cBhvr>
                                    </p:animEffect>
                                  </p:childTnLst>
                                </p:cTn>
                              </p:par>
                              <p:par>
                                <p:cTn id="38" presetID="22" presetClass="entr" presetSubtype="8"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ORM</a:t>
            </a:r>
            <a:r>
              <a:rPr lang="zh-CN" altLang="en-US" sz="1600" b="1" dirty="0">
                <a:solidFill>
                  <a:srgbClr val="10FBFE"/>
                </a:solidFill>
                <a:latin typeface="微软雅黑" panose="020B0503020204020204" charset="-122"/>
                <a:ea typeface="微软雅黑" panose="020B0503020204020204" charset="-122"/>
              </a:rPr>
              <a:t>注入</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096000" y="1068894"/>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ORM</a:t>
            </a:r>
            <a:r>
              <a:rPr lang="zh-CN" altLang="en-US" b="1" dirty="0">
                <a:solidFill>
                  <a:srgbClr val="10FBFE"/>
                </a:solidFill>
                <a:latin typeface="微软雅黑" panose="020B0503020204020204" charset="-122"/>
                <a:ea typeface="微软雅黑" panose="020B0503020204020204" charset="-122"/>
                <a:sym typeface="+mn-ea"/>
              </a:rPr>
              <a:t>注入</a:t>
            </a:r>
          </a:p>
        </p:txBody>
      </p:sp>
      <p:sp>
        <p:nvSpPr>
          <p:cNvPr id="23562" name="矩形 36"/>
          <p:cNvSpPr>
            <a:spLocks noChangeArrowheads="1"/>
          </p:cNvSpPr>
          <p:nvPr/>
        </p:nvSpPr>
        <p:spPr bwMode="auto">
          <a:xfrm>
            <a:off x="6096000" y="2146414"/>
            <a:ext cx="49847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数字类型（</a:t>
            </a:r>
            <a:r>
              <a:rPr lang="en-US" altLang="zh-CN" sz="1200" dirty="0">
                <a:solidFill>
                  <a:srgbClr val="10FBFE"/>
                </a:solidFill>
                <a:latin typeface="微软雅黑" panose="020B0503020204020204" charset="-122"/>
                <a:ea typeface="微软雅黑" panose="020B0503020204020204" charset="-122"/>
                <a:cs typeface="+mn-ea"/>
                <a:sym typeface="+mn-lt"/>
              </a:rPr>
              <a:t> JPQL </a:t>
            </a:r>
            <a:r>
              <a:rPr lang="zh-CN" altLang="en-US" sz="1200" dirty="0">
                <a:solidFill>
                  <a:srgbClr val="10FBFE"/>
                </a:solidFill>
                <a:latin typeface="微软雅黑" panose="020B0503020204020204" charset="-122"/>
                <a:ea typeface="微软雅黑" panose="020B0503020204020204" charset="-122"/>
                <a:cs typeface="+mn-ea"/>
                <a:sym typeface="+mn-lt"/>
              </a:rPr>
              <a:t>）：</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SELECT e FROM user e WHERE e.id = </a:t>
            </a:r>
            <a:r>
              <a:rPr lang="en-US" altLang="zh-CN" sz="1200" dirty="0">
                <a:solidFill>
                  <a:srgbClr val="FF0000"/>
                </a:solidFill>
                <a:latin typeface="微软雅黑" panose="020B0503020204020204" charset="-122"/>
                <a:ea typeface="微软雅黑" panose="020B0503020204020204" charset="-122"/>
                <a:cs typeface="+mn-ea"/>
                <a:sym typeface="+mn-lt"/>
              </a:rPr>
              <a:t>SQL('(select 1 from dual where 1=1)’) and SQL('(SELECT 1)=</a:t>
            </a:r>
            <a:r>
              <a:rPr lang="en-US" altLang="zh-CN" sz="1200" dirty="0">
                <a:solidFill>
                  <a:srgbClr val="FFFF00"/>
                </a:solidFill>
                <a:latin typeface="微软雅黑" panose="020B0503020204020204" charset="-122"/>
                <a:ea typeface="微软雅黑" panose="020B0503020204020204" charset="-122"/>
                <a:cs typeface="+mn-ea"/>
                <a:sym typeface="+mn-lt"/>
              </a:rPr>
              <a:t>1</a:t>
            </a:r>
            <a:r>
              <a:rPr lang="en-US" altLang="zh-CN" sz="1200" dirty="0">
                <a:solidFill>
                  <a:srgbClr val="FF0000"/>
                </a:solidFill>
                <a:latin typeface="微软雅黑" panose="020B0503020204020204" charset="-122"/>
                <a:ea typeface="微软雅黑" panose="020B0503020204020204" charset="-122"/>
                <a:cs typeface="+mn-ea"/>
                <a:sym typeface="+mn-lt"/>
              </a:rPr>
              <a:t>’)</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字符类型（</a:t>
            </a:r>
            <a:r>
              <a:rPr lang="en-US" altLang="zh-CN" sz="1200" dirty="0">
                <a:solidFill>
                  <a:srgbClr val="10FBFE"/>
                </a:solidFill>
                <a:latin typeface="微软雅黑" panose="020B0503020204020204" charset="-122"/>
                <a:ea typeface="微软雅黑" panose="020B0503020204020204" charset="-122"/>
                <a:cs typeface="+mn-ea"/>
                <a:sym typeface="+mn-lt"/>
              </a:rPr>
              <a:t>JPQL</a:t>
            </a:r>
            <a:r>
              <a:rPr lang="zh-CN" altLang="en-US" sz="1200" dirty="0">
                <a:solidFill>
                  <a:srgbClr val="10FBFE"/>
                </a:solidFill>
                <a:latin typeface="微软雅黑" panose="020B0503020204020204" charset="-122"/>
                <a:ea typeface="微软雅黑" panose="020B0503020204020204" charset="-122"/>
                <a:cs typeface="+mn-ea"/>
                <a:sym typeface="+mn-lt"/>
              </a:rPr>
              <a:t>）：</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sz="1200" dirty="0">
              <a:solidFill>
                <a:srgbClr val="FF0000"/>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096000" y="1437194"/>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通常指的是类似</a:t>
            </a:r>
            <a:r>
              <a:rPr lang="en-US" altLang="zh-CN" sz="1200" dirty="0">
                <a:solidFill>
                  <a:srgbClr val="10FBFE"/>
                </a:solidFill>
                <a:latin typeface="微软雅黑" panose="020B0503020204020204" charset="-122"/>
                <a:ea typeface="微软雅黑" panose="020B0503020204020204" charset="-122"/>
                <a:cs typeface="+mn-ea"/>
                <a:sym typeface="+mn-lt"/>
              </a:rPr>
              <a:t>hibernate</a:t>
            </a:r>
            <a:r>
              <a:rPr lang="zh-CN" altLang="en-US" sz="1200" dirty="0">
                <a:solidFill>
                  <a:srgbClr val="10FBFE"/>
                </a:solidFill>
                <a:latin typeface="微软雅黑" panose="020B0503020204020204" charset="-122"/>
                <a:ea typeface="微软雅黑" panose="020B0503020204020204" charset="-122"/>
                <a:cs typeface="+mn-ea"/>
                <a:sym typeface="+mn-lt"/>
              </a:rPr>
              <a:t>一类具有安全语法检测的注入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096000" y="1992948"/>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xmlns="" id="{DBB608F7-1A0B-4A1E-BD81-52F8D9DF280B}"/>
              </a:ext>
            </a:extLst>
          </p:cNvPr>
          <p:cNvPicPr>
            <a:picLocks noChangeAspect="1"/>
          </p:cNvPicPr>
          <p:nvPr/>
        </p:nvPicPr>
        <p:blipFill>
          <a:blip r:embed="rId3"/>
          <a:stretch>
            <a:fillRect/>
          </a:stretch>
        </p:blipFill>
        <p:spPr>
          <a:xfrm>
            <a:off x="1291154" y="2283464"/>
            <a:ext cx="4502588" cy="1713788"/>
          </a:xfrm>
          <a:prstGeom prst="rect">
            <a:avLst/>
          </a:prstGeom>
        </p:spPr>
      </p:pic>
      <p:pic>
        <p:nvPicPr>
          <p:cNvPr id="10" name="图片 9">
            <a:extLst>
              <a:ext uri="{FF2B5EF4-FFF2-40B4-BE49-F238E27FC236}">
                <a16:creationId xmlns:a16="http://schemas.microsoft.com/office/drawing/2014/main" xmlns="" id="{E829C370-2D51-4710-A8FE-1B481DEB1D7A}"/>
              </a:ext>
            </a:extLst>
          </p:cNvPr>
          <p:cNvPicPr>
            <a:picLocks noChangeAspect="1"/>
          </p:cNvPicPr>
          <p:nvPr/>
        </p:nvPicPr>
        <p:blipFill>
          <a:blip r:embed="rId4"/>
          <a:stretch>
            <a:fillRect/>
          </a:stretch>
        </p:blipFill>
        <p:spPr>
          <a:xfrm>
            <a:off x="1291154" y="3997252"/>
            <a:ext cx="4502588" cy="1229107"/>
          </a:xfrm>
          <a:prstGeom prst="rect">
            <a:avLst/>
          </a:prstGeom>
        </p:spPr>
      </p:pic>
      <p:pic>
        <p:nvPicPr>
          <p:cNvPr id="12" name="图片 11">
            <a:extLst>
              <a:ext uri="{FF2B5EF4-FFF2-40B4-BE49-F238E27FC236}">
                <a16:creationId xmlns:a16="http://schemas.microsoft.com/office/drawing/2014/main" xmlns="" id="{E72C9F8B-864C-4420-932D-87DB59C2B8E6}"/>
              </a:ext>
            </a:extLst>
          </p:cNvPr>
          <p:cNvPicPr>
            <a:picLocks noChangeAspect="1"/>
          </p:cNvPicPr>
          <p:nvPr/>
        </p:nvPicPr>
        <p:blipFill>
          <a:blip r:embed="rId5"/>
          <a:stretch>
            <a:fillRect/>
          </a:stretch>
        </p:blipFill>
        <p:spPr>
          <a:xfrm>
            <a:off x="6208713" y="3425299"/>
            <a:ext cx="4872035" cy="1801060"/>
          </a:xfrm>
          <a:prstGeom prst="rect">
            <a:avLst/>
          </a:prstGeom>
        </p:spPr>
      </p:pic>
    </p:spTree>
    <p:extLst>
      <p:ext uri="{BB962C8B-B14F-4D97-AF65-F5344CB8AC3E}">
        <p14:creationId xmlns:p14="http://schemas.microsoft.com/office/powerpoint/2010/main" val="26655272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561"/>
                                        </p:tgtEl>
                                        <p:attrNameLst>
                                          <p:attrName>style.visibility</p:attrName>
                                        </p:attrNameLst>
                                      </p:cBhvr>
                                      <p:to>
                                        <p:strVal val="visible"/>
                                      </p:to>
                                    </p:set>
                                    <p:animEffect transition="in" filter="wipe(left)">
                                      <p:cBhvr>
                                        <p:cTn id="24" dur="500"/>
                                        <p:tgtEl>
                                          <p:spTgt spid="2356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563"/>
                                        </p:tgtEl>
                                        <p:attrNameLst>
                                          <p:attrName>style.visibility</p:attrName>
                                        </p:attrNameLst>
                                      </p:cBhvr>
                                      <p:to>
                                        <p:strVal val="visible"/>
                                      </p:to>
                                    </p:set>
                                    <p:animEffect transition="in" filter="wipe(left)">
                                      <p:cBhvr>
                                        <p:cTn id="27" dur="500"/>
                                        <p:tgtEl>
                                          <p:spTgt spid="23563"/>
                                        </p:tgtEl>
                                      </p:cBhvr>
                                    </p:animEffect>
                                  </p:childTnLst>
                                </p:cTn>
                              </p:par>
                            </p:childTnLst>
                          </p:cTn>
                        </p:par>
                        <p:par>
                          <p:cTn id="28" fill="hold">
                            <p:stCondLst>
                              <p:cond delay="2000"/>
                            </p:stCondLst>
                            <p:childTnLst>
                              <p:par>
                                <p:cTn id="29" presetID="12" presetClass="entr" presetSubtype="4" fill="hold" grpId="0" nodeType="afterEffect">
                                  <p:stCondLst>
                                    <p:cond delay="0"/>
                                  </p:stCondLst>
                                  <p:childTnLst>
                                    <p:set>
                                      <p:cBhvr>
                                        <p:cTn id="30" dur="1" fill="hold">
                                          <p:stCondLst>
                                            <p:cond delay="0"/>
                                          </p:stCondLst>
                                        </p:cTn>
                                        <p:tgtEl>
                                          <p:spTgt spid="23562"/>
                                        </p:tgtEl>
                                        <p:attrNameLst>
                                          <p:attrName>style.visibility</p:attrName>
                                        </p:attrNameLst>
                                      </p:cBhvr>
                                      <p:to>
                                        <p:strVal val="visible"/>
                                      </p:to>
                                    </p:set>
                                    <p:anim calcmode="lin" valueType="num">
                                      <p:cBhvr additive="base">
                                        <p:cTn id="31" dur="500"/>
                                        <p:tgtEl>
                                          <p:spTgt spid="23562"/>
                                        </p:tgtEl>
                                        <p:attrNameLst>
                                          <p:attrName>ppt_y</p:attrName>
                                        </p:attrNameLst>
                                      </p:cBhvr>
                                      <p:tavLst>
                                        <p:tav tm="0">
                                          <p:val>
                                            <p:strVal val="#ppt_y+#ppt_h*1.125000"/>
                                          </p:val>
                                        </p:tav>
                                        <p:tav tm="100000">
                                          <p:val>
                                            <p:strVal val="#ppt_y"/>
                                          </p:val>
                                        </p:tav>
                                      </p:tavLst>
                                    </p:anim>
                                    <p:animEffect transition="in" filter="wipe(up)">
                                      <p:cBhvr>
                                        <p:cTn id="32"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096000" y="1068894"/>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ORM</a:t>
            </a:r>
            <a:r>
              <a:rPr lang="zh-CN" altLang="en-US" b="1" dirty="0">
                <a:solidFill>
                  <a:srgbClr val="10FBFE"/>
                </a:solidFill>
                <a:latin typeface="微软雅黑" panose="020B0503020204020204" charset="-122"/>
                <a:ea typeface="微软雅黑" panose="020B0503020204020204" charset="-122"/>
                <a:sym typeface="+mn-ea"/>
              </a:rPr>
              <a:t>注入</a:t>
            </a:r>
          </a:p>
        </p:txBody>
      </p:sp>
      <p:sp>
        <p:nvSpPr>
          <p:cNvPr id="23562" name="矩形 36"/>
          <p:cNvSpPr>
            <a:spLocks noChangeArrowheads="1"/>
          </p:cNvSpPr>
          <p:nvPr/>
        </p:nvSpPr>
        <p:spPr bwMode="auto">
          <a:xfrm>
            <a:off x="6096000" y="2146414"/>
            <a:ext cx="49847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数字类型（</a:t>
            </a:r>
            <a:r>
              <a:rPr lang="en-US" altLang="zh-CN" sz="1200" dirty="0">
                <a:solidFill>
                  <a:srgbClr val="10FBFE"/>
                </a:solidFill>
                <a:latin typeface="微软雅黑" panose="020B0503020204020204" charset="-122"/>
                <a:ea typeface="微软雅黑" panose="020B0503020204020204" charset="-122"/>
                <a:cs typeface="+mn-ea"/>
                <a:sym typeface="+mn-lt"/>
              </a:rPr>
              <a:t> Hibernate ORM </a:t>
            </a:r>
            <a:r>
              <a:rPr lang="zh-CN" altLang="en-US" sz="1200" dirty="0">
                <a:solidFill>
                  <a:srgbClr val="10FBFE"/>
                </a:solidFill>
                <a:latin typeface="微软雅黑" panose="020B0503020204020204" charset="-122"/>
                <a:ea typeface="微软雅黑" panose="020B0503020204020204" charset="-122"/>
                <a:cs typeface="+mn-ea"/>
                <a:sym typeface="+mn-lt"/>
              </a:rPr>
              <a:t>）：</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test</a:t>
            </a:r>
            <a:r>
              <a:rPr lang="en-US" altLang="zh-CN" sz="1200" dirty="0">
                <a:solidFill>
                  <a:srgbClr val="FF0000"/>
                </a:solidFill>
                <a:latin typeface="微软雅黑" panose="020B0503020204020204" charset="-122"/>
                <a:ea typeface="微软雅黑" panose="020B0503020204020204" charset="-122"/>
                <a:cs typeface="+mn-ea"/>
                <a:sym typeface="+mn-lt"/>
              </a:rPr>
              <a:t>\'' or 1&lt;length((select version())) –</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翻译成为</a:t>
            </a:r>
            <a:r>
              <a:rPr lang="en-US" altLang="zh-CN" sz="1200" dirty="0">
                <a:solidFill>
                  <a:srgbClr val="10FBFE"/>
                </a:solidFill>
                <a:latin typeface="微软雅黑" panose="020B0503020204020204" charset="-122"/>
                <a:ea typeface="微软雅黑" panose="020B0503020204020204" charset="-122"/>
                <a:cs typeface="+mn-ea"/>
                <a:sym typeface="+mn-lt"/>
              </a:rPr>
              <a:t>HQL</a:t>
            </a:r>
            <a:r>
              <a:rPr lang="zh-CN" altLang="en-US" sz="1200" dirty="0">
                <a:solidFill>
                  <a:srgbClr val="10FBFE"/>
                </a:solidFill>
                <a:latin typeface="微软雅黑" panose="020B0503020204020204" charset="-122"/>
                <a:ea typeface="微软雅黑" panose="020B0503020204020204" charset="-122"/>
                <a:cs typeface="+mn-ea"/>
                <a:sym typeface="+mn-lt"/>
              </a:rPr>
              <a:t>语句就变为：</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SELECT p FROM </a:t>
            </a:r>
            <a:r>
              <a:rPr lang="en-US" altLang="zh-CN" sz="1200" dirty="0" err="1">
                <a:solidFill>
                  <a:srgbClr val="10FBFE"/>
                </a:solidFill>
                <a:latin typeface="微软雅黑" panose="020B0503020204020204" charset="-122"/>
                <a:ea typeface="微软雅黑" panose="020B0503020204020204" charset="-122"/>
                <a:cs typeface="+mn-ea"/>
                <a:sym typeface="+mn-lt"/>
              </a:rPr>
              <a:t>pl.btbw.persistent.Post</a:t>
            </a:r>
            <a:r>
              <a:rPr lang="en-US" altLang="zh-CN" sz="1200" dirty="0">
                <a:solidFill>
                  <a:srgbClr val="10FBFE"/>
                </a:solidFill>
                <a:latin typeface="微软雅黑" panose="020B0503020204020204" charset="-122"/>
                <a:ea typeface="微软雅黑" panose="020B0503020204020204" charset="-122"/>
                <a:cs typeface="+mn-ea"/>
                <a:sym typeface="+mn-lt"/>
              </a:rPr>
              <a:t> p where p.name='</a:t>
            </a:r>
            <a:r>
              <a:rPr lang="en-US" altLang="zh-CN" sz="1200" dirty="0">
                <a:solidFill>
                  <a:srgbClr val="FF0000"/>
                </a:solidFill>
                <a:latin typeface="微软雅黑" panose="020B0503020204020204" charset="-122"/>
                <a:ea typeface="微软雅黑" panose="020B0503020204020204" charset="-122"/>
                <a:cs typeface="+mn-ea"/>
                <a:sym typeface="+mn-lt"/>
              </a:rPr>
              <a:t>test\'' or 1&lt;length((select version())) – </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最后转变为真正的</a:t>
            </a:r>
            <a:r>
              <a:rPr lang="en-US" altLang="zh-CN" sz="1200" dirty="0">
                <a:solidFill>
                  <a:srgbClr val="10FBFE"/>
                </a:solidFill>
                <a:latin typeface="微软雅黑" panose="020B0503020204020204" charset="-122"/>
                <a:ea typeface="微软雅黑" panose="020B0503020204020204" charset="-122"/>
                <a:cs typeface="+mn-ea"/>
                <a:sym typeface="+mn-lt"/>
              </a:rPr>
              <a:t>SQL</a:t>
            </a:r>
            <a:r>
              <a:rPr lang="zh-CN" altLang="en-US" sz="1200" dirty="0">
                <a:solidFill>
                  <a:srgbClr val="10FBFE"/>
                </a:solidFill>
                <a:latin typeface="微软雅黑" panose="020B0503020204020204" charset="-122"/>
                <a:ea typeface="微软雅黑" panose="020B0503020204020204" charset="-122"/>
                <a:cs typeface="+mn-ea"/>
                <a:sym typeface="+mn-lt"/>
              </a:rPr>
              <a:t>语句：</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select post0_.id as id1_0_, post0_.name as name2_0_ from post post0_ where post0_.name=‘</a:t>
            </a:r>
            <a:r>
              <a:rPr lang="en-US" altLang="zh-CN" sz="1200" dirty="0">
                <a:solidFill>
                  <a:srgbClr val="FF0000"/>
                </a:solidFill>
                <a:latin typeface="微软雅黑" panose="020B0503020204020204" charset="-122"/>
                <a:ea typeface="微软雅黑" panose="020B0503020204020204" charset="-122"/>
                <a:cs typeface="+mn-ea"/>
                <a:sym typeface="+mn-lt"/>
              </a:rPr>
              <a:t>test\'' or 1&lt;length((select version())) -- </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这样我们就会逃逸出来一个语句或者方法</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sz="1200" dirty="0">
              <a:solidFill>
                <a:srgbClr val="FF0000"/>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096000" y="1437194"/>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通常指的是类似</a:t>
            </a:r>
            <a:r>
              <a:rPr lang="en-US" altLang="zh-CN" sz="1200" dirty="0">
                <a:solidFill>
                  <a:srgbClr val="10FBFE"/>
                </a:solidFill>
                <a:latin typeface="微软雅黑" panose="020B0503020204020204" charset="-122"/>
                <a:ea typeface="微软雅黑" panose="020B0503020204020204" charset="-122"/>
                <a:cs typeface="+mn-ea"/>
                <a:sym typeface="+mn-lt"/>
              </a:rPr>
              <a:t>hibernate</a:t>
            </a:r>
            <a:r>
              <a:rPr lang="zh-CN" altLang="en-US" sz="1200" dirty="0">
                <a:solidFill>
                  <a:srgbClr val="10FBFE"/>
                </a:solidFill>
                <a:latin typeface="微软雅黑" panose="020B0503020204020204" charset="-122"/>
                <a:ea typeface="微软雅黑" panose="020B0503020204020204" charset="-122"/>
                <a:cs typeface="+mn-ea"/>
                <a:sym typeface="+mn-lt"/>
              </a:rPr>
              <a:t>一类具有安全语法检测的注入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096000" y="1992948"/>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xmlns="" id="{DBB608F7-1A0B-4A1E-BD81-52F8D9DF280B}"/>
              </a:ext>
            </a:extLst>
          </p:cNvPr>
          <p:cNvPicPr>
            <a:picLocks noChangeAspect="1"/>
          </p:cNvPicPr>
          <p:nvPr/>
        </p:nvPicPr>
        <p:blipFill>
          <a:blip r:embed="rId3"/>
          <a:stretch>
            <a:fillRect/>
          </a:stretch>
        </p:blipFill>
        <p:spPr>
          <a:xfrm>
            <a:off x="1291154" y="2283464"/>
            <a:ext cx="4502588" cy="1713788"/>
          </a:xfrm>
          <a:prstGeom prst="rect">
            <a:avLst/>
          </a:prstGeom>
        </p:spPr>
      </p:pic>
      <p:pic>
        <p:nvPicPr>
          <p:cNvPr id="10" name="图片 9">
            <a:extLst>
              <a:ext uri="{FF2B5EF4-FFF2-40B4-BE49-F238E27FC236}">
                <a16:creationId xmlns:a16="http://schemas.microsoft.com/office/drawing/2014/main" xmlns="" id="{E829C370-2D51-4710-A8FE-1B481DEB1D7A}"/>
              </a:ext>
            </a:extLst>
          </p:cNvPr>
          <p:cNvPicPr>
            <a:picLocks noChangeAspect="1"/>
          </p:cNvPicPr>
          <p:nvPr/>
        </p:nvPicPr>
        <p:blipFill>
          <a:blip r:embed="rId4"/>
          <a:stretch>
            <a:fillRect/>
          </a:stretch>
        </p:blipFill>
        <p:spPr>
          <a:xfrm>
            <a:off x="1291154" y="3997252"/>
            <a:ext cx="4502588" cy="1229107"/>
          </a:xfrm>
          <a:prstGeom prst="rect">
            <a:avLst/>
          </a:prstGeom>
        </p:spPr>
      </p:pic>
      <p:sp>
        <p:nvSpPr>
          <p:cNvPr id="13" name="文本框 12">
            <a:extLst>
              <a:ext uri="{FF2B5EF4-FFF2-40B4-BE49-F238E27FC236}">
                <a16:creationId xmlns:a16="http://schemas.microsoft.com/office/drawing/2014/main" xmlns="" id="{A0BADA73-614F-47C2-B3C3-9960A96E94F0}"/>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ORM</a:t>
            </a:r>
            <a:r>
              <a:rPr lang="zh-CN" altLang="en-US" sz="1600" b="1" dirty="0">
                <a:solidFill>
                  <a:srgbClr val="10FBFE"/>
                </a:solidFill>
                <a:latin typeface="微软雅黑" panose="020B0503020204020204" charset="-122"/>
                <a:ea typeface="微软雅黑" panose="020B0503020204020204" charset="-122"/>
              </a:rPr>
              <a:t>注入</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37258615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561"/>
                                        </p:tgtEl>
                                        <p:attrNameLst>
                                          <p:attrName>style.visibility</p:attrName>
                                        </p:attrNameLst>
                                      </p:cBhvr>
                                      <p:to>
                                        <p:strVal val="visible"/>
                                      </p:to>
                                    </p:set>
                                    <p:animEffect transition="in" filter="wipe(left)">
                                      <p:cBhvr>
                                        <p:cTn id="20" dur="500"/>
                                        <p:tgtEl>
                                          <p:spTgt spid="2356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563"/>
                                        </p:tgtEl>
                                        <p:attrNameLst>
                                          <p:attrName>style.visibility</p:attrName>
                                        </p:attrNameLst>
                                      </p:cBhvr>
                                      <p:to>
                                        <p:strVal val="visible"/>
                                      </p:to>
                                    </p:set>
                                    <p:animEffect transition="in" filter="wipe(left)">
                                      <p:cBhvr>
                                        <p:cTn id="23" dur="500"/>
                                        <p:tgtEl>
                                          <p:spTgt spid="23563"/>
                                        </p:tgtEl>
                                      </p:cBhvr>
                                    </p:animEffect>
                                  </p:childTnLst>
                                </p:cTn>
                              </p:par>
                            </p:childTnLst>
                          </p:cTn>
                        </p:par>
                        <p:par>
                          <p:cTn id="24" fill="hold">
                            <p:stCondLst>
                              <p:cond delay="1500"/>
                            </p:stCondLst>
                            <p:childTnLst>
                              <p:par>
                                <p:cTn id="25" presetID="12" presetClass="entr" presetSubtype="4" fill="hold" grpId="0" nodeType="afterEffect">
                                  <p:stCondLst>
                                    <p:cond delay="0"/>
                                  </p:stCondLst>
                                  <p:childTnLst>
                                    <p:set>
                                      <p:cBhvr>
                                        <p:cTn id="26" dur="1" fill="hold">
                                          <p:stCondLst>
                                            <p:cond delay="0"/>
                                          </p:stCondLst>
                                        </p:cTn>
                                        <p:tgtEl>
                                          <p:spTgt spid="23562"/>
                                        </p:tgtEl>
                                        <p:attrNameLst>
                                          <p:attrName>style.visibility</p:attrName>
                                        </p:attrNameLst>
                                      </p:cBhvr>
                                      <p:to>
                                        <p:strVal val="visible"/>
                                      </p:to>
                                    </p:set>
                                    <p:anim calcmode="lin" valueType="num">
                                      <p:cBhvr additive="base">
                                        <p:cTn id="27" dur="500"/>
                                        <p:tgtEl>
                                          <p:spTgt spid="23562"/>
                                        </p:tgtEl>
                                        <p:attrNameLst>
                                          <p:attrName>ppt_y</p:attrName>
                                        </p:attrNameLst>
                                      </p:cBhvr>
                                      <p:tavLst>
                                        <p:tav tm="0">
                                          <p:val>
                                            <p:strVal val="#ppt_y+#ppt_h*1.125000"/>
                                          </p:val>
                                        </p:tav>
                                        <p:tav tm="100000">
                                          <p:val>
                                            <p:strVal val="#ppt_y"/>
                                          </p:val>
                                        </p:tav>
                                      </p:tavLst>
                                    </p:anim>
                                    <p:animEffect transition="in" filter="wipe(up)">
                                      <p:cBhvr>
                                        <p:cTn id="28" dur="500"/>
                                        <p:tgtEl>
                                          <p:spTgt spid="23562"/>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4761</TotalTime>
  <Words>4359</Words>
  <Application>Microsoft Macintosh PowerPoint</Application>
  <PresentationFormat>宽屏</PresentationFormat>
  <Paragraphs>823</Paragraphs>
  <Slides>45</Slides>
  <Notes>45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Arial</vt:lpstr>
      <vt:lpstr>Calibri</vt:lpstr>
      <vt:lpstr>Microsoft YaHei UI</vt:lpstr>
      <vt:lpstr>等线</vt:lpstr>
      <vt:lpstr>宋体</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805</cp:revision>
  <dcterms:created xsi:type="dcterms:W3CDTF">2017-07-15T13:06:00Z</dcterms:created>
  <dcterms:modified xsi:type="dcterms:W3CDTF">2018-06-13T07:35:47Z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