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67" r:id="rId4"/>
    <p:sldId id="268" r:id="rId5"/>
    <p:sldId id="269" r:id="rId6"/>
    <p:sldId id="270" r:id="rId7"/>
    <p:sldId id="271" r:id="rId8"/>
    <p:sldId id="272" r:id="rId9"/>
    <p:sldId id="273" r:id="rId10"/>
    <p:sldId id="274" r:id="rId11"/>
    <p:sldId id="27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C3C0"/>
    <a:srgbClr val="FFC621"/>
    <a:srgbClr val="E4E4E4"/>
    <a:srgbClr val="E0E0E0"/>
    <a:srgbClr val="FFC520"/>
    <a:srgbClr val="F6C3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5/26/2020</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Yazılı Panoramik Resim">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36343B39-165A-4B68-AA5C-581F5336313C}" type="datetimeFigureOut">
              <a:rPr lang="en-US" dirty="0"/>
              <a:t>5/26/2020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tr-TR" smtClean="0"/>
              <a:t>Asıl başlık stili için tıklatın</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942C8C57-33F9-4259-AC4F-0E3F5BEC9B94}" type="datetimeFigureOut">
              <a:rPr lang="en-US" dirty="0"/>
              <a:t>5/26/2020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tr-TR" smtClean="0"/>
              <a:t>Asıl başlık stili için tıklatın</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tr-TR" smtClean="0"/>
              <a:t>Asıl metin stillerini düzenlemek için tıklatın</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8748772B-8FA2-401F-A0A1-A59855EDBC3E}" type="datetimeFigureOut">
              <a:rPr lang="en-US" dirty="0"/>
              <a:t>5/26/2020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D3DD5BDE-5A90-4611-82E9-0FC5746D30C5}" type="datetimeFigureOut">
              <a:rPr lang="en-US" dirty="0"/>
              <a:t>5/26/2020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5/26/2020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5/26/2020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5/26/2020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5/26/2020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tr-TR" smtClean="0"/>
              <a:t>Asıl başlık stili için tıklatın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5/26/2020</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A09472EB-AC54-4713-BFC2-BEB621108C63}" type="datetimeFigureOut">
              <a:rPr lang="en-US" dirty="0"/>
              <a:t>5/26/2020</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5/26/2020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5/26/2020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5/26/2020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5/26/2020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16ED06B6-C816-4861-964D-15A98395707D}" type="datetimeFigureOut">
              <a:rPr lang="en-US" dirty="0"/>
              <a:t>5/26/2020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00B1A8AB-EA7C-4B1B-9D73-E2551851FABE}" type="datetimeFigureOut">
              <a:rPr lang="en-US" dirty="0"/>
              <a:t>5/26/2020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5/26/2020</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scratch.mit.edu/projects/editor/?tutorial=getStarted"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txBox="1">
            <a:spLocks/>
          </p:cNvSpPr>
          <p:nvPr/>
        </p:nvSpPr>
        <p:spPr bwMode="gray">
          <a:xfrm>
            <a:off x="5158719" y="2856598"/>
            <a:ext cx="1978680" cy="859246"/>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dirty="0" smtClean="0"/>
              <a:t>Java</a:t>
            </a:r>
            <a:endParaRPr lang="tr-TR" dirty="0"/>
          </a:p>
        </p:txBody>
      </p:sp>
      <p:sp>
        <p:nvSpPr>
          <p:cNvPr id="7" name="Google Shape;59;p13"/>
          <p:cNvSpPr txBox="1">
            <a:spLocks noGrp="1"/>
          </p:cNvSpPr>
          <p:nvPr>
            <p:ph type="ctrTitle"/>
          </p:nvPr>
        </p:nvSpPr>
        <p:spPr>
          <a:xfrm>
            <a:off x="2145708" y="1371600"/>
            <a:ext cx="7801500" cy="117996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8000" dirty="0">
                <a:latin typeface="Bahnschrift Light Condensed" panose="020B0502040204020203" pitchFamily="34" charset="0"/>
              </a:rPr>
              <a:t>TechnoStudy</a:t>
            </a:r>
            <a:endParaRPr sz="8000" dirty="0">
              <a:latin typeface="Bahnschrift Light Condensed" panose="020B0502040204020203" pitchFamily="34" charset="0"/>
            </a:endParaRPr>
          </a:p>
        </p:txBody>
      </p:sp>
      <p:sp>
        <p:nvSpPr>
          <p:cNvPr id="8" name="Unvan 1"/>
          <p:cNvSpPr txBox="1">
            <a:spLocks/>
          </p:cNvSpPr>
          <p:nvPr/>
        </p:nvSpPr>
        <p:spPr bwMode="gray">
          <a:xfrm>
            <a:off x="5411467" y="2360960"/>
            <a:ext cx="1335211" cy="639113"/>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9600" dirty="0" smtClean="0"/>
              <a:t>…</a:t>
            </a:r>
            <a:endParaRPr lang="tr-TR" sz="9600" dirty="0"/>
          </a:p>
        </p:txBody>
      </p:sp>
      <p:sp>
        <p:nvSpPr>
          <p:cNvPr id="5" name="Unvan 1"/>
          <p:cNvSpPr txBox="1">
            <a:spLocks/>
          </p:cNvSpPr>
          <p:nvPr/>
        </p:nvSpPr>
        <p:spPr bwMode="gray">
          <a:xfrm>
            <a:off x="5421186" y="3771503"/>
            <a:ext cx="1335211" cy="639113"/>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9600" dirty="0" smtClean="0"/>
              <a:t>…</a:t>
            </a:r>
            <a:endParaRPr lang="tr-TR" sz="9600" dirty="0"/>
          </a:p>
        </p:txBody>
      </p:sp>
      <p:sp>
        <p:nvSpPr>
          <p:cNvPr id="6" name="Unvan 1"/>
          <p:cNvSpPr txBox="1">
            <a:spLocks/>
          </p:cNvSpPr>
          <p:nvPr/>
        </p:nvSpPr>
        <p:spPr bwMode="gray">
          <a:xfrm>
            <a:off x="1879600" y="4418342"/>
            <a:ext cx="8729133" cy="51721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sz="2400" dirty="0" smtClean="0">
                <a:solidFill>
                  <a:srgbClr val="FFFFFF"/>
                </a:solidFill>
                <a:latin typeface="Average"/>
                <a:ea typeface="Average"/>
                <a:cs typeface="Average"/>
                <a:sym typeface="Average"/>
              </a:rPr>
              <a:t>Algoritma, </a:t>
            </a:r>
            <a:r>
              <a:rPr lang="tr-TR" sz="2400" dirty="0" err="1" smtClean="0">
                <a:solidFill>
                  <a:srgbClr val="FFFFFF"/>
                </a:solidFill>
                <a:latin typeface="Average"/>
                <a:ea typeface="Average"/>
                <a:cs typeface="Average"/>
                <a:sym typeface="Average"/>
              </a:rPr>
              <a:t>Scratch</a:t>
            </a:r>
            <a:endParaRPr lang="tr-TR"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24368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863600" y="795865"/>
            <a:ext cx="4317999" cy="584775"/>
          </a:xfrm>
          <a:prstGeom prst="rect">
            <a:avLst/>
          </a:prstGeom>
          <a:noFill/>
        </p:spPr>
        <p:txBody>
          <a:bodyPr wrap="square" rtlCol="0">
            <a:spAutoFit/>
          </a:bodyPr>
          <a:lstStyle/>
          <a:p>
            <a:r>
              <a:rPr lang="tr-TR" sz="3200" dirty="0">
                <a:solidFill>
                  <a:schemeClr val="bg1"/>
                </a:solidFill>
              </a:rPr>
              <a:t>Algoritma </a:t>
            </a:r>
            <a:r>
              <a:rPr lang="tr-TR" sz="3200" dirty="0" smtClean="0">
                <a:solidFill>
                  <a:schemeClr val="bg1"/>
                </a:solidFill>
              </a:rPr>
              <a:t>-&gt; Kod </a:t>
            </a:r>
            <a:endParaRPr lang="tr-TR" sz="3200" dirty="0">
              <a:solidFill>
                <a:schemeClr val="bg1"/>
              </a:solidFill>
            </a:endParaRPr>
          </a:p>
        </p:txBody>
      </p:sp>
      <p:sp>
        <p:nvSpPr>
          <p:cNvPr id="4" name="Google Shape;65;p14"/>
          <p:cNvSpPr txBox="1"/>
          <p:nvPr/>
        </p:nvSpPr>
        <p:spPr>
          <a:xfrm>
            <a:off x="863600" y="1397576"/>
            <a:ext cx="10415483" cy="990026"/>
          </a:xfrm>
          <a:prstGeom prst="rect">
            <a:avLst/>
          </a:prstGeom>
          <a:noFill/>
          <a:ln>
            <a:noFill/>
          </a:ln>
        </p:spPr>
        <p:txBody>
          <a:bodyPr spcFirstLastPara="1" wrap="square" lIns="91425" tIns="91425" rIns="91425" bIns="91425" anchor="t" anchorCtr="0">
            <a:noAutofit/>
          </a:bodyPr>
          <a:lstStyle/>
          <a:p>
            <a:r>
              <a:rPr lang="tr-TR" dirty="0">
                <a:solidFill>
                  <a:schemeClr val="bg1"/>
                </a:solidFill>
              </a:rPr>
              <a:t>Bir problem çözmek üzere geliştirilen algoritma üç şekilde yazılabilir</a:t>
            </a:r>
            <a:r>
              <a:rPr lang="tr-TR" dirty="0" smtClean="0">
                <a:solidFill>
                  <a:schemeClr val="bg1"/>
                </a:solidFill>
              </a:rPr>
              <a:t>:</a:t>
            </a:r>
          </a:p>
          <a:p>
            <a:r>
              <a:rPr lang="tr-TR" dirty="0">
                <a:solidFill>
                  <a:schemeClr val="bg1"/>
                </a:solidFill>
              </a:rPr>
              <a:t>Örnek: Klavyeden girilen iki sayıyı toplayıp ekranda gösteren programın algoritmasının üç değişik yöntemle gösterilmesi:</a:t>
            </a:r>
          </a:p>
        </p:txBody>
      </p:sp>
      <p:pic>
        <p:nvPicPr>
          <p:cNvPr id="3" name="Resim 2"/>
          <p:cNvPicPr>
            <a:picLocks noChangeAspect="1"/>
          </p:cNvPicPr>
          <p:nvPr/>
        </p:nvPicPr>
        <p:blipFill>
          <a:blip r:embed="rId2"/>
          <a:stretch>
            <a:fillRect/>
          </a:stretch>
        </p:blipFill>
        <p:spPr>
          <a:xfrm>
            <a:off x="976312" y="2779183"/>
            <a:ext cx="3076575" cy="2095500"/>
          </a:xfrm>
          <a:prstGeom prst="rect">
            <a:avLst/>
          </a:prstGeom>
        </p:spPr>
      </p:pic>
      <p:pic>
        <p:nvPicPr>
          <p:cNvPr id="5" name="Resim 4"/>
          <p:cNvPicPr>
            <a:picLocks noChangeAspect="1"/>
          </p:cNvPicPr>
          <p:nvPr/>
        </p:nvPicPr>
        <p:blipFill>
          <a:blip r:embed="rId3"/>
          <a:stretch>
            <a:fillRect/>
          </a:stretch>
        </p:blipFill>
        <p:spPr>
          <a:xfrm>
            <a:off x="4366154" y="2779183"/>
            <a:ext cx="2347913" cy="2095500"/>
          </a:xfrm>
          <a:prstGeom prst="rect">
            <a:avLst/>
          </a:prstGeom>
        </p:spPr>
      </p:pic>
      <p:pic>
        <p:nvPicPr>
          <p:cNvPr id="7" name="Resim 6"/>
          <p:cNvPicPr>
            <a:picLocks noChangeAspect="1"/>
          </p:cNvPicPr>
          <p:nvPr/>
        </p:nvPicPr>
        <p:blipFill>
          <a:blip r:embed="rId4"/>
          <a:stretch>
            <a:fillRect/>
          </a:stretch>
        </p:blipFill>
        <p:spPr>
          <a:xfrm>
            <a:off x="7090304" y="2779183"/>
            <a:ext cx="2600325" cy="2933700"/>
          </a:xfrm>
          <a:prstGeom prst="rect">
            <a:avLst/>
          </a:prstGeom>
        </p:spPr>
      </p:pic>
    </p:spTree>
    <p:extLst>
      <p:ext uri="{BB962C8B-B14F-4D97-AF65-F5344CB8AC3E}">
        <p14:creationId xmlns:p14="http://schemas.microsoft.com/office/powerpoint/2010/main" val="20621991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863599" y="795866"/>
            <a:ext cx="10532533" cy="584775"/>
          </a:xfrm>
          <a:prstGeom prst="rect">
            <a:avLst/>
          </a:prstGeom>
          <a:noFill/>
        </p:spPr>
        <p:txBody>
          <a:bodyPr wrap="square" rtlCol="0">
            <a:spAutoFit/>
          </a:bodyPr>
          <a:lstStyle/>
          <a:p>
            <a:r>
              <a:rPr lang="tr-TR" sz="3200" dirty="0" err="1" smtClean="0">
                <a:solidFill>
                  <a:schemeClr val="bg1"/>
                </a:solidFill>
              </a:rPr>
              <a:t>Scratch</a:t>
            </a:r>
            <a:endParaRPr lang="tr-TR" sz="3200" dirty="0">
              <a:solidFill>
                <a:schemeClr val="bg1"/>
              </a:solidFill>
            </a:endParaRPr>
          </a:p>
        </p:txBody>
      </p:sp>
      <p:sp>
        <p:nvSpPr>
          <p:cNvPr id="4" name="Google Shape;65;p14"/>
          <p:cNvSpPr txBox="1"/>
          <p:nvPr/>
        </p:nvSpPr>
        <p:spPr>
          <a:xfrm>
            <a:off x="677333" y="2033603"/>
            <a:ext cx="6942665" cy="566691"/>
          </a:xfrm>
          <a:prstGeom prst="rect">
            <a:avLst/>
          </a:prstGeom>
          <a:noFill/>
          <a:ln>
            <a:noFill/>
          </a:ln>
        </p:spPr>
        <p:txBody>
          <a:bodyPr spcFirstLastPara="1" wrap="square" lIns="91425" tIns="91425" rIns="91425" bIns="91425" anchor="t" anchorCtr="0">
            <a:noAutofit/>
          </a:bodyPr>
          <a:lstStyle/>
          <a:p>
            <a:pPr marL="114300" lvl="0">
              <a:buSzPts val="1800"/>
            </a:pPr>
            <a:r>
              <a:rPr lang="tr-TR" dirty="0">
                <a:hlinkClick r:id="rId2"/>
              </a:rPr>
              <a:t>https://scratch.mit.edu/projects/editor/?tutorial=getStarted</a:t>
            </a:r>
            <a:endParaRPr lang="tr-TR" dirty="0"/>
          </a:p>
        </p:txBody>
      </p:sp>
      <p:pic>
        <p:nvPicPr>
          <p:cNvPr id="8" name="Resim 7"/>
          <p:cNvPicPr>
            <a:picLocks noChangeAspect="1"/>
          </p:cNvPicPr>
          <p:nvPr/>
        </p:nvPicPr>
        <p:blipFill>
          <a:blip r:embed="rId3"/>
          <a:stretch>
            <a:fillRect/>
          </a:stretch>
        </p:blipFill>
        <p:spPr>
          <a:xfrm>
            <a:off x="923360" y="3018836"/>
            <a:ext cx="3315053" cy="2779607"/>
          </a:xfrm>
          <a:prstGeom prst="rect">
            <a:avLst/>
          </a:prstGeom>
        </p:spPr>
      </p:pic>
      <p:sp>
        <p:nvSpPr>
          <p:cNvPr id="9" name="Metin kutusu 8"/>
          <p:cNvSpPr txBox="1"/>
          <p:nvPr/>
        </p:nvSpPr>
        <p:spPr>
          <a:xfrm>
            <a:off x="770466" y="1507067"/>
            <a:ext cx="10532533" cy="400110"/>
          </a:xfrm>
          <a:prstGeom prst="rect">
            <a:avLst/>
          </a:prstGeom>
          <a:noFill/>
        </p:spPr>
        <p:txBody>
          <a:bodyPr wrap="square" rtlCol="0">
            <a:spAutoFit/>
          </a:bodyPr>
          <a:lstStyle/>
          <a:p>
            <a:r>
              <a:rPr lang="tr-TR" sz="2000" dirty="0" err="1" smtClean="0">
                <a:solidFill>
                  <a:schemeClr val="bg1"/>
                </a:solidFill>
              </a:rPr>
              <a:t>MIT’in</a:t>
            </a:r>
            <a:r>
              <a:rPr lang="tr-TR" sz="2000" dirty="0" smtClean="0">
                <a:solidFill>
                  <a:schemeClr val="bg1"/>
                </a:solidFill>
              </a:rPr>
              <a:t> geliştirdiği herkes için görsel </a:t>
            </a:r>
            <a:r>
              <a:rPr lang="tr-TR" sz="2000" dirty="0" err="1" smtClean="0">
                <a:solidFill>
                  <a:schemeClr val="bg1"/>
                </a:solidFill>
              </a:rPr>
              <a:t>programalam</a:t>
            </a:r>
            <a:r>
              <a:rPr lang="tr-TR" sz="2000" dirty="0" smtClean="0">
                <a:solidFill>
                  <a:schemeClr val="bg1"/>
                </a:solidFill>
              </a:rPr>
              <a:t> dili.</a:t>
            </a:r>
            <a:endParaRPr lang="tr-TR" sz="2000" dirty="0">
              <a:solidFill>
                <a:schemeClr val="bg1"/>
              </a:solidFill>
            </a:endParaRPr>
          </a:p>
        </p:txBody>
      </p:sp>
    </p:spTree>
    <p:extLst>
      <p:ext uri="{BB962C8B-B14F-4D97-AF65-F5344CB8AC3E}">
        <p14:creationId xmlns:p14="http://schemas.microsoft.com/office/powerpoint/2010/main" val="608991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863600" y="795865"/>
            <a:ext cx="4317999" cy="584775"/>
          </a:xfrm>
          <a:prstGeom prst="rect">
            <a:avLst/>
          </a:prstGeom>
          <a:noFill/>
        </p:spPr>
        <p:txBody>
          <a:bodyPr wrap="square" rtlCol="0">
            <a:spAutoFit/>
          </a:bodyPr>
          <a:lstStyle/>
          <a:p>
            <a:r>
              <a:rPr lang="tr-TR" sz="3200" dirty="0" smtClean="0">
                <a:solidFill>
                  <a:schemeClr val="bg1"/>
                </a:solidFill>
              </a:rPr>
              <a:t>Giriş </a:t>
            </a:r>
            <a:endParaRPr lang="tr-TR" sz="3200" dirty="0">
              <a:solidFill>
                <a:schemeClr val="bg1"/>
              </a:solidFill>
            </a:endParaRPr>
          </a:p>
        </p:txBody>
      </p:sp>
      <p:sp>
        <p:nvSpPr>
          <p:cNvPr id="4" name="Google Shape;65;p14"/>
          <p:cNvSpPr txBox="1"/>
          <p:nvPr/>
        </p:nvSpPr>
        <p:spPr>
          <a:xfrm>
            <a:off x="863600" y="1473777"/>
            <a:ext cx="10415483" cy="4709309"/>
          </a:xfrm>
          <a:prstGeom prst="rect">
            <a:avLst/>
          </a:prstGeom>
          <a:noFill/>
          <a:ln>
            <a:noFill/>
          </a:ln>
        </p:spPr>
        <p:txBody>
          <a:bodyPr spcFirstLastPara="1" wrap="square" lIns="91425" tIns="91425" rIns="91425" bIns="91425" anchor="t" anchorCtr="0">
            <a:noAutofit/>
          </a:bodyPr>
          <a:lstStyle/>
          <a:p>
            <a:r>
              <a:rPr lang="tr-TR" dirty="0" smtClean="0">
                <a:solidFill>
                  <a:schemeClr val="bg1"/>
                </a:solidFill>
                <a:latin typeface="Average"/>
                <a:ea typeface="Average"/>
                <a:cs typeface="Average"/>
                <a:sym typeface="Average"/>
              </a:rPr>
              <a:t>Programlama Mantığını anlamak: Algoritma, bilgisayarın çalışma mantığı</a:t>
            </a:r>
          </a:p>
          <a:p>
            <a:endParaRPr lang="tr-TR" dirty="0" smtClean="0">
              <a:solidFill>
                <a:schemeClr val="bg1"/>
              </a:solidFill>
              <a:latin typeface="Average"/>
              <a:ea typeface="Average"/>
              <a:cs typeface="Average"/>
              <a:sym typeface="Average"/>
            </a:endParaRPr>
          </a:p>
          <a:p>
            <a:r>
              <a:rPr lang="tr-TR" dirty="0">
                <a:solidFill>
                  <a:schemeClr val="bg1"/>
                </a:solidFill>
              </a:rPr>
              <a:t>Bilgisayar çok karmaşık bir elektronik cihazdır, şimdilik bizi ilgilendiren kısım onun çalışma prensibi değil, programlama kısmıdır.</a:t>
            </a:r>
          </a:p>
          <a:p>
            <a:r>
              <a:rPr lang="tr-TR" dirty="0">
                <a:solidFill>
                  <a:schemeClr val="bg1"/>
                </a:solidFill>
              </a:rPr>
              <a:t>  </a:t>
            </a:r>
          </a:p>
          <a:p>
            <a:r>
              <a:rPr lang="tr-TR" dirty="0">
                <a:solidFill>
                  <a:schemeClr val="bg1"/>
                </a:solidFill>
              </a:rPr>
              <a:t>Bilgisayar öğrendiğini unutmaz, eğer iyi programlarsanız kusursuz olarak işlemleri yapar, yorulmadan hep aynı işlemi tekrar yapabilir. Programcı izin vermiş ise, programlar bilgisayarın tüm kaynaklarına erişebilir. Bilgisayar, bir konuda yorum yapamaz, yeni durumlara uyum sağlamak için çaba sarf etmez</a:t>
            </a:r>
            <a:r>
              <a:rPr lang="tr-TR" dirty="0" smtClean="0">
                <a:solidFill>
                  <a:schemeClr val="bg1"/>
                </a:solidFill>
              </a:rPr>
              <a:t>.</a:t>
            </a:r>
          </a:p>
          <a:p>
            <a:r>
              <a:rPr lang="tr-TR" dirty="0">
                <a:solidFill>
                  <a:schemeClr val="bg1"/>
                </a:solidFill>
              </a:rPr>
              <a:t> </a:t>
            </a:r>
          </a:p>
          <a:p>
            <a:r>
              <a:rPr lang="tr-TR" dirty="0">
                <a:solidFill>
                  <a:schemeClr val="bg1"/>
                </a:solidFill>
              </a:rPr>
              <a:t>İnsan unutkandır, hata yapabilir, yorulur ve beyninin tamamını kullanamaz, moral durumu değişebilir ve duygusal olarak etkilenir. İnsanların en büyük avantajı, yeni durumlar karşısında bocalasa bile zamanla uyum sağlayabilmesidir. Başına gelen olaylardan ders çıkartabilir. Tek başına birçok sorunu çözebilirler. Bilgisayar ise her zaman aynı tepkiyi verir, kendini geliştiremez. İnsan tarafından kontrol edilmedikçe etkinliklerini </a:t>
            </a:r>
            <a:r>
              <a:rPr lang="tr-TR" dirty="0" smtClean="0">
                <a:solidFill>
                  <a:schemeClr val="bg1"/>
                </a:solidFill>
              </a:rPr>
              <a:t>değiştirmezler.</a:t>
            </a:r>
            <a:r>
              <a:rPr lang="tr-TR" dirty="0">
                <a:solidFill>
                  <a:schemeClr val="bg1"/>
                </a:solidFill>
              </a:rPr>
              <a:t> </a:t>
            </a:r>
          </a:p>
          <a:p>
            <a:endParaRPr lang="tr-TR" dirty="0" smtClean="0">
              <a:solidFill>
                <a:schemeClr val="bg1"/>
              </a:solidFill>
              <a:latin typeface="Average"/>
              <a:ea typeface="Average"/>
              <a:cs typeface="Average"/>
              <a:sym typeface="Average"/>
            </a:endParaRPr>
          </a:p>
          <a:p>
            <a:endParaRPr lang="tr-TR" dirty="0">
              <a:solidFill>
                <a:schemeClr val="bg1"/>
              </a:solidFill>
              <a:latin typeface="Average"/>
              <a:ea typeface="Average"/>
              <a:cs typeface="Average"/>
              <a:sym typeface="Average"/>
            </a:endParaRPr>
          </a:p>
          <a:p>
            <a:r>
              <a:rPr lang="tr-TR" dirty="0" smtClean="0">
                <a:solidFill>
                  <a:schemeClr val="bg1"/>
                </a:solidFill>
                <a:latin typeface="Average"/>
                <a:ea typeface="Average"/>
                <a:cs typeface="Average"/>
                <a:sym typeface="Average"/>
              </a:rPr>
              <a:t> </a:t>
            </a:r>
          </a:p>
          <a:p>
            <a:endParaRPr lang="tr-TR" dirty="0" smtClean="0">
              <a:solidFill>
                <a:schemeClr val="bg1"/>
              </a:solidFill>
              <a:latin typeface="Average"/>
              <a:ea typeface="Average"/>
              <a:cs typeface="Average"/>
              <a:sym typeface="Average"/>
            </a:endParaRPr>
          </a:p>
          <a:p>
            <a:endParaRPr lang="en-US" dirty="0">
              <a:solidFill>
                <a:schemeClr val="bg1"/>
              </a:solidFill>
              <a:latin typeface="Average"/>
              <a:ea typeface="Average"/>
              <a:cs typeface="Average"/>
              <a:sym typeface="Average"/>
            </a:endParaRPr>
          </a:p>
        </p:txBody>
      </p:sp>
    </p:spTree>
    <p:extLst>
      <p:ext uri="{BB962C8B-B14F-4D97-AF65-F5344CB8AC3E}">
        <p14:creationId xmlns:p14="http://schemas.microsoft.com/office/powerpoint/2010/main" val="498077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863600" y="795865"/>
            <a:ext cx="4317999" cy="584775"/>
          </a:xfrm>
          <a:prstGeom prst="rect">
            <a:avLst/>
          </a:prstGeom>
          <a:noFill/>
        </p:spPr>
        <p:txBody>
          <a:bodyPr wrap="square" rtlCol="0">
            <a:spAutoFit/>
          </a:bodyPr>
          <a:lstStyle/>
          <a:p>
            <a:r>
              <a:rPr lang="tr-TR" sz="3200" dirty="0" smtClean="0">
                <a:solidFill>
                  <a:schemeClr val="bg1"/>
                </a:solidFill>
              </a:rPr>
              <a:t>Giriş </a:t>
            </a:r>
            <a:endParaRPr lang="tr-TR" sz="3200" dirty="0">
              <a:solidFill>
                <a:schemeClr val="bg1"/>
              </a:solidFill>
            </a:endParaRPr>
          </a:p>
        </p:txBody>
      </p:sp>
      <p:sp>
        <p:nvSpPr>
          <p:cNvPr id="4" name="Google Shape;65;p14"/>
          <p:cNvSpPr txBox="1"/>
          <p:nvPr/>
        </p:nvSpPr>
        <p:spPr>
          <a:xfrm>
            <a:off x="863600" y="1473777"/>
            <a:ext cx="10415483" cy="4709309"/>
          </a:xfrm>
          <a:prstGeom prst="rect">
            <a:avLst/>
          </a:prstGeom>
          <a:noFill/>
          <a:ln>
            <a:noFill/>
          </a:ln>
        </p:spPr>
        <p:txBody>
          <a:bodyPr spcFirstLastPara="1" wrap="square" lIns="91425" tIns="91425" rIns="91425" bIns="91425" anchor="t" anchorCtr="0">
            <a:noAutofit/>
          </a:bodyPr>
          <a:lstStyle/>
          <a:p>
            <a:r>
              <a:rPr lang="tr-TR" dirty="0">
                <a:solidFill>
                  <a:schemeClr val="bg1"/>
                </a:solidFill>
              </a:rPr>
              <a:t>Bu noktada program kavramını aşağıdaki gibi tanımlayabiliriz</a:t>
            </a:r>
            <a:r>
              <a:rPr lang="tr-TR" dirty="0" smtClean="0">
                <a:solidFill>
                  <a:schemeClr val="bg1"/>
                </a:solidFill>
              </a:rPr>
              <a:t>:</a:t>
            </a:r>
            <a:endParaRPr lang="tr-TR" dirty="0" smtClean="0">
              <a:solidFill>
                <a:schemeClr val="bg1"/>
              </a:solidFill>
              <a:latin typeface="Average"/>
              <a:ea typeface="Average"/>
              <a:cs typeface="Average"/>
              <a:sym typeface="Average"/>
            </a:endParaRPr>
          </a:p>
          <a:p>
            <a:endParaRPr lang="tr-TR" dirty="0">
              <a:solidFill>
                <a:schemeClr val="bg1"/>
              </a:solidFill>
              <a:latin typeface="Average"/>
              <a:ea typeface="Average"/>
              <a:cs typeface="Average"/>
              <a:sym typeface="Average"/>
            </a:endParaRPr>
          </a:p>
          <a:p>
            <a:r>
              <a:rPr lang="tr-TR" b="1" i="1" dirty="0">
                <a:solidFill>
                  <a:schemeClr val="bg1"/>
                </a:solidFill>
              </a:rPr>
              <a:t>Program</a:t>
            </a:r>
            <a:r>
              <a:rPr lang="tr-TR" dirty="0">
                <a:solidFill>
                  <a:schemeClr val="bg1"/>
                </a:solidFill>
              </a:rPr>
              <a:t>: Belirli bir problemi, nasıl çözeceğini anlatmak üzere</a:t>
            </a:r>
            <a:r>
              <a:rPr lang="tr-TR" b="1" i="1" dirty="0">
                <a:solidFill>
                  <a:schemeClr val="bg1"/>
                </a:solidFill>
              </a:rPr>
              <a:t> </a:t>
            </a:r>
            <a:r>
              <a:rPr lang="tr-TR" dirty="0">
                <a:solidFill>
                  <a:schemeClr val="bg1"/>
                </a:solidFill>
              </a:rPr>
              <a:t>bilgisayara verilen komutlar dizisidir</a:t>
            </a:r>
            <a:r>
              <a:rPr lang="tr-TR" dirty="0" smtClean="0">
                <a:solidFill>
                  <a:schemeClr val="bg1"/>
                </a:solidFill>
              </a:rPr>
              <a:t>.</a:t>
            </a:r>
          </a:p>
          <a:p>
            <a:endParaRPr lang="tr-TR" dirty="0">
              <a:solidFill>
                <a:schemeClr val="bg1"/>
              </a:solidFill>
            </a:endParaRPr>
          </a:p>
          <a:p>
            <a:r>
              <a:rPr lang="tr-TR" dirty="0">
                <a:solidFill>
                  <a:schemeClr val="bg1"/>
                </a:solidFill>
              </a:rPr>
              <a:t>Bu tanımdan bilgisayarın kendi planını kendisinin yapamayacağı ortaya çıkmaktadır. Bu planlar o programı yapan kişi tarafından ona verilir. Günümüzde bilgisayarların insan beyni yanında çok az yetenekli olduğu söylenebilir. Fakat rutin (sıradan) işlemleri, insanlara oranla daha hızlı yapabilirler.</a:t>
            </a:r>
          </a:p>
          <a:p>
            <a:endParaRPr lang="tr-TR" dirty="0" smtClean="0">
              <a:solidFill>
                <a:schemeClr val="bg1"/>
              </a:solidFill>
            </a:endParaRPr>
          </a:p>
          <a:p>
            <a:r>
              <a:rPr lang="tr-TR" dirty="0">
                <a:solidFill>
                  <a:schemeClr val="bg1"/>
                </a:solidFill>
              </a:rPr>
              <a:t>Program kavramına bağlı olarak, bilgisayara verilecek olan komutlar listesinin hazırlanması işlemine </a:t>
            </a:r>
            <a:r>
              <a:rPr lang="tr-TR" b="1" i="1" dirty="0">
                <a:solidFill>
                  <a:schemeClr val="bg1"/>
                </a:solidFill>
              </a:rPr>
              <a:t>programlama</a:t>
            </a:r>
            <a:r>
              <a:rPr lang="tr-TR" dirty="0">
                <a:solidFill>
                  <a:schemeClr val="bg1"/>
                </a:solidFill>
              </a:rPr>
              <a:t>, bu işi gerçekleştiren kimselere de </a:t>
            </a:r>
            <a:r>
              <a:rPr lang="tr-TR" b="1" i="1" dirty="0">
                <a:solidFill>
                  <a:schemeClr val="bg1"/>
                </a:solidFill>
              </a:rPr>
              <a:t>programcı</a:t>
            </a:r>
            <a:r>
              <a:rPr lang="tr-TR" dirty="0">
                <a:solidFill>
                  <a:schemeClr val="bg1"/>
                </a:solidFill>
              </a:rPr>
              <a:t> denir.</a:t>
            </a:r>
          </a:p>
          <a:p>
            <a:r>
              <a:rPr lang="tr-TR" dirty="0">
                <a:solidFill>
                  <a:schemeClr val="bg1"/>
                </a:solidFill>
              </a:rPr>
              <a:t> </a:t>
            </a:r>
          </a:p>
          <a:p>
            <a:r>
              <a:rPr lang="tr-TR" dirty="0">
                <a:solidFill>
                  <a:schemeClr val="bg1"/>
                </a:solidFill>
              </a:rPr>
              <a:t>Bilgisayar Türkçe, İngilizce veya başka bir dilden anlamaz. Bilgisayarın fonksiyonel bir beyni olmadığı için programcının komutlar listesini yazabilmesine imkan sağlayan bu özel dile “</a:t>
            </a:r>
            <a:r>
              <a:rPr lang="tr-TR" b="1" dirty="0">
                <a:solidFill>
                  <a:schemeClr val="bg1"/>
                </a:solidFill>
              </a:rPr>
              <a:t>programlama dili</a:t>
            </a:r>
            <a:r>
              <a:rPr lang="tr-TR" dirty="0">
                <a:solidFill>
                  <a:schemeClr val="bg1"/>
                </a:solidFill>
              </a:rPr>
              <a:t>” denir</a:t>
            </a:r>
            <a:r>
              <a:rPr lang="tr-TR" dirty="0" smtClean="0">
                <a:solidFill>
                  <a:schemeClr val="bg1"/>
                </a:solidFill>
              </a:rPr>
              <a:t>.</a:t>
            </a:r>
            <a:endParaRPr lang="tr-TR" dirty="0">
              <a:solidFill>
                <a:schemeClr val="bg1"/>
              </a:solidFill>
            </a:endParaRPr>
          </a:p>
        </p:txBody>
      </p:sp>
    </p:spTree>
    <p:extLst>
      <p:ext uri="{BB962C8B-B14F-4D97-AF65-F5344CB8AC3E}">
        <p14:creationId xmlns:p14="http://schemas.microsoft.com/office/powerpoint/2010/main" val="1043281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863600" y="795865"/>
            <a:ext cx="4317999" cy="584775"/>
          </a:xfrm>
          <a:prstGeom prst="rect">
            <a:avLst/>
          </a:prstGeom>
          <a:noFill/>
        </p:spPr>
        <p:txBody>
          <a:bodyPr wrap="square" rtlCol="0">
            <a:spAutoFit/>
          </a:bodyPr>
          <a:lstStyle/>
          <a:p>
            <a:r>
              <a:rPr lang="tr-TR" sz="3200" dirty="0" smtClean="0">
                <a:solidFill>
                  <a:schemeClr val="bg1"/>
                </a:solidFill>
              </a:rPr>
              <a:t>Giriş </a:t>
            </a:r>
            <a:endParaRPr lang="tr-TR" sz="3200" dirty="0">
              <a:solidFill>
                <a:schemeClr val="bg1"/>
              </a:solidFill>
            </a:endParaRPr>
          </a:p>
        </p:txBody>
      </p:sp>
      <p:sp>
        <p:nvSpPr>
          <p:cNvPr id="4" name="Google Shape;65;p14"/>
          <p:cNvSpPr txBox="1"/>
          <p:nvPr/>
        </p:nvSpPr>
        <p:spPr>
          <a:xfrm>
            <a:off x="863600" y="1473777"/>
            <a:ext cx="10415483" cy="4709309"/>
          </a:xfrm>
          <a:prstGeom prst="rect">
            <a:avLst/>
          </a:prstGeom>
          <a:noFill/>
          <a:ln>
            <a:noFill/>
          </a:ln>
        </p:spPr>
        <p:txBody>
          <a:bodyPr spcFirstLastPara="1" wrap="square" lIns="91425" tIns="91425" rIns="91425" bIns="91425" anchor="t" anchorCtr="0">
            <a:noAutofit/>
          </a:bodyPr>
          <a:lstStyle/>
          <a:p>
            <a:r>
              <a:rPr lang="tr-TR" dirty="0">
                <a:solidFill>
                  <a:schemeClr val="bg1"/>
                </a:solidFill>
              </a:rPr>
              <a:t>Komutlar bir araya gelerek “</a:t>
            </a:r>
            <a:r>
              <a:rPr lang="tr-TR" dirty="0" err="1">
                <a:solidFill>
                  <a:schemeClr val="bg1"/>
                </a:solidFill>
              </a:rPr>
              <a:t>program”ı</a:t>
            </a:r>
            <a:r>
              <a:rPr lang="tr-TR" dirty="0">
                <a:solidFill>
                  <a:schemeClr val="bg1"/>
                </a:solidFill>
              </a:rPr>
              <a:t> meydana getirir. Belli bir programlama dili ile yazılmış komutlara “</a:t>
            </a:r>
            <a:r>
              <a:rPr lang="tr-TR" b="1" dirty="0">
                <a:solidFill>
                  <a:schemeClr val="bg1"/>
                </a:solidFill>
              </a:rPr>
              <a:t>kaynak kod</a:t>
            </a:r>
            <a:r>
              <a:rPr lang="tr-TR" dirty="0">
                <a:solidFill>
                  <a:schemeClr val="bg1"/>
                </a:solidFill>
              </a:rPr>
              <a:t>” da diyebiliriz</a:t>
            </a:r>
            <a:r>
              <a:rPr lang="tr-TR" dirty="0" smtClean="0">
                <a:solidFill>
                  <a:schemeClr val="bg1"/>
                </a:solidFill>
              </a:rPr>
              <a:t>.</a:t>
            </a:r>
          </a:p>
          <a:p>
            <a:endParaRPr lang="tr-TR" dirty="0">
              <a:solidFill>
                <a:schemeClr val="bg1"/>
              </a:solidFill>
            </a:endParaRPr>
          </a:p>
          <a:p>
            <a:r>
              <a:rPr lang="tr-TR" b="1" i="1" dirty="0">
                <a:solidFill>
                  <a:schemeClr val="bg1"/>
                </a:solidFill>
              </a:rPr>
              <a:t>Algoritma</a:t>
            </a:r>
            <a:r>
              <a:rPr lang="tr-TR" dirty="0">
                <a:solidFill>
                  <a:schemeClr val="bg1"/>
                </a:solidFill>
              </a:rPr>
              <a:t>, belirli bir problemi çözmek için gerekli adımlar kümesidir</a:t>
            </a:r>
            <a:r>
              <a:rPr lang="tr-TR" b="1" i="1" dirty="0">
                <a:solidFill>
                  <a:schemeClr val="bg1"/>
                </a:solidFill>
              </a:rPr>
              <a:t> </a:t>
            </a:r>
            <a:r>
              <a:rPr lang="tr-TR" dirty="0">
                <a:solidFill>
                  <a:schemeClr val="bg1"/>
                </a:solidFill>
              </a:rPr>
              <a:t>veya problemi </a:t>
            </a:r>
            <a:r>
              <a:rPr lang="tr-TR" u="sng" dirty="0">
                <a:solidFill>
                  <a:schemeClr val="bg1"/>
                </a:solidFill>
              </a:rPr>
              <a:t>çözmek</a:t>
            </a:r>
            <a:r>
              <a:rPr lang="tr-TR" dirty="0">
                <a:solidFill>
                  <a:schemeClr val="bg1"/>
                </a:solidFill>
              </a:rPr>
              <a:t> için </a:t>
            </a:r>
            <a:r>
              <a:rPr lang="tr-TR" dirty="0" smtClean="0">
                <a:solidFill>
                  <a:schemeClr val="bg1"/>
                </a:solidFill>
              </a:rPr>
              <a:t>gerekli </a:t>
            </a:r>
            <a:r>
              <a:rPr lang="tr-TR" dirty="0">
                <a:solidFill>
                  <a:schemeClr val="bg1"/>
                </a:solidFill>
              </a:rPr>
              <a:t>adımlar </a:t>
            </a:r>
            <a:r>
              <a:rPr lang="tr-TR" u="sng" dirty="0" smtClean="0">
                <a:solidFill>
                  <a:schemeClr val="bg1"/>
                </a:solidFill>
              </a:rPr>
              <a:t>serisidir</a:t>
            </a:r>
            <a:endParaRPr lang="tr-TR" dirty="0">
              <a:solidFill>
                <a:schemeClr val="bg1"/>
              </a:solidFill>
            </a:endParaRPr>
          </a:p>
        </p:txBody>
      </p:sp>
    </p:spTree>
    <p:extLst>
      <p:ext uri="{BB962C8B-B14F-4D97-AF65-F5344CB8AC3E}">
        <p14:creationId xmlns:p14="http://schemas.microsoft.com/office/powerpoint/2010/main" val="802429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863600" y="795865"/>
            <a:ext cx="4317999" cy="584775"/>
          </a:xfrm>
          <a:prstGeom prst="rect">
            <a:avLst/>
          </a:prstGeom>
          <a:noFill/>
        </p:spPr>
        <p:txBody>
          <a:bodyPr wrap="square" rtlCol="0">
            <a:spAutoFit/>
          </a:bodyPr>
          <a:lstStyle/>
          <a:p>
            <a:r>
              <a:rPr lang="tr-TR" sz="3200" dirty="0">
                <a:solidFill>
                  <a:schemeClr val="bg1"/>
                </a:solidFill>
              </a:rPr>
              <a:t>Algoritma </a:t>
            </a:r>
            <a:r>
              <a:rPr lang="tr-TR" sz="3200" dirty="0" smtClean="0">
                <a:solidFill>
                  <a:schemeClr val="bg1"/>
                </a:solidFill>
              </a:rPr>
              <a:t>– Örnek 1 </a:t>
            </a:r>
            <a:endParaRPr lang="tr-TR" sz="3200" dirty="0">
              <a:solidFill>
                <a:schemeClr val="bg1"/>
              </a:solidFill>
            </a:endParaRPr>
          </a:p>
        </p:txBody>
      </p:sp>
      <p:sp>
        <p:nvSpPr>
          <p:cNvPr id="4" name="Google Shape;65;p14"/>
          <p:cNvSpPr txBox="1"/>
          <p:nvPr/>
        </p:nvSpPr>
        <p:spPr>
          <a:xfrm>
            <a:off x="863600" y="1397576"/>
            <a:ext cx="10415483" cy="973090"/>
          </a:xfrm>
          <a:prstGeom prst="rect">
            <a:avLst/>
          </a:prstGeom>
          <a:noFill/>
          <a:ln>
            <a:noFill/>
          </a:ln>
        </p:spPr>
        <p:txBody>
          <a:bodyPr spcFirstLastPara="1" wrap="square" lIns="91425" tIns="91425" rIns="91425" bIns="91425" anchor="t" anchorCtr="0">
            <a:noAutofit/>
          </a:bodyPr>
          <a:lstStyle/>
          <a:p>
            <a:r>
              <a:rPr lang="tr-TR" dirty="0" smtClean="0">
                <a:solidFill>
                  <a:schemeClr val="bg1"/>
                </a:solidFill>
              </a:rPr>
              <a:t>Algoritma </a:t>
            </a:r>
            <a:r>
              <a:rPr lang="tr-TR" dirty="0">
                <a:solidFill>
                  <a:schemeClr val="bg1"/>
                </a:solidFill>
              </a:rPr>
              <a:t>ile oluşturulacak çözümler sözel olarak ifade edilir. </a:t>
            </a:r>
            <a:endParaRPr lang="tr-TR" dirty="0" smtClean="0">
              <a:solidFill>
                <a:schemeClr val="bg1"/>
              </a:solidFill>
            </a:endParaRPr>
          </a:p>
          <a:p>
            <a:r>
              <a:rPr lang="tr-TR" dirty="0" smtClean="0">
                <a:solidFill>
                  <a:schemeClr val="bg1"/>
                </a:solidFill>
              </a:rPr>
              <a:t>Örneğin </a:t>
            </a:r>
            <a:r>
              <a:rPr lang="tr-TR" dirty="0">
                <a:solidFill>
                  <a:schemeClr val="bg1"/>
                </a:solidFill>
              </a:rPr>
              <a:t>sabah kalktığımızda kahvaltı yapılacağı </a:t>
            </a:r>
            <a:r>
              <a:rPr lang="tr-TR" dirty="0" smtClean="0">
                <a:solidFill>
                  <a:schemeClr val="bg1"/>
                </a:solidFill>
              </a:rPr>
              <a:t>zaman kahvaltı </a:t>
            </a:r>
            <a:r>
              <a:rPr lang="tr-TR" dirty="0">
                <a:solidFill>
                  <a:schemeClr val="bg1"/>
                </a:solidFill>
              </a:rPr>
              <a:t>hazırlama algoritması oluşturulursa:</a:t>
            </a:r>
          </a:p>
        </p:txBody>
      </p:sp>
      <p:sp>
        <p:nvSpPr>
          <p:cNvPr id="5" name="Google Shape;65;p14"/>
          <p:cNvSpPr txBox="1"/>
          <p:nvPr/>
        </p:nvSpPr>
        <p:spPr>
          <a:xfrm>
            <a:off x="863600" y="2540000"/>
            <a:ext cx="3826933" cy="2655087"/>
          </a:xfrm>
          <a:prstGeom prst="rect">
            <a:avLst/>
          </a:prstGeom>
          <a:noFill/>
          <a:ln>
            <a:noFill/>
          </a:ln>
        </p:spPr>
        <p:txBody>
          <a:bodyPr spcFirstLastPara="1" wrap="square" lIns="91425" tIns="91425" rIns="91425" bIns="91425" anchor="t" anchorCtr="0">
            <a:noAutofit/>
          </a:bodyPr>
          <a:lstStyle/>
          <a:p>
            <a:r>
              <a:rPr lang="tr-TR" dirty="0">
                <a:solidFill>
                  <a:schemeClr val="bg1"/>
                </a:solidFill>
              </a:rPr>
              <a:t>• Yataktan kalk</a:t>
            </a:r>
          </a:p>
          <a:p>
            <a:r>
              <a:rPr lang="tr-TR" dirty="0">
                <a:solidFill>
                  <a:schemeClr val="bg1"/>
                </a:solidFill>
              </a:rPr>
              <a:t>• Mutfağa git</a:t>
            </a:r>
          </a:p>
          <a:p>
            <a:r>
              <a:rPr lang="tr-TR" dirty="0">
                <a:solidFill>
                  <a:schemeClr val="bg1"/>
                </a:solidFill>
              </a:rPr>
              <a:t>• Ekmek al</a:t>
            </a:r>
          </a:p>
          <a:p>
            <a:r>
              <a:rPr lang="tr-TR" dirty="0">
                <a:solidFill>
                  <a:schemeClr val="bg1"/>
                </a:solidFill>
              </a:rPr>
              <a:t>• Çayı hazırla</a:t>
            </a:r>
          </a:p>
          <a:p>
            <a:r>
              <a:rPr lang="tr-TR" dirty="0">
                <a:solidFill>
                  <a:schemeClr val="bg1"/>
                </a:solidFill>
              </a:rPr>
              <a:t>• Dolaptan kahvaltılıkları çıkar</a:t>
            </a:r>
          </a:p>
          <a:p>
            <a:r>
              <a:rPr lang="tr-TR" dirty="0">
                <a:solidFill>
                  <a:schemeClr val="bg1"/>
                </a:solidFill>
              </a:rPr>
              <a:t>• Bardağın bitince çayını doldur</a:t>
            </a:r>
          </a:p>
          <a:p>
            <a:r>
              <a:rPr lang="tr-TR" dirty="0">
                <a:solidFill>
                  <a:schemeClr val="bg1"/>
                </a:solidFill>
              </a:rPr>
              <a:t>• Karnın doyunca sofradan kalk</a:t>
            </a:r>
          </a:p>
          <a:p>
            <a:r>
              <a:rPr lang="tr-TR" dirty="0">
                <a:solidFill>
                  <a:schemeClr val="bg1"/>
                </a:solidFill>
              </a:rPr>
              <a:t>• Kahvaltılıkları dolaba koy</a:t>
            </a:r>
          </a:p>
          <a:p>
            <a:r>
              <a:rPr lang="tr-TR" dirty="0">
                <a:solidFill>
                  <a:schemeClr val="bg1"/>
                </a:solidFill>
              </a:rPr>
              <a:t>• Sofrayı temizle</a:t>
            </a:r>
          </a:p>
        </p:txBody>
      </p:sp>
      <p:sp>
        <p:nvSpPr>
          <p:cNvPr id="3" name="Sağ Ok 2"/>
          <p:cNvSpPr/>
          <p:nvPr/>
        </p:nvSpPr>
        <p:spPr>
          <a:xfrm>
            <a:off x="4758266" y="3556000"/>
            <a:ext cx="1143000" cy="93133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tr-TR"/>
          </a:p>
        </p:txBody>
      </p:sp>
      <p:sp>
        <p:nvSpPr>
          <p:cNvPr id="6" name="Google Shape;65;p14"/>
          <p:cNvSpPr txBox="1"/>
          <p:nvPr/>
        </p:nvSpPr>
        <p:spPr>
          <a:xfrm>
            <a:off x="6629400" y="2540000"/>
            <a:ext cx="4649683" cy="3361266"/>
          </a:xfrm>
          <a:prstGeom prst="rect">
            <a:avLst/>
          </a:prstGeom>
          <a:noFill/>
          <a:ln>
            <a:noFill/>
          </a:ln>
        </p:spPr>
        <p:txBody>
          <a:bodyPr spcFirstLastPara="1" wrap="square" lIns="91425" tIns="91425" rIns="91425" bIns="91425" anchor="t" anchorCtr="0">
            <a:noAutofit/>
          </a:bodyPr>
          <a:lstStyle/>
          <a:p>
            <a:r>
              <a:rPr lang="tr-TR" dirty="0">
                <a:solidFill>
                  <a:schemeClr val="bg1"/>
                </a:solidFill>
              </a:rPr>
              <a:t>Adım 1:Yataktan kalk</a:t>
            </a:r>
          </a:p>
          <a:p>
            <a:r>
              <a:rPr lang="tr-TR" dirty="0">
                <a:solidFill>
                  <a:schemeClr val="bg1"/>
                </a:solidFill>
              </a:rPr>
              <a:t>Adım 2:Mutfağa git</a:t>
            </a:r>
          </a:p>
          <a:p>
            <a:r>
              <a:rPr lang="tr-TR" dirty="0">
                <a:solidFill>
                  <a:schemeClr val="bg1"/>
                </a:solidFill>
              </a:rPr>
              <a:t>Adım 3:Ekmek al</a:t>
            </a:r>
          </a:p>
          <a:p>
            <a:r>
              <a:rPr lang="tr-TR" dirty="0">
                <a:solidFill>
                  <a:schemeClr val="bg1"/>
                </a:solidFill>
              </a:rPr>
              <a:t>Adım 4:Çayı hazırla</a:t>
            </a:r>
          </a:p>
          <a:p>
            <a:r>
              <a:rPr lang="tr-TR" dirty="0">
                <a:solidFill>
                  <a:schemeClr val="bg1"/>
                </a:solidFill>
              </a:rPr>
              <a:t>Adım 5:Dolaptan kahvaltılıkları çıkar</a:t>
            </a:r>
          </a:p>
          <a:p>
            <a:r>
              <a:rPr lang="tr-TR" dirty="0">
                <a:solidFill>
                  <a:schemeClr val="bg1"/>
                </a:solidFill>
              </a:rPr>
              <a:t>Adım 6:Bardağın bitince çayını doldur</a:t>
            </a:r>
          </a:p>
          <a:p>
            <a:r>
              <a:rPr lang="tr-TR" dirty="0">
                <a:solidFill>
                  <a:schemeClr val="bg1"/>
                </a:solidFill>
              </a:rPr>
              <a:t>Adım 7:Karnın doyunca sofradan kalk</a:t>
            </a:r>
          </a:p>
          <a:p>
            <a:r>
              <a:rPr lang="tr-TR" dirty="0">
                <a:solidFill>
                  <a:schemeClr val="bg1"/>
                </a:solidFill>
              </a:rPr>
              <a:t>Adım 8:Kahvaltılıkları dolaba koy</a:t>
            </a:r>
          </a:p>
          <a:p>
            <a:r>
              <a:rPr lang="tr-TR" dirty="0">
                <a:solidFill>
                  <a:schemeClr val="bg1"/>
                </a:solidFill>
              </a:rPr>
              <a:t>Adım 9:Sofrayı temizle</a:t>
            </a:r>
          </a:p>
        </p:txBody>
      </p:sp>
    </p:spTree>
    <p:extLst>
      <p:ext uri="{BB962C8B-B14F-4D97-AF65-F5344CB8AC3E}">
        <p14:creationId xmlns:p14="http://schemas.microsoft.com/office/powerpoint/2010/main" val="17335266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863600" y="795865"/>
            <a:ext cx="4317999" cy="584775"/>
          </a:xfrm>
          <a:prstGeom prst="rect">
            <a:avLst/>
          </a:prstGeom>
          <a:noFill/>
        </p:spPr>
        <p:txBody>
          <a:bodyPr wrap="square" rtlCol="0">
            <a:spAutoFit/>
          </a:bodyPr>
          <a:lstStyle/>
          <a:p>
            <a:r>
              <a:rPr lang="tr-TR" sz="3200" dirty="0">
                <a:solidFill>
                  <a:schemeClr val="bg1"/>
                </a:solidFill>
              </a:rPr>
              <a:t>Algoritma </a:t>
            </a:r>
            <a:r>
              <a:rPr lang="tr-TR" sz="3200" dirty="0" smtClean="0">
                <a:solidFill>
                  <a:schemeClr val="bg1"/>
                </a:solidFill>
              </a:rPr>
              <a:t>– Örnek 2 </a:t>
            </a:r>
            <a:endParaRPr lang="tr-TR" sz="3200" dirty="0">
              <a:solidFill>
                <a:schemeClr val="bg1"/>
              </a:solidFill>
            </a:endParaRPr>
          </a:p>
        </p:txBody>
      </p:sp>
      <p:sp>
        <p:nvSpPr>
          <p:cNvPr id="4" name="Google Shape;65;p14"/>
          <p:cNvSpPr txBox="1"/>
          <p:nvPr/>
        </p:nvSpPr>
        <p:spPr>
          <a:xfrm>
            <a:off x="863600" y="1397576"/>
            <a:ext cx="10415483" cy="973090"/>
          </a:xfrm>
          <a:prstGeom prst="rect">
            <a:avLst/>
          </a:prstGeom>
          <a:noFill/>
          <a:ln>
            <a:noFill/>
          </a:ln>
        </p:spPr>
        <p:txBody>
          <a:bodyPr spcFirstLastPara="1" wrap="square" lIns="91425" tIns="91425" rIns="91425" bIns="91425" anchor="t" anchorCtr="0">
            <a:noAutofit/>
          </a:bodyPr>
          <a:lstStyle/>
          <a:p>
            <a:r>
              <a:rPr lang="tr-TR" dirty="0">
                <a:solidFill>
                  <a:schemeClr val="bg1"/>
                </a:solidFill>
              </a:rPr>
              <a:t>Örnek: Dışarıdan girilen üç adet sayısının toplamını, çarpımını ve ortalamasını hesaplayan algoritma;</a:t>
            </a:r>
          </a:p>
        </p:txBody>
      </p:sp>
      <p:sp>
        <p:nvSpPr>
          <p:cNvPr id="6" name="Google Shape;65;p14"/>
          <p:cNvSpPr txBox="1"/>
          <p:nvPr/>
        </p:nvSpPr>
        <p:spPr>
          <a:xfrm>
            <a:off x="863600" y="2540000"/>
            <a:ext cx="10591800" cy="3361266"/>
          </a:xfrm>
          <a:prstGeom prst="rect">
            <a:avLst/>
          </a:prstGeom>
          <a:noFill/>
          <a:ln>
            <a:noFill/>
          </a:ln>
        </p:spPr>
        <p:txBody>
          <a:bodyPr spcFirstLastPara="1" wrap="square" lIns="91425" tIns="91425" rIns="91425" bIns="91425" anchor="t" anchorCtr="0">
            <a:noAutofit/>
          </a:bodyPr>
          <a:lstStyle/>
          <a:p>
            <a:r>
              <a:rPr lang="en-US" dirty="0">
                <a:solidFill>
                  <a:schemeClr val="bg1"/>
                </a:solidFill>
              </a:rPr>
              <a:t>• </a:t>
            </a:r>
            <a:r>
              <a:rPr lang="en-US" dirty="0" err="1">
                <a:solidFill>
                  <a:schemeClr val="bg1"/>
                </a:solidFill>
              </a:rPr>
              <a:t>Adım</a:t>
            </a:r>
            <a:r>
              <a:rPr lang="en-US" dirty="0">
                <a:solidFill>
                  <a:schemeClr val="bg1"/>
                </a:solidFill>
              </a:rPr>
              <a:t> 1: </a:t>
            </a:r>
            <a:r>
              <a:rPr lang="en-US" dirty="0" err="1">
                <a:solidFill>
                  <a:schemeClr val="bg1"/>
                </a:solidFill>
              </a:rPr>
              <a:t>Üç</a:t>
            </a:r>
            <a:r>
              <a:rPr lang="en-US" dirty="0">
                <a:solidFill>
                  <a:schemeClr val="bg1"/>
                </a:solidFill>
              </a:rPr>
              <a:t> </a:t>
            </a:r>
            <a:r>
              <a:rPr lang="en-US" dirty="0" err="1">
                <a:solidFill>
                  <a:schemeClr val="bg1"/>
                </a:solidFill>
              </a:rPr>
              <a:t>adet</a:t>
            </a:r>
            <a:r>
              <a:rPr lang="en-US" dirty="0">
                <a:solidFill>
                  <a:schemeClr val="bg1"/>
                </a:solidFill>
              </a:rPr>
              <a:t> </a:t>
            </a:r>
            <a:r>
              <a:rPr lang="en-US" dirty="0" err="1">
                <a:solidFill>
                  <a:schemeClr val="bg1"/>
                </a:solidFill>
              </a:rPr>
              <a:t>sayı</a:t>
            </a:r>
            <a:r>
              <a:rPr lang="en-US" dirty="0">
                <a:solidFill>
                  <a:schemeClr val="bg1"/>
                </a:solidFill>
              </a:rPr>
              <a:t> </a:t>
            </a:r>
            <a:r>
              <a:rPr lang="en-US" dirty="0" err="1">
                <a:solidFill>
                  <a:schemeClr val="bg1"/>
                </a:solidFill>
              </a:rPr>
              <a:t>giriniz</a:t>
            </a:r>
            <a:r>
              <a:rPr lang="en-US" dirty="0">
                <a:solidFill>
                  <a:schemeClr val="bg1"/>
                </a:solidFill>
              </a:rPr>
              <a:t>; a, b, c</a:t>
            </a:r>
          </a:p>
          <a:p>
            <a:r>
              <a:rPr lang="tr-TR" dirty="0">
                <a:solidFill>
                  <a:schemeClr val="bg1"/>
                </a:solidFill>
              </a:rPr>
              <a:t>• Adım 2: Sayıların toplamını hesaplayınız; toplam=</a:t>
            </a:r>
            <a:r>
              <a:rPr lang="tr-TR" dirty="0" err="1">
                <a:solidFill>
                  <a:schemeClr val="bg1"/>
                </a:solidFill>
              </a:rPr>
              <a:t>a+b+c</a:t>
            </a:r>
            <a:endParaRPr lang="tr-TR" dirty="0">
              <a:solidFill>
                <a:schemeClr val="bg1"/>
              </a:solidFill>
            </a:endParaRPr>
          </a:p>
          <a:p>
            <a:r>
              <a:rPr lang="tr-TR" dirty="0">
                <a:solidFill>
                  <a:schemeClr val="bg1"/>
                </a:solidFill>
              </a:rPr>
              <a:t>• Adım 3: Sayıların çarpımlarını hesaplayınız; çarpım=a*b*c</a:t>
            </a:r>
          </a:p>
          <a:p>
            <a:r>
              <a:rPr lang="tr-TR" dirty="0">
                <a:solidFill>
                  <a:schemeClr val="bg1"/>
                </a:solidFill>
              </a:rPr>
              <a:t>• Adım 4: Sayıların ortalamasını hesaplayınız; </a:t>
            </a:r>
            <a:r>
              <a:rPr lang="tr-TR" dirty="0" err="1">
                <a:solidFill>
                  <a:schemeClr val="bg1"/>
                </a:solidFill>
              </a:rPr>
              <a:t>ort</a:t>
            </a:r>
            <a:r>
              <a:rPr lang="tr-TR" dirty="0">
                <a:solidFill>
                  <a:schemeClr val="bg1"/>
                </a:solidFill>
              </a:rPr>
              <a:t>=toplam/3</a:t>
            </a:r>
          </a:p>
          <a:p>
            <a:r>
              <a:rPr lang="tr-TR" dirty="0">
                <a:solidFill>
                  <a:schemeClr val="bg1"/>
                </a:solidFill>
              </a:rPr>
              <a:t>• Adım 5: Sayıların toplamını, çarpımını ve ortalamasını ekrana yazdırınız; toplam, çarpım, </a:t>
            </a:r>
            <a:r>
              <a:rPr lang="tr-TR" dirty="0" err="1">
                <a:solidFill>
                  <a:schemeClr val="bg1"/>
                </a:solidFill>
              </a:rPr>
              <a:t>ort.</a:t>
            </a:r>
            <a:endParaRPr lang="tr-TR" dirty="0">
              <a:solidFill>
                <a:schemeClr val="bg1"/>
              </a:solidFill>
            </a:endParaRPr>
          </a:p>
        </p:txBody>
      </p:sp>
    </p:spTree>
    <p:extLst>
      <p:ext uri="{BB962C8B-B14F-4D97-AF65-F5344CB8AC3E}">
        <p14:creationId xmlns:p14="http://schemas.microsoft.com/office/powerpoint/2010/main" val="16360696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863600" y="795865"/>
            <a:ext cx="4317999" cy="584775"/>
          </a:xfrm>
          <a:prstGeom prst="rect">
            <a:avLst/>
          </a:prstGeom>
          <a:noFill/>
        </p:spPr>
        <p:txBody>
          <a:bodyPr wrap="square" rtlCol="0">
            <a:spAutoFit/>
          </a:bodyPr>
          <a:lstStyle/>
          <a:p>
            <a:r>
              <a:rPr lang="tr-TR" sz="3200" dirty="0">
                <a:solidFill>
                  <a:schemeClr val="bg1"/>
                </a:solidFill>
              </a:rPr>
              <a:t>Algoritma </a:t>
            </a:r>
            <a:r>
              <a:rPr lang="tr-TR" sz="3200" dirty="0" smtClean="0">
                <a:solidFill>
                  <a:schemeClr val="bg1"/>
                </a:solidFill>
              </a:rPr>
              <a:t>– Örnek 3 </a:t>
            </a:r>
            <a:endParaRPr lang="tr-TR" sz="3200" dirty="0">
              <a:solidFill>
                <a:schemeClr val="bg1"/>
              </a:solidFill>
            </a:endParaRPr>
          </a:p>
        </p:txBody>
      </p:sp>
      <p:sp>
        <p:nvSpPr>
          <p:cNvPr id="4" name="Google Shape;65;p14"/>
          <p:cNvSpPr txBox="1"/>
          <p:nvPr/>
        </p:nvSpPr>
        <p:spPr>
          <a:xfrm>
            <a:off x="863600" y="1397576"/>
            <a:ext cx="10415483" cy="973090"/>
          </a:xfrm>
          <a:prstGeom prst="rect">
            <a:avLst/>
          </a:prstGeom>
          <a:noFill/>
          <a:ln>
            <a:noFill/>
          </a:ln>
        </p:spPr>
        <p:txBody>
          <a:bodyPr spcFirstLastPara="1" wrap="square" lIns="91425" tIns="91425" rIns="91425" bIns="91425" anchor="t" anchorCtr="0">
            <a:noAutofit/>
          </a:bodyPr>
          <a:lstStyle/>
          <a:p>
            <a:r>
              <a:rPr lang="tr-TR" dirty="0" smtClean="0">
                <a:solidFill>
                  <a:schemeClr val="bg1"/>
                </a:solidFill>
              </a:rPr>
              <a:t>Algoritma </a:t>
            </a:r>
            <a:r>
              <a:rPr lang="tr-TR" dirty="0">
                <a:solidFill>
                  <a:schemeClr val="bg1"/>
                </a:solidFill>
              </a:rPr>
              <a:t>içerisinde mantıksal karşılaştırmaların bulunduğu </a:t>
            </a:r>
            <a:r>
              <a:rPr lang="tr-TR" dirty="0" err="1" smtClean="0">
                <a:solidFill>
                  <a:schemeClr val="bg1"/>
                </a:solidFill>
              </a:rPr>
              <a:t>yapılardır.İlk</a:t>
            </a:r>
            <a:r>
              <a:rPr lang="tr-TR" dirty="0" smtClean="0">
                <a:solidFill>
                  <a:schemeClr val="bg1"/>
                </a:solidFill>
              </a:rPr>
              <a:t> </a:t>
            </a:r>
            <a:r>
              <a:rPr lang="tr-TR" dirty="0">
                <a:solidFill>
                  <a:schemeClr val="bg1"/>
                </a:solidFill>
              </a:rPr>
              <a:t>oluşturulan algoritma biraz daha ayrıntılanırsa karar yapılarının ortaya çıktığı görülür.</a:t>
            </a:r>
          </a:p>
        </p:txBody>
      </p:sp>
      <p:sp>
        <p:nvSpPr>
          <p:cNvPr id="6" name="Google Shape;65;p14"/>
          <p:cNvSpPr txBox="1"/>
          <p:nvPr/>
        </p:nvSpPr>
        <p:spPr>
          <a:xfrm>
            <a:off x="863600" y="2387602"/>
            <a:ext cx="10591800" cy="3513664"/>
          </a:xfrm>
          <a:prstGeom prst="rect">
            <a:avLst/>
          </a:prstGeom>
          <a:noFill/>
          <a:ln>
            <a:noFill/>
          </a:ln>
        </p:spPr>
        <p:txBody>
          <a:bodyPr spcFirstLastPara="1" wrap="square" lIns="91425" tIns="91425" rIns="91425" bIns="91425" anchor="t" anchorCtr="0">
            <a:noAutofit/>
          </a:bodyPr>
          <a:lstStyle/>
          <a:p>
            <a:r>
              <a:rPr lang="tr-TR" dirty="0">
                <a:solidFill>
                  <a:schemeClr val="bg1"/>
                </a:solidFill>
              </a:rPr>
              <a:t>Örnek:</a:t>
            </a:r>
          </a:p>
          <a:p>
            <a:r>
              <a:rPr lang="tr-TR" dirty="0">
                <a:solidFill>
                  <a:schemeClr val="bg1"/>
                </a:solidFill>
              </a:rPr>
              <a:t>• Adım 1: Yataktan kalk</a:t>
            </a:r>
          </a:p>
          <a:p>
            <a:r>
              <a:rPr lang="tr-TR" dirty="0">
                <a:solidFill>
                  <a:schemeClr val="bg1"/>
                </a:solidFill>
              </a:rPr>
              <a:t>• Adım 2: Mutfağa git</a:t>
            </a:r>
          </a:p>
          <a:p>
            <a:r>
              <a:rPr lang="tr-TR" dirty="0">
                <a:solidFill>
                  <a:schemeClr val="bg1"/>
                </a:solidFill>
              </a:rPr>
              <a:t>• Adım 3: Eğer ekmek yoksa ekmek al</a:t>
            </a:r>
          </a:p>
          <a:p>
            <a:r>
              <a:rPr lang="tr-TR" dirty="0">
                <a:solidFill>
                  <a:schemeClr val="bg1"/>
                </a:solidFill>
              </a:rPr>
              <a:t>• Adım 4: Çayı hazırla</a:t>
            </a:r>
          </a:p>
          <a:p>
            <a:r>
              <a:rPr lang="tr-TR" dirty="0">
                <a:solidFill>
                  <a:schemeClr val="bg1"/>
                </a:solidFill>
              </a:rPr>
              <a:t>• Adım 5: Dolaptan kahvaltılıkları çıkar</a:t>
            </a:r>
          </a:p>
          <a:p>
            <a:r>
              <a:rPr lang="tr-TR" dirty="0">
                <a:solidFill>
                  <a:schemeClr val="bg1"/>
                </a:solidFill>
              </a:rPr>
              <a:t>• Adım 6: Bardağın bitince çayını doldur</a:t>
            </a:r>
          </a:p>
          <a:p>
            <a:r>
              <a:rPr lang="tr-TR" dirty="0">
                <a:solidFill>
                  <a:schemeClr val="bg1"/>
                </a:solidFill>
              </a:rPr>
              <a:t>• Adım 7: Karnın doyunca sofradan kalk</a:t>
            </a:r>
          </a:p>
          <a:p>
            <a:r>
              <a:rPr lang="tr-TR" dirty="0">
                <a:solidFill>
                  <a:schemeClr val="bg1"/>
                </a:solidFill>
              </a:rPr>
              <a:t>• Adım 8: Eğer kahvaltılıklar bitmişse bulaşık makinesine koy</a:t>
            </a:r>
          </a:p>
          <a:p>
            <a:r>
              <a:rPr lang="tr-TR" dirty="0">
                <a:solidFill>
                  <a:schemeClr val="bg1"/>
                </a:solidFill>
              </a:rPr>
              <a:t>• Adım 9: Eğer kahvaltılıklar bitmemişse kahvaltılıkları dolaba koy</a:t>
            </a:r>
          </a:p>
          <a:p>
            <a:r>
              <a:rPr lang="tr-TR" dirty="0">
                <a:solidFill>
                  <a:schemeClr val="bg1"/>
                </a:solidFill>
              </a:rPr>
              <a:t>• Adım 10: Sofrayı temizle</a:t>
            </a:r>
          </a:p>
        </p:txBody>
      </p:sp>
    </p:spTree>
    <p:extLst>
      <p:ext uri="{BB962C8B-B14F-4D97-AF65-F5344CB8AC3E}">
        <p14:creationId xmlns:p14="http://schemas.microsoft.com/office/powerpoint/2010/main" val="327149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863600" y="795865"/>
            <a:ext cx="4317999" cy="584775"/>
          </a:xfrm>
          <a:prstGeom prst="rect">
            <a:avLst/>
          </a:prstGeom>
          <a:noFill/>
        </p:spPr>
        <p:txBody>
          <a:bodyPr wrap="square" rtlCol="0">
            <a:spAutoFit/>
          </a:bodyPr>
          <a:lstStyle/>
          <a:p>
            <a:r>
              <a:rPr lang="tr-TR" sz="3200" dirty="0">
                <a:solidFill>
                  <a:schemeClr val="bg1"/>
                </a:solidFill>
              </a:rPr>
              <a:t>Algoritma </a:t>
            </a:r>
            <a:r>
              <a:rPr lang="tr-TR" sz="3200" dirty="0" smtClean="0">
                <a:solidFill>
                  <a:schemeClr val="bg1"/>
                </a:solidFill>
              </a:rPr>
              <a:t>– Örnek 4 </a:t>
            </a:r>
            <a:endParaRPr lang="tr-TR" sz="3200" dirty="0">
              <a:solidFill>
                <a:schemeClr val="bg1"/>
              </a:solidFill>
            </a:endParaRPr>
          </a:p>
        </p:txBody>
      </p:sp>
      <p:sp>
        <p:nvSpPr>
          <p:cNvPr id="4" name="Google Shape;65;p14"/>
          <p:cNvSpPr txBox="1"/>
          <p:nvPr/>
        </p:nvSpPr>
        <p:spPr>
          <a:xfrm>
            <a:off x="863600" y="1397576"/>
            <a:ext cx="10415483" cy="973090"/>
          </a:xfrm>
          <a:prstGeom prst="rect">
            <a:avLst/>
          </a:prstGeom>
          <a:noFill/>
          <a:ln>
            <a:noFill/>
          </a:ln>
        </p:spPr>
        <p:txBody>
          <a:bodyPr spcFirstLastPara="1" wrap="square" lIns="91425" tIns="91425" rIns="91425" bIns="91425" anchor="t" anchorCtr="0">
            <a:noAutofit/>
          </a:bodyPr>
          <a:lstStyle/>
          <a:p>
            <a:r>
              <a:rPr lang="tr-TR" dirty="0">
                <a:solidFill>
                  <a:schemeClr val="bg1"/>
                </a:solidFill>
              </a:rPr>
              <a:t>Sayının pozitif, negatif veya sıfır olduğunu bulan algoritma yazalım.</a:t>
            </a:r>
          </a:p>
        </p:txBody>
      </p:sp>
      <p:sp>
        <p:nvSpPr>
          <p:cNvPr id="6" name="Google Shape;65;p14"/>
          <p:cNvSpPr txBox="1"/>
          <p:nvPr/>
        </p:nvSpPr>
        <p:spPr>
          <a:xfrm>
            <a:off x="863600" y="2387602"/>
            <a:ext cx="10591800" cy="3513664"/>
          </a:xfrm>
          <a:prstGeom prst="rect">
            <a:avLst/>
          </a:prstGeom>
          <a:noFill/>
          <a:ln>
            <a:noFill/>
          </a:ln>
        </p:spPr>
        <p:txBody>
          <a:bodyPr spcFirstLastPara="1" wrap="square" lIns="91425" tIns="91425" rIns="91425" bIns="91425" anchor="t" anchorCtr="0">
            <a:noAutofit/>
          </a:bodyPr>
          <a:lstStyle/>
          <a:p>
            <a:r>
              <a:rPr lang="tr-TR" dirty="0">
                <a:solidFill>
                  <a:schemeClr val="bg1"/>
                </a:solidFill>
              </a:rPr>
              <a:t>• Adım 1: Sayıyı giriniz; a</a:t>
            </a:r>
          </a:p>
          <a:p>
            <a:r>
              <a:rPr lang="tr-TR" dirty="0">
                <a:solidFill>
                  <a:schemeClr val="bg1"/>
                </a:solidFill>
              </a:rPr>
              <a:t>• Adım 2: Eğer a sayısı sıfırdan büyük ise ekrana ‘pozitif’ yaz ve adım 5’e git</a:t>
            </a:r>
          </a:p>
          <a:p>
            <a:r>
              <a:rPr lang="tr-TR" dirty="0">
                <a:solidFill>
                  <a:schemeClr val="bg1"/>
                </a:solidFill>
              </a:rPr>
              <a:t>• Adım 3: Eğer a sayısı sıfırdan küçük ise ekrana ‘negatif’ yaz ve adım 5’e git</a:t>
            </a:r>
          </a:p>
          <a:p>
            <a:r>
              <a:rPr lang="tr-TR" dirty="0">
                <a:solidFill>
                  <a:schemeClr val="bg1"/>
                </a:solidFill>
              </a:rPr>
              <a:t>• Adım 4: Eğer a sayısı sıfıra eşit ise ekrana ‘sıfır’ yaz ve adım 5’e git</a:t>
            </a:r>
          </a:p>
          <a:p>
            <a:r>
              <a:rPr lang="tr-TR" dirty="0">
                <a:solidFill>
                  <a:schemeClr val="bg1"/>
                </a:solidFill>
              </a:rPr>
              <a:t>• Adım 5: Program bitti.</a:t>
            </a:r>
          </a:p>
        </p:txBody>
      </p:sp>
    </p:spTree>
    <p:extLst>
      <p:ext uri="{BB962C8B-B14F-4D97-AF65-F5344CB8AC3E}">
        <p14:creationId xmlns:p14="http://schemas.microsoft.com/office/powerpoint/2010/main" val="38884745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863600" y="795865"/>
            <a:ext cx="4317999" cy="584775"/>
          </a:xfrm>
          <a:prstGeom prst="rect">
            <a:avLst/>
          </a:prstGeom>
          <a:noFill/>
        </p:spPr>
        <p:txBody>
          <a:bodyPr wrap="square" rtlCol="0">
            <a:spAutoFit/>
          </a:bodyPr>
          <a:lstStyle/>
          <a:p>
            <a:r>
              <a:rPr lang="tr-TR" sz="3200" dirty="0">
                <a:solidFill>
                  <a:schemeClr val="bg1"/>
                </a:solidFill>
              </a:rPr>
              <a:t>Algoritma </a:t>
            </a:r>
            <a:r>
              <a:rPr lang="tr-TR" sz="3200" dirty="0" smtClean="0">
                <a:solidFill>
                  <a:schemeClr val="bg1"/>
                </a:solidFill>
              </a:rPr>
              <a:t>– Örnek 5 </a:t>
            </a:r>
            <a:endParaRPr lang="tr-TR" sz="3200" dirty="0">
              <a:solidFill>
                <a:schemeClr val="bg1"/>
              </a:solidFill>
            </a:endParaRPr>
          </a:p>
        </p:txBody>
      </p:sp>
      <p:sp>
        <p:nvSpPr>
          <p:cNvPr id="4" name="Google Shape;65;p14"/>
          <p:cNvSpPr txBox="1"/>
          <p:nvPr/>
        </p:nvSpPr>
        <p:spPr>
          <a:xfrm>
            <a:off x="863600" y="1397576"/>
            <a:ext cx="10415483" cy="490491"/>
          </a:xfrm>
          <a:prstGeom prst="rect">
            <a:avLst/>
          </a:prstGeom>
          <a:noFill/>
          <a:ln>
            <a:noFill/>
          </a:ln>
        </p:spPr>
        <p:txBody>
          <a:bodyPr spcFirstLastPara="1" wrap="square" lIns="91425" tIns="91425" rIns="91425" bIns="91425" anchor="t" anchorCtr="0">
            <a:noAutofit/>
          </a:bodyPr>
          <a:lstStyle/>
          <a:p>
            <a:r>
              <a:rPr lang="tr-TR" dirty="0" smtClean="0">
                <a:solidFill>
                  <a:schemeClr val="bg1"/>
                </a:solidFill>
              </a:rPr>
              <a:t>Örnek bir pasta yapım süreci.</a:t>
            </a:r>
            <a:endParaRPr lang="tr-TR" dirty="0">
              <a:solidFill>
                <a:schemeClr val="bg1"/>
              </a:solidFill>
            </a:endParaRPr>
          </a:p>
        </p:txBody>
      </p:sp>
      <p:pic>
        <p:nvPicPr>
          <p:cNvPr id="5" name="Resim 4"/>
          <p:cNvPicPr>
            <a:picLocks noChangeAspect="1"/>
          </p:cNvPicPr>
          <p:nvPr/>
        </p:nvPicPr>
        <p:blipFill>
          <a:blip r:embed="rId2"/>
          <a:stretch>
            <a:fillRect/>
          </a:stretch>
        </p:blipFill>
        <p:spPr>
          <a:xfrm>
            <a:off x="964141" y="1824037"/>
            <a:ext cx="4591050" cy="4429125"/>
          </a:xfrm>
          <a:prstGeom prst="rect">
            <a:avLst/>
          </a:prstGeom>
        </p:spPr>
      </p:pic>
    </p:spTree>
    <p:extLst>
      <p:ext uri="{BB962C8B-B14F-4D97-AF65-F5344CB8AC3E}">
        <p14:creationId xmlns:p14="http://schemas.microsoft.com/office/powerpoint/2010/main" val="26102180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Toplantı Odası">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1308</TotalTime>
  <Words>575</Words>
  <Application>Microsoft Office PowerPoint</Application>
  <PresentationFormat>Geniş ekran</PresentationFormat>
  <Paragraphs>86</Paragraphs>
  <Slides>11</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11</vt:i4>
      </vt:variant>
    </vt:vector>
  </HeadingPairs>
  <TitlesOfParts>
    <vt:vector size="17" baseType="lpstr">
      <vt:lpstr>Arial</vt:lpstr>
      <vt:lpstr>Average</vt:lpstr>
      <vt:lpstr>Bahnschrift Light Condensed</vt:lpstr>
      <vt:lpstr>Century Gothic</vt:lpstr>
      <vt:lpstr>Wingdings 3</vt:lpstr>
      <vt:lpstr>İyon Toplantı Odası</vt:lpstr>
      <vt:lpstr>TechnoStudy</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Kursu</dc:title>
  <dc:creator>mh_pc</dc:creator>
  <cp:lastModifiedBy>TechnoStudy</cp:lastModifiedBy>
  <cp:revision>132</cp:revision>
  <dcterms:created xsi:type="dcterms:W3CDTF">2020-04-25T11:12:50Z</dcterms:created>
  <dcterms:modified xsi:type="dcterms:W3CDTF">2020-05-26T12:27:00Z</dcterms:modified>
</cp:coreProperties>
</file>