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87" r:id="rId4"/>
    <p:sldId id="281" r:id="rId5"/>
    <p:sldId id="266" r:id="rId6"/>
    <p:sldId id="267" r:id="rId7"/>
    <p:sldId id="280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3C0"/>
    <a:srgbClr val="FFC621"/>
    <a:srgbClr val="E4E4E4"/>
    <a:srgbClr val="E0E0E0"/>
    <a:srgbClr val="FFC520"/>
    <a:srgbClr val="F6C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 bwMode="gray">
          <a:xfrm>
            <a:off x="5158719" y="2856598"/>
            <a:ext cx="1978680" cy="8592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smtClean="0"/>
              <a:t>Java</a:t>
            </a:r>
            <a:endParaRPr lang="tr-TR" dirty="0"/>
          </a:p>
        </p:txBody>
      </p:sp>
      <p:sp>
        <p:nvSpPr>
          <p:cNvPr id="7" name="Google Shape;59;p13"/>
          <p:cNvSpPr txBox="1">
            <a:spLocks noGrp="1"/>
          </p:cNvSpPr>
          <p:nvPr>
            <p:ph type="ctrTitle"/>
          </p:nvPr>
        </p:nvSpPr>
        <p:spPr>
          <a:xfrm>
            <a:off x="2145708" y="1371600"/>
            <a:ext cx="7801500" cy="11799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latin typeface="Bahnschrift Light Condensed" panose="020B0502040204020203" pitchFamily="34" charset="0"/>
              </a:rPr>
              <a:t>TechnoStudy</a:t>
            </a:r>
            <a:endParaRPr sz="8000" dirty="0">
              <a:latin typeface="Bahnschrift Light Condensed" panose="020B0502040204020203" pitchFamily="34" charset="0"/>
            </a:endParaRPr>
          </a:p>
        </p:txBody>
      </p:sp>
      <p:sp>
        <p:nvSpPr>
          <p:cNvPr id="8" name="Unvan 1"/>
          <p:cNvSpPr txBox="1">
            <a:spLocks/>
          </p:cNvSpPr>
          <p:nvPr/>
        </p:nvSpPr>
        <p:spPr bwMode="gray">
          <a:xfrm>
            <a:off x="5411467" y="2360960"/>
            <a:ext cx="1335211" cy="639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dirty="0" smtClean="0"/>
              <a:t>…</a:t>
            </a:r>
            <a:endParaRPr lang="tr-TR" sz="9600" dirty="0"/>
          </a:p>
        </p:txBody>
      </p:sp>
      <p:sp>
        <p:nvSpPr>
          <p:cNvPr id="5" name="Unvan 1"/>
          <p:cNvSpPr txBox="1">
            <a:spLocks/>
          </p:cNvSpPr>
          <p:nvPr/>
        </p:nvSpPr>
        <p:spPr bwMode="gray">
          <a:xfrm>
            <a:off x="5421186" y="3771503"/>
            <a:ext cx="1335211" cy="639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dirty="0" smtClean="0"/>
              <a:t>…</a:t>
            </a:r>
            <a:endParaRPr lang="tr-TR" sz="9600" dirty="0"/>
          </a:p>
        </p:txBody>
      </p:sp>
      <p:sp>
        <p:nvSpPr>
          <p:cNvPr id="6" name="Unvan 1"/>
          <p:cNvSpPr txBox="1">
            <a:spLocks/>
          </p:cNvSpPr>
          <p:nvPr/>
        </p:nvSpPr>
        <p:spPr bwMode="gray">
          <a:xfrm>
            <a:off x="1879600" y="4418342"/>
            <a:ext cx="8729133" cy="11894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39700" lvl="0">
              <a:buClr>
                <a:srgbClr val="FFFFFF"/>
              </a:buClr>
              <a:buSzPts val="1400"/>
            </a:pPr>
            <a:r>
              <a:rPr lang="tr-TR" sz="240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Değişkenler </a:t>
            </a:r>
            <a:r>
              <a:rPr lang="tr-TR" sz="2400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</a:t>
            </a:r>
            <a:r>
              <a:rPr lang="tr-TR" sz="2400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Data </a:t>
            </a:r>
            <a:r>
              <a:rPr lang="tr-TR" sz="2400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tipleri</a:t>
            </a:r>
            <a:r>
              <a:rPr lang="en-US" sz="2400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: </a:t>
            </a:r>
            <a:r>
              <a:rPr lang="en-US" sz="2400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int</a:t>
            </a:r>
            <a:r>
              <a:rPr lang="en-US" sz="2400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, double, short, long, float, byte, </a:t>
            </a:r>
            <a:r>
              <a:rPr lang="en-US" sz="2400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boolea</a:t>
            </a:r>
            <a:r>
              <a:rPr lang="tr-TR" sz="2400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n,char</a:t>
            </a:r>
            <a:endParaRPr lang="tr-TR" sz="2400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17624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816408" y="743679"/>
            <a:ext cx="10836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tr-TR" sz="3600" dirty="0" err="1" smtClean="0">
                <a:solidFill>
                  <a:schemeClr val="bg1"/>
                </a:solidFill>
              </a:rPr>
              <a:t>Non</a:t>
            </a:r>
            <a:r>
              <a:rPr lang="tr-TR" sz="3600" dirty="0" smtClean="0">
                <a:solidFill>
                  <a:schemeClr val="bg1"/>
                </a:solidFill>
              </a:rPr>
              <a:t> </a:t>
            </a:r>
            <a:r>
              <a:rPr lang="tr-TR" sz="3600" dirty="0" err="1" smtClean="0">
                <a:solidFill>
                  <a:schemeClr val="bg1"/>
                </a:solidFill>
              </a:rPr>
              <a:t>Primitive</a:t>
            </a:r>
            <a:r>
              <a:rPr lang="tr-TR" sz="3600" dirty="0" smtClean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Type</a:t>
            </a:r>
            <a:r>
              <a:rPr lang="tr-TR" sz="3600" dirty="0">
                <a:solidFill>
                  <a:schemeClr val="bg1"/>
                </a:solidFill>
              </a:rPr>
              <a:t>   </a:t>
            </a:r>
            <a:r>
              <a:rPr lang="tr-TR" sz="3600" dirty="0" smtClean="0">
                <a:solidFill>
                  <a:schemeClr val="bg1"/>
                </a:solidFill>
              </a:rPr>
              <a:t>(Referans, Nesne Veri Tipleri)</a:t>
            </a:r>
            <a:endParaRPr lang="tr-TR" sz="3600" kern="0" dirty="0">
              <a:solidFill>
                <a:schemeClr val="bg1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939800" y="1718733"/>
            <a:ext cx="7137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chemeClr val="bg1"/>
                </a:solidFill>
                <a:latin typeface="medium-content-sans-serif-font"/>
              </a:rPr>
              <a:t>Referans Tipleri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  <a:latin typeface="medium-content-serif-font"/>
              </a:rPr>
              <a:t>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bg1"/>
                </a:solidFill>
                <a:latin typeface="medium-content-serif-font"/>
              </a:rPr>
              <a:t>Interface</a:t>
            </a:r>
            <a:endParaRPr lang="tr-TR" dirty="0">
              <a:solidFill>
                <a:schemeClr val="bg1"/>
              </a:solidFill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chemeClr val="bg1"/>
                </a:solidFill>
                <a:latin typeface="medium-content-serif-font"/>
              </a:rPr>
              <a:t>Array</a:t>
            </a:r>
            <a:endParaRPr lang="tr-TR" dirty="0" smtClean="0">
              <a:solidFill>
                <a:schemeClr val="bg1"/>
              </a:solidFill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chemeClr val="bg1"/>
                </a:solidFill>
                <a:latin typeface="medium-content-serif-font"/>
              </a:rPr>
              <a:t>String</a:t>
            </a:r>
            <a:endParaRPr lang="tr-TR" dirty="0" smtClean="0">
              <a:solidFill>
                <a:schemeClr val="bg1"/>
              </a:solidFill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dirty="0">
              <a:solidFill>
                <a:schemeClr val="bg1"/>
              </a:solidFill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dirty="0" smtClean="0">
              <a:solidFill>
                <a:schemeClr val="bg1"/>
              </a:solidFill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dirty="0">
              <a:solidFill>
                <a:schemeClr val="bg1"/>
              </a:solidFill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dirty="0">
              <a:solidFill>
                <a:schemeClr val="bg1"/>
              </a:solidFill>
              <a:latin typeface="medium-content-serif-font"/>
            </a:endParaRPr>
          </a:p>
          <a:p>
            <a:r>
              <a:rPr lang="tr-TR" dirty="0">
                <a:solidFill>
                  <a:schemeClr val="bg1"/>
                </a:solidFill>
                <a:latin typeface="medium-content-serif-font"/>
              </a:rPr>
              <a:t>Bu tiplere ilerleyen konularda değinmiş olacağız.</a:t>
            </a:r>
            <a:endParaRPr lang="tr-TR" b="0" i="0" dirty="0">
              <a:solidFill>
                <a:schemeClr val="bg1"/>
              </a:solidFill>
              <a:effectLst/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366790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16408" y="743679"/>
            <a:ext cx="4809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4800" kern="0" dirty="0" smtClea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Değişken nedir ?</a:t>
            </a:r>
            <a:endParaRPr kumimoji="0" lang="tr-TR" sz="4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816408" y="1658637"/>
            <a:ext cx="1080638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>
                <a:solidFill>
                  <a:schemeClr val="bg1"/>
                </a:solidFill>
              </a:rPr>
              <a:t>Tüm </a:t>
            </a:r>
            <a:r>
              <a:rPr lang="tr-TR" sz="2400" dirty="0">
                <a:solidFill>
                  <a:schemeClr val="bg1"/>
                </a:solidFill>
              </a:rPr>
              <a:t>programlama dillerinde </a:t>
            </a:r>
            <a:r>
              <a:rPr lang="tr-TR" sz="2400" dirty="0" err="1">
                <a:solidFill>
                  <a:schemeClr val="bg1"/>
                </a:solidFill>
              </a:rPr>
              <a:t>oldugu</a:t>
            </a:r>
            <a:r>
              <a:rPr lang="tr-TR" sz="2400" dirty="0">
                <a:solidFill>
                  <a:schemeClr val="bg1"/>
                </a:solidFill>
              </a:rPr>
              <a:t> gibi Java'da da </a:t>
            </a:r>
            <a:r>
              <a:rPr lang="tr-TR" sz="2400" dirty="0" err="1">
                <a:solidFill>
                  <a:schemeClr val="bg1"/>
                </a:solidFill>
              </a:rPr>
              <a:t>degiskenler</a:t>
            </a:r>
            <a:r>
              <a:rPr lang="tr-TR" sz="2400" dirty="0">
                <a:solidFill>
                  <a:schemeClr val="bg1"/>
                </a:solidFill>
              </a:rPr>
              <a:t> kullanılmaktadır. </a:t>
            </a:r>
            <a:endParaRPr lang="tr-TR" sz="2400" dirty="0" smtClean="0">
              <a:solidFill>
                <a:schemeClr val="bg1"/>
              </a:solidFill>
            </a:endParaRPr>
          </a:p>
          <a:p>
            <a:endParaRPr lang="tr-TR" sz="2400" dirty="0" smtClean="0">
              <a:solidFill>
                <a:schemeClr val="bg1"/>
              </a:solidFill>
            </a:endParaRPr>
          </a:p>
          <a:p>
            <a:r>
              <a:rPr lang="tr-TR" sz="2400" dirty="0" err="1" smtClean="0">
                <a:solidFill>
                  <a:schemeClr val="bg1"/>
                </a:solidFill>
              </a:rPr>
              <a:t>Degisken</a:t>
            </a:r>
            <a:r>
              <a:rPr lang="tr-TR" sz="2400" dirty="0">
                <a:solidFill>
                  <a:schemeClr val="bg1"/>
                </a:solidFill>
              </a:rPr>
              <a:t>; program </a:t>
            </a:r>
            <a:r>
              <a:rPr lang="tr-TR" sz="2400" dirty="0" smtClean="0">
                <a:solidFill>
                  <a:schemeClr val="bg1"/>
                </a:solidFill>
              </a:rPr>
              <a:t>yazılması sırasında</a:t>
            </a:r>
            <a:r>
              <a:rPr lang="tr-TR" sz="2400" dirty="0">
                <a:solidFill>
                  <a:schemeClr val="bg1"/>
                </a:solidFill>
              </a:rPr>
              <a:t>, içerisinde birtakım </a:t>
            </a:r>
            <a:r>
              <a:rPr lang="tr-TR" sz="2400" dirty="0" err="1">
                <a:solidFill>
                  <a:schemeClr val="bg1"/>
                </a:solidFill>
              </a:rPr>
              <a:t>degerleri</a:t>
            </a:r>
            <a:r>
              <a:rPr lang="tr-TR" sz="2400" dirty="0">
                <a:solidFill>
                  <a:schemeClr val="bg1"/>
                </a:solidFill>
              </a:rPr>
              <a:t> tutan ve kendine ait bir türü olan yapıdır. </a:t>
            </a:r>
            <a:endParaRPr lang="tr-TR" sz="2400" dirty="0" smtClean="0">
              <a:solidFill>
                <a:schemeClr val="bg1"/>
              </a:solidFill>
            </a:endParaRPr>
          </a:p>
          <a:p>
            <a:endParaRPr lang="tr-TR" sz="2400" dirty="0">
              <a:solidFill>
                <a:schemeClr val="bg1"/>
              </a:solidFill>
            </a:endParaRPr>
          </a:p>
          <a:p>
            <a:r>
              <a:rPr lang="tr-TR" sz="2400" dirty="0" smtClean="0">
                <a:solidFill>
                  <a:schemeClr val="bg1"/>
                </a:solidFill>
              </a:rPr>
              <a:t>Bir </a:t>
            </a:r>
            <a:r>
              <a:rPr lang="tr-TR" sz="2400" dirty="0" err="1">
                <a:solidFill>
                  <a:schemeClr val="bg1"/>
                </a:solidFill>
              </a:rPr>
              <a:t>degiskenin</a:t>
            </a:r>
            <a:r>
              <a:rPr lang="tr-TR" sz="2400" dirty="0">
                <a:solidFill>
                  <a:schemeClr val="bg1"/>
                </a:solidFill>
              </a:rPr>
              <a:t> içerisinde </a:t>
            </a:r>
            <a:r>
              <a:rPr lang="tr-TR" sz="2400" dirty="0" smtClean="0">
                <a:solidFill>
                  <a:schemeClr val="bg1"/>
                </a:solidFill>
              </a:rPr>
              <a:t>tuttuğu </a:t>
            </a:r>
            <a:r>
              <a:rPr lang="tr-TR" sz="2400" dirty="0" err="1" smtClean="0">
                <a:solidFill>
                  <a:schemeClr val="bg1"/>
                </a:solidFill>
              </a:rPr>
              <a:t>deger</a:t>
            </a:r>
            <a:r>
              <a:rPr lang="tr-TR" sz="2400" dirty="0">
                <a:solidFill>
                  <a:schemeClr val="bg1"/>
                </a:solidFill>
              </a:rPr>
              <a:t>, program akısı sırasında </a:t>
            </a:r>
            <a:r>
              <a:rPr lang="tr-TR" sz="2400" dirty="0" err="1">
                <a:solidFill>
                  <a:schemeClr val="bg1"/>
                </a:solidFill>
              </a:rPr>
              <a:t>degistirilebilir</a:t>
            </a:r>
            <a:r>
              <a:rPr lang="tr-TR" sz="2400" dirty="0">
                <a:solidFill>
                  <a:schemeClr val="bg1"/>
                </a:solidFill>
              </a:rPr>
              <a:t>. </a:t>
            </a:r>
            <a:endParaRPr lang="tr-TR" sz="2400" dirty="0" smtClean="0">
              <a:solidFill>
                <a:schemeClr val="bg1"/>
              </a:solidFill>
            </a:endParaRPr>
          </a:p>
          <a:p>
            <a:endParaRPr lang="tr-TR" sz="2400" dirty="0" smtClean="0">
              <a:solidFill>
                <a:schemeClr val="bg1"/>
              </a:solidFill>
            </a:endParaRPr>
          </a:p>
          <a:p>
            <a:r>
              <a:rPr lang="tr-TR" sz="2400" dirty="0" smtClean="0">
                <a:solidFill>
                  <a:schemeClr val="bg1"/>
                </a:solidFill>
              </a:rPr>
              <a:t>Ayrıca </a:t>
            </a:r>
            <a:r>
              <a:rPr lang="tr-TR" sz="2400" dirty="0">
                <a:solidFill>
                  <a:schemeClr val="bg1"/>
                </a:solidFill>
              </a:rPr>
              <a:t>her </a:t>
            </a:r>
            <a:r>
              <a:rPr lang="tr-TR" sz="2400" dirty="0" err="1">
                <a:solidFill>
                  <a:schemeClr val="bg1"/>
                </a:solidFill>
              </a:rPr>
              <a:t>degiskenin</a:t>
            </a:r>
            <a:r>
              <a:rPr lang="tr-TR" sz="2400" dirty="0">
                <a:solidFill>
                  <a:schemeClr val="bg1"/>
                </a:solidFill>
              </a:rPr>
              <a:t> bir türü vardır ve </a:t>
            </a:r>
            <a:r>
              <a:rPr lang="tr-TR" sz="2400" dirty="0" err="1">
                <a:solidFill>
                  <a:schemeClr val="bg1"/>
                </a:solidFill>
              </a:rPr>
              <a:t>degiskenlerin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smtClean="0">
                <a:solidFill>
                  <a:schemeClr val="bg1"/>
                </a:solidFill>
              </a:rPr>
              <a:t>içlerinde tuttukları </a:t>
            </a:r>
            <a:r>
              <a:rPr lang="tr-TR" sz="2400" dirty="0">
                <a:solidFill>
                  <a:schemeClr val="bg1"/>
                </a:solidFill>
              </a:rPr>
              <a:t>bu </a:t>
            </a:r>
            <a:r>
              <a:rPr lang="tr-TR" sz="2400" dirty="0" err="1">
                <a:solidFill>
                  <a:schemeClr val="bg1"/>
                </a:solidFill>
              </a:rPr>
              <a:t>degerler</a:t>
            </a:r>
            <a:r>
              <a:rPr lang="tr-TR" sz="2400" dirty="0">
                <a:solidFill>
                  <a:schemeClr val="bg1"/>
                </a:solidFill>
              </a:rPr>
              <a:t> de aynı türden olmalıdır</a:t>
            </a:r>
            <a:r>
              <a:rPr lang="tr-TR" sz="2400" dirty="0" smtClean="0">
                <a:solidFill>
                  <a:schemeClr val="bg1"/>
                </a:solidFill>
              </a:rPr>
              <a:t>.</a:t>
            </a:r>
            <a:endParaRPr lang="tr-T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52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16408" y="743679"/>
            <a:ext cx="60067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4800" kern="0" dirty="0" smtClea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Değişken Tanımlama</a:t>
            </a:r>
            <a:endParaRPr kumimoji="0" lang="tr-TR" sz="4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816408" y="1707572"/>
            <a:ext cx="80941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Tahoma" panose="020B0604030504040204" pitchFamily="34" charset="0"/>
              </a:rPr>
              <a:t>Degisken</a:t>
            </a:r>
            <a:r>
              <a:rPr lang="tr-TR" dirty="0">
                <a:solidFill>
                  <a:schemeClr val="bg1"/>
                </a:solidFill>
                <a:latin typeface="Tahoma" panose="020B0604030504040204" pitchFamily="34" charset="0"/>
              </a:rPr>
              <a:t> Bildirimi</a:t>
            </a:r>
            <a:r>
              <a:rPr lang="tr-TR" dirty="0" smtClean="0">
                <a:solidFill>
                  <a:schemeClr val="bg1"/>
                </a:solidFill>
                <a:latin typeface="Tahoma" panose="020B0604030504040204" pitchFamily="34" charset="0"/>
              </a:rPr>
              <a:t>:</a:t>
            </a:r>
          </a:p>
          <a:p>
            <a:endParaRPr lang="tr-TR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r>
              <a:rPr lang="tr-TR" dirty="0" err="1">
                <a:solidFill>
                  <a:schemeClr val="bg1"/>
                </a:solidFill>
                <a:latin typeface="Tahoma" panose="020B0604030504040204" pitchFamily="34" charset="0"/>
              </a:rPr>
              <a:t>Degisken</a:t>
            </a:r>
            <a:r>
              <a:rPr lang="tr-TR" dirty="0">
                <a:solidFill>
                  <a:schemeClr val="bg1"/>
                </a:solidFill>
                <a:latin typeface="Tahoma" panose="020B0604030504040204" pitchFamily="34" charset="0"/>
              </a:rPr>
              <a:t> bildiriminde, ilk önce bu </a:t>
            </a:r>
            <a:r>
              <a:rPr lang="tr-TR" dirty="0" err="1">
                <a:solidFill>
                  <a:schemeClr val="bg1"/>
                </a:solidFill>
                <a:latin typeface="Tahoma" panose="020B0604030504040204" pitchFamily="34" charset="0"/>
              </a:rPr>
              <a:t>degiskenin</a:t>
            </a:r>
            <a:r>
              <a:rPr lang="tr-TR" dirty="0">
                <a:solidFill>
                  <a:schemeClr val="bg1"/>
                </a:solidFill>
                <a:latin typeface="Tahoma" panose="020B0604030504040204" pitchFamily="34" charset="0"/>
              </a:rPr>
              <a:t> içerisinde </a:t>
            </a:r>
            <a:r>
              <a:rPr lang="tr-TR" dirty="0" err="1">
                <a:solidFill>
                  <a:schemeClr val="bg1"/>
                </a:solidFill>
                <a:latin typeface="Tahoma" panose="020B0604030504040204" pitchFamily="34" charset="0"/>
              </a:rPr>
              <a:t>tutacagı</a:t>
            </a:r>
            <a:r>
              <a:rPr lang="tr-TR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Tahoma" panose="020B0604030504040204" pitchFamily="34" charset="0"/>
              </a:rPr>
              <a:t>degerlerin</a:t>
            </a:r>
            <a:r>
              <a:rPr lang="tr-TR" dirty="0">
                <a:solidFill>
                  <a:schemeClr val="bg1"/>
                </a:solidFill>
                <a:latin typeface="Tahoma" panose="020B0604030504040204" pitchFamily="34" charset="0"/>
              </a:rPr>
              <a:t> hangi türden </a:t>
            </a:r>
            <a:r>
              <a:rPr lang="tr-TR" dirty="0" err="1">
                <a:solidFill>
                  <a:schemeClr val="bg1"/>
                </a:solidFill>
                <a:latin typeface="Tahoma" panose="020B0604030504040204" pitchFamily="34" charset="0"/>
              </a:rPr>
              <a:t>olacagı</a:t>
            </a:r>
            <a:r>
              <a:rPr lang="tr-TR" dirty="0">
                <a:solidFill>
                  <a:schemeClr val="bg1"/>
                </a:solidFill>
                <a:latin typeface="Tahoma" panose="020B0604030504040204" pitchFamily="34" charset="0"/>
              </a:rPr>
              <a:t> ve </a:t>
            </a:r>
            <a:r>
              <a:rPr lang="tr-TR" dirty="0" smtClean="0">
                <a:solidFill>
                  <a:schemeClr val="bg1"/>
                </a:solidFill>
                <a:latin typeface="Tahoma" panose="020B0604030504040204" pitchFamily="34" charset="0"/>
              </a:rPr>
              <a:t>değişkenin hangi </a:t>
            </a:r>
            <a:r>
              <a:rPr lang="tr-TR" dirty="0">
                <a:solidFill>
                  <a:schemeClr val="bg1"/>
                </a:solidFill>
                <a:latin typeface="Tahoma" panose="020B0604030504040204" pitchFamily="34" charset="0"/>
              </a:rPr>
              <a:t>isimle </a:t>
            </a:r>
            <a:r>
              <a:rPr lang="tr-TR" dirty="0" err="1">
                <a:solidFill>
                  <a:schemeClr val="bg1"/>
                </a:solidFill>
                <a:latin typeface="Tahoma" panose="020B0604030504040204" pitchFamily="34" charset="0"/>
              </a:rPr>
              <a:t>anılacagı</a:t>
            </a:r>
            <a:r>
              <a:rPr lang="tr-TR" dirty="0">
                <a:solidFill>
                  <a:schemeClr val="bg1"/>
                </a:solidFill>
                <a:latin typeface="Tahoma" panose="020B0604030504040204" pitchFamily="34" charset="0"/>
              </a:rPr>
              <a:t> bildirilir</a:t>
            </a:r>
            <a:r>
              <a:rPr lang="tr-TR" dirty="0" smtClean="0">
                <a:solidFill>
                  <a:schemeClr val="bg1"/>
                </a:solidFill>
                <a:latin typeface="Tahoma" panose="020B0604030504040204" pitchFamily="34" charset="0"/>
              </a:rPr>
              <a:t>.</a:t>
            </a:r>
          </a:p>
          <a:p>
            <a:endParaRPr lang="tr-TR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r>
              <a:rPr lang="tr-TR" dirty="0" err="1">
                <a:solidFill>
                  <a:schemeClr val="bg1"/>
                </a:solidFill>
                <a:latin typeface="Tahoma" panose="020B0604030504040204" pitchFamily="34" charset="0"/>
              </a:rPr>
              <a:t>Örnegin</a:t>
            </a:r>
            <a:r>
              <a:rPr lang="tr-TR" dirty="0" smtClean="0">
                <a:solidFill>
                  <a:schemeClr val="bg1"/>
                </a:solidFill>
                <a:latin typeface="Tahoma" panose="020B0604030504040204" pitchFamily="34" charset="0"/>
              </a:rPr>
              <a:t>:</a:t>
            </a:r>
          </a:p>
          <a:p>
            <a:endParaRPr lang="tr-TR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r>
              <a:rPr lang="tr-TR" dirty="0" err="1">
                <a:solidFill>
                  <a:schemeClr val="bg1"/>
                </a:solidFill>
                <a:latin typeface="Tahoma" panose="020B0604030504040204" pitchFamily="34" charset="0"/>
              </a:rPr>
              <a:t>int</a:t>
            </a:r>
            <a:r>
              <a:rPr lang="tr-TR" dirty="0">
                <a:solidFill>
                  <a:schemeClr val="bg1"/>
                </a:solidFill>
                <a:latin typeface="Tahoma" panose="020B0604030504040204" pitchFamily="34" charset="0"/>
              </a:rPr>
              <a:t> a;</a:t>
            </a:r>
          </a:p>
          <a:p>
            <a:r>
              <a:rPr lang="tr-TR" dirty="0" err="1">
                <a:solidFill>
                  <a:schemeClr val="bg1"/>
                </a:solidFill>
                <a:latin typeface="Tahoma" panose="020B0604030504040204" pitchFamily="34" charset="0"/>
              </a:rPr>
              <a:t>double</a:t>
            </a:r>
            <a:r>
              <a:rPr lang="tr-TR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Tahoma" panose="020B0604030504040204" pitchFamily="34" charset="0"/>
              </a:rPr>
              <a:t>benim_degiskenim</a:t>
            </a:r>
            <a:r>
              <a:rPr lang="tr-TR" dirty="0">
                <a:solidFill>
                  <a:schemeClr val="bg1"/>
                </a:solidFill>
                <a:latin typeface="Tahoma" panose="020B0604030504040204" pitchFamily="34" charset="0"/>
              </a:rPr>
              <a:t>;</a:t>
            </a:r>
          </a:p>
          <a:p>
            <a:r>
              <a:rPr lang="tr-TR" dirty="0" err="1">
                <a:solidFill>
                  <a:schemeClr val="bg1"/>
                </a:solidFill>
                <a:latin typeface="Tahoma" panose="020B0604030504040204" pitchFamily="34" charset="0"/>
              </a:rPr>
              <a:t>String</a:t>
            </a:r>
            <a:r>
              <a:rPr lang="tr-TR" dirty="0">
                <a:solidFill>
                  <a:schemeClr val="bg1"/>
                </a:solidFill>
                <a:latin typeface="Tahoma" panose="020B0604030504040204" pitchFamily="34" charset="0"/>
              </a:rPr>
              <a:t> isim;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16408" y="743679"/>
            <a:ext cx="84721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4800" kern="0" dirty="0" smtClea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Değişken Tanımlama Kuralları</a:t>
            </a:r>
            <a:endParaRPr kumimoji="0" lang="tr-TR" sz="4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816407" y="1741438"/>
            <a:ext cx="98939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·         Anahtar ve saklı sözcükler ad olamaz.</a:t>
            </a:r>
          </a:p>
          <a:p>
            <a:r>
              <a:rPr lang="tr-TR" dirty="0">
                <a:solidFill>
                  <a:schemeClr val="bg1"/>
                </a:solidFill>
              </a:rPr>
              <a:t>·         Adlar ya bir harf ile başlamalı ya da ($) simgesi veya (_) simgesiyle başlamalıdır.</a:t>
            </a:r>
          </a:p>
          <a:p>
            <a:r>
              <a:rPr lang="tr-TR" dirty="0">
                <a:solidFill>
                  <a:schemeClr val="bg1"/>
                </a:solidFill>
              </a:rPr>
              <a:t>·         İlk harften sonrakiler harf, rakam, ($) simgesi ya da (_) simgesi olabilir.</a:t>
            </a:r>
          </a:p>
          <a:p>
            <a:r>
              <a:rPr lang="tr-TR" dirty="0">
                <a:solidFill>
                  <a:schemeClr val="bg1"/>
                </a:solidFill>
              </a:rPr>
              <a:t>·         Java’da adlar büyük-küçük harf ayrımına duyarlıdır.</a:t>
            </a:r>
          </a:p>
          <a:p>
            <a:r>
              <a:rPr lang="tr-TR" dirty="0">
                <a:solidFill>
                  <a:schemeClr val="bg1"/>
                </a:solidFill>
              </a:rPr>
              <a:t>·         ad içinde boşluk karakteri olamaz.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168400" y="3385528"/>
            <a:ext cx="24976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Geçerli tanımlama</a:t>
            </a:r>
          </a:p>
          <a:p>
            <a:endParaRPr lang="tr-TR" dirty="0" smtClean="0">
              <a:solidFill>
                <a:schemeClr val="bg1"/>
              </a:solidFill>
            </a:endParaRPr>
          </a:p>
          <a:p>
            <a:r>
              <a:rPr lang="tr-TR" dirty="0" err="1" smtClean="0">
                <a:solidFill>
                  <a:schemeClr val="bg1"/>
                </a:solidFill>
              </a:rPr>
              <a:t>sayilarinToplami</a:t>
            </a:r>
            <a:r>
              <a:rPr lang="tr-TR" dirty="0">
                <a:solidFill>
                  <a:schemeClr val="bg1"/>
                </a:solidFill>
              </a:rPr>
              <a:t>;</a:t>
            </a:r>
          </a:p>
          <a:p>
            <a:r>
              <a:rPr lang="tr-TR" dirty="0" err="1">
                <a:solidFill>
                  <a:schemeClr val="bg1"/>
                </a:solidFill>
              </a:rPr>
              <a:t>sayilarin_toplami</a:t>
            </a:r>
            <a:r>
              <a:rPr lang="tr-TR" dirty="0">
                <a:solidFill>
                  <a:schemeClr val="bg1"/>
                </a:solidFill>
              </a:rPr>
              <a:t>;</a:t>
            </a:r>
          </a:p>
          <a:p>
            <a:r>
              <a:rPr lang="tr-TR" dirty="0" err="1">
                <a:solidFill>
                  <a:schemeClr val="bg1"/>
                </a:solidFill>
              </a:rPr>
              <a:t>sayilarin_Toplami</a:t>
            </a:r>
            <a:r>
              <a:rPr lang="tr-TR" dirty="0">
                <a:solidFill>
                  <a:schemeClr val="bg1"/>
                </a:solidFill>
              </a:rPr>
              <a:t>;</a:t>
            </a:r>
          </a:p>
          <a:p>
            <a:r>
              <a:rPr lang="tr-TR" dirty="0">
                <a:solidFill>
                  <a:schemeClr val="bg1"/>
                </a:solidFill>
              </a:rPr>
              <a:t>Toplam;</a:t>
            </a:r>
          </a:p>
          <a:p>
            <a:r>
              <a:rPr lang="tr-TR" dirty="0" err="1">
                <a:solidFill>
                  <a:schemeClr val="bg1"/>
                </a:solidFill>
              </a:rPr>
              <a:t>sayi</a:t>
            </a:r>
            <a:r>
              <a:rPr lang="tr-TR" dirty="0">
                <a:solidFill>
                  <a:schemeClr val="bg1"/>
                </a:solidFill>
              </a:rPr>
              <a:t>;</a:t>
            </a:r>
          </a:p>
          <a:p>
            <a:r>
              <a:rPr lang="tr-TR" dirty="0">
                <a:solidFill>
                  <a:schemeClr val="bg1"/>
                </a:solidFill>
              </a:rPr>
              <a:t>_</a:t>
            </a:r>
            <a:r>
              <a:rPr lang="tr-TR" dirty="0" err="1">
                <a:solidFill>
                  <a:schemeClr val="bg1"/>
                </a:solidFill>
              </a:rPr>
              <a:t>sayi</a:t>
            </a:r>
            <a:r>
              <a:rPr lang="tr-TR" dirty="0">
                <a:solidFill>
                  <a:schemeClr val="bg1"/>
                </a:solidFill>
              </a:rPr>
              <a:t>;</a:t>
            </a:r>
          </a:p>
          <a:p>
            <a:r>
              <a:rPr lang="tr-TR" dirty="0">
                <a:solidFill>
                  <a:schemeClr val="bg1"/>
                </a:solidFill>
              </a:rPr>
              <a:t>$</a:t>
            </a:r>
            <a:r>
              <a:rPr lang="tr-TR" dirty="0" err="1">
                <a:solidFill>
                  <a:schemeClr val="bg1"/>
                </a:solidFill>
              </a:rPr>
              <a:t>sayi</a:t>
            </a:r>
            <a:r>
              <a:rPr lang="tr-TR" dirty="0">
                <a:solidFill>
                  <a:schemeClr val="bg1"/>
                </a:solidFill>
              </a:rPr>
              <a:t>;</a:t>
            </a:r>
          </a:p>
          <a:p>
            <a:r>
              <a:rPr lang="tr-TR" dirty="0">
                <a:solidFill>
                  <a:schemeClr val="bg1"/>
                </a:solidFill>
              </a:rPr>
              <a:t>sayi1;</a:t>
            </a:r>
          </a:p>
        </p:txBody>
      </p:sp>
      <p:sp>
        <p:nvSpPr>
          <p:cNvPr id="7" name="Dikdörtgen 6"/>
          <p:cNvSpPr/>
          <p:nvPr/>
        </p:nvSpPr>
        <p:spPr>
          <a:xfrm>
            <a:off x="5763369" y="3385528"/>
            <a:ext cx="24976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Geçersiz tanımlama</a:t>
            </a:r>
          </a:p>
          <a:p>
            <a:endParaRPr lang="tr-TR" dirty="0" smtClean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sayilarin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Toplami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1sayi;</a:t>
            </a:r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sayi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char;</a:t>
            </a:r>
          </a:p>
          <a:p>
            <a:r>
              <a:rPr lang="en-US" dirty="0" err="1">
                <a:solidFill>
                  <a:schemeClr val="bg1"/>
                </a:solidFill>
              </a:rPr>
              <a:t>sayi</a:t>
            </a:r>
            <a:r>
              <a:rPr lang="en-US" dirty="0" smtClean="0">
                <a:solidFill>
                  <a:schemeClr val="bg1"/>
                </a:solidFill>
              </a:rPr>
              <a:t>!;</a:t>
            </a:r>
            <a:endParaRPr lang="tr-TR" dirty="0" smtClean="0">
              <a:solidFill>
                <a:schemeClr val="bg1"/>
              </a:solidFill>
            </a:endParaRPr>
          </a:p>
          <a:p>
            <a:r>
              <a:rPr lang="tr-TR" dirty="0" err="1" smtClean="0">
                <a:solidFill>
                  <a:schemeClr val="bg1"/>
                </a:solidFill>
              </a:rPr>
              <a:t>a+c</a:t>
            </a:r>
            <a:r>
              <a:rPr lang="tr-TR" dirty="0" smtClean="0">
                <a:solidFill>
                  <a:schemeClr val="bg1"/>
                </a:solidFill>
              </a:rPr>
              <a:t>;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Sayi-2;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Toplam_&amp;;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9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504" y="715407"/>
            <a:ext cx="10592903" cy="5520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8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6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6238" y="587999"/>
            <a:ext cx="10977574" cy="5746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328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1" y="1574676"/>
            <a:ext cx="10795000" cy="467085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816408" y="743679"/>
            <a:ext cx="93522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tr-TR" sz="4800" dirty="0" err="1">
                <a:solidFill>
                  <a:schemeClr val="bg1"/>
                </a:solidFill>
              </a:rPr>
              <a:t>P</a:t>
            </a:r>
            <a:r>
              <a:rPr lang="tr-TR" sz="4800" dirty="0" err="1" smtClean="0">
                <a:solidFill>
                  <a:schemeClr val="bg1"/>
                </a:solidFill>
              </a:rPr>
              <a:t>rimitive</a:t>
            </a:r>
            <a:r>
              <a:rPr lang="tr-TR" sz="4800" dirty="0" smtClean="0">
                <a:solidFill>
                  <a:schemeClr val="bg1"/>
                </a:solidFill>
              </a:rPr>
              <a:t> </a:t>
            </a:r>
            <a:r>
              <a:rPr lang="tr-TR" sz="4800" dirty="0" err="1" smtClean="0">
                <a:solidFill>
                  <a:schemeClr val="bg1"/>
                </a:solidFill>
              </a:rPr>
              <a:t>Type</a:t>
            </a:r>
            <a:r>
              <a:rPr lang="tr-TR" sz="4800" dirty="0" smtClean="0">
                <a:solidFill>
                  <a:schemeClr val="bg1"/>
                </a:solidFill>
              </a:rPr>
              <a:t>   </a:t>
            </a:r>
            <a:r>
              <a:rPr lang="tr-TR" sz="3200" dirty="0" smtClean="0">
                <a:solidFill>
                  <a:schemeClr val="bg1"/>
                </a:solidFill>
              </a:rPr>
              <a:t>(İlkel , Temel Veri Tipleri)</a:t>
            </a:r>
            <a:endParaRPr kumimoji="0" lang="tr-TR" sz="3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308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816408" y="743679"/>
            <a:ext cx="53190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Sayısal Veri Tipleri</a:t>
            </a:r>
            <a:endParaRPr kumimoji="0" lang="tr-TR" sz="4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47" y="1879476"/>
            <a:ext cx="10998891" cy="377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7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816408" y="743679"/>
            <a:ext cx="79560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Sayısal Olmayan Veri Tipleri</a:t>
            </a:r>
            <a:endParaRPr kumimoji="0" lang="tr-TR" sz="4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08" y="1574676"/>
            <a:ext cx="10562792" cy="363232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08" y="5305506"/>
            <a:ext cx="10562792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1803</TotalTime>
  <Words>255</Words>
  <Application>Microsoft Office PowerPoint</Application>
  <PresentationFormat>Geniş ekran</PresentationFormat>
  <Paragraphs>63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9" baseType="lpstr">
      <vt:lpstr>Arial</vt:lpstr>
      <vt:lpstr>Average</vt:lpstr>
      <vt:lpstr>Bahnschrift Light Condensed</vt:lpstr>
      <vt:lpstr>Century Gothic</vt:lpstr>
      <vt:lpstr>medium-content-sans-serif-font</vt:lpstr>
      <vt:lpstr>medium-content-serif-font</vt:lpstr>
      <vt:lpstr>Tahoma</vt:lpstr>
      <vt:lpstr>Wingdings 3</vt:lpstr>
      <vt:lpstr>İyon Toplantı Odası</vt:lpstr>
      <vt:lpstr>TechnoStudy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Kursu</dc:title>
  <dc:creator>mh_pc</dc:creator>
  <cp:lastModifiedBy>TechnoStudy</cp:lastModifiedBy>
  <cp:revision>150</cp:revision>
  <dcterms:created xsi:type="dcterms:W3CDTF">2020-04-25T11:12:50Z</dcterms:created>
  <dcterms:modified xsi:type="dcterms:W3CDTF">2020-05-27T19:59:27Z</dcterms:modified>
</cp:coreProperties>
</file>