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5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karya.edu.tr/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www.linkedin.com/in/ismet-temur-76293137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netkarnem.com/" TargetMode="External"/><Relationship Id="rId5" Type="http://schemas.openxmlformats.org/officeDocument/2006/relationships/hyperlink" Target="https://www.intertech.com.tr/" TargetMode="External"/><Relationship Id="rId4" Type="http://schemas.openxmlformats.org/officeDocument/2006/relationships/hyperlink" Target="http://www.interra.com.tr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 txBox="1">
            <a:spLocks/>
          </p:cNvSpPr>
          <p:nvPr/>
        </p:nvSpPr>
        <p:spPr bwMode="gray">
          <a:xfrm>
            <a:off x="5184123" y="3822074"/>
            <a:ext cx="1978680" cy="8592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dirty="0" smtClean="0"/>
              <a:t>Java</a:t>
            </a:r>
            <a:endParaRPr lang="tr-TR" dirty="0"/>
          </a:p>
        </p:txBody>
      </p:sp>
      <p:sp>
        <p:nvSpPr>
          <p:cNvPr id="7" name="Google Shape;59;p13"/>
          <p:cNvSpPr txBox="1">
            <a:spLocks noGrp="1"/>
          </p:cNvSpPr>
          <p:nvPr>
            <p:ph type="ctrTitle"/>
          </p:nvPr>
        </p:nvSpPr>
        <p:spPr>
          <a:xfrm>
            <a:off x="2195258" y="1558067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latin typeface="Bahnschrift Light Condensed" panose="020B0502040204020203" pitchFamily="34" charset="0"/>
              </a:rPr>
              <a:t>TechnoStudy</a:t>
            </a:r>
            <a:endParaRPr sz="8000" dirty="0">
              <a:latin typeface="Bahnschrift Light Condensed" panose="020B0502040204020203" pitchFamily="34" charset="0"/>
            </a:endParaRPr>
          </a:p>
        </p:txBody>
      </p:sp>
      <p:sp>
        <p:nvSpPr>
          <p:cNvPr id="8" name="Unvan 1"/>
          <p:cNvSpPr txBox="1">
            <a:spLocks/>
          </p:cNvSpPr>
          <p:nvPr/>
        </p:nvSpPr>
        <p:spPr bwMode="gray">
          <a:xfrm>
            <a:off x="5436869" y="3276098"/>
            <a:ext cx="1335211" cy="6391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9600" dirty="0" smtClean="0"/>
              <a:t>…</a:t>
            </a:r>
            <a:endParaRPr lang="tr-TR" sz="9600" dirty="0"/>
          </a:p>
        </p:txBody>
      </p:sp>
    </p:spTree>
    <p:extLst>
      <p:ext uri="{BB962C8B-B14F-4D97-AF65-F5344CB8AC3E}">
        <p14:creationId xmlns:p14="http://schemas.microsoft.com/office/powerpoint/2010/main" val="176243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863600" y="795865"/>
            <a:ext cx="4317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smtClean="0">
                <a:solidFill>
                  <a:schemeClr val="bg1"/>
                </a:solidFill>
              </a:rPr>
              <a:t>Ön Hazırlık</a:t>
            </a:r>
            <a:endParaRPr lang="tr-TR" sz="3200" dirty="0">
              <a:solidFill>
                <a:schemeClr val="bg1"/>
              </a:solidFill>
            </a:endParaRPr>
          </a:p>
        </p:txBody>
      </p:sp>
      <p:sp>
        <p:nvSpPr>
          <p:cNvPr id="4" name="Google Shape;65;p14"/>
          <p:cNvSpPr txBox="1"/>
          <p:nvPr/>
        </p:nvSpPr>
        <p:spPr>
          <a:xfrm>
            <a:off x="1006049" y="2453976"/>
            <a:ext cx="6535727" cy="1923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</a:pPr>
            <a:r>
              <a:rPr lang="tr-TR" dirty="0" err="1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Öğr.Gör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. İsmet Temur</a:t>
            </a:r>
          </a:p>
          <a:p>
            <a:pPr marL="139700" lvl="0">
              <a:buClr>
                <a:srgbClr val="FFFFFF"/>
              </a:buClr>
              <a:buSzPts val="1400"/>
            </a:pPr>
            <a:r>
              <a:rPr lang="tr-TR" dirty="0">
                <a:hlinkClick r:id="rId2"/>
              </a:rPr>
              <a:t>https://www.linkedin.com/in/ismet-temur-76293137</a:t>
            </a:r>
            <a:r>
              <a:rPr lang="tr-TR" dirty="0" smtClean="0">
                <a:hlinkClick r:id="rId2"/>
              </a:rPr>
              <a:t>/</a:t>
            </a:r>
            <a:endParaRPr lang="tr-TR" dirty="0"/>
          </a:p>
          <a:p>
            <a:pPr marL="139700" lvl="0">
              <a:buClr>
                <a:srgbClr val="FFFFFF"/>
              </a:buClr>
              <a:buSzPts val="1400"/>
            </a:pPr>
            <a:r>
              <a:rPr lang="tr-TR" dirty="0">
                <a:hlinkClick r:id="rId3"/>
              </a:rPr>
              <a:t>https://www.sakarya.edu.tr</a:t>
            </a:r>
            <a:r>
              <a:rPr lang="tr-TR" dirty="0" smtClean="0">
                <a:hlinkClick r:id="rId3"/>
              </a:rPr>
              <a:t>/</a:t>
            </a:r>
            <a:endParaRPr lang="tr-TR" dirty="0" smtClean="0"/>
          </a:p>
          <a:p>
            <a:pPr marL="139700" lvl="0">
              <a:buClr>
                <a:srgbClr val="FFFFFF"/>
              </a:buClr>
              <a:buSzPts val="1400"/>
            </a:pPr>
            <a:r>
              <a:rPr lang="tr-TR" dirty="0">
                <a:hlinkClick r:id="rId4"/>
              </a:rPr>
              <a:t>http://www.interra.com.tr</a:t>
            </a:r>
            <a:r>
              <a:rPr lang="tr-TR" dirty="0" smtClean="0">
                <a:hlinkClick r:id="rId4"/>
              </a:rPr>
              <a:t>/</a:t>
            </a:r>
            <a:endParaRPr lang="tr-TR" dirty="0" smtClean="0"/>
          </a:p>
          <a:p>
            <a:pPr marL="139700" lvl="0">
              <a:buClr>
                <a:srgbClr val="FFFFFF"/>
              </a:buClr>
              <a:buSzPts val="1400"/>
            </a:pPr>
            <a:r>
              <a:rPr lang="tr-TR" dirty="0">
                <a:hlinkClick r:id="rId5"/>
              </a:rPr>
              <a:t>https://www.intertech.com.tr/</a:t>
            </a:r>
            <a:endParaRPr lang="tr-TR" dirty="0" smtClean="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139700" lvl="0">
              <a:buClr>
                <a:srgbClr val="FFFFFF"/>
              </a:buClr>
              <a:buSzPts val="1400"/>
            </a:pPr>
            <a:r>
              <a:rPr lang="tr-TR" dirty="0">
                <a:hlinkClick r:id="rId6"/>
              </a:rPr>
              <a:t>http://www.netkarnem.com/</a:t>
            </a:r>
            <a:endParaRPr lang="tr-TR" dirty="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</a:pPr>
            <a:endParaRPr dirty="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8311" y="1088252"/>
            <a:ext cx="1792401" cy="198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01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863600" y="795865"/>
            <a:ext cx="4317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smtClean="0">
                <a:solidFill>
                  <a:schemeClr val="bg1"/>
                </a:solidFill>
              </a:rPr>
              <a:t>Ön Hazırlık</a:t>
            </a:r>
            <a:endParaRPr lang="tr-TR" sz="3200" dirty="0">
              <a:solidFill>
                <a:schemeClr val="bg1"/>
              </a:solidFill>
            </a:endParaRPr>
          </a:p>
        </p:txBody>
      </p:sp>
      <p:sp>
        <p:nvSpPr>
          <p:cNvPr id="4" name="Google Shape;65;p14"/>
          <p:cNvSpPr txBox="1"/>
          <p:nvPr/>
        </p:nvSpPr>
        <p:spPr>
          <a:xfrm>
            <a:off x="1006050" y="2453975"/>
            <a:ext cx="3777900" cy="11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●"/>
            </a:pPr>
            <a:r>
              <a:rPr lang="en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coAssamble</a:t>
            </a:r>
            <a:endParaRPr dirty="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●"/>
            </a:pP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D</a:t>
            </a:r>
            <a:r>
              <a:rPr lang="en" dirty="0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iscord</a:t>
            </a:r>
            <a:endParaRPr lang="tr-TR" dirty="0" smtClean="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>
              <a:buClr>
                <a:srgbClr val="FFFFFF"/>
              </a:buClr>
              <a:buSzPts val="1400"/>
              <a:buFont typeface="Average"/>
              <a:buChar char="●"/>
            </a:pP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repl.it</a:t>
            </a:r>
            <a:endParaRPr dirty="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  <p:extLst>
      <p:ext uri="{BB962C8B-B14F-4D97-AF65-F5344CB8AC3E}">
        <p14:creationId xmlns:p14="http://schemas.microsoft.com/office/powerpoint/2010/main" val="141400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863600" y="795865"/>
            <a:ext cx="4317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smtClean="0">
                <a:solidFill>
                  <a:schemeClr val="bg1"/>
                </a:solidFill>
              </a:rPr>
              <a:t>Yol Haritamız</a:t>
            </a:r>
            <a:endParaRPr lang="tr-TR" sz="3200" dirty="0">
              <a:solidFill>
                <a:schemeClr val="bg1"/>
              </a:solidFill>
            </a:endParaRPr>
          </a:p>
        </p:txBody>
      </p:sp>
      <p:sp>
        <p:nvSpPr>
          <p:cNvPr id="4" name="Google Shape;65;p14"/>
          <p:cNvSpPr txBox="1"/>
          <p:nvPr/>
        </p:nvSpPr>
        <p:spPr>
          <a:xfrm>
            <a:off x="794382" y="1380640"/>
            <a:ext cx="10415483" cy="4766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buClr>
                <a:srgbClr val="FFFFFF"/>
              </a:buClr>
              <a:buSzPts val="1400"/>
              <a:buFont typeface="Average"/>
              <a:buChar char="●"/>
            </a:pP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Bilgisayar nedir, nasıl çalışır, </a:t>
            </a:r>
            <a:r>
              <a:rPr lang="tr-TR" dirty="0" err="1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cpu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, ram, giriş, </a:t>
            </a:r>
            <a:r>
              <a:rPr lang="tr-TR" dirty="0" err="1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çıkış,yazılım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, donanım, bit …(Java İndirme)</a:t>
            </a:r>
          </a:p>
          <a:p>
            <a:pPr marL="457200" indent="-317500">
              <a:buClr>
                <a:srgbClr val="FFFFFF"/>
              </a:buClr>
              <a:buSzPts val="1400"/>
              <a:buFont typeface="Average"/>
              <a:buChar char="●"/>
            </a:pP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Java Nedir ? Neden Java ? Nasıl çalışır ? JWM, JRE, JDK, </a:t>
            </a:r>
          </a:p>
          <a:p>
            <a:pPr marL="457200" lvl="0" indent="-317500">
              <a:buClr>
                <a:srgbClr val="FFFFFF"/>
              </a:buClr>
              <a:buSzPts val="1400"/>
              <a:buFont typeface="Average"/>
              <a:buChar char="●"/>
            </a:pP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Algoritma, </a:t>
            </a:r>
            <a:r>
              <a:rPr lang="tr-TR" dirty="0" err="1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Scratch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tr-TR" dirty="0" err="1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cat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, Java geliştirme ortamları : </a:t>
            </a:r>
            <a:r>
              <a:rPr lang="tr-TR" dirty="0" err="1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IntelliJ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 IDEA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, 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Eclipse, </a:t>
            </a:r>
            <a:r>
              <a:rPr lang="tr-TR" dirty="0" err="1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NetBeans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, </a:t>
            </a:r>
            <a:r>
              <a:rPr lang="tr-TR" dirty="0" err="1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src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, </a:t>
            </a:r>
            <a:r>
              <a:rPr lang="tr-TR" dirty="0" err="1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package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,</a:t>
            </a:r>
            <a:r>
              <a:rPr lang="fr-FR" dirty="0"/>
              <a:t> </a:t>
            </a:r>
            <a:r>
              <a:rPr lang="fr-F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Java </a:t>
            </a:r>
            <a:r>
              <a:rPr lang="fr-FR" dirty="0" err="1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syntax</a:t>
            </a:r>
            <a:r>
              <a:rPr lang="fr-F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, main, </a:t>
            </a:r>
            <a:r>
              <a:rPr lang="fr-FR" dirty="0" err="1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println</a:t>
            </a:r>
            <a:r>
              <a:rPr lang="fr-FR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(), </a:t>
            </a:r>
            <a:r>
              <a:rPr lang="fr-F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comment</a:t>
            </a:r>
            <a:endParaRPr lang="tr-TR" dirty="0">
              <a:solidFill>
                <a:srgbClr val="FFFFFF"/>
              </a:solidFill>
              <a:latin typeface="Average"/>
              <a:ea typeface="Average"/>
              <a:cs typeface="Average"/>
            </a:endParaRPr>
          </a:p>
          <a:p>
            <a:pPr marL="457200" lvl="0" indent="-317500">
              <a:buClr>
                <a:srgbClr val="FFFFFF"/>
              </a:buClr>
              <a:buSzPts val="1400"/>
              <a:buFont typeface="Average"/>
              <a:buChar char="●"/>
            </a:pP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Değişkenler , </a:t>
            </a:r>
            <a:r>
              <a:rPr lang="en-US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Data 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tipleri</a:t>
            </a:r>
            <a:r>
              <a:rPr lang="en-US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: </a:t>
            </a:r>
            <a:r>
              <a:rPr lang="en-US" dirty="0" err="1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int</a:t>
            </a:r>
            <a:r>
              <a:rPr lang="en-US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, double, short, long, float, byte, </a:t>
            </a:r>
            <a:r>
              <a:rPr lang="en-US" dirty="0" err="1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boolea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n</a:t>
            </a:r>
            <a:endParaRPr lang="tr-TR" dirty="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>
              <a:buClr>
                <a:srgbClr val="FFFFFF"/>
              </a:buClr>
              <a:buSzPts val="1400"/>
              <a:buFont typeface="Average"/>
              <a:buChar char="●"/>
            </a:pP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Tip Dönüşümleri</a:t>
            </a:r>
          </a:p>
          <a:p>
            <a:pPr marL="457200" lvl="0" indent="-317500">
              <a:buClr>
                <a:srgbClr val="FFFFFF"/>
              </a:buClr>
              <a:buSzPts val="1400"/>
              <a:buFont typeface="Average"/>
              <a:buChar char="●"/>
            </a:pPr>
            <a:r>
              <a:rPr lang="tr-TR" dirty="0" err="1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Scanner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: Okuma komutu</a:t>
            </a:r>
          </a:p>
          <a:p>
            <a:pPr marL="457200" lvl="0" indent="-317500">
              <a:buClr>
                <a:srgbClr val="FFFFFF"/>
              </a:buClr>
              <a:buSzPts val="1400"/>
              <a:buFont typeface="Average"/>
              <a:buChar char="●"/>
            </a:pPr>
            <a:r>
              <a:rPr lang="tr-TR" dirty="0" err="1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String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tr-TR" dirty="0" err="1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Metodları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 lang="tr-TR" dirty="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>
              <a:buClr>
                <a:srgbClr val="FFFFFF"/>
              </a:buClr>
              <a:buSzPts val="1400"/>
              <a:buFont typeface="Average"/>
              <a:buChar char="●"/>
            </a:pP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Aritmetik Operatörler</a:t>
            </a:r>
          </a:p>
          <a:p>
            <a:pPr marL="457200" lvl="0" indent="-317500">
              <a:buClr>
                <a:srgbClr val="FFFFFF"/>
              </a:buClr>
              <a:buSzPts val="1400"/>
              <a:buFont typeface="Average"/>
              <a:buChar char="●"/>
            </a:pP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Mantıksal Operatörler</a:t>
            </a:r>
          </a:p>
          <a:p>
            <a:pPr marL="457200" lvl="0" indent="-317500">
              <a:buClr>
                <a:srgbClr val="FFFFFF"/>
              </a:buClr>
              <a:buSzPts val="1400"/>
              <a:buFont typeface="Average"/>
              <a:buChar char="●"/>
            </a:pPr>
            <a:r>
              <a:rPr lang="en-US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Math 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kütüphanesi, </a:t>
            </a:r>
            <a:r>
              <a:rPr lang="tr-TR" dirty="0" err="1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metodları</a:t>
            </a:r>
            <a:r>
              <a:rPr lang="en-US" dirty="0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, </a:t>
            </a:r>
            <a:r>
              <a:rPr lang="en-US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Random</a:t>
            </a:r>
          </a:p>
          <a:p>
            <a:pPr marL="457200" lvl="0" indent="-317500">
              <a:buClr>
                <a:srgbClr val="FFFFFF"/>
              </a:buClr>
              <a:buSzPts val="1400"/>
              <a:buFont typeface="Average"/>
              <a:buChar char="●"/>
            </a:pPr>
            <a:r>
              <a:rPr lang="tr-TR" dirty="0" err="1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if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, </a:t>
            </a:r>
            <a:r>
              <a:rPr lang="tr-TR" dirty="0" err="1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if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-else, </a:t>
            </a:r>
            <a:r>
              <a:rPr lang="tr-TR" dirty="0" err="1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switch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deyimleri</a:t>
            </a:r>
          </a:p>
          <a:p>
            <a:pPr marL="457200" lvl="0" indent="-317500">
              <a:buClr>
                <a:srgbClr val="FFFFFF"/>
              </a:buClr>
              <a:buSzPts val="1400"/>
              <a:buFont typeface="Average"/>
              <a:buChar char="●"/>
            </a:pPr>
            <a:r>
              <a:rPr lang="tr-TR" dirty="0" err="1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while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, do-</a:t>
            </a:r>
            <a:r>
              <a:rPr lang="tr-TR" dirty="0" err="1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while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döngüleri</a:t>
            </a:r>
          </a:p>
          <a:p>
            <a:pPr marL="457200" lvl="0" indent="-317500">
              <a:buClr>
                <a:srgbClr val="FFFFFF"/>
              </a:buClr>
              <a:buSzPts val="1400"/>
              <a:buFont typeface="Average"/>
              <a:buChar char="●"/>
            </a:pPr>
            <a:r>
              <a:rPr lang="tr-TR" dirty="0" err="1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f</a:t>
            </a:r>
            <a:r>
              <a:rPr lang="tr-TR" dirty="0" err="1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or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döngüsü</a:t>
            </a:r>
          </a:p>
          <a:p>
            <a:pPr marL="457200" lvl="0" indent="-317500">
              <a:buClr>
                <a:srgbClr val="FFFFFF"/>
              </a:buClr>
              <a:buSzPts val="1400"/>
              <a:buFont typeface="Average"/>
              <a:buChar char="●"/>
            </a:pP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b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reak, </a:t>
            </a:r>
            <a:r>
              <a:rPr lang="tr-TR" dirty="0" err="1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continue</a:t>
            </a:r>
            <a:endParaRPr lang="tr-TR" dirty="0" smtClean="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>
              <a:buClr>
                <a:srgbClr val="FFFFFF"/>
              </a:buClr>
              <a:buSzPts val="1400"/>
              <a:buFont typeface="Average"/>
              <a:buChar char="●"/>
            </a:pPr>
            <a:r>
              <a:rPr lang="en-US" dirty="0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Debug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İşlemi, </a:t>
            </a:r>
            <a:r>
              <a:rPr lang="en-US" dirty="0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Nested 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döngü, </a:t>
            </a:r>
            <a:r>
              <a:rPr lang="en-US" dirty="0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Labeled 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döngü, </a:t>
            </a:r>
            <a:r>
              <a:rPr lang="en-US" dirty="0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Loop </a:t>
            </a:r>
            <a:r>
              <a:rPr lang="en-US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with If/Else Statement</a:t>
            </a:r>
            <a:endParaRPr lang="tr-TR" dirty="0" smtClean="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>
              <a:buClr>
                <a:srgbClr val="FFFFFF"/>
              </a:buClr>
              <a:buSzPts val="1400"/>
              <a:buFont typeface="Average"/>
              <a:buChar char="●"/>
            </a:pP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Diziler</a:t>
            </a:r>
            <a:r>
              <a:rPr lang="en-US" dirty="0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-US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(</a:t>
            </a:r>
            <a:r>
              <a:rPr lang="en-US" dirty="0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1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Boyutlu</a:t>
            </a:r>
            <a:r>
              <a:rPr lang="en-US" dirty="0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),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Döngülerle diziler, </a:t>
            </a:r>
            <a:r>
              <a:rPr lang="en-US" dirty="0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for each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, </a:t>
            </a:r>
            <a:r>
              <a:rPr lang="en-US" dirty="0" err="1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Arrays.toString</a:t>
            </a:r>
            <a:endParaRPr lang="tr-TR" dirty="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>
              <a:buClr>
                <a:srgbClr val="FFFFFF"/>
              </a:buClr>
              <a:buSzPts val="1400"/>
              <a:buFont typeface="Average"/>
              <a:buChar char="●"/>
            </a:pPr>
            <a:endParaRPr dirty="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  <p:extLst>
      <p:ext uri="{BB962C8B-B14F-4D97-AF65-F5344CB8AC3E}">
        <p14:creationId xmlns:p14="http://schemas.microsoft.com/office/powerpoint/2010/main" val="106435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863600" y="795865"/>
            <a:ext cx="4317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smtClean="0">
                <a:solidFill>
                  <a:schemeClr val="bg1"/>
                </a:solidFill>
              </a:rPr>
              <a:t>Yol Haritamız</a:t>
            </a:r>
            <a:endParaRPr lang="tr-TR" sz="3200" dirty="0">
              <a:solidFill>
                <a:schemeClr val="bg1"/>
              </a:solidFill>
            </a:endParaRPr>
          </a:p>
        </p:txBody>
      </p:sp>
      <p:sp>
        <p:nvSpPr>
          <p:cNvPr id="4" name="Google Shape;65;p14"/>
          <p:cNvSpPr txBox="1"/>
          <p:nvPr/>
        </p:nvSpPr>
        <p:spPr>
          <a:xfrm>
            <a:off x="785916" y="1380640"/>
            <a:ext cx="10415483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buClr>
                <a:srgbClr val="FFFFFF"/>
              </a:buClr>
              <a:buSzPts val="1400"/>
              <a:buFont typeface="Average"/>
              <a:buChar char="●"/>
            </a:pP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Dizilerde sıralama, arama, 2 boyutlu diziler </a:t>
            </a:r>
            <a:endParaRPr lang="en-US" dirty="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>
              <a:buClr>
                <a:srgbClr val="FFFFFF"/>
              </a:buClr>
              <a:buSzPts val="1400"/>
              <a:buFont typeface="Average"/>
              <a:buChar char="●"/>
            </a:pP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2 boyutlu diziler</a:t>
            </a:r>
          </a:p>
          <a:p>
            <a:pPr marL="457200" lvl="0" indent="-317500">
              <a:buClr>
                <a:srgbClr val="FFFFFF"/>
              </a:buClr>
              <a:buSzPts val="1400"/>
              <a:buFont typeface="Average"/>
              <a:buChar char="●"/>
            </a:pPr>
            <a:r>
              <a:rPr lang="tr-TR" dirty="0" err="1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Metodlar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, </a:t>
            </a:r>
            <a:r>
              <a:rPr lang="tr-TR" dirty="0" err="1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Metod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oluşturma, kullanma, </a:t>
            </a:r>
            <a:r>
              <a:rPr lang="tr-TR" dirty="0" err="1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void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tr-TR" dirty="0" err="1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metodlar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, değer verme, alma, parametreler</a:t>
            </a:r>
            <a:endParaRPr lang="en-US" dirty="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>
              <a:buClr>
                <a:srgbClr val="FFFFFF"/>
              </a:buClr>
              <a:buSzPts val="1400"/>
              <a:buFont typeface="Average"/>
              <a:buChar char="●"/>
            </a:pP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Çoklu parametreler, </a:t>
            </a:r>
            <a:r>
              <a:rPr lang="tr-TR" dirty="0" err="1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metod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tr-TR" dirty="0" err="1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overload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, </a:t>
            </a:r>
            <a:r>
              <a:rPr lang="tr-TR" dirty="0" err="1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Varargs</a:t>
            </a:r>
            <a:endParaRPr lang="tr-TR" dirty="0" smtClean="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>
              <a:buClr>
                <a:srgbClr val="FFFFFF"/>
              </a:buClr>
              <a:buSzPts val="1400"/>
              <a:buFont typeface="Average"/>
              <a:buChar char="●"/>
            </a:pPr>
            <a:r>
              <a:rPr lang="tr-TR" dirty="0" err="1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ArrayList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+ </a:t>
            </a:r>
            <a:r>
              <a:rPr lang="tr-TR" dirty="0" err="1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ArrayList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tr-TR" dirty="0" err="1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metodları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, </a:t>
            </a:r>
            <a:r>
              <a:rPr lang="tr-TR" dirty="0" err="1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Wrapper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tr-TR" dirty="0" err="1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Classes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, </a:t>
            </a:r>
            <a:r>
              <a:rPr lang="tr-TR" dirty="0" err="1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Autoboxing</a:t>
            </a:r>
            <a:endParaRPr lang="tr-TR" dirty="0" smtClean="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>
              <a:buClr>
                <a:srgbClr val="FFFFFF"/>
              </a:buClr>
              <a:buSzPts val="1400"/>
              <a:buFont typeface="Average"/>
              <a:buChar char="●"/>
            </a:pP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2 boyutlu </a:t>
            </a:r>
            <a:r>
              <a:rPr lang="tr-TR" dirty="0" err="1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ArrayList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, Collection 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sınıfı, </a:t>
            </a:r>
            <a:r>
              <a:rPr lang="tr-TR" dirty="0" err="1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HashSet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, </a:t>
            </a:r>
            <a:r>
              <a:rPr lang="tr-TR" dirty="0" err="1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TreeSet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, </a:t>
            </a:r>
            <a:r>
              <a:rPr lang="tr-TR" dirty="0" err="1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LinkedHashSet</a:t>
            </a:r>
            <a:endParaRPr lang="tr-TR" dirty="0" smtClean="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>
              <a:buClr>
                <a:srgbClr val="FFFFFF"/>
              </a:buClr>
              <a:buSzPts val="1400"/>
              <a:buFont typeface="Average"/>
              <a:buChar char="●"/>
            </a:pPr>
            <a:r>
              <a:rPr lang="tr-TR" dirty="0" err="1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HashMap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, </a:t>
            </a:r>
            <a:r>
              <a:rPr lang="tr-TR" dirty="0" err="1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TreeMap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, </a:t>
            </a:r>
            <a:r>
              <a:rPr lang="tr-TR" dirty="0" err="1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LinkedHashMap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, </a:t>
            </a:r>
          </a:p>
          <a:p>
            <a:pPr marL="457200" lvl="0" indent="-317500">
              <a:buClr>
                <a:srgbClr val="FFFFFF"/>
              </a:buClr>
              <a:buSzPts val="1400"/>
              <a:buFont typeface="Average"/>
              <a:buChar char="●"/>
            </a:pP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Sınıf ve nesne kavramı, Class oluşturma, </a:t>
            </a:r>
            <a:r>
              <a:rPr lang="tr-TR" dirty="0" err="1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new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deyimi, özellik, </a:t>
            </a:r>
            <a:r>
              <a:rPr lang="tr-TR" dirty="0" err="1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metod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kavramları</a:t>
            </a:r>
          </a:p>
          <a:p>
            <a:pPr marL="457200" indent="-317500">
              <a:buClr>
                <a:srgbClr val="FFFFFF"/>
              </a:buClr>
              <a:buSzPts val="1400"/>
              <a:buFont typeface="Average"/>
              <a:buChar char="●"/>
            </a:pP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Erişim Belirteçleri : </a:t>
            </a:r>
            <a:r>
              <a:rPr lang="tr-TR" dirty="0" err="1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Public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, </a:t>
            </a:r>
            <a:r>
              <a:rPr lang="tr-TR" dirty="0" err="1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default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, </a:t>
            </a:r>
            <a:r>
              <a:rPr lang="tr-TR" dirty="0" err="1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private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, </a:t>
            </a:r>
            <a:r>
              <a:rPr lang="tr-TR" dirty="0" err="1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protected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–      </a:t>
            </a:r>
            <a:r>
              <a:rPr lang="tr-TR" dirty="0" err="1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static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, </a:t>
            </a:r>
            <a:r>
              <a:rPr lang="tr-TR" dirty="0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final</a:t>
            </a:r>
          </a:p>
          <a:p>
            <a:pPr marL="457200" lvl="0" indent="-317500">
              <a:buClr>
                <a:srgbClr val="FFFFFF"/>
              </a:buClr>
              <a:buSzPts val="1400"/>
              <a:buFont typeface="Average"/>
              <a:buChar char="●"/>
            </a:pPr>
            <a:r>
              <a:rPr lang="en-US" dirty="0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Constructor</a:t>
            </a:r>
            <a:endParaRPr lang="tr-TR" dirty="0" smtClean="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>
              <a:buClr>
                <a:srgbClr val="FFFFFF"/>
              </a:buClr>
              <a:buSzPts val="1400"/>
              <a:buFont typeface="Average"/>
              <a:buChar char="●"/>
            </a:pPr>
            <a:r>
              <a:rPr lang="en-US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OOP </a:t>
            </a:r>
            <a:r>
              <a:rPr lang="en-US" dirty="0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Concepts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: </a:t>
            </a:r>
            <a:r>
              <a:rPr lang="tr-TR" dirty="0" err="1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Encapsulation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, </a:t>
            </a:r>
            <a:r>
              <a:rPr lang="tr-TR" dirty="0" err="1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Inheritance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, </a:t>
            </a:r>
            <a:r>
              <a:rPr lang="tr-TR" dirty="0" err="1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Interface</a:t>
            </a:r>
            <a:r>
              <a:rPr lang="tr-TR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, </a:t>
            </a:r>
            <a:r>
              <a:rPr lang="tr-TR" dirty="0" err="1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Abstraction</a:t>
            </a:r>
            <a:endParaRPr lang="tr-TR" dirty="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>
              <a:buClr>
                <a:srgbClr val="FFFFFF"/>
              </a:buClr>
              <a:buSzPts val="1400"/>
              <a:buFont typeface="Average"/>
              <a:buChar char="●"/>
            </a:pPr>
            <a:endParaRPr lang="tr-TR" dirty="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>
              <a:buClr>
                <a:srgbClr val="FFFFFF"/>
              </a:buClr>
              <a:buSzPts val="1400"/>
              <a:buFont typeface="Average"/>
              <a:buChar char="●"/>
            </a:pPr>
            <a:endParaRPr lang="en-US" dirty="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>
              <a:buClr>
                <a:srgbClr val="FFFFFF"/>
              </a:buClr>
              <a:buSzPts val="1400"/>
              <a:buFont typeface="Average"/>
              <a:buChar char="●"/>
            </a:pPr>
            <a:endParaRPr lang="en-US" dirty="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  <p:extLst>
      <p:ext uri="{BB962C8B-B14F-4D97-AF65-F5344CB8AC3E}">
        <p14:creationId xmlns:p14="http://schemas.microsoft.com/office/powerpoint/2010/main" val="317594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 Toplantı Odası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950</TotalTime>
  <Words>281</Words>
  <Application>Microsoft Office PowerPoint</Application>
  <PresentationFormat>Geniş ekran</PresentationFormat>
  <Paragraphs>44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11" baseType="lpstr">
      <vt:lpstr>Arial</vt:lpstr>
      <vt:lpstr>Average</vt:lpstr>
      <vt:lpstr>Bahnschrift Light Condensed</vt:lpstr>
      <vt:lpstr>Century Gothic</vt:lpstr>
      <vt:lpstr>Wingdings 3</vt:lpstr>
      <vt:lpstr>İyon Toplantı Odası</vt:lpstr>
      <vt:lpstr>TechnoStudy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Kursu</dc:title>
  <dc:creator>mh_pc</dc:creator>
  <cp:lastModifiedBy>mh_pc</cp:lastModifiedBy>
  <cp:revision>64</cp:revision>
  <dcterms:created xsi:type="dcterms:W3CDTF">2020-04-25T11:12:50Z</dcterms:created>
  <dcterms:modified xsi:type="dcterms:W3CDTF">2020-05-24T10:55:19Z</dcterms:modified>
</cp:coreProperties>
</file>