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3C0"/>
    <a:srgbClr val="FFC621"/>
    <a:srgbClr val="E4E4E4"/>
    <a:srgbClr val="E0E0E0"/>
    <a:srgbClr val="FFC520"/>
    <a:srgbClr val="F6C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 txBox="1">
            <a:spLocks/>
          </p:cNvSpPr>
          <p:nvPr/>
        </p:nvSpPr>
        <p:spPr bwMode="gray">
          <a:xfrm>
            <a:off x="5158719" y="2856598"/>
            <a:ext cx="1978680" cy="8592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 smtClean="0"/>
              <a:t>Java</a:t>
            </a:r>
            <a:endParaRPr lang="tr-TR" dirty="0"/>
          </a:p>
        </p:txBody>
      </p:sp>
      <p:sp>
        <p:nvSpPr>
          <p:cNvPr id="7" name="Google Shape;59;p13"/>
          <p:cNvSpPr txBox="1">
            <a:spLocks noGrp="1"/>
          </p:cNvSpPr>
          <p:nvPr>
            <p:ph type="ctrTitle"/>
          </p:nvPr>
        </p:nvSpPr>
        <p:spPr>
          <a:xfrm>
            <a:off x="2145708" y="1371600"/>
            <a:ext cx="7801500" cy="11799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latin typeface="Bahnschrift Light Condensed" panose="020B0502040204020203" pitchFamily="34" charset="0"/>
              </a:rPr>
              <a:t>TechnoStudy</a:t>
            </a:r>
            <a:endParaRPr sz="8000" dirty="0">
              <a:latin typeface="Bahnschrift Light Condensed" panose="020B0502040204020203" pitchFamily="34" charset="0"/>
            </a:endParaRPr>
          </a:p>
        </p:txBody>
      </p:sp>
      <p:sp>
        <p:nvSpPr>
          <p:cNvPr id="8" name="Unvan 1"/>
          <p:cNvSpPr txBox="1">
            <a:spLocks/>
          </p:cNvSpPr>
          <p:nvPr/>
        </p:nvSpPr>
        <p:spPr bwMode="gray">
          <a:xfrm>
            <a:off x="5411467" y="2360960"/>
            <a:ext cx="1335211" cy="6391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9600" dirty="0" smtClean="0"/>
              <a:t>…</a:t>
            </a:r>
            <a:endParaRPr lang="tr-TR" sz="9600" dirty="0"/>
          </a:p>
        </p:txBody>
      </p:sp>
      <p:sp>
        <p:nvSpPr>
          <p:cNvPr id="5" name="Unvan 1"/>
          <p:cNvSpPr txBox="1">
            <a:spLocks/>
          </p:cNvSpPr>
          <p:nvPr/>
        </p:nvSpPr>
        <p:spPr bwMode="gray">
          <a:xfrm>
            <a:off x="5421186" y="3771503"/>
            <a:ext cx="1335211" cy="6391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9600" dirty="0" smtClean="0"/>
              <a:t>…</a:t>
            </a:r>
            <a:endParaRPr lang="tr-TR" sz="9600" dirty="0"/>
          </a:p>
        </p:txBody>
      </p:sp>
      <p:sp>
        <p:nvSpPr>
          <p:cNvPr id="6" name="Unvan 1"/>
          <p:cNvSpPr txBox="1">
            <a:spLocks/>
          </p:cNvSpPr>
          <p:nvPr/>
        </p:nvSpPr>
        <p:spPr bwMode="gray">
          <a:xfrm>
            <a:off x="1169773" y="4466275"/>
            <a:ext cx="9803027" cy="15453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tr-T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Nedir ? Neden Java ? Nasıl çalışır ? J</a:t>
            </a:r>
            <a:r>
              <a:rPr lang="tr-T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2SE, JWM</a:t>
            </a:r>
            <a:r>
              <a:rPr lang="tr-T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JRE, </a:t>
            </a:r>
            <a:r>
              <a:rPr lang="tr-T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JDK, </a:t>
            </a:r>
            <a:r>
              <a:rPr lang="tr-TR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bytecode</a:t>
            </a:r>
            <a:r>
              <a:rPr lang="tr-T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.</a:t>
            </a:r>
            <a:r>
              <a:rPr lang="tr-TR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tr-T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.</a:t>
            </a:r>
            <a:r>
              <a:rPr lang="tr-TR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tr-T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dosyaları, </a:t>
            </a:r>
            <a:r>
              <a:rPr lang="tr-TR" sz="2400" dirty="0" err="1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cat,Java</a:t>
            </a:r>
            <a:r>
              <a:rPr lang="tr-TR" sz="2400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geliştirme ortamları : </a:t>
            </a:r>
            <a:r>
              <a:rPr lang="tr-TR" sz="2400" dirty="0" err="1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IntelliJ</a:t>
            </a:r>
            <a:r>
              <a:rPr lang="tr-TR" sz="2400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 IDEA</a:t>
            </a:r>
            <a:r>
              <a:rPr lang="tr-TR" sz="2400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tr-TR" sz="2400" dirty="0" err="1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Eclipse</a:t>
            </a:r>
            <a:r>
              <a:rPr lang="tr-TR" sz="2400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, </a:t>
            </a:r>
            <a:r>
              <a:rPr lang="tr-TR" sz="2400" dirty="0" err="1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NetBeans</a:t>
            </a:r>
            <a:r>
              <a:rPr lang="tr-TR" sz="2400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, </a:t>
            </a:r>
            <a:r>
              <a:rPr lang="tr-TR" sz="2400" dirty="0" err="1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src</a:t>
            </a:r>
            <a:r>
              <a:rPr lang="tr-TR" sz="2400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, </a:t>
            </a:r>
            <a:r>
              <a:rPr lang="tr-TR" sz="2400" dirty="0" err="1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package</a:t>
            </a:r>
            <a:r>
              <a:rPr lang="tr-TR" sz="2400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, </a:t>
            </a:r>
            <a:r>
              <a:rPr lang="tr-TR" sz="2400" dirty="0" err="1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java</a:t>
            </a:r>
            <a:r>
              <a:rPr lang="tr-TR" sz="2400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 değişkenleri,</a:t>
            </a:r>
            <a:r>
              <a:rPr lang="fr-FR" sz="2400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 Java </a:t>
            </a:r>
            <a:r>
              <a:rPr lang="fr-FR" sz="2400" dirty="0" err="1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syntax</a:t>
            </a:r>
            <a:r>
              <a:rPr lang="fr-FR" sz="2400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, main, </a:t>
            </a:r>
            <a:r>
              <a:rPr lang="fr-FR" sz="2400" dirty="0" err="1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println</a:t>
            </a:r>
            <a:r>
              <a:rPr lang="fr-FR" sz="2400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(), comment</a:t>
            </a:r>
            <a:endParaRPr lang="tr-T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43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863600" y="795865"/>
            <a:ext cx="8733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err="1">
                <a:solidFill>
                  <a:schemeClr val="bg1"/>
                </a:solidFill>
              </a:rPr>
              <a:t>Intellij</a:t>
            </a:r>
            <a:r>
              <a:rPr lang="tr-TR" sz="3200" dirty="0">
                <a:solidFill>
                  <a:schemeClr val="bg1"/>
                </a:solidFill>
              </a:rPr>
              <a:t> IDEA </a:t>
            </a:r>
            <a:r>
              <a:rPr lang="tr-TR" sz="3200" b="1" dirty="0" smtClean="0">
                <a:solidFill>
                  <a:schemeClr val="bg1"/>
                </a:solidFill>
              </a:rPr>
              <a:t>- </a:t>
            </a:r>
            <a:r>
              <a:rPr lang="en" sz="2400" dirty="0">
                <a:solidFill>
                  <a:schemeClr val="bg1"/>
                </a:solidFill>
              </a:rPr>
              <a:t>Integrated Development Environment</a:t>
            </a:r>
            <a:endParaRPr lang="tr-TR" sz="2400" dirty="0">
              <a:solidFill>
                <a:schemeClr val="bg1"/>
              </a:solidFill>
            </a:endParaRPr>
          </a:p>
        </p:txBody>
      </p:sp>
      <p:sp>
        <p:nvSpPr>
          <p:cNvPr id="6" name="Google Shape;65;p14"/>
          <p:cNvSpPr txBox="1"/>
          <p:nvPr/>
        </p:nvSpPr>
        <p:spPr>
          <a:xfrm>
            <a:off x="863600" y="1675051"/>
            <a:ext cx="10591800" cy="4226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 smtClean="0">
                <a:solidFill>
                  <a:schemeClr val="bg1"/>
                </a:solidFill>
              </a:rPr>
              <a:t>Settings</a:t>
            </a:r>
            <a:r>
              <a:rPr lang="tr-TR" b="1" dirty="0" smtClean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smtClean="0">
                <a:solidFill>
                  <a:schemeClr val="bg1"/>
                </a:solidFill>
              </a:rPr>
              <a:t>Proje oluşturma         </a:t>
            </a:r>
            <a:endParaRPr lang="tr-T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smtClean="0">
                <a:solidFill>
                  <a:schemeClr val="bg1"/>
                </a:solidFill>
              </a:rPr>
              <a:t>Paket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 smtClean="0">
                <a:solidFill>
                  <a:schemeClr val="bg1"/>
                </a:solidFill>
              </a:rPr>
              <a:t>Src</a:t>
            </a:r>
            <a:r>
              <a:rPr lang="tr-TR" b="1" dirty="0" smtClean="0">
                <a:solidFill>
                  <a:schemeClr val="bg1"/>
                </a:solidFill>
              </a:rPr>
              <a:t> :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 smtClean="0">
                <a:solidFill>
                  <a:schemeClr val="bg1"/>
                </a:solidFill>
              </a:rPr>
              <a:t>Out</a:t>
            </a:r>
            <a:r>
              <a:rPr lang="tr-TR" b="1" dirty="0" smtClean="0">
                <a:solidFill>
                  <a:schemeClr val="bg1"/>
                </a:solidFill>
              </a:rPr>
              <a:t> : </a:t>
            </a:r>
            <a:r>
              <a:rPr lang="tr-TR" b="1" dirty="0" err="1" smtClean="0">
                <a:solidFill>
                  <a:schemeClr val="bg1"/>
                </a:solidFill>
              </a:rPr>
              <a:t>Output</a:t>
            </a:r>
            <a:endParaRPr lang="tr-TR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smtClean="0">
                <a:solidFill>
                  <a:schemeClr val="bg1"/>
                </a:solidFill>
              </a:rPr>
              <a:t>.</a:t>
            </a:r>
            <a:r>
              <a:rPr lang="tr-TR" b="1" dirty="0" err="1" smtClean="0">
                <a:solidFill>
                  <a:schemeClr val="bg1"/>
                </a:solidFill>
              </a:rPr>
              <a:t>iml</a:t>
            </a:r>
            <a:endParaRPr lang="tr-TR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smtClean="0">
                <a:solidFill>
                  <a:schemeClr val="bg1"/>
                </a:solidFill>
              </a:rPr>
              <a:t>.idea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 smtClean="0">
              <a:solidFill>
                <a:schemeClr val="bg1"/>
              </a:solidFill>
            </a:endParaRPr>
          </a:p>
          <a:p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34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863600" y="795865"/>
            <a:ext cx="8733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b="1" dirty="0" smtClean="0">
                <a:solidFill>
                  <a:schemeClr val="bg1"/>
                </a:solidFill>
              </a:rPr>
              <a:t>Java </a:t>
            </a:r>
            <a:r>
              <a:rPr lang="en" sz="3200" b="1" dirty="0">
                <a:solidFill>
                  <a:schemeClr val="bg1"/>
                </a:solidFill>
              </a:rPr>
              <a:t>Syntax, Variables</a:t>
            </a:r>
            <a:endParaRPr lang="tr-TR" sz="3200" b="1" dirty="0">
              <a:solidFill>
                <a:schemeClr val="bg1"/>
              </a:solidFill>
            </a:endParaRPr>
          </a:p>
        </p:txBody>
      </p:sp>
      <p:sp>
        <p:nvSpPr>
          <p:cNvPr id="6" name="Google Shape;65;p14"/>
          <p:cNvSpPr txBox="1"/>
          <p:nvPr/>
        </p:nvSpPr>
        <p:spPr>
          <a:xfrm>
            <a:off x="863600" y="1675051"/>
            <a:ext cx="10591800" cy="4226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smtClean="0">
                <a:solidFill>
                  <a:schemeClr val="bg1"/>
                </a:solidFill>
              </a:rPr>
              <a:t>{ }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>
                <a:solidFill>
                  <a:schemeClr val="bg1"/>
                </a:solidFill>
              </a:rPr>
              <a:t>case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tr-TR" b="1" dirty="0" err="1">
                <a:solidFill>
                  <a:schemeClr val="bg1"/>
                </a:solidFill>
              </a:rPr>
              <a:t>sensitivity</a:t>
            </a:r>
            <a:r>
              <a:rPr lang="tr-TR" b="1" dirty="0">
                <a:solidFill>
                  <a:schemeClr val="bg1"/>
                </a:solidFill>
              </a:rPr>
              <a:t>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Comments</a:t>
            </a:r>
            <a:endParaRPr lang="tr-T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Println</a:t>
            </a:r>
            <a:endParaRPr lang="tr-T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endParaRPr lang="tr-T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Variable</a:t>
            </a:r>
            <a:endParaRPr lang="tr-T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many variables in single line</a:t>
            </a:r>
          </a:p>
          <a:p>
            <a:endParaRPr lang="tr-TR" b="1" dirty="0" smtClean="0">
              <a:solidFill>
                <a:schemeClr val="bg1"/>
              </a:solidFill>
            </a:endParaRPr>
          </a:p>
          <a:p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55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863600" y="795865"/>
            <a:ext cx="4317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>
                <a:solidFill>
                  <a:schemeClr val="bg1"/>
                </a:solidFill>
              </a:rPr>
              <a:t>Giriş </a:t>
            </a:r>
            <a:endParaRPr lang="tr-TR" sz="3200" dirty="0">
              <a:solidFill>
                <a:schemeClr val="bg1"/>
              </a:solidFill>
            </a:endParaRPr>
          </a:p>
        </p:txBody>
      </p:sp>
      <p:sp>
        <p:nvSpPr>
          <p:cNvPr id="4" name="Google Shape;65;p14"/>
          <p:cNvSpPr txBox="1"/>
          <p:nvPr/>
        </p:nvSpPr>
        <p:spPr>
          <a:xfrm>
            <a:off x="863600" y="1473777"/>
            <a:ext cx="10415483" cy="4709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Bu </a:t>
            </a:r>
            <a:r>
              <a:rPr lang="tr-TR" dirty="0" err="1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egitimde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 iyi bir </a:t>
            </a:r>
            <a:r>
              <a:rPr lang="tr-TR" dirty="0" err="1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java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 programcısı olmak için gerekli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olan bilgileri çokça 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uygulamalar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çerçevesinde </a:t>
            </a:r>
            <a:r>
              <a:rPr lang="tr-TR" dirty="0" err="1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inceleyecegiz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. Bu bilgileri </a:t>
            </a:r>
            <a:r>
              <a:rPr lang="tr-TR" dirty="0" err="1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ögrenirken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 aslında bilgisayar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programcılığının temellerini 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de </a:t>
            </a:r>
            <a:r>
              <a:rPr lang="tr-TR" dirty="0" err="1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ögrenecek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,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çalışmamızı </a:t>
            </a:r>
            <a:r>
              <a:rPr lang="tr-TR" dirty="0" err="1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tamamladıgımızda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 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da </a:t>
            </a:r>
            <a:r>
              <a:rPr lang="tr-TR" dirty="0" err="1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java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 programlama dilinin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sözdizimi 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yapısını, dilin kurallarını ve bu dil içerisinde yer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alan temel 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paketlerin kullanımını </a:t>
            </a:r>
            <a:r>
              <a:rPr lang="tr-TR" dirty="0" err="1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kavramıs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 olmayı hedefliyoruz. </a:t>
            </a:r>
            <a:endParaRPr lang="tr-TR" dirty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>
              <a:buClr>
                <a:srgbClr val="FFFFFF"/>
              </a:buClr>
              <a:buSzPts val="1400"/>
              <a:buFont typeface="Average"/>
              <a:buChar char="●"/>
            </a:pPr>
            <a:endParaRPr lang="en-US" dirty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r>
              <a:rPr lang="tr-TR" dirty="0" err="1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Egitim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 boyunca </a:t>
            </a:r>
            <a:r>
              <a:rPr lang="tr-TR" dirty="0" err="1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ögrenecegimiz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 tüm bilgileri dikkatlice okumanızı ve sıklıkla tekrar </a:t>
            </a:r>
            <a:r>
              <a:rPr lang="tr-TR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etmenizi </a:t>
            </a:r>
            <a:r>
              <a:rPr lang="tr-TR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gerekir. 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Ayrıca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anlatım sırasında 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ve pratik amaçlı verilecek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örnekleri, ödevleri ve projeleri 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de mutlaka kendiniz de yazıp denemelisiniz. Unutmayınız ki iyi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bir bilgisayar 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programcısı olmak, bir müzik aletini iyi çalabilmeye benzer. Bunu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başarmanın 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en kolay yolu da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sayısız pratik 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yapmaktır. İ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lk başlarda 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anlamsız ve kolay gibi görünen uygulamaları sabırla yazıp </a:t>
            </a:r>
            <a:r>
              <a:rPr lang="tr-TR" dirty="0" err="1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denediginizde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 ne kadar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çok yere takıldığınızı </a:t>
            </a:r>
            <a:r>
              <a:rPr lang="tr-TR" dirty="0" err="1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farkedeceksiniz.Bunu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 çözmenin yani öğrenmenin yolu da bizzat yazıp test etmektir.</a:t>
            </a:r>
            <a:endParaRPr lang="en-US" dirty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4980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863600" y="795865"/>
            <a:ext cx="4317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Nedir Bu Java?</a:t>
            </a:r>
            <a:endParaRPr lang="tr-TR" sz="3200" dirty="0">
              <a:solidFill>
                <a:srgbClr val="FFFFFF"/>
              </a:solidFill>
              <a:latin typeface="Average"/>
              <a:ea typeface="Average"/>
              <a:cs typeface="Average"/>
            </a:endParaRPr>
          </a:p>
        </p:txBody>
      </p:sp>
      <p:sp>
        <p:nvSpPr>
          <p:cNvPr id="4" name="Google Shape;65;p14"/>
          <p:cNvSpPr txBox="1"/>
          <p:nvPr/>
        </p:nvSpPr>
        <p:spPr>
          <a:xfrm>
            <a:off x="863600" y="1473777"/>
            <a:ext cx="10415483" cy="4394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Java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, ilk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olarak Sun </a:t>
            </a:r>
            <a:r>
              <a:rPr lang="tr-TR" dirty="0" err="1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Microsystems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tarafından geliştirilen nesne yönelimli programlama dilidir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. </a:t>
            </a:r>
            <a:endParaRPr lang="tr-TR" dirty="0" smtClean="0">
              <a:solidFill>
                <a:srgbClr val="FFFFFF"/>
              </a:solidFill>
              <a:latin typeface="Average"/>
              <a:ea typeface="Average"/>
              <a:cs typeface="Average"/>
            </a:endParaRPr>
          </a:p>
          <a:p>
            <a:endParaRPr lang="tr-TR" dirty="0">
              <a:solidFill>
                <a:srgbClr val="FFFFFF"/>
              </a:solidFill>
              <a:latin typeface="Average"/>
              <a:ea typeface="Average"/>
              <a:cs typeface="Averag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1995 yılında piyasaya sürülmüştür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. James </a:t>
            </a:r>
            <a:r>
              <a:rPr lang="tr-TR" dirty="0" err="1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Gosling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, Haziran1991’de “</a:t>
            </a:r>
            <a:r>
              <a:rPr lang="tr-TR" dirty="0" err="1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Oak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”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adıyla geliştirmiştir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>
              <a:solidFill>
                <a:srgbClr val="FFFFFF"/>
              </a:solidFill>
              <a:latin typeface="Average"/>
              <a:ea typeface="Average"/>
              <a:cs typeface="Averag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Platform bağımsızlığı (programı </a:t>
            </a:r>
            <a:r>
              <a:rPr lang="tr-TR" dirty="0" err="1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birkere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 yaz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,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derle ve her platformda çalıştır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),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tasarım amaçlarındandır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.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>
              <a:solidFill>
                <a:srgbClr val="FFFFFF"/>
              </a:solidFill>
              <a:latin typeface="Average"/>
              <a:ea typeface="Average"/>
              <a:cs typeface="Averag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Bir çok donanım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,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işletim sistemi ve platformda çalışabilmektedir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>
              <a:solidFill>
                <a:srgbClr val="FFFFFF"/>
              </a:solidFill>
              <a:latin typeface="Average"/>
              <a:ea typeface="Average"/>
              <a:cs typeface="Averag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En 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popüler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dillerdendir.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>
              <a:solidFill>
                <a:srgbClr val="FFFFFF"/>
              </a:solidFill>
              <a:latin typeface="Average"/>
              <a:ea typeface="Average"/>
              <a:cs typeface="Averag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İ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lk 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olarak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1.0 sürümü çıkartıldı, ardından sırasıyla 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1.1 ve 1.2 sürümleri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çıkartıldı ve 1.2   (1998) sürümüyle birlikte 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gelen ciddi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değişikler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, bu dilin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adı </a:t>
            </a:r>
            <a:r>
              <a:rPr lang="tr-TR" sz="2000" b="1" u="sng" dirty="0" smtClean="0">
                <a:solidFill>
                  <a:schemeClr val="bg1"/>
                </a:solidFill>
                <a:latin typeface="Average"/>
                <a:ea typeface="Average"/>
                <a:cs typeface="Average"/>
              </a:rPr>
              <a:t>Java </a:t>
            </a:r>
            <a:r>
              <a:rPr lang="tr-TR" sz="2000" b="1" u="sng" dirty="0">
                <a:solidFill>
                  <a:schemeClr val="bg1"/>
                </a:solidFill>
                <a:latin typeface="Average"/>
                <a:ea typeface="Average"/>
                <a:cs typeface="Average"/>
              </a:rPr>
              <a:t>2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 olarak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anılmaya başlamasına neden </a:t>
            </a:r>
            <a:r>
              <a:rPr lang="tr-TR" dirty="0" err="1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oldu.Şu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 anda kullanılabilir 14.0.1  (2020)  versiyonu bulunmaktadır.</a:t>
            </a:r>
            <a:endParaRPr lang="tr-TR" dirty="0">
              <a:solidFill>
                <a:srgbClr val="FFFFFF"/>
              </a:solidFill>
              <a:latin typeface="Average"/>
              <a:ea typeface="Average"/>
              <a:cs typeface="Average"/>
            </a:endParaRPr>
          </a:p>
          <a:p>
            <a:endParaRPr lang="tr-TR" dirty="0">
              <a:solidFill>
                <a:srgbClr val="FFFFFF"/>
              </a:solidFill>
              <a:latin typeface="Average"/>
              <a:ea typeface="Average"/>
              <a:cs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200637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863600" y="795865"/>
            <a:ext cx="4317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Neden Java ?</a:t>
            </a:r>
            <a:endParaRPr lang="tr-TR" sz="3200" dirty="0">
              <a:solidFill>
                <a:srgbClr val="FFFFFF"/>
              </a:solidFill>
              <a:latin typeface="Average"/>
              <a:ea typeface="Average"/>
              <a:cs typeface="Average"/>
            </a:endParaRPr>
          </a:p>
        </p:txBody>
      </p:sp>
      <p:sp>
        <p:nvSpPr>
          <p:cNvPr id="4" name="Google Shape;65;p14"/>
          <p:cNvSpPr txBox="1"/>
          <p:nvPr/>
        </p:nvSpPr>
        <p:spPr>
          <a:xfrm>
            <a:off x="863600" y="1473777"/>
            <a:ext cx="10415483" cy="3124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Her platformda çalışır; sunucu mimarisinden bağımsızdır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. </a:t>
            </a:r>
            <a:endParaRPr lang="tr-TR" dirty="0">
              <a:solidFill>
                <a:srgbClr val="FFFFFF"/>
              </a:solidFill>
              <a:latin typeface="Average"/>
              <a:ea typeface="Average"/>
              <a:cs typeface="Averag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Nesne yönelimli olması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Otomatik hafıza yöntemine sahiptir.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Hızlı olması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Ücretsiz ve güçlü IDE desteği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Ücretsiz olması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Hızlı olması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Açık kaynak kodlu olması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Web ve mobilde güçlü olması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Doküman desteği</a:t>
            </a:r>
          </a:p>
          <a:p>
            <a:endParaRPr lang="tr-TR" dirty="0">
              <a:solidFill>
                <a:srgbClr val="FFFFFF"/>
              </a:solidFill>
              <a:latin typeface="Average"/>
              <a:ea typeface="Average"/>
              <a:cs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315258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863600" y="795865"/>
            <a:ext cx="4317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Java nasıl çalışır ? </a:t>
            </a:r>
            <a:endParaRPr lang="tr-TR" sz="3200" dirty="0">
              <a:solidFill>
                <a:srgbClr val="FFFFFF"/>
              </a:solidFill>
              <a:latin typeface="Average"/>
              <a:ea typeface="Average"/>
              <a:cs typeface="Average"/>
            </a:endParaRPr>
          </a:p>
        </p:txBody>
      </p:sp>
      <p:sp>
        <p:nvSpPr>
          <p:cNvPr id="4" name="Google Shape;65;p14"/>
          <p:cNvSpPr txBox="1"/>
          <p:nvPr/>
        </p:nvSpPr>
        <p:spPr>
          <a:xfrm>
            <a:off x="863600" y="1473777"/>
            <a:ext cx="10415483" cy="194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Java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kodları, </a:t>
            </a:r>
            <a:r>
              <a:rPr lang="tr-TR" dirty="0" err="1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Notepad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 gibi basit bir kelime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işlemci programıyla bile yazılabilir. Yazılan 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kodlar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, .</a:t>
            </a:r>
            <a:r>
              <a:rPr lang="tr-TR" dirty="0" err="1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java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uzantısıyla 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kaydedilir. Bu haliyle kodlar metin halindedir. Bu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kodların çalışması için 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önce derlenmeleri gerekir. Derlemek için, bir derleyici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gerekir (</a:t>
            </a:r>
            <a:r>
              <a:rPr lang="tr-TR" dirty="0" err="1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java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 Compiler -&gt; </a:t>
            </a:r>
            <a:r>
              <a:rPr lang="tr-TR" dirty="0" err="1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javac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). derlenen 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kodlar, .</a:t>
            </a:r>
            <a:r>
              <a:rPr lang="tr-TR" dirty="0" err="1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class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uzantılı 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hale gelir. Bu haliyle kodlar ikili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kod (</a:t>
            </a:r>
            <a:r>
              <a:rPr lang="tr-TR" dirty="0" err="1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binary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 </a:t>
            </a:r>
            <a:r>
              <a:rPr lang="tr-TR" dirty="0" err="1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code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)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şeklindedir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.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Derlenen 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kodlar,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Java 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Virtual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Machine (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JVM)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adı 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verilen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program tarafından işletim sisteminin çalışacağı şekilde çevrilerek (Makine Diline) iletilir böylece program çalışmış olur</a:t>
            </a:r>
            <a:r>
              <a:rPr lang="tr-TR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. </a:t>
            </a:r>
            <a:endParaRPr lang="tr-TR" dirty="0">
              <a:solidFill>
                <a:srgbClr val="FFFFFF"/>
              </a:solidFill>
              <a:latin typeface="Average"/>
              <a:ea typeface="Average"/>
              <a:cs typeface="Average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300" y="3337593"/>
            <a:ext cx="5318783" cy="2869770"/>
          </a:xfrm>
          <a:prstGeom prst="rect">
            <a:avLst/>
          </a:prstGeom>
        </p:spPr>
      </p:pic>
      <p:pic>
        <p:nvPicPr>
          <p:cNvPr id="2050" name="Picture 2" descr="https://pic4.zhimg.com/v2-186910d919cfd67994583024c0cf3447_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82" y="3337593"/>
            <a:ext cx="4885276" cy="286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6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863599" y="795865"/>
            <a:ext cx="8595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Java nasıl çalışır ? JVM, platform bağımsız</a:t>
            </a:r>
            <a:endParaRPr lang="tr-TR" sz="3200" dirty="0">
              <a:solidFill>
                <a:srgbClr val="FFFFFF"/>
              </a:solidFill>
              <a:latin typeface="Average"/>
              <a:ea typeface="Average"/>
              <a:cs typeface="Average"/>
            </a:endParaRPr>
          </a:p>
        </p:txBody>
      </p:sp>
      <p:sp>
        <p:nvSpPr>
          <p:cNvPr id="4" name="Google Shape;65;p14"/>
          <p:cNvSpPr txBox="1"/>
          <p:nvPr/>
        </p:nvSpPr>
        <p:spPr>
          <a:xfrm>
            <a:off x="863600" y="1473778"/>
            <a:ext cx="5201709" cy="4289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JVM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, Java dilinin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işletim 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sistemi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tarafından anlaşılmasını sağlar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. Bu sayede,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Java ile yazılan 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bir program herhangi bir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işletim 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sisteminde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çalışır 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hale gelir. JVM,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bir anlamda 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sanal bir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işletim 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sistemi gibi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düşünülebilir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. JVM yüklü olmayan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işletim sistemlerinde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, Java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kodları çalışmaz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. Bu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aynı, 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Flash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programında hazırlanan .</a:t>
            </a:r>
            <a:r>
              <a:rPr lang="tr-TR" dirty="0" err="1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swf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dosyalarının çalışması 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için Flash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oynatıcısının 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gerekmesi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gibidir. Java uygulamalarının çalışması 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için de sisteme JVM yüklenmesi gerekir.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İşletim 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sistemine göre,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kullanılan</a:t>
            </a:r>
            <a:endParaRPr lang="tr-TR" dirty="0">
              <a:solidFill>
                <a:srgbClr val="FFFFFF"/>
              </a:solidFill>
              <a:latin typeface="Average"/>
              <a:ea typeface="Average"/>
              <a:cs typeface="Average"/>
            </a:endParaRPr>
          </a:p>
          <a:p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JVM türü de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değişebilir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.</a:t>
            </a:r>
          </a:p>
        </p:txBody>
      </p:sp>
      <p:pic>
        <p:nvPicPr>
          <p:cNvPr id="1026" name="Picture 2" descr="Ahead Of Time VS Just In Time in Java - saurav omar -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386" y="1580052"/>
            <a:ext cx="4415127" cy="407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7784537" y="5689044"/>
            <a:ext cx="2589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JVM Çalışma Prensibi</a:t>
            </a:r>
          </a:p>
        </p:txBody>
      </p:sp>
    </p:spTree>
    <p:extLst>
      <p:ext uri="{BB962C8B-B14F-4D97-AF65-F5344CB8AC3E}">
        <p14:creationId xmlns:p14="http://schemas.microsoft.com/office/powerpoint/2010/main" val="193801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863600" y="795865"/>
            <a:ext cx="10742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Java nasıl çalışır ? (JRE, JDK)</a:t>
            </a:r>
            <a:endParaRPr lang="tr-TR" sz="3200" dirty="0">
              <a:solidFill>
                <a:srgbClr val="FFFFFF"/>
              </a:solidFill>
              <a:latin typeface="Average"/>
              <a:ea typeface="Average"/>
              <a:cs typeface="Average"/>
            </a:endParaRPr>
          </a:p>
        </p:txBody>
      </p:sp>
      <p:sp>
        <p:nvSpPr>
          <p:cNvPr id="4" name="Google Shape;65;p14"/>
          <p:cNvSpPr txBox="1"/>
          <p:nvPr/>
        </p:nvSpPr>
        <p:spPr>
          <a:xfrm>
            <a:off x="693336" y="2048957"/>
            <a:ext cx="10912510" cy="1468305"/>
          </a:xfrm>
          <a:prstGeom prst="rect">
            <a:avLst/>
          </a:prstGeom>
          <a:solidFill>
            <a:srgbClr val="FFC62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tr-TR" dirty="0" smtClean="0">
                <a:latin typeface="Average"/>
                <a:ea typeface="Average"/>
                <a:cs typeface="Average"/>
              </a:rPr>
              <a:t>JRE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rage"/>
                <a:ea typeface="Average"/>
                <a:cs typeface="Average"/>
              </a:rPr>
              <a:t> (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/>
                <a:ea typeface="Average"/>
                <a:cs typeface="Average"/>
              </a:rPr>
              <a:t>Java Runtime 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rage"/>
                <a:ea typeface="Average"/>
                <a:cs typeface="Average"/>
              </a:rPr>
              <a:t>Enviroment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rage"/>
                <a:ea typeface="Average"/>
                <a:cs typeface="Average"/>
              </a:rPr>
              <a:t>): 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/>
                <a:ea typeface="Average"/>
                <a:cs typeface="Average"/>
              </a:rPr>
              <a:t>Java Çalışma Zamanı Ortamı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rage"/>
                <a:ea typeface="Average"/>
                <a:cs typeface="Average"/>
              </a:rPr>
              <a:t>,  Java programlarının çalışması için gerekli programdır. Aynı flaş oynatıcısı gibi. Farklı işletim sistemleri için uygun olanın yüklenmesi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verage"/>
                <a:ea typeface="Average"/>
                <a:cs typeface="Average"/>
              </a:rPr>
              <a:t>gerekir.JVM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rage"/>
                <a:ea typeface="Average"/>
                <a:cs typeface="Average"/>
              </a:rPr>
              <a:t> bunun içindedir olarak da isimlendirilir.</a:t>
            </a:r>
            <a:endParaRPr lang="tr-TR" dirty="0">
              <a:solidFill>
                <a:schemeClr val="tx1">
                  <a:lumMod val="75000"/>
                  <a:lumOff val="25000"/>
                </a:schemeClr>
              </a:solidFill>
              <a:latin typeface="Average"/>
              <a:ea typeface="Average"/>
              <a:cs typeface="Average"/>
            </a:endParaRPr>
          </a:p>
          <a:p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rage"/>
                <a:ea typeface="Average"/>
                <a:cs typeface="Average"/>
              </a:rPr>
              <a:t> Versiyonları :  Standart Edition (J2SE), Enterprise  Edition (J2EE), Mikro  Edition (J2ME) </a:t>
            </a:r>
          </a:p>
          <a:p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/>
                <a:ea typeface="Average"/>
                <a:cs typeface="Average"/>
              </a:rPr>
              <a:t>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rage"/>
                <a:ea typeface="Average"/>
                <a:cs typeface="Average"/>
              </a:rPr>
              <a:t>                                                 (J2  -&gt; Java 2 -&gt; 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/>
                <a:ea typeface="Average"/>
                <a:cs typeface="Average"/>
              </a:rPr>
              <a:t>Dilin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rage"/>
                <a:ea typeface="Average"/>
                <a:cs typeface="Average"/>
              </a:rPr>
              <a:t>adı) </a:t>
            </a:r>
          </a:p>
          <a:p>
            <a:endParaRPr lang="tr-TR" dirty="0">
              <a:solidFill>
                <a:srgbClr val="FFFFFF"/>
              </a:solidFill>
              <a:latin typeface="Average"/>
              <a:ea typeface="Average"/>
              <a:cs typeface="Average"/>
            </a:endParaRPr>
          </a:p>
          <a:p>
            <a:endParaRPr lang="tr-TR" dirty="0">
              <a:solidFill>
                <a:srgbClr val="FFFFFF"/>
              </a:solidFill>
              <a:latin typeface="Average"/>
              <a:ea typeface="Average"/>
              <a:cs typeface="Average"/>
            </a:endParaRPr>
          </a:p>
          <a:p>
            <a:endParaRPr lang="tr-TR" dirty="0">
              <a:solidFill>
                <a:srgbClr val="FFFFFF"/>
              </a:solidFill>
              <a:latin typeface="Average"/>
              <a:ea typeface="Average"/>
              <a:cs typeface="Average"/>
            </a:endParaRPr>
          </a:p>
        </p:txBody>
      </p:sp>
      <p:pic>
        <p:nvPicPr>
          <p:cNvPr id="1028" name="Picture 4" descr="https://miro.medium.com/max/541/1*L4ts5-Qf76nkz3KLNeXwf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569" y="3547406"/>
            <a:ext cx="4124325" cy="281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693336" y="1354110"/>
            <a:ext cx="10912510" cy="646331"/>
          </a:xfrm>
          <a:prstGeom prst="rect">
            <a:avLst/>
          </a:prstGeom>
          <a:solidFill>
            <a:srgbClr val="E4E4E4"/>
          </a:solidFill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rage"/>
                <a:ea typeface="Average"/>
                <a:cs typeface="Average"/>
              </a:rPr>
              <a:t>JVM 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/>
                <a:ea typeface="Average"/>
                <a:cs typeface="Average"/>
              </a:rPr>
              <a:t>(Java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rage"/>
                <a:ea typeface="Average"/>
                <a:cs typeface="Average"/>
              </a:rPr>
              <a:t>Virtual 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/>
                <a:ea typeface="Average"/>
                <a:cs typeface="Average"/>
              </a:rPr>
              <a:t>Machine ): Derlenmiş (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ea typeface="Lato"/>
                <a:cs typeface="Lato"/>
                <a:sym typeface="Lato"/>
              </a:rPr>
              <a:t>Byte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ea typeface="Lato"/>
                <a:cs typeface="Lato"/>
                <a:sym typeface="Lato"/>
              </a:rPr>
              <a:t>code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/>
                <a:ea typeface="Average"/>
                <a:cs typeface="Average"/>
              </a:rPr>
              <a:t>) kodu , işletim sisteminin anlayacağı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rage"/>
                <a:ea typeface="Average"/>
                <a:cs typeface="Average"/>
              </a:rPr>
              <a:t>dile (</a:t>
            </a:r>
            <a:r>
              <a:rPr lang="tr-TR" smtClean="0">
                <a:solidFill>
                  <a:schemeClr val="tx1">
                    <a:lumMod val="75000"/>
                    <a:lumOff val="25000"/>
                  </a:schemeClr>
                </a:solidFill>
                <a:latin typeface="Average"/>
                <a:ea typeface="Average"/>
                <a:cs typeface="Average"/>
              </a:rPr>
              <a:t>Makine diline) 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/>
                <a:ea typeface="Average"/>
                <a:cs typeface="Average"/>
              </a:rPr>
              <a:t>çevirip, çalışmasını sağlayan program.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693336" y="3565778"/>
            <a:ext cx="6300317" cy="1477328"/>
          </a:xfrm>
          <a:prstGeom prst="rect">
            <a:avLst/>
          </a:prstGeom>
          <a:solidFill>
            <a:srgbClr val="F6C3C0"/>
          </a:solidFill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rage"/>
                <a:ea typeface="Average"/>
                <a:cs typeface="Average"/>
              </a:rPr>
              <a:t>JDK (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/>
                <a:ea typeface="Average"/>
                <a:cs typeface="Average"/>
              </a:rPr>
              <a:t>Java Development Kit)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rage"/>
                <a:ea typeface="Average"/>
                <a:cs typeface="Average"/>
              </a:rPr>
              <a:t>: Java 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/>
                <a:ea typeface="Average"/>
                <a:cs typeface="Average"/>
              </a:rPr>
              <a:t>da geliştirme yapmak isteyen her 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rage"/>
                <a:ea typeface="Average"/>
                <a:cs typeface="Average"/>
              </a:rPr>
              <a:t>developer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/>
                <a:ea typeface="Average"/>
                <a:cs typeface="Average"/>
              </a:rPr>
              <a:t> 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rage"/>
                <a:ea typeface="Average"/>
                <a:cs typeface="Average"/>
              </a:rPr>
              <a:t>ın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/>
                <a:ea typeface="Average"/>
                <a:cs typeface="Average"/>
              </a:rPr>
              <a:t> mutlaka indirmesi gereken bir bileşendir. Kısaca 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rage"/>
                <a:ea typeface="Average"/>
                <a:cs typeface="Average"/>
              </a:rPr>
              <a:t>java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/>
                <a:ea typeface="Average"/>
                <a:cs typeface="Average"/>
              </a:rPr>
              <a:t> için SDK(Software Development Kit) diyebiliriz. Hem yorumlayıcı hem de derleyici görevini üstlenmektedir.</a:t>
            </a:r>
          </a:p>
        </p:txBody>
      </p:sp>
      <p:sp>
        <p:nvSpPr>
          <p:cNvPr id="9" name="Metin kutusu 8"/>
          <p:cNvSpPr txBox="1"/>
          <p:nvPr/>
        </p:nvSpPr>
        <p:spPr>
          <a:xfrm>
            <a:off x="693336" y="5091622"/>
            <a:ext cx="630031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dirty="0">
                <a:latin typeface="Average"/>
                <a:ea typeface="Average"/>
                <a:cs typeface="Average"/>
              </a:rPr>
              <a:t>O zaman Özetle şu şekilde düşünebiliriz</a:t>
            </a:r>
            <a:r>
              <a:rPr lang="tr-TR" dirty="0" smtClean="0">
                <a:latin typeface="Average"/>
                <a:ea typeface="Average"/>
                <a:cs typeface="Average"/>
              </a:rPr>
              <a:t>:</a:t>
            </a:r>
          </a:p>
          <a:p>
            <a:endParaRPr lang="tr-TR" dirty="0">
              <a:latin typeface="Average"/>
              <a:ea typeface="Average"/>
              <a:cs typeface="Average"/>
            </a:endParaRPr>
          </a:p>
          <a:p>
            <a:r>
              <a:rPr lang="tr-TR" dirty="0">
                <a:latin typeface="Average"/>
                <a:ea typeface="Average"/>
                <a:cs typeface="Average"/>
              </a:rPr>
              <a:t>JRE=JVM + Java Kütüphaneleri</a:t>
            </a:r>
          </a:p>
          <a:p>
            <a:r>
              <a:rPr lang="tr-TR" dirty="0">
                <a:latin typeface="Average"/>
                <a:ea typeface="Average"/>
                <a:cs typeface="Average"/>
              </a:rPr>
              <a:t>JDK=JRE + Compiler + </a:t>
            </a:r>
            <a:r>
              <a:rPr lang="tr-TR" dirty="0" err="1">
                <a:latin typeface="Average"/>
                <a:ea typeface="Average"/>
                <a:cs typeface="Average"/>
              </a:rPr>
              <a:t>debugger</a:t>
            </a:r>
            <a:endParaRPr lang="tr-TR" dirty="0">
              <a:latin typeface="Average"/>
              <a:ea typeface="Average"/>
              <a:cs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39751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863600" y="795865"/>
            <a:ext cx="5326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>
                <a:solidFill>
                  <a:schemeClr val="bg1"/>
                </a:solidFill>
              </a:rPr>
              <a:t>Java Geliştirme Ortamları</a:t>
            </a:r>
            <a:endParaRPr lang="tr-TR" sz="3200" dirty="0">
              <a:solidFill>
                <a:schemeClr val="bg1"/>
              </a:solidFill>
            </a:endParaRPr>
          </a:p>
        </p:txBody>
      </p:sp>
      <p:sp>
        <p:nvSpPr>
          <p:cNvPr id="6" name="Google Shape;65;p14"/>
          <p:cNvSpPr txBox="1"/>
          <p:nvPr/>
        </p:nvSpPr>
        <p:spPr>
          <a:xfrm>
            <a:off x="863600" y="1666840"/>
            <a:ext cx="10591800" cy="120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>
                <a:solidFill>
                  <a:schemeClr val="bg1"/>
                </a:solidFill>
              </a:rPr>
              <a:t>Intellij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tr-TR" b="1" dirty="0" smtClean="0">
                <a:solidFill>
                  <a:schemeClr val="bg1"/>
                </a:solidFill>
              </a:rPr>
              <a:t>IDEA  (kullanıcı desteği en yüksek olan IDE)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 smtClean="0">
                <a:solidFill>
                  <a:schemeClr val="bg1"/>
                </a:solidFill>
              </a:rPr>
              <a:t>Eclipse</a:t>
            </a:r>
            <a:r>
              <a:rPr lang="tr-TR" b="1" dirty="0" smtClean="0">
                <a:solidFill>
                  <a:schemeClr val="bg1"/>
                </a:solidFill>
              </a:rPr>
              <a:t>         </a:t>
            </a:r>
            <a:endParaRPr lang="tr-T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 smtClean="0">
                <a:solidFill>
                  <a:schemeClr val="bg1"/>
                </a:solidFill>
              </a:rPr>
              <a:t>Netbeans</a:t>
            </a:r>
            <a:endParaRPr lang="tr-TR" b="1" dirty="0" smtClean="0">
              <a:solidFill>
                <a:schemeClr val="bg1"/>
              </a:solidFill>
            </a:endParaRPr>
          </a:p>
          <a:p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32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863600" y="795865"/>
            <a:ext cx="7001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err="1" smtClean="0">
                <a:solidFill>
                  <a:schemeClr val="bg1"/>
                </a:solidFill>
              </a:rPr>
              <a:t>Intellij</a:t>
            </a:r>
            <a:r>
              <a:rPr lang="tr-TR" sz="3200" dirty="0" smtClean="0">
                <a:solidFill>
                  <a:schemeClr val="bg1"/>
                </a:solidFill>
              </a:rPr>
              <a:t> IDEA ve JDK Kurulumu </a:t>
            </a:r>
            <a:endParaRPr lang="tr-TR" sz="3200" dirty="0">
              <a:solidFill>
                <a:schemeClr val="bg1"/>
              </a:solidFill>
            </a:endParaRPr>
          </a:p>
        </p:txBody>
      </p:sp>
      <p:sp>
        <p:nvSpPr>
          <p:cNvPr id="6" name="Google Shape;65;p14"/>
          <p:cNvSpPr txBox="1"/>
          <p:nvPr/>
        </p:nvSpPr>
        <p:spPr>
          <a:xfrm>
            <a:off x="863600" y="1974457"/>
            <a:ext cx="10591800" cy="392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27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 Toplantı Odası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1248</TotalTime>
  <Words>742</Words>
  <Application>Microsoft Office PowerPoint</Application>
  <PresentationFormat>Geniş ekran</PresentationFormat>
  <Paragraphs>70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8" baseType="lpstr">
      <vt:lpstr>Arial</vt:lpstr>
      <vt:lpstr>Average</vt:lpstr>
      <vt:lpstr>Bahnschrift Light Condensed</vt:lpstr>
      <vt:lpstr>Century Gothic</vt:lpstr>
      <vt:lpstr>Lato</vt:lpstr>
      <vt:lpstr>Wingdings 3</vt:lpstr>
      <vt:lpstr>İyon Toplantı Odası</vt:lpstr>
      <vt:lpstr>TechnoStudy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Kursu</dc:title>
  <dc:creator>mh_pc</dc:creator>
  <cp:lastModifiedBy>TechnoStudy</cp:lastModifiedBy>
  <cp:revision>111</cp:revision>
  <dcterms:created xsi:type="dcterms:W3CDTF">2020-04-25T11:12:50Z</dcterms:created>
  <dcterms:modified xsi:type="dcterms:W3CDTF">2020-05-26T12:27:40Z</dcterms:modified>
</cp:coreProperties>
</file>