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89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3C0"/>
    <a:srgbClr val="FFC621"/>
    <a:srgbClr val="E4E4E4"/>
    <a:srgbClr val="E0E0E0"/>
    <a:srgbClr val="FFC520"/>
    <a:srgbClr val="F6C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 bwMode="gray">
          <a:xfrm>
            <a:off x="5158719" y="2856598"/>
            <a:ext cx="1978680" cy="859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dirty="0" smtClean="0"/>
              <a:t>Java</a:t>
            </a:r>
            <a:endParaRPr lang="tr-TR" dirty="0"/>
          </a:p>
        </p:txBody>
      </p:sp>
      <p:sp>
        <p:nvSpPr>
          <p:cNvPr id="7" name="Google Shape;59;p13"/>
          <p:cNvSpPr txBox="1">
            <a:spLocks noGrp="1"/>
          </p:cNvSpPr>
          <p:nvPr>
            <p:ph type="ctrTitle"/>
          </p:nvPr>
        </p:nvSpPr>
        <p:spPr>
          <a:xfrm>
            <a:off x="2145708" y="1371600"/>
            <a:ext cx="7801500" cy="1179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Bahnschrift Light Condensed" panose="020B0502040204020203" pitchFamily="34" charset="0"/>
              </a:rPr>
              <a:t>TechnoStudy</a:t>
            </a:r>
            <a:endParaRPr sz="80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Unvan 1"/>
          <p:cNvSpPr txBox="1">
            <a:spLocks/>
          </p:cNvSpPr>
          <p:nvPr/>
        </p:nvSpPr>
        <p:spPr bwMode="gray">
          <a:xfrm>
            <a:off x="5411467" y="2360960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5" name="Unvan 1"/>
          <p:cNvSpPr txBox="1">
            <a:spLocks/>
          </p:cNvSpPr>
          <p:nvPr/>
        </p:nvSpPr>
        <p:spPr bwMode="gray">
          <a:xfrm>
            <a:off x="5421186" y="3771503"/>
            <a:ext cx="1335211" cy="6391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9600" dirty="0" smtClean="0"/>
              <a:t>…</a:t>
            </a:r>
            <a:endParaRPr lang="tr-TR" sz="9600" dirty="0"/>
          </a:p>
        </p:txBody>
      </p:sp>
      <p:sp>
        <p:nvSpPr>
          <p:cNvPr id="6" name="Unvan 1"/>
          <p:cNvSpPr txBox="1">
            <a:spLocks/>
          </p:cNvSpPr>
          <p:nvPr/>
        </p:nvSpPr>
        <p:spPr bwMode="gray">
          <a:xfrm>
            <a:off x="1879600" y="4418343"/>
            <a:ext cx="8729133" cy="645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39700" lvl="0" algn="ctr">
              <a:buClr>
                <a:srgbClr val="FFFFFF"/>
              </a:buClr>
              <a:buSzPts val="1400"/>
            </a:pPr>
            <a:r>
              <a:rPr lang="en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Data Type: Java Strings </a:t>
            </a:r>
            <a:r>
              <a:rPr lang="tr-TR" sz="24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, </a:t>
            </a:r>
            <a:r>
              <a:rPr lang="en" sz="24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Java </a:t>
            </a:r>
            <a:r>
              <a:rPr lang="en" sz="2400" dirty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Type </a:t>
            </a:r>
            <a:r>
              <a:rPr lang="en" sz="24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Casting</a:t>
            </a:r>
            <a:r>
              <a:rPr lang="tr-TR" sz="2400" dirty="0" smtClean="0">
                <a:solidFill>
                  <a:srgbClr val="FFFFFF"/>
                </a:solidFill>
                <a:latin typeface="Average"/>
                <a:ea typeface="Average"/>
                <a:cs typeface="Average"/>
              </a:rPr>
              <a:t> </a:t>
            </a:r>
            <a:endParaRPr lang="tr-TR" sz="24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17624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3684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" sz="4800" kern="0" dirty="0">
                <a:solidFill>
                  <a:srgbClr val="FFFFFF"/>
                </a:solidFill>
                <a:latin typeface="Arial"/>
                <a:cs typeface="Arial"/>
              </a:rPr>
              <a:t>Java Strings</a:t>
            </a:r>
            <a:endParaRPr lang="tr-TR" sz="48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16408" y="1707572"/>
            <a:ext cx="107602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Tek </a:t>
            </a:r>
            <a:r>
              <a:rPr lang="tr-TR" dirty="0">
                <a:solidFill>
                  <a:schemeClr val="bg1"/>
                </a:solidFill>
              </a:rPr>
              <a:t>bir </a:t>
            </a:r>
            <a:r>
              <a:rPr lang="tr-TR" dirty="0" err="1">
                <a:solidFill>
                  <a:schemeClr val="bg1"/>
                </a:solidFill>
              </a:rPr>
              <a:t>karekter</a:t>
            </a:r>
            <a:r>
              <a:rPr lang="tr-TR" dirty="0">
                <a:solidFill>
                  <a:schemeClr val="bg1"/>
                </a:solidFill>
              </a:rPr>
              <a:t> yerine bir sözcük, bir tümce, bir paragraf ya da bir roman yazmak istediğimizde </a:t>
            </a:r>
            <a:r>
              <a:rPr lang="tr-TR" dirty="0" err="1">
                <a:solidFill>
                  <a:schemeClr val="bg1"/>
                </a:solidFill>
              </a:rPr>
              <a:t>char</a:t>
            </a:r>
            <a:r>
              <a:rPr lang="tr-TR" dirty="0">
                <a:solidFill>
                  <a:schemeClr val="bg1"/>
                </a:solidFill>
              </a:rPr>
              <a:t> veri tipi yeterli olmayacaktır. Modern dillerin çoğunda olduğu gibi, Java dili de metinleri içerecek  bir veri tipi </a:t>
            </a:r>
            <a:r>
              <a:rPr lang="tr-TR" dirty="0" smtClean="0">
                <a:solidFill>
                  <a:schemeClr val="bg1"/>
                </a:solidFill>
              </a:rPr>
              <a:t>oluşturmuştur. 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Bu </a:t>
            </a:r>
            <a:r>
              <a:rPr lang="tr-TR" dirty="0">
                <a:solidFill>
                  <a:schemeClr val="bg1"/>
                </a:solidFill>
              </a:rPr>
              <a:t>tipe </a:t>
            </a:r>
            <a:r>
              <a:rPr lang="tr-TR" dirty="0" err="1">
                <a:solidFill>
                  <a:srgbClr val="FFFF00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denilir. Bazı dillerdeki </a:t>
            </a:r>
            <a:r>
              <a:rPr lang="tr-TR" i="1" dirty="0" err="1">
                <a:solidFill>
                  <a:schemeClr val="bg1"/>
                </a:solidFill>
              </a:rPr>
              <a:t>karekter</a:t>
            </a:r>
            <a:r>
              <a:rPr lang="tr-TR" i="1" dirty="0">
                <a:solidFill>
                  <a:schemeClr val="bg1"/>
                </a:solidFill>
              </a:rPr>
              <a:t> dizisi (</a:t>
            </a:r>
            <a:r>
              <a:rPr lang="tr-TR" i="1" dirty="0" err="1">
                <a:solidFill>
                  <a:schemeClr val="bg1"/>
                </a:solidFill>
              </a:rPr>
              <a:t>array</a:t>
            </a:r>
            <a:r>
              <a:rPr lang="tr-TR" i="1" dirty="0">
                <a:solidFill>
                  <a:schemeClr val="bg1"/>
                </a:solidFill>
              </a:rPr>
              <a:t>)</a:t>
            </a:r>
            <a:r>
              <a:rPr lang="tr-TR" dirty="0">
                <a:solidFill>
                  <a:schemeClr val="bg1"/>
                </a:solidFill>
              </a:rPr>
              <a:t> yerine geçer; ama 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sınıfı bir </a:t>
            </a:r>
            <a:r>
              <a:rPr lang="tr-TR" i="1" dirty="0" err="1">
                <a:solidFill>
                  <a:schemeClr val="bg1"/>
                </a:solidFill>
              </a:rPr>
              <a:t>karekter</a:t>
            </a:r>
            <a:r>
              <a:rPr lang="tr-TR" i="1" dirty="0">
                <a:solidFill>
                  <a:schemeClr val="bg1"/>
                </a:solidFill>
              </a:rPr>
              <a:t> </a:t>
            </a:r>
            <a:r>
              <a:rPr lang="tr-TR" i="1" dirty="0" err="1">
                <a:solidFill>
                  <a:schemeClr val="bg1"/>
                </a:solidFill>
              </a:rPr>
              <a:t>arrayinden</a:t>
            </a:r>
            <a:r>
              <a:rPr lang="tr-TR" dirty="0">
                <a:solidFill>
                  <a:schemeClr val="bg1"/>
                </a:solidFill>
              </a:rPr>
              <a:t> fazlasını yapar. Özetle, 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sınıfı metinlerle yapılacak birleşme, ayrışma, ekleme, mukayese </a:t>
            </a:r>
            <a:r>
              <a:rPr lang="tr-TR" dirty="0" err="1">
                <a:solidFill>
                  <a:schemeClr val="bg1"/>
                </a:solidFill>
              </a:rPr>
              <a:t>vb</a:t>
            </a:r>
            <a:r>
              <a:rPr lang="tr-TR" dirty="0">
                <a:solidFill>
                  <a:schemeClr val="bg1"/>
                </a:solidFill>
              </a:rPr>
              <a:t> gibi bütün işleri yapan metotlara sahiptir. </a:t>
            </a:r>
            <a:endParaRPr lang="tr-TR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İleride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err="1">
                <a:solidFill>
                  <a:srgbClr val="FFFF00"/>
                </a:solidFill>
              </a:rPr>
              <a:t>String</a:t>
            </a:r>
            <a:r>
              <a:rPr lang="tr-TR" dirty="0">
                <a:solidFill>
                  <a:srgbClr val="FFFF00"/>
                </a:solidFill>
              </a:rPr>
              <a:t> sınıfını</a:t>
            </a:r>
            <a:r>
              <a:rPr lang="tr-TR" dirty="0">
                <a:solidFill>
                  <a:schemeClr val="bg1"/>
                </a:solidFill>
              </a:rPr>
              <a:t> daha ayrıntılı inceleyeceğiz.  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sınıfı, uzun ya da kısa her metni içerebilir. Tabii, burada metin derken, yalnızca alfabenin harf, rakam ve işaretleriyle yetinmiyor, </a:t>
            </a:r>
            <a:r>
              <a:rPr lang="tr-TR" dirty="0" err="1">
                <a:solidFill>
                  <a:schemeClr val="bg1"/>
                </a:solidFill>
              </a:rPr>
              <a:t>char</a:t>
            </a:r>
            <a:r>
              <a:rPr lang="tr-TR" dirty="0">
                <a:solidFill>
                  <a:schemeClr val="bg1"/>
                </a:solidFill>
              </a:rPr>
              <a:t> tiplerinden oluşabilecek her diziyi kastediyoruz. </a:t>
            </a:r>
            <a:endParaRPr lang="tr-TR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 değişkenlerine atanan değerler (metinler) çift tırnak  (" ")  içine yazılırlar.  </a:t>
            </a:r>
            <a:r>
              <a:rPr lang="tr-TR" dirty="0" err="1">
                <a:solidFill>
                  <a:schemeClr val="bg1"/>
                </a:solidFill>
              </a:rPr>
              <a:t>char</a:t>
            </a:r>
            <a:r>
              <a:rPr lang="tr-TR" dirty="0">
                <a:solidFill>
                  <a:schemeClr val="bg1"/>
                </a:solidFill>
              </a:rPr>
              <a:t> tipler tek tırnak (' ') içine yazıldığı için, Java </a:t>
            </a:r>
            <a:r>
              <a:rPr lang="tr-TR" dirty="0" smtClean="0">
                <a:solidFill>
                  <a:schemeClr val="bg1"/>
                </a:solidFill>
              </a:rPr>
              <a:t>derleyicisi   'b‘ verisini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err="1">
                <a:solidFill>
                  <a:schemeClr val="bg1"/>
                </a:solidFill>
              </a:rPr>
              <a:t>char</a:t>
            </a:r>
            <a:r>
              <a:rPr lang="tr-TR" dirty="0">
                <a:solidFill>
                  <a:schemeClr val="bg1"/>
                </a:solidFill>
              </a:rPr>
              <a:t> olarak algılar, </a:t>
            </a:r>
            <a:r>
              <a:rPr lang="tr-TR" dirty="0" smtClean="0">
                <a:solidFill>
                  <a:schemeClr val="bg1"/>
                </a:solidFill>
              </a:rPr>
              <a:t>ama "b"  verisini</a:t>
            </a:r>
            <a:r>
              <a:rPr lang="tr-TR" dirty="0">
                <a:solidFill>
                  <a:schemeClr val="bg1"/>
                </a:solidFill>
              </a:rPr>
              <a:t> 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olarak algılar. 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3684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" sz="4800" kern="0" dirty="0">
                <a:solidFill>
                  <a:srgbClr val="FFFFFF"/>
                </a:solidFill>
                <a:latin typeface="Arial"/>
                <a:cs typeface="Arial"/>
              </a:rPr>
              <a:t>Java Strings</a:t>
            </a:r>
            <a:endParaRPr lang="tr-TR" sz="48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16408" y="1707572"/>
            <a:ext cx="107602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Java </a:t>
            </a:r>
            <a:r>
              <a:rPr lang="tr-TR" dirty="0">
                <a:solidFill>
                  <a:schemeClr val="bg1"/>
                </a:solidFill>
              </a:rPr>
              <a:t>dilinde 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 tipli bir değişken bildirimi aşağıdakilere benzer olarak yapılır:</a:t>
            </a:r>
          </a:p>
          <a:p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birMetin</a:t>
            </a:r>
            <a:r>
              <a:rPr lang="tr-TR" dirty="0">
                <a:solidFill>
                  <a:schemeClr val="bg1"/>
                </a:solidFill>
              </a:rPr>
              <a:t>  </a:t>
            </a:r>
            <a:r>
              <a:rPr lang="tr-TR" dirty="0" smtClean="0">
                <a:solidFill>
                  <a:schemeClr val="bg1"/>
                </a:solidFill>
              </a:rPr>
              <a:t>;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ya da bildirim anında ilk değeri verilmek istenirse</a:t>
            </a:r>
          </a:p>
          <a:p>
            <a:r>
              <a:rPr lang="tr-TR" dirty="0" err="1">
                <a:solidFill>
                  <a:schemeClr val="bg1"/>
                </a:solidFill>
              </a:rPr>
              <a:t>S</a:t>
            </a:r>
            <a:r>
              <a:rPr lang="tr-TR" smtClean="0">
                <a:solidFill>
                  <a:schemeClr val="bg1"/>
                </a:solidFill>
              </a:rPr>
              <a:t>tring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birMetin</a:t>
            </a:r>
            <a:r>
              <a:rPr lang="tr-TR" dirty="0">
                <a:solidFill>
                  <a:schemeClr val="bg1"/>
                </a:solidFill>
              </a:rPr>
              <a:t> = "Merhaba, dünya!" </a:t>
            </a:r>
            <a:r>
              <a:rPr lang="tr-TR" dirty="0" smtClean="0">
                <a:solidFill>
                  <a:schemeClr val="bg1"/>
                </a:solidFill>
              </a:rPr>
              <a:t>;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İpucu</a:t>
            </a:r>
          </a:p>
          <a:p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değerler daima çift tırnak ( " ") içinde yazıldığı için,</a:t>
            </a:r>
          </a:p>
          <a:p>
            <a:r>
              <a:rPr lang="tr-TR" dirty="0">
                <a:solidFill>
                  <a:schemeClr val="bg1"/>
                </a:solidFill>
              </a:rPr>
              <a:t>"b" , "0" , "Ankara" , "&amp;%$*/?" , "3 + 2" , "123" , "-123"</a:t>
            </a:r>
          </a:p>
          <a:p>
            <a:r>
              <a:rPr lang="tr-TR" dirty="0">
                <a:solidFill>
                  <a:schemeClr val="bg1"/>
                </a:solidFill>
              </a:rPr>
              <a:t>birer </a:t>
            </a:r>
            <a:r>
              <a:rPr lang="tr-TR" dirty="0" err="1">
                <a:solidFill>
                  <a:schemeClr val="bg1"/>
                </a:solidFill>
              </a:rPr>
              <a:t>String'dir</a:t>
            </a:r>
            <a:r>
              <a:rPr lang="tr-TR" dirty="0">
                <a:solidFill>
                  <a:schemeClr val="bg1"/>
                </a:solidFill>
              </a:rPr>
              <a:t>. </a:t>
            </a:r>
            <a:endParaRPr lang="tr-TR" dirty="0" smtClean="0">
              <a:solidFill>
                <a:schemeClr val="bg1"/>
              </a:solidFill>
            </a:endParaRPr>
          </a:p>
          <a:p>
            <a:endParaRPr lang="tr-TR" dirty="0" smtClean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Ama</a:t>
            </a:r>
            <a:r>
              <a:rPr lang="tr-TR" dirty="0">
                <a:solidFill>
                  <a:schemeClr val="bg1"/>
                </a:solidFill>
              </a:rPr>
              <a:t>, derleyici</a:t>
            </a:r>
          </a:p>
          <a:p>
            <a:r>
              <a:rPr lang="tr-TR" dirty="0">
                <a:solidFill>
                  <a:schemeClr val="bg1"/>
                </a:solidFill>
              </a:rPr>
              <a:t>b , 0 , Ankara , &amp;%$*/? , 3 + 2 , 123 , -123</a:t>
            </a:r>
          </a:p>
          <a:p>
            <a:r>
              <a:rPr lang="tr-TR" dirty="0">
                <a:solidFill>
                  <a:schemeClr val="bg1"/>
                </a:solidFill>
              </a:rPr>
              <a:t>simgelerini birer 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olarak algılamaz</a:t>
            </a:r>
            <a:r>
              <a:rPr lang="tr-TR" dirty="0" smtClean="0">
                <a:solidFill>
                  <a:schemeClr val="bg1"/>
                </a:solidFill>
              </a:rPr>
              <a:t>.</a:t>
            </a:r>
          </a:p>
          <a:p>
            <a:r>
              <a:rPr lang="tr-TR" dirty="0">
                <a:solidFill>
                  <a:schemeClr val="bg1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47537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3684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" sz="4800" kern="0" dirty="0">
                <a:solidFill>
                  <a:srgbClr val="FFFFFF"/>
                </a:solidFill>
                <a:latin typeface="Arial"/>
                <a:cs typeface="Arial"/>
              </a:rPr>
              <a:t>Java Strings</a:t>
            </a:r>
            <a:endParaRPr lang="tr-TR" sz="48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816408" y="1707572"/>
            <a:ext cx="10760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 </a:t>
            </a:r>
          </a:p>
          <a:p>
            <a:r>
              <a:rPr lang="tr-TR" dirty="0">
                <a:solidFill>
                  <a:schemeClr val="bg1"/>
                </a:solidFill>
              </a:rPr>
              <a:t>Uyarı</a:t>
            </a:r>
          </a:p>
          <a:p>
            <a:r>
              <a:rPr lang="tr-TR" dirty="0">
                <a:solidFill>
                  <a:schemeClr val="bg1"/>
                </a:solidFill>
              </a:rPr>
              <a:t>Java dilinde 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değeri birden çok satıra yazılamaz. Metin satıra sığmadığı ya da satırlara bölmek gerektiğinde, yeni satıra geçmeyi sağlayan (\n) </a:t>
            </a:r>
            <a:r>
              <a:rPr lang="tr-TR" dirty="0" err="1">
                <a:solidFill>
                  <a:schemeClr val="bg1"/>
                </a:solidFill>
              </a:rPr>
              <a:t>karekteri</a:t>
            </a:r>
            <a:r>
              <a:rPr lang="tr-TR" dirty="0">
                <a:solidFill>
                  <a:schemeClr val="bg1"/>
                </a:solidFill>
              </a:rPr>
              <a:t> kullanılır. </a:t>
            </a:r>
            <a:endParaRPr lang="tr-TR" dirty="0" smtClean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smtClean="0">
                <a:solidFill>
                  <a:schemeClr val="bg1"/>
                </a:solidFill>
              </a:rPr>
              <a:t>Örneğin</a:t>
            </a:r>
            <a:r>
              <a:rPr lang="tr-TR" dirty="0">
                <a:solidFill>
                  <a:schemeClr val="bg1"/>
                </a:solidFill>
              </a:rPr>
              <a:t>,</a:t>
            </a:r>
          </a:p>
          <a:p>
            <a:r>
              <a:rPr lang="tr-TR" dirty="0" err="1">
                <a:solidFill>
                  <a:schemeClr val="bg1"/>
                </a:solidFill>
              </a:rPr>
              <a:t>String</a:t>
            </a:r>
            <a:r>
              <a:rPr lang="tr-TR" dirty="0">
                <a:solidFill>
                  <a:schemeClr val="bg1"/>
                </a:solidFill>
              </a:rPr>
              <a:t>  </a:t>
            </a:r>
            <a:r>
              <a:rPr lang="tr-TR" dirty="0" err="1" smtClean="0">
                <a:solidFill>
                  <a:schemeClr val="bg1"/>
                </a:solidFill>
              </a:rPr>
              <a:t>birNot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>
                <a:solidFill>
                  <a:schemeClr val="bg1"/>
                </a:solidFill>
              </a:rPr>
              <a:t>= </a:t>
            </a:r>
            <a:r>
              <a:rPr lang="tr-TR" dirty="0" smtClean="0">
                <a:solidFill>
                  <a:schemeClr val="bg1"/>
                </a:solidFill>
              </a:rPr>
              <a:t>"Bu gün dersimizde </a:t>
            </a:r>
            <a:r>
              <a:rPr lang="tr-TR" dirty="0">
                <a:solidFill>
                  <a:schemeClr val="bg1"/>
                </a:solidFill>
              </a:rPr>
              <a:t>\n </a:t>
            </a:r>
            <a:r>
              <a:rPr lang="tr-TR" dirty="0" err="1" smtClean="0">
                <a:solidFill>
                  <a:schemeClr val="bg1"/>
                </a:solidFill>
              </a:rPr>
              <a:t>string</a:t>
            </a:r>
            <a:r>
              <a:rPr lang="tr-TR" dirty="0" smtClean="0">
                <a:solidFill>
                  <a:schemeClr val="bg1"/>
                </a:solidFill>
              </a:rPr>
              <a:t> konusunu, </a:t>
            </a:r>
            <a:r>
              <a:rPr lang="tr-TR" dirty="0">
                <a:solidFill>
                  <a:schemeClr val="bg1"/>
                </a:solidFill>
              </a:rPr>
              <a:t>\</a:t>
            </a:r>
            <a:r>
              <a:rPr lang="tr-TR" dirty="0" smtClean="0">
                <a:solidFill>
                  <a:schemeClr val="bg1"/>
                </a:solidFill>
              </a:rPr>
              <a:t>n gördük. </a:t>
            </a:r>
            <a:r>
              <a:rPr lang="tr-TR" dirty="0">
                <a:solidFill>
                  <a:schemeClr val="bg1"/>
                </a:solidFill>
              </a:rPr>
              <a:t>\n </a:t>
            </a:r>
            <a:r>
              <a:rPr lang="tr-TR" dirty="0" smtClean="0">
                <a:solidFill>
                  <a:schemeClr val="bg1"/>
                </a:solidFill>
              </a:rPr>
              <a:t>veri tiplerinden";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Bunu ekrana </a:t>
            </a:r>
            <a:r>
              <a:rPr lang="tr-TR">
                <a:solidFill>
                  <a:schemeClr val="bg1"/>
                </a:solidFill>
              </a:rPr>
              <a:t>yazdırmak </a:t>
            </a:r>
            <a:r>
              <a:rPr lang="tr-TR" smtClean="0">
                <a:solidFill>
                  <a:schemeClr val="bg1"/>
                </a:solidFill>
              </a:rPr>
              <a:t>için</a:t>
            </a:r>
          </a:p>
          <a:p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System.out.println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 smtClean="0">
                <a:solidFill>
                  <a:schemeClr val="bg1"/>
                </a:solidFill>
              </a:rPr>
              <a:t>birNot</a:t>
            </a:r>
            <a:r>
              <a:rPr lang="tr-TR" dirty="0" smtClean="0">
                <a:solidFill>
                  <a:schemeClr val="bg1"/>
                </a:solidFill>
              </a:rPr>
              <a:t>);</a:t>
            </a:r>
            <a:endParaRPr lang="tr-TR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</a:br>
            <a:endParaRPr lang="en-US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816408" y="743679"/>
            <a:ext cx="5288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" sz="4800" kern="0" dirty="0" smtClean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lang="en" sz="4800" kern="0" dirty="0">
                <a:solidFill>
                  <a:srgbClr val="FFFFFF"/>
                </a:solidFill>
                <a:latin typeface="Arial"/>
                <a:cs typeface="Arial"/>
              </a:rPr>
              <a:t>Type Casting</a:t>
            </a:r>
            <a:endParaRPr lang="tr-TR" sz="480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816408" y="1658637"/>
            <a:ext cx="10806387" cy="349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2400" dirty="0" smtClean="0">
                <a:solidFill>
                  <a:schemeClr val="bg1"/>
                </a:solidFill>
              </a:rPr>
              <a:t>Widening </a:t>
            </a:r>
            <a:r>
              <a:rPr lang="en-US" sz="2400" dirty="0">
                <a:solidFill>
                  <a:schemeClr val="bg1"/>
                </a:solidFill>
              </a:rPr>
              <a:t>Casting (automatically) - converting a smaller type to a larger type </a:t>
            </a:r>
            <a:r>
              <a:rPr lang="en-US" sz="2400" dirty="0" smtClean="0">
                <a:solidFill>
                  <a:schemeClr val="bg1"/>
                </a:solidFill>
              </a:rPr>
              <a:t>size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tr-TR" sz="2400" dirty="0" smtClean="0">
                <a:solidFill>
                  <a:schemeClr val="bg1"/>
                </a:solidFill>
              </a:rPr>
              <a:t>  ( küçükten -&gt; büyüğe)</a:t>
            </a:r>
            <a:endParaRPr lang="en-US" sz="2400" dirty="0">
              <a:solidFill>
                <a:schemeClr val="bg1"/>
              </a:solidFill>
            </a:endParaRPr>
          </a:p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FFFF00"/>
                </a:solidFill>
              </a:rPr>
              <a:t>byte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short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char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long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float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double</a:t>
            </a:r>
          </a:p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endParaRPr lang="en-US" sz="2400" dirty="0">
              <a:solidFill>
                <a:schemeClr val="bg1"/>
              </a:solidFill>
            </a:endParaRPr>
          </a:p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bg1"/>
                </a:solidFill>
              </a:rPr>
              <a:t>Narrowing Casting (manually) - converting a larger type to a smaller size </a:t>
            </a:r>
            <a:r>
              <a:rPr lang="en-US" sz="2400" dirty="0" smtClean="0">
                <a:solidFill>
                  <a:schemeClr val="bg1"/>
                </a:solidFill>
              </a:rPr>
              <a:t>type</a:t>
            </a:r>
            <a:r>
              <a:rPr lang="tr-TR" sz="2400" dirty="0" smtClean="0">
                <a:solidFill>
                  <a:schemeClr val="bg1"/>
                </a:solidFill>
              </a:rPr>
              <a:t>  (büyükten -&gt; küçüğe)</a:t>
            </a:r>
            <a:endParaRPr lang="en-US" sz="2400" dirty="0">
              <a:solidFill>
                <a:schemeClr val="bg1"/>
              </a:solidFill>
            </a:endParaRPr>
          </a:p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FFFF00"/>
                </a:solidFill>
              </a:rPr>
              <a:t>double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float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long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 err="1">
                <a:solidFill>
                  <a:srgbClr val="FFFF00"/>
                </a:solidFill>
              </a:rPr>
              <a:t>int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char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short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-&gt; </a:t>
            </a:r>
            <a:r>
              <a:rPr lang="en-US" sz="2400" b="1" dirty="0">
                <a:solidFill>
                  <a:srgbClr val="FFFF00"/>
                </a:solidFill>
              </a:rPr>
              <a:t>byte</a:t>
            </a:r>
          </a:p>
        </p:txBody>
      </p:sp>
    </p:spTree>
    <p:extLst>
      <p:ext uri="{BB962C8B-B14F-4D97-AF65-F5344CB8AC3E}">
        <p14:creationId xmlns:p14="http://schemas.microsoft.com/office/powerpoint/2010/main" val="17335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1829</TotalTime>
  <Words>108</Words>
  <Application>Microsoft Office PowerPoint</Application>
  <PresentationFormat>Geniş ekran</PresentationFormat>
  <Paragraphs>46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2" baseType="lpstr">
      <vt:lpstr>Arial</vt:lpstr>
      <vt:lpstr>Average</vt:lpstr>
      <vt:lpstr>Bahnschrift Light Condensed</vt:lpstr>
      <vt:lpstr>Century Gothic</vt:lpstr>
      <vt:lpstr>Tahoma</vt:lpstr>
      <vt:lpstr>Wingdings 3</vt:lpstr>
      <vt:lpstr>İyon Toplantı Odası</vt:lpstr>
      <vt:lpstr>TechnoStudy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Kursu</dc:title>
  <dc:creator>mh_pc</dc:creator>
  <cp:lastModifiedBy>TechnoStudy</cp:lastModifiedBy>
  <cp:revision>161</cp:revision>
  <dcterms:created xsi:type="dcterms:W3CDTF">2020-04-25T11:12:50Z</dcterms:created>
  <dcterms:modified xsi:type="dcterms:W3CDTF">2020-05-28T19:00:30Z</dcterms:modified>
</cp:coreProperties>
</file>