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0" r:id="rId3"/>
    <p:sldId id="295" r:id="rId4"/>
    <p:sldId id="289" r:id="rId5"/>
    <p:sldId id="291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C0"/>
    <a:srgbClr val="FFC621"/>
    <a:srgbClr val="E4E4E4"/>
    <a:srgbClr val="E0E0E0"/>
    <a:srgbClr val="FFC520"/>
    <a:srgbClr val="F6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1714505" y="4291343"/>
            <a:ext cx="8729133" cy="1279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39700" algn="ctr">
              <a:buClr>
                <a:srgbClr val="FFFFFF"/>
              </a:buClr>
              <a:buSzPts val="1400"/>
            </a:pPr>
            <a:r>
              <a:rPr lang="tr-TR" sz="3200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Ternary</a:t>
            </a:r>
            <a:r>
              <a:rPr lang="tr-TR" sz="3200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tr-TR" sz="3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operatör </a:t>
            </a:r>
            <a:r>
              <a:rPr lang="tr-TR" sz="320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(üçlü </a:t>
            </a:r>
            <a:r>
              <a:rPr lang="tr-TR" sz="3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operatör</a:t>
            </a:r>
            <a:r>
              <a:rPr lang="tr-TR" sz="3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 </a:t>
            </a:r>
            <a:endParaRPr lang="tr-TR" sz="3200" dirty="0" smtClean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39700" algn="ctr">
              <a:buClr>
                <a:srgbClr val="FFFFFF"/>
              </a:buClr>
              <a:buSzPts val="1400"/>
            </a:pPr>
            <a:r>
              <a:rPr lang="tr-TR" sz="3200" dirty="0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Math </a:t>
            </a:r>
            <a:r>
              <a:rPr lang="tr-TR" sz="3200" dirty="0" err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class</a:t>
            </a:r>
            <a:r>
              <a:rPr lang="tr-TR" sz="3200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&amp; </a:t>
            </a:r>
            <a:r>
              <a:rPr lang="tr-TR" sz="3200" dirty="0" err="1" smtClean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methods</a:t>
            </a:r>
            <a:endParaRPr lang="tr-TR" sz="32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7" y="578780"/>
            <a:ext cx="3558084" cy="17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691951" y="695986"/>
            <a:ext cx="5798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Java </a:t>
            </a:r>
            <a:r>
              <a:rPr lang="tr-TR" sz="4000" dirty="0" err="1">
                <a:solidFill>
                  <a:schemeClr val="bg1"/>
                </a:solidFill>
              </a:rPr>
              <a:t>Ternary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Operator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0467" y="1498938"/>
            <a:ext cx="9533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i="1" dirty="0" err="1">
                <a:solidFill>
                  <a:schemeClr val="bg1"/>
                </a:solidFill>
                <a:latin typeface="GreycliffCF"/>
              </a:rPr>
              <a:t>if</a:t>
            </a:r>
            <a:r>
              <a:rPr lang="tr-TR" i="1" dirty="0">
                <a:solidFill>
                  <a:schemeClr val="bg1"/>
                </a:solidFill>
                <a:latin typeface="GreycliffCF"/>
              </a:rPr>
              <a:t> / else deyimi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yerine kullanılabilecek bir seçenek de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 ?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üçlü operatörüdür. </a:t>
            </a:r>
            <a:endParaRPr lang="tr-TR" dirty="0" smtClean="0">
              <a:solidFill>
                <a:schemeClr val="bg1"/>
              </a:solidFill>
              <a:latin typeface="GreycliffCF"/>
            </a:endParaRPr>
          </a:p>
          <a:p>
            <a:pPr fontAlgn="base"/>
            <a:endParaRPr lang="tr-TR" i="1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i="1" dirty="0" smtClean="0">
                <a:solidFill>
                  <a:schemeClr val="bg1"/>
                </a:solidFill>
                <a:latin typeface="GreycliffCF"/>
              </a:rPr>
              <a:t>Üçlü </a:t>
            </a:r>
            <a:r>
              <a:rPr lang="tr-TR" i="1" dirty="0">
                <a:solidFill>
                  <a:schemeClr val="bg1"/>
                </a:solidFill>
                <a:latin typeface="GreycliffCF"/>
              </a:rPr>
              <a:t>(</a:t>
            </a:r>
            <a:r>
              <a:rPr lang="tr-TR" i="1" dirty="0" err="1">
                <a:solidFill>
                  <a:schemeClr val="bg1"/>
                </a:solidFill>
                <a:latin typeface="GreycliffCF"/>
              </a:rPr>
              <a:t>ternary</a:t>
            </a:r>
            <a:r>
              <a:rPr lang="tr-TR" i="1" dirty="0">
                <a:solidFill>
                  <a:schemeClr val="bg1"/>
                </a:solidFill>
                <a:latin typeface="GreycliffCF"/>
              </a:rPr>
              <a:t>) operatör 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denmesinin nedeni doğal olarak üç tane </a:t>
            </a:r>
            <a:r>
              <a:rPr lang="tr-TR" dirty="0" err="1">
                <a:solidFill>
                  <a:schemeClr val="bg1"/>
                </a:solidFill>
                <a:latin typeface="GreycliffCF"/>
              </a:rPr>
              <a:t>operand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 ile işlem görmesidir</a:t>
            </a:r>
            <a:r>
              <a:rPr lang="tr-TR" dirty="0" smtClean="0">
                <a:solidFill>
                  <a:schemeClr val="bg1"/>
                </a:solidFill>
                <a:latin typeface="GreycliffCF"/>
              </a:rPr>
              <a:t>.</a:t>
            </a:r>
          </a:p>
          <a:p>
            <a:pPr fontAlgn="base"/>
            <a:endParaRPr lang="tr-TR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b="1" i="1" dirty="0">
                <a:solidFill>
                  <a:schemeClr val="bg1"/>
                </a:solidFill>
                <a:latin typeface="GreycliffCF"/>
              </a:rPr>
              <a:t>? 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operatörü ile kontrol yapısının yazılış biçimi aşağıdaki gibidir</a:t>
            </a:r>
            <a:r>
              <a:rPr lang="tr-TR" dirty="0" smtClean="0">
                <a:solidFill>
                  <a:schemeClr val="bg1"/>
                </a:solidFill>
                <a:latin typeface="GreycliffCF"/>
              </a:rPr>
              <a:t>:</a:t>
            </a:r>
          </a:p>
          <a:p>
            <a:pPr fontAlgn="base"/>
            <a:endParaRPr lang="tr-TR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b="1" dirty="0" smtClean="0">
                <a:solidFill>
                  <a:schemeClr val="bg1"/>
                </a:solidFill>
                <a:latin typeface="GreycliffCF"/>
              </a:rPr>
              <a:t>İfade1 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? İfade2:İfade3;</a:t>
            </a:r>
            <a:endParaRPr lang="tr-TR" b="0" i="0" dirty="0">
              <a:solidFill>
                <a:schemeClr val="bg1"/>
              </a:solidFill>
              <a:effectLst/>
              <a:latin typeface="GreycliffCF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70467" y="390232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tr-TR" b="1" dirty="0">
                <a:solidFill>
                  <a:schemeClr val="bg1"/>
                </a:solidFill>
                <a:latin typeface="GreycliffCF"/>
              </a:rPr>
              <a:t>?</a:t>
            </a:r>
            <a:r>
              <a:rPr lang="tr-TR" dirty="0">
                <a:solidFill>
                  <a:schemeClr val="bg1"/>
                </a:solidFill>
                <a:latin typeface="GreycliffCF"/>
              </a:rPr>
              <a:t> operatörü ile oluşturulan yukardaki kalıp</a:t>
            </a:r>
            <a:r>
              <a:rPr lang="tr-TR" dirty="0" smtClean="0">
                <a:solidFill>
                  <a:schemeClr val="bg1"/>
                </a:solidFill>
                <a:latin typeface="GreycliffCF"/>
              </a:rPr>
              <a:t>,</a:t>
            </a:r>
          </a:p>
          <a:p>
            <a:pPr fontAlgn="base"/>
            <a:endParaRPr lang="tr-TR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b="1" dirty="0" err="1">
                <a:solidFill>
                  <a:schemeClr val="bg1"/>
                </a:solidFill>
                <a:latin typeface="GreycliffCF"/>
              </a:rPr>
              <a:t>if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(ifade1)    </a:t>
            </a:r>
            <a:endParaRPr lang="tr-TR" b="1" dirty="0" smtClean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b="1" dirty="0">
                <a:solidFill>
                  <a:schemeClr val="bg1"/>
                </a:solidFill>
                <a:latin typeface="GreycliffCF"/>
              </a:rPr>
              <a:t> </a:t>
            </a:r>
            <a:r>
              <a:rPr lang="tr-TR" b="1" dirty="0" smtClean="0">
                <a:solidFill>
                  <a:schemeClr val="bg1"/>
                </a:solidFill>
                <a:latin typeface="GreycliffCF"/>
              </a:rPr>
              <a:t>       ifade2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/>
            </a:r>
            <a:br>
              <a:rPr lang="tr-TR" b="1" dirty="0">
                <a:solidFill>
                  <a:schemeClr val="bg1"/>
                </a:solidFill>
                <a:latin typeface="GreycliffCF"/>
              </a:rPr>
            </a:br>
            <a:r>
              <a:rPr lang="tr-TR" b="1" dirty="0" smtClean="0">
                <a:solidFill>
                  <a:schemeClr val="bg1"/>
                </a:solidFill>
                <a:latin typeface="GreycliffCF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GreycliffCF"/>
              </a:rPr>
              <a:t>else  </a:t>
            </a:r>
            <a:endParaRPr lang="tr-TR" b="1" dirty="0" smtClean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b="1" dirty="0">
                <a:solidFill>
                  <a:schemeClr val="bg1"/>
                </a:solidFill>
                <a:latin typeface="GreycliffCF"/>
              </a:rPr>
              <a:t> </a:t>
            </a:r>
            <a:r>
              <a:rPr lang="tr-TR" b="1" dirty="0" smtClean="0">
                <a:solidFill>
                  <a:schemeClr val="bg1"/>
                </a:solidFill>
                <a:latin typeface="GreycliffCF"/>
              </a:rPr>
              <a:t>       ifade3;</a:t>
            </a:r>
          </a:p>
          <a:p>
            <a:pPr fontAlgn="base"/>
            <a:endParaRPr lang="tr-TR" dirty="0">
              <a:solidFill>
                <a:schemeClr val="bg1"/>
              </a:solidFill>
              <a:latin typeface="GreycliffCF"/>
            </a:endParaRPr>
          </a:p>
          <a:p>
            <a:pPr fontAlgn="base"/>
            <a:r>
              <a:rPr lang="tr-TR" dirty="0">
                <a:solidFill>
                  <a:schemeClr val="bg1"/>
                </a:solidFill>
                <a:latin typeface="GreycliffCF"/>
              </a:rPr>
              <a:t>yapısına denktir.</a:t>
            </a:r>
            <a:endParaRPr lang="tr-TR" b="0" i="0" dirty="0">
              <a:solidFill>
                <a:schemeClr val="bg1"/>
              </a:solidFill>
              <a:effectLst/>
              <a:latin typeface="GreycliffCF"/>
            </a:endParaRPr>
          </a:p>
        </p:txBody>
      </p:sp>
    </p:spTree>
    <p:extLst>
      <p:ext uri="{BB962C8B-B14F-4D97-AF65-F5344CB8AC3E}">
        <p14:creationId xmlns:p14="http://schemas.microsoft.com/office/powerpoint/2010/main" val="3673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691951" y="695986"/>
            <a:ext cx="5798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Java </a:t>
            </a:r>
            <a:r>
              <a:rPr lang="tr-TR" sz="4000" dirty="0" err="1">
                <a:solidFill>
                  <a:schemeClr val="bg1"/>
                </a:solidFill>
              </a:rPr>
              <a:t>Ternary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Operator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55133" y="1769239"/>
            <a:ext cx="69511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Örneğin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AU" altLang="tr-TR" dirty="0">
                <a:solidFill>
                  <a:schemeClr val="bg1"/>
                </a:solidFill>
                <a:latin typeface="Courier New" panose="02070309020205020404" pitchFamily="49" charset="0"/>
              </a:rPr>
              <a:t>z = (x &gt; y) ? x : y;</a:t>
            </a:r>
          </a:p>
          <a:p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Burada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x &gt; y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ise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z'ye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x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atanır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aksi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durumda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y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atanır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en-AU" altLang="tr-TR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AU" altLang="tr-TR" dirty="0">
                <a:solidFill>
                  <a:schemeClr val="bg1"/>
                </a:solidFill>
                <a:latin typeface="Courier New" panose="02070309020205020404" pitchFamily="49" charset="0"/>
              </a:rPr>
              <a:t>if (x &gt; y)</a:t>
            </a:r>
          </a:p>
          <a:p>
            <a:r>
              <a:rPr lang="en-AU" altLang="tr-TR" dirty="0">
                <a:solidFill>
                  <a:schemeClr val="bg1"/>
                </a:solidFill>
                <a:latin typeface="Courier New" panose="02070309020205020404" pitchFamily="49" charset="0"/>
              </a:rPr>
              <a:t>  z = x;</a:t>
            </a:r>
          </a:p>
          <a:p>
            <a:r>
              <a:rPr lang="en-AU" altLang="tr-TR" dirty="0">
                <a:solidFill>
                  <a:schemeClr val="bg1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AU" altLang="tr-TR" dirty="0">
                <a:solidFill>
                  <a:schemeClr val="bg1"/>
                </a:solidFill>
                <a:latin typeface="Courier New" panose="02070309020205020404" pitchFamily="49" charset="0"/>
              </a:rPr>
              <a:t>  z = y;</a:t>
            </a:r>
          </a:p>
          <a:p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yerine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yukarıdaki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koşullu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atamayı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kullanmak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daha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AU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uygundur</a:t>
            </a:r>
            <a:r>
              <a:rPr lang="en-AU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0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74;p15"/>
          <p:cNvGraphicFramePr/>
          <p:nvPr>
            <p:extLst>
              <p:ext uri="{D42A27DB-BD31-4B8C-83A1-F6EECF244321}">
                <p14:modId xmlns:p14="http://schemas.microsoft.com/office/powerpoint/2010/main" val="2501124560"/>
              </p:ext>
            </p:extLst>
          </p:nvPr>
        </p:nvGraphicFramePr>
        <p:xfrm>
          <a:off x="706183" y="1701676"/>
          <a:ext cx="10088816" cy="4487457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926950"/>
                <a:gridCol w="8161866"/>
              </a:tblGrid>
              <a:tr h="4674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Method</a:t>
                      </a:r>
                      <a:endParaRPr sz="1600" dirty="0"/>
                    </a:p>
                  </a:txBody>
                  <a:tcPr marL="114300" marR="114300" marT="114300" marB="114300"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Description</a:t>
                      </a:r>
                      <a:endParaRPr sz="1600" dirty="0"/>
                    </a:p>
                  </a:txBody>
                  <a:tcPr marL="114300" marR="114300" marT="114300" marB="114300"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</a:tr>
              <a:tr h="4719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Math.abs(a</a:t>
                      </a:r>
                      <a:r>
                        <a:rPr lang="en" sz="1600" dirty="0" smtClean="0"/>
                        <a:t>)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değişkeninin mutlak değeri   (</a:t>
                      </a:r>
                      <a:r>
                        <a:rPr lang="en" sz="1600" dirty="0" smtClean="0"/>
                        <a:t>Absolut</a:t>
                      </a:r>
                      <a:r>
                        <a:rPr lang="tr-TR" sz="1600" dirty="0" smtClean="0"/>
                        <a:t>e) a=-1  =&gt; 1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9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Math.max(a, b) </a:t>
                      </a:r>
                      <a:endParaRPr lang="tr-TR" sz="1600" dirty="0" smtClean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/>
                        <a:t>2 değerden büyük</a:t>
                      </a:r>
                      <a:r>
                        <a:rPr lang="tr-TR" sz="1600" baseline="0" dirty="0" smtClean="0"/>
                        <a:t> olanı verir . </a:t>
                      </a:r>
                      <a:r>
                        <a:rPr lang="tr-TR" sz="1600" dirty="0" smtClean="0"/>
                        <a:t>a=3, b=5      =&gt;  5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5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Math.min(a, b</a:t>
                      </a:r>
                      <a:r>
                        <a:rPr lang="en" sz="1600" dirty="0" smtClean="0"/>
                        <a:t>)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/>
                        <a:t>2</a:t>
                      </a:r>
                      <a:r>
                        <a:rPr lang="tr-TR" sz="1600" baseline="0" dirty="0" smtClean="0"/>
                        <a:t> değerden küçük olanı verir.   </a:t>
                      </a:r>
                      <a:r>
                        <a:rPr lang="tr-TR" sz="1600" dirty="0" smtClean="0"/>
                        <a:t>a=4, b=-1      =&gt; -1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3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Math.round(a</a:t>
                      </a:r>
                      <a:r>
                        <a:rPr lang="en" sz="1600" dirty="0" smtClean="0"/>
                        <a:t>)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 parametre alır(</a:t>
                      </a:r>
                      <a:r>
                        <a:rPr lang="tr-T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ve yakın olan tam sayıya döner.</a:t>
                      </a:r>
                      <a:r>
                        <a:rPr lang="tr-TR" sz="1600" dirty="0" smtClean="0"/>
                        <a:t/>
                      </a:r>
                      <a:br>
                        <a:rPr lang="tr-TR" sz="1600" dirty="0" smtClean="0"/>
                      </a:br>
                      <a:r>
                        <a:rPr lang="tr-T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(2.4) =&gt; 2       </a:t>
                      </a:r>
                      <a:r>
                        <a:rPr lang="tr-T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(2.6) =&gt; 3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20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Math.sqrt(a)</a:t>
                      </a:r>
                      <a:endParaRPr sz="160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Karekök almaya yarar.  İşlem sonucunu </a:t>
                      </a:r>
                      <a:r>
                        <a:rPr lang="tr-T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tipinde döndürür.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29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Math.pow(a, b)</a:t>
                      </a:r>
                      <a:endParaRPr sz="160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y </a:t>
                      </a:r>
                      <a:r>
                        <a:rPr lang="tr-T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ninci</a:t>
                      </a: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kuvveti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83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Math.ceil(a</a:t>
                      </a:r>
                      <a:r>
                        <a:rPr lang="en" sz="1600" dirty="0" smtClean="0"/>
                        <a:t>)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değişkenini bir üst tam sayıya dönüştürür.   </a:t>
                      </a:r>
                      <a:r>
                        <a:rPr lang="tr-T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</a:t>
                      </a: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(8.3) = 9 gibi.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64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Math.floor(a</a:t>
                      </a:r>
                      <a:r>
                        <a:rPr lang="en" sz="1600" dirty="0" smtClean="0"/>
                        <a:t>)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 parametre alır(</a:t>
                      </a:r>
                      <a:r>
                        <a:rPr lang="tr-T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ve bir küçük tam </a:t>
                      </a:r>
                      <a:r>
                        <a:rPr lang="tr-TR" sz="16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sayıya yuvarlar.Math.floor(2.6</a:t>
                      </a:r>
                      <a:r>
                        <a:rPr lang="tr-T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=&gt; 2.0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353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Math.random</a:t>
                      </a:r>
                      <a:r>
                        <a:rPr lang="en" sz="1600" dirty="0" smtClean="0"/>
                        <a:t>()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Parametre almaz ve 0.0 ile 1.0 arasında </a:t>
                      </a:r>
                      <a:r>
                        <a:rPr lang="tr-T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tr-T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bir değer döner.</a:t>
                      </a:r>
                      <a:r>
                        <a:rPr lang="tr-TR" sz="1600" dirty="0" smtClean="0"/>
                        <a:t> </a:t>
                      </a:r>
                      <a:endParaRPr sz="1600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38449" y="635119"/>
            <a:ext cx="57919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  <a:sym typeface="Average"/>
              </a:rPr>
              <a:t>Math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class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-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Metodları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</a:t>
            </a:r>
            <a:endParaRPr lang="tr-T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38449" y="635119"/>
            <a:ext cx="5559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  <a:sym typeface="Average"/>
              </a:rPr>
              <a:t>Math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class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-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Random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</a:t>
            </a:r>
            <a:endParaRPr lang="tr-TR" sz="4000" dirty="0">
              <a:solidFill>
                <a:schemeClr val="bg1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" y="1343005"/>
            <a:ext cx="8585201" cy="47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38449" y="635119"/>
            <a:ext cx="5559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  <a:sym typeface="Average"/>
              </a:rPr>
              <a:t>Math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class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-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Random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</a:t>
            </a:r>
            <a:endParaRPr lang="tr-TR" sz="4000" dirty="0">
              <a:solidFill>
                <a:schemeClr val="bg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1343005"/>
            <a:ext cx="8449734" cy="48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38449" y="635119"/>
            <a:ext cx="5559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  <a:sym typeface="Average"/>
              </a:rPr>
              <a:t>Math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class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-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Random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</a:t>
            </a:r>
            <a:endParaRPr lang="tr-TR" sz="4000" dirty="0">
              <a:solidFill>
                <a:schemeClr val="bg1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43006"/>
            <a:ext cx="9448800" cy="48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555960"/>
            <a:ext cx="1018716" cy="1018716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38449" y="635119"/>
            <a:ext cx="5559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  <a:sym typeface="Average"/>
              </a:rPr>
              <a:t>Math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class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- </a:t>
            </a:r>
            <a:r>
              <a:rPr lang="tr-TR" sz="4000" dirty="0" err="1" smtClean="0">
                <a:solidFill>
                  <a:schemeClr val="bg1"/>
                </a:solidFill>
                <a:sym typeface="Average"/>
              </a:rPr>
              <a:t>Random</a:t>
            </a:r>
            <a:r>
              <a:rPr lang="tr-TR" sz="4000" dirty="0" smtClean="0">
                <a:solidFill>
                  <a:schemeClr val="bg1"/>
                </a:solidFill>
                <a:sym typeface="Average"/>
              </a:rPr>
              <a:t> 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151466" y="2929343"/>
            <a:ext cx="8441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b="1" dirty="0" smtClean="0">
                <a:solidFill>
                  <a:schemeClr val="bg1"/>
                </a:solidFill>
              </a:rPr>
              <a:t>(</a:t>
            </a:r>
            <a:r>
              <a:rPr lang="tr-TR" sz="3200" b="1" dirty="0" err="1" smtClean="0">
                <a:solidFill>
                  <a:schemeClr val="bg1"/>
                </a:solidFill>
              </a:rPr>
              <a:t>Math.random</a:t>
            </a:r>
            <a:r>
              <a:rPr lang="tr-TR" sz="3200" b="1" dirty="0">
                <a:solidFill>
                  <a:schemeClr val="bg1"/>
                </a:solidFill>
              </a:rPr>
              <a:t>() * ((</a:t>
            </a:r>
            <a:r>
              <a:rPr lang="tr-TR" sz="3200" b="1" dirty="0" err="1">
                <a:solidFill>
                  <a:schemeClr val="bg1"/>
                </a:solidFill>
              </a:rPr>
              <a:t>max</a:t>
            </a:r>
            <a:r>
              <a:rPr lang="tr-TR" sz="3200" b="1" dirty="0">
                <a:solidFill>
                  <a:schemeClr val="bg1"/>
                </a:solidFill>
              </a:rPr>
              <a:t> - </a:t>
            </a:r>
            <a:r>
              <a:rPr lang="tr-TR" sz="3200" b="1" dirty="0" err="1">
                <a:solidFill>
                  <a:schemeClr val="bg1"/>
                </a:solidFill>
              </a:rPr>
              <a:t>min</a:t>
            </a:r>
            <a:r>
              <a:rPr lang="tr-TR" sz="3200" b="1" dirty="0">
                <a:solidFill>
                  <a:schemeClr val="bg1"/>
                </a:solidFill>
              </a:rPr>
              <a:t>) + 1)) + </a:t>
            </a:r>
            <a:r>
              <a:rPr lang="tr-TR" sz="3200" b="1" dirty="0" err="1" smtClean="0">
                <a:solidFill>
                  <a:schemeClr val="bg1"/>
                </a:solidFill>
              </a:rPr>
              <a:t>min</a:t>
            </a:r>
            <a:endParaRPr lang="tr-T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3745</TotalTime>
  <Words>234</Words>
  <Application>Microsoft Office PowerPoint</Application>
  <PresentationFormat>Geniş ekran</PresentationFormat>
  <Paragraphs>56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Average</vt:lpstr>
      <vt:lpstr>Century Gothic</vt:lpstr>
      <vt:lpstr>Comic Sans MS</vt:lpstr>
      <vt:lpstr>Courier New</vt:lpstr>
      <vt:lpstr>GreycliffCF</vt:lpstr>
      <vt:lpstr>Wingdings 3</vt:lpstr>
      <vt:lpstr>İyon Toplantı Odası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mh_pc</cp:lastModifiedBy>
  <cp:revision>221</cp:revision>
  <dcterms:created xsi:type="dcterms:W3CDTF">2020-04-25T11:12:50Z</dcterms:created>
  <dcterms:modified xsi:type="dcterms:W3CDTF">2020-06-09T15:03:37Z</dcterms:modified>
</cp:coreProperties>
</file>