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9" r:id="rId3"/>
    <p:sldId id="287" r:id="rId4"/>
    <p:sldId id="29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3C0"/>
    <a:srgbClr val="FFC621"/>
    <a:srgbClr val="E4E4E4"/>
    <a:srgbClr val="E0E0E0"/>
    <a:srgbClr val="FFC520"/>
    <a:srgbClr val="F6C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 bwMode="gray">
          <a:xfrm>
            <a:off x="5158719" y="2856598"/>
            <a:ext cx="1978680" cy="8592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 smtClean="0"/>
              <a:t>Java</a:t>
            </a:r>
            <a:endParaRPr lang="tr-TR" dirty="0"/>
          </a:p>
        </p:txBody>
      </p:sp>
      <p:sp>
        <p:nvSpPr>
          <p:cNvPr id="8" name="Unvan 1"/>
          <p:cNvSpPr txBox="1">
            <a:spLocks/>
          </p:cNvSpPr>
          <p:nvPr/>
        </p:nvSpPr>
        <p:spPr bwMode="gray">
          <a:xfrm>
            <a:off x="5411467" y="2360960"/>
            <a:ext cx="1335211" cy="6391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9600" dirty="0" smtClean="0"/>
              <a:t>…</a:t>
            </a:r>
            <a:endParaRPr lang="tr-TR" sz="9600" dirty="0"/>
          </a:p>
        </p:txBody>
      </p:sp>
      <p:sp>
        <p:nvSpPr>
          <p:cNvPr id="5" name="Unvan 1"/>
          <p:cNvSpPr txBox="1">
            <a:spLocks/>
          </p:cNvSpPr>
          <p:nvPr/>
        </p:nvSpPr>
        <p:spPr bwMode="gray">
          <a:xfrm>
            <a:off x="5421186" y="3771503"/>
            <a:ext cx="1335211" cy="6391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9600" dirty="0" smtClean="0"/>
              <a:t>…</a:t>
            </a:r>
            <a:endParaRPr lang="tr-TR" sz="9600" dirty="0"/>
          </a:p>
        </p:txBody>
      </p:sp>
      <p:sp>
        <p:nvSpPr>
          <p:cNvPr id="6" name="Unvan 1"/>
          <p:cNvSpPr txBox="1">
            <a:spLocks/>
          </p:cNvSpPr>
          <p:nvPr/>
        </p:nvSpPr>
        <p:spPr bwMode="gray">
          <a:xfrm>
            <a:off x="1714505" y="4291343"/>
            <a:ext cx="8729133" cy="6453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39700" lvl="0" algn="ctr">
              <a:buClr>
                <a:srgbClr val="FFFFFF"/>
              </a:buClr>
              <a:buSzPts val="1400"/>
            </a:pPr>
            <a:r>
              <a:rPr lang="tr-TR" sz="2400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Scanner</a:t>
            </a:r>
            <a:r>
              <a:rPr lang="tr-TR" sz="2400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 </a:t>
            </a:r>
            <a:endParaRPr lang="tr-TR" sz="2400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067" y="578780"/>
            <a:ext cx="3558084" cy="178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816408" y="743679"/>
            <a:ext cx="56637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800" kern="0" dirty="0" smtClean="0">
                <a:solidFill>
                  <a:srgbClr val="FFFFFF"/>
                </a:solidFill>
                <a:latin typeface="Arial"/>
                <a:cs typeface="Arial"/>
              </a:rPr>
              <a:t>Java </a:t>
            </a:r>
            <a:r>
              <a:rPr lang="tr-TR" sz="4800" kern="0" dirty="0" err="1">
                <a:solidFill>
                  <a:srgbClr val="FFFFFF"/>
                </a:solidFill>
                <a:latin typeface="Arial"/>
                <a:cs typeface="Arial"/>
              </a:rPr>
              <a:t>Scanner</a:t>
            </a:r>
            <a:r>
              <a:rPr lang="tr-TR" sz="4800" kern="0" dirty="0">
                <a:solidFill>
                  <a:srgbClr val="FFFFFF"/>
                </a:solidFill>
                <a:latin typeface="Arial"/>
                <a:cs typeface="Arial"/>
              </a:rPr>
              <a:t> Class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555960"/>
            <a:ext cx="1018716" cy="1018716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875676" y="1581591"/>
            <a:ext cx="7870392" cy="1123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" marR="3187700">
              <a:lnSpc>
                <a:spcPct val="99000"/>
              </a:lnSpc>
              <a:spcAft>
                <a:spcPts val="0"/>
              </a:spcAft>
            </a:pPr>
            <a:r>
              <a:rPr lang="tr-TR" dirty="0" err="1">
                <a:solidFill>
                  <a:schemeClr val="bg1"/>
                </a:solidFill>
                <a:latin typeface="Palatino Linotype" panose="02040502050505030304" pitchFamily="18" charset="0"/>
                <a:ea typeface="Palatino Linotype" panose="02040502050505030304" pitchFamily="18" charset="0"/>
                <a:cs typeface="Arial" panose="020B0604020202020204" pitchFamily="34" charset="0"/>
              </a:rPr>
              <a:t>i</a:t>
            </a:r>
            <a:r>
              <a:rPr lang="tr-TR" dirty="0" err="1" smtClean="0">
                <a:solidFill>
                  <a:schemeClr val="bg1"/>
                </a:solidFill>
                <a:latin typeface="Palatino Linotype" panose="02040502050505030304" pitchFamily="18" charset="0"/>
                <a:ea typeface="Palatino Linotype" panose="02040502050505030304" pitchFamily="18" charset="0"/>
                <a:cs typeface="Arial" panose="020B0604020202020204" pitchFamily="34" charset="0"/>
              </a:rPr>
              <a:t>nt</a:t>
            </a:r>
            <a:r>
              <a:rPr lang="tr-TR" dirty="0" smtClean="0">
                <a:solidFill>
                  <a:schemeClr val="bg1"/>
                </a:solidFill>
                <a:latin typeface="Palatino Linotype" panose="02040502050505030304" pitchFamily="18" charset="0"/>
                <a:ea typeface="Palatino Linotype" panose="02040502050505030304" pitchFamily="18" charset="0"/>
                <a:cs typeface="Arial" panose="020B0604020202020204" pitchFamily="34" charset="0"/>
              </a:rPr>
              <a:t> b;</a:t>
            </a:r>
          </a:p>
          <a:p>
            <a:pPr marL="63500" marR="3187700">
              <a:lnSpc>
                <a:spcPct val="99000"/>
              </a:lnSpc>
              <a:spcAft>
                <a:spcPts val="0"/>
              </a:spcAft>
            </a:pPr>
            <a:r>
              <a:rPr lang="tr-TR" dirty="0" err="1" smtClean="0">
                <a:solidFill>
                  <a:schemeClr val="bg1"/>
                </a:solidFill>
                <a:latin typeface="Palatino Linotype" panose="02040502050505030304" pitchFamily="18" charset="0"/>
                <a:ea typeface="Palatino Linotype" panose="02040502050505030304" pitchFamily="18" charset="0"/>
                <a:cs typeface="Arial" panose="020B0604020202020204" pitchFamily="34" charset="0"/>
              </a:rPr>
              <a:t>Scanner</a:t>
            </a:r>
            <a:r>
              <a:rPr lang="tr-TR" dirty="0" smtClean="0">
                <a:solidFill>
                  <a:schemeClr val="bg1"/>
                </a:solidFill>
                <a:latin typeface="Palatino Linotype" panose="02040502050505030304" pitchFamily="18" charset="0"/>
                <a:ea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lang="tr-TR" dirty="0">
                <a:solidFill>
                  <a:schemeClr val="bg1"/>
                </a:solidFill>
                <a:latin typeface="Palatino Linotype" panose="02040502050505030304" pitchFamily="18" charset="0"/>
                <a:ea typeface="Palatino Linotype" panose="02040502050505030304" pitchFamily="18" charset="0"/>
                <a:cs typeface="Arial" panose="020B0604020202020204" pitchFamily="34" charset="0"/>
              </a:rPr>
              <a:t>oku=</a:t>
            </a:r>
            <a:r>
              <a:rPr lang="tr-TR" dirty="0" err="1">
                <a:solidFill>
                  <a:schemeClr val="bg1"/>
                </a:solidFill>
                <a:latin typeface="Palatino Linotype" panose="02040502050505030304" pitchFamily="18" charset="0"/>
                <a:ea typeface="Palatino Linotype" panose="02040502050505030304" pitchFamily="18" charset="0"/>
                <a:cs typeface="Arial" panose="020B0604020202020204" pitchFamily="34" charset="0"/>
              </a:rPr>
              <a:t>new</a:t>
            </a:r>
            <a:r>
              <a:rPr lang="tr-TR" dirty="0">
                <a:solidFill>
                  <a:schemeClr val="bg1"/>
                </a:solidFill>
                <a:latin typeface="Palatino Linotype" panose="02040502050505030304" pitchFamily="18" charset="0"/>
                <a:ea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Palatino Linotype" panose="02040502050505030304" pitchFamily="18" charset="0"/>
                <a:ea typeface="Palatino Linotype" panose="02040502050505030304" pitchFamily="18" charset="0"/>
                <a:cs typeface="Arial" panose="020B0604020202020204" pitchFamily="34" charset="0"/>
              </a:rPr>
              <a:t>Scanner</a:t>
            </a:r>
            <a:r>
              <a:rPr lang="tr-TR" dirty="0">
                <a:solidFill>
                  <a:schemeClr val="bg1"/>
                </a:solidFill>
                <a:latin typeface="Palatino Linotype" panose="02040502050505030304" pitchFamily="18" charset="0"/>
                <a:ea typeface="Palatino Linotype" panose="02040502050505030304" pitchFamily="18" charset="0"/>
                <a:cs typeface="Arial" panose="020B0604020202020204" pitchFamily="34" charset="0"/>
              </a:rPr>
              <a:t>(System.in); // 1 </a:t>
            </a:r>
            <a:endParaRPr lang="tr-TR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5"/>
              </a:lnSpc>
              <a:spcAft>
                <a:spcPts val="0"/>
              </a:spcAft>
            </a:pPr>
            <a:r>
              <a:rPr lang="tr-TR" sz="1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tr-TR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3500">
              <a:spcAft>
                <a:spcPts val="0"/>
              </a:spcAft>
              <a:tabLst>
                <a:tab pos="2298700" algn="l"/>
              </a:tabLst>
            </a:pPr>
            <a:r>
              <a:rPr lang="tr-TR" dirty="0">
                <a:solidFill>
                  <a:schemeClr val="bg1"/>
                </a:solidFill>
                <a:latin typeface="Palatino Linotype" panose="02040502050505030304" pitchFamily="18" charset="0"/>
                <a:ea typeface="Palatino Linotype" panose="02040502050505030304" pitchFamily="18" charset="0"/>
                <a:cs typeface="Arial" panose="020B0604020202020204" pitchFamily="34" charset="0"/>
              </a:rPr>
              <a:t>b=</a:t>
            </a:r>
            <a:r>
              <a:rPr lang="tr-TR" dirty="0" err="1">
                <a:solidFill>
                  <a:schemeClr val="bg1"/>
                </a:solidFill>
                <a:latin typeface="Palatino Linotype" panose="02040502050505030304" pitchFamily="18" charset="0"/>
                <a:ea typeface="Palatino Linotype" panose="02040502050505030304" pitchFamily="18" charset="0"/>
                <a:cs typeface="Arial" panose="020B0604020202020204" pitchFamily="34" charset="0"/>
              </a:rPr>
              <a:t>oku.nextInt</a:t>
            </a:r>
            <a:r>
              <a:rPr lang="tr-TR" dirty="0">
                <a:solidFill>
                  <a:schemeClr val="bg1"/>
                </a:solidFill>
                <a:latin typeface="Palatino Linotype" panose="02040502050505030304" pitchFamily="18" charset="0"/>
                <a:ea typeface="Palatino Linotype" panose="02040502050505030304" pitchFamily="18" charset="0"/>
                <a:cs typeface="Arial" panose="020B0604020202020204" pitchFamily="34" charset="0"/>
              </a:rPr>
              <a:t>();</a:t>
            </a:r>
            <a:r>
              <a:rPr lang="tr-TR" sz="120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tr-TR" sz="120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             </a:t>
            </a:r>
            <a:r>
              <a:rPr lang="tr-TR" smtClean="0">
                <a:solidFill>
                  <a:schemeClr val="bg1"/>
                </a:solidFill>
                <a:latin typeface="Palatino Linotype" panose="02040502050505030304" pitchFamily="18" charset="0"/>
                <a:ea typeface="Palatino Linotype" panose="02040502050505030304" pitchFamily="18" charset="0"/>
                <a:cs typeface="Arial" panose="020B0604020202020204" pitchFamily="34" charset="0"/>
              </a:rPr>
              <a:t>// </a:t>
            </a:r>
            <a:r>
              <a:rPr lang="tr-TR" dirty="0">
                <a:solidFill>
                  <a:schemeClr val="bg1"/>
                </a:solidFill>
                <a:latin typeface="Palatino Linotype" panose="02040502050505030304" pitchFamily="18" charset="0"/>
                <a:ea typeface="Palatino Linotype" panose="02040502050505030304" pitchFamily="18" charset="0"/>
                <a:cs typeface="Arial" panose="020B0604020202020204" pitchFamily="34" charset="0"/>
              </a:rPr>
              <a:t>2</a:t>
            </a:r>
            <a:endParaRPr lang="tr-TR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25"/>
              </a:lnSpc>
              <a:spcAft>
                <a:spcPts val="0"/>
              </a:spcAft>
            </a:pPr>
            <a:r>
              <a:rPr lang="tr-TR" sz="1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tr-TR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6404408" y="1082127"/>
            <a:ext cx="3398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Veri girişi için kullanılan sınıftır.</a:t>
            </a:r>
          </a:p>
        </p:txBody>
      </p:sp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513542"/>
              </p:ext>
            </p:extLst>
          </p:nvPr>
        </p:nvGraphicFramePr>
        <p:xfrm>
          <a:off x="1032932" y="3843432"/>
          <a:ext cx="9939867" cy="24049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1868"/>
                <a:gridCol w="8127999"/>
              </a:tblGrid>
              <a:tr h="365003"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Metot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Açıklama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54996">
                <a:tc>
                  <a:txBody>
                    <a:bodyPr/>
                    <a:lstStyle/>
                    <a:p>
                      <a:pPr marL="63500">
                        <a:lnSpc>
                          <a:spcPts val="1435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next()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435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Girilen ilk kelime string tipinde bir değişkene atanır.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54996">
                <a:tc>
                  <a:txBody>
                    <a:bodyPr/>
                    <a:lstStyle/>
                    <a:p>
                      <a:pPr marL="63500">
                        <a:lnSpc>
                          <a:spcPts val="143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nextLine()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43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Girilen tüm satır string tipinde bir değişkene atanır.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54996">
                <a:tc>
                  <a:txBody>
                    <a:bodyPr/>
                    <a:lstStyle/>
                    <a:p>
                      <a:pPr marL="63500">
                        <a:lnSpc>
                          <a:spcPts val="1430"/>
                        </a:lnSpc>
                        <a:spcAft>
                          <a:spcPts val="0"/>
                        </a:spcAft>
                      </a:pPr>
                      <a:r>
                        <a:rPr lang="tr-TR" sz="1400" dirty="0" err="1">
                          <a:effectLst/>
                        </a:rPr>
                        <a:t>nextByte</a:t>
                      </a:r>
                      <a:r>
                        <a:rPr lang="tr-TR" sz="1400" dirty="0">
                          <a:effectLst/>
                        </a:rPr>
                        <a:t>()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43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Byte tipinde tamsayı girişi için kullanılır.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54996">
                <a:tc>
                  <a:txBody>
                    <a:bodyPr/>
                    <a:lstStyle/>
                    <a:p>
                      <a:pPr marL="63500">
                        <a:lnSpc>
                          <a:spcPts val="1435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nextShort()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435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Short tipinde tamsayı girişi için kullanılır.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54996">
                <a:tc>
                  <a:txBody>
                    <a:bodyPr/>
                    <a:lstStyle/>
                    <a:p>
                      <a:pPr marL="63500">
                        <a:lnSpc>
                          <a:spcPts val="143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nextInt()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43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Integer tipinde tamsayı girişi için kullanılır.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54996">
                <a:tc>
                  <a:txBody>
                    <a:bodyPr/>
                    <a:lstStyle/>
                    <a:p>
                      <a:pPr marL="63500">
                        <a:lnSpc>
                          <a:spcPts val="143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nextLong()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43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Long tipinde tamsayı girişi için kullanılır.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54996">
                <a:tc>
                  <a:txBody>
                    <a:bodyPr/>
                    <a:lstStyle/>
                    <a:p>
                      <a:pPr marL="63500">
                        <a:lnSpc>
                          <a:spcPts val="1435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nextDouble()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435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Double tipinde ondalıklı sayı girişi için kullanılır.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54996">
                <a:tc>
                  <a:txBody>
                    <a:bodyPr/>
                    <a:lstStyle/>
                    <a:p>
                      <a:pPr marL="63500">
                        <a:lnSpc>
                          <a:spcPts val="143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nextFloat()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430"/>
                        </a:lnSpc>
                        <a:spcAft>
                          <a:spcPts val="0"/>
                        </a:spcAft>
                      </a:pPr>
                      <a:r>
                        <a:rPr lang="tr-TR" sz="1400" dirty="0" err="1">
                          <a:effectLst/>
                        </a:rPr>
                        <a:t>Float</a:t>
                      </a:r>
                      <a:r>
                        <a:rPr lang="tr-TR" sz="1400" dirty="0">
                          <a:effectLst/>
                        </a:rPr>
                        <a:t> tipinde </a:t>
                      </a:r>
                      <a:r>
                        <a:rPr lang="tr-TR" sz="1400" dirty="0" err="1">
                          <a:effectLst/>
                        </a:rPr>
                        <a:t>ondalıklı</a:t>
                      </a:r>
                      <a:r>
                        <a:rPr lang="tr-TR" sz="1400" dirty="0">
                          <a:effectLst/>
                        </a:rPr>
                        <a:t> sayı girişi için kullanılır.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10" name="Dikdörtgen 9"/>
          <p:cNvSpPr/>
          <p:nvPr/>
        </p:nvSpPr>
        <p:spPr>
          <a:xfrm>
            <a:off x="965200" y="2556930"/>
            <a:ext cx="10696116" cy="823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03200" lvl="0">
              <a:lnSpc>
                <a:spcPct val="99000"/>
              </a:lnSpc>
              <a:spcAft>
                <a:spcPts val="0"/>
              </a:spcAft>
              <a:tabLst>
                <a:tab pos="205740" algn="l"/>
              </a:tabLst>
            </a:pPr>
            <a:r>
              <a:rPr lang="tr-TR" sz="1600" dirty="0" smtClean="0">
                <a:solidFill>
                  <a:schemeClr val="bg1"/>
                </a:solidFill>
                <a:latin typeface="Palatino Linotype" panose="02040502050505030304" pitchFamily="18" charset="0"/>
                <a:ea typeface="Palatino Linotype" panose="02040502050505030304" pitchFamily="18" charset="0"/>
                <a:cs typeface="Arial" panose="020B0604020202020204" pitchFamily="34" charset="0"/>
              </a:rPr>
              <a:t>1.  numaralı </a:t>
            </a:r>
            <a:r>
              <a:rPr lang="tr-TR" sz="1600" dirty="0">
                <a:solidFill>
                  <a:schemeClr val="bg1"/>
                </a:solidFill>
                <a:latin typeface="Palatino Linotype" panose="02040502050505030304" pitchFamily="18" charset="0"/>
                <a:ea typeface="Palatino Linotype" panose="02040502050505030304" pitchFamily="18" charset="0"/>
                <a:cs typeface="Arial" panose="020B0604020202020204" pitchFamily="34" charset="0"/>
              </a:rPr>
              <a:t>satırda </a:t>
            </a:r>
            <a:r>
              <a:rPr lang="tr-TR" sz="1600" dirty="0" err="1">
                <a:solidFill>
                  <a:schemeClr val="bg1"/>
                </a:solidFill>
                <a:latin typeface="Palatino Linotype" panose="02040502050505030304" pitchFamily="18" charset="0"/>
                <a:ea typeface="Palatino Linotype" panose="02040502050505030304" pitchFamily="18" charset="0"/>
                <a:cs typeface="Arial" panose="020B0604020202020204" pitchFamily="34" charset="0"/>
              </a:rPr>
              <a:t>Scanner</a:t>
            </a:r>
            <a:r>
              <a:rPr lang="tr-TR" sz="1600" dirty="0">
                <a:solidFill>
                  <a:schemeClr val="bg1"/>
                </a:solidFill>
                <a:latin typeface="Palatino Linotype" panose="02040502050505030304" pitchFamily="18" charset="0"/>
                <a:ea typeface="Palatino Linotype" panose="02040502050505030304" pitchFamily="18" charset="0"/>
                <a:cs typeface="Arial" panose="020B0604020202020204" pitchFamily="34" charset="0"/>
              </a:rPr>
              <a:t> sınıfından sisteme giriş yapabilmek üzere oku isimli bir nesne oluşturulmaktadır</a:t>
            </a:r>
            <a:r>
              <a:rPr lang="tr-TR" sz="1600" dirty="0" smtClean="0">
                <a:solidFill>
                  <a:schemeClr val="bg1"/>
                </a:solidFill>
                <a:latin typeface="Palatino Linotype" panose="02040502050505030304" pitchFamily="18" charset="0"/>
                <a:ea typeface="Palatino Linotype" panose="02040502050505030304" pitchFamily="18" charset="0"/>
                <a:cs typeface="Arial" panose="020B0604020202020204" pitchFamily="34" charset="0"/>
              </a:rPr>
              <a:t>.</a:t>
            </a:r>
            <a:endParaRPr lang="tr-TR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5"/>
              </a:lnSpc>
              <a:spcAft>
                <a:spcPts val="0"/>
              </a:spcAft>
            </a:pPr>
            <a:r>
              <a:rPr lang="tr-TR" sz="1600" dirty="0">
                <a:solidFill>
                  <a:schemeClr val="bg1"/>
                </a:solidFill>
                <a:latin typeface="Palatino Linotype" panose="02040502050505030304" pitchFamily="18" charset="0"/>
                <a:ea typeface="Palatino Linotype" panose="02040502050505030304" pitchFamily="18" charset="0"/>
                <a:cs typeface="Arial" panose="020B0604020202020204" pitchFamily="34" charset="0"/>
              </a:rPr>
              <a:t> </a:t>
            </a:r>
            <a:endParaRPr lang="tr-TR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203200" lvl="0" algn="just">
              <a:lnSpc>
                <a:spcPct val="99000"/>
              </a:lnSpc>
              <a:spcAft>
                <a:spcPts val="0"/>
              </a:spcAft>
              <a:tabLst>
                <a:tab pos="214630" algn="l"/>
              </a:tabLst>
            </a:pPr>
            <a:r>
              <a:rPr lang="tr-TR" sz="1600" dirty="0" smtClean="0">
                <a:solidFill>
                  <a:schemeClr val="bg1"/>
                </a:solidFill>
                <a:latin typeface="Palatino Linotype" panose="02040502050505030304" pitchFamily="18" charset="0"/>
                <a:ea typeface="Palatino Linotype" panose="02040502050505030304" pitchFamily="18" charset="0"/>
                <a:cs typeface="Arial" panose="020B0604020202020204" pitchFamily="34" charset="0"/>
              </a:rPr>
              <a:t>2.  numaralı </a:t>
            </a:r>
            <a:r>
              <a:rPr lang="tr-TR" sz="1600" dirty="0">
                <a:solidFill>
                  <a:schemeClr val="bg1"/>
                </a:solidFill>
                <a:latin typeface="Palatino Linotype" panose="02040502050505030304" pitchFamily="18" charset="0"/>
                <a:ea typeface="Palatino Linotype" panose="02040502050505030304" pitchFamily="18" charset="0"/>
                <a:cs typeface="Arial" panose="020B0604020202020204" pitchFamily="34" charset="0"/>
              </a:rPr>
              <a:t>satırda ise program, b değişkenine klavyeden veri girişi yapılması için bekler, sayı girilip </a:t>
            </a:r>
            <a:r>
              <a:rPr lang="tr-TR" sz="1600" dirty="0" err="1">
                <a:solidFill>
                  <a:schemeClr val="bg1"/>
                </a:solidFill>
                <a:latin typeface="Palatino Linotype" panose="02040502050505030304" pitchFamily="18" charset="0"/>
                <a:ea typeface="Palatino Linotype" panose="02040502050505030304" pitchFamily="18" charset="0"/>
                <a:cs typeface="Arial" panose="020B0604020202020204" pitchFamily="34" charset="0"/>
              </a:rPr>
              <a:t>enter</a:t>
            </a:r>
            <a:r>
              <a:rPr lang="tr-TR" sz="1600" dirty="0">
                <a:solidFill>
                  <a:schemeClr val="bg1"/>
                </a:solidFill>
                <a:latin typeface="Palatino Linotype" panose="02040502050505030304" pitchFamily="18" charset="0"/>
                <a:ea typeface="Palatino Linotype" panose="02040502050505030304" pitchFamily="18" charset="0"/>
                <a:cs typeface="Arial" panose="020B0604020202020204" pitchFamily="34" charset="0"/>
              </a:rPr>
              <a:t> tuşuna basıldığında girilen sayı </a:t>
            </a:r>
            <a:r>
              <a:rPr lang="tr-TR" sz="1600" dirty="0" err="1">
                <a:solidFill>
                  <a:schemeClr val="bg1"/>
                </a:solidFill>
                <a:latin typeface="Palatino Linotype" panose="02040502050505030304" pitchFamily="18" charset="0"/>
                <a:ea typeface="Palatino Linotype" panose="02040502050505030304" pitchFamily="18" charset="0"/>
                <a:cs typeface="Arial" panose="020B0604020202020204" pitchFamily="34" charset="0"/>
              </a:rPr>
              <a:t>integer</a:t>
            </a:r>
            <a:r>
              <a:rPr lang="tr-TR" sz="1600" dirty="0">
                <a:solidFill>
                  <a:schemeClr val="bg1"/>
                </a:solidFill>
                <a:latin typeface="Palatino Linotype" panose="02040502050505030304" pitchFamily="18" charset="0"/>
                <a:ea typeface="Palatino Linotype" panose="02040502050505030304" pitchFamily="18" charset="0"/>
                <a:cs typeface="Arial" panose="020B0604020202020204" pitchFamily="34" charset="0"/>
              </a:rPr>
              <a:t> (tamsayı) olarak b değişkenine atanmaktadır</a:t>
            </a:r>
            <a:r>
              <a:rPr lang="tr-TR" sz="1600" dirty="0" smtClean="0">
                <a:solidFill>
                  <a:schemeClr val="bg1"/>
                </a:solidFill>
                <a:latin typeface="Palatino Linotype" panose="02040502050505030304" pitchFamily="18" charset="0"/>
                <a:ea typeface="Palatino Linotype" panose="02040502050505030304" pitchFamily="18" charset="0"/>
                <a:cs typeface="Arial" panose="020B0604020202020204" pitchFamily="34" charset="0"/>
              </a:rPr>
              <a:t>.</a:t>
            </a:r>
            <a:endParaRPr lang="tr-TR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965200" y="3456885"/>
            <a:ext cx="10628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  <a:latin typeface="Palatino Linotype" panose="02040502050505030304" pitchFamily="18" charset="0"/>
                <a:ea typeface="Palatino Linotype" panose="02040502050505030304" pitchFamily="18" charset="0"/>
                <a:cs typeface="Arial" panose="020B0604020202020204" pitchFamily="34" charset="0"/>
              </a:rPr>
              <a:t>nextInt</a:t>
            </a:r>
            <a:r>
              <a:rPr lang="tr-TR" dirty="0">
                <a:solidFill>
                  <a:schemeClr val="bg1"/>
                </a:solidFill>
                <a:latin typeface="Palatino Linotype" panose="02040502050505030304" pitchFamily="18" charset="0"/>
                <a:ea typeface="Palatino Linotype" panose="02040502050505030304" pitchFamily="18" charset="0"/>
                <a:cs typeface="Arial" panose="020B0604020202020204" pitchFamily="34" charset="0"/>
              </a:rPr>
              <a:t>() metodu yerine değişkenin tipine göre kullanılan metotlar aşağıdaki tabloda gösterilmektedir.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1516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816408" y="743679"/>
            <a:ext cx="56637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800" kern="0" dirty="0" smtClean="0">
                <a:solidFill>
                  <a:srgbClr val="FFFFFF"/>
                </a:solidFill>
                <a:latin typeface="Arial"/>
                <a:cs typeface="Arial"/>
              </a:rPr>
              <a:t>Java </a:t>
            </a:r>
            <a:r>
              <a:rPr lang="tr-TR" sz="4800" kern="0" dirty="0" err="1">
                <a:solidFill>
                  <a:srgbClr val="FFFFFF"/>
                </a:solidFill>
                <a:latin typeface="Arial"/>
                <a:cs typeface="Arial"/>
              </a:rPr>
              <a:t>Scanner</a:t>
            </a:r>
            <a:r>
              <a:rPr lang="tr-TR" sz="4800" kern="0" dirty="0">
                <a:solidFill>
                  <a:srgbClr val="FFFFFF"/>
                </a:solidFill>
                <a:latin typeface="Arial"/>
                <a:cs typeface="Arial"/>
              </a:rPr>
              <a:t> Class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88" y="2125133"/>
            <a:ext cx="4831859" cy="413702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112" y="2125133"/>
            <a:ext cx="4905375" cy="1514475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941387" y="1618109"/>
            <a:ext cx="9817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Cabin"/>
              </a:rPr>
              <a:t>Biz bu dersimizde sadece </a:t>
            </a:r>
            <a:r>
              <a:rPr lang="tr-TR" dirty="0" err="1">
                <a:solidFill>
                  <a:schemeClr val="bg1"/>
                </a:solidFill>
                <a:latin typeface="Cabin"/>
              </a:rPr>
              <a:t>Scanner</a:t>
            </a:r>
            <a:r>
              <a:rPr lang="tr-TR" dirty="0">
                <a:solidFill>
                  <a:schemeClr val="bg1"/>
                </a:solidFill>
                <a:latin typeface="Cabin"/>
              </a:rPr>
              <a:t> sınıfını kullanacağımız için aşağıdaki şekilde ekleyebiliriz</a:t>
            </a:r>
            <a:r>
              <a:rPr lang="tr-TR" dirty="0" smtClean="0">
                <a:solidFill>
                  <a:schemeClr val="bg1"/>
                </a:solidFill>
                <a:latin typeface="Cabin"/>
              </a:rPr>
              <a:t>.</a:t>
            </a:r>
            <a:endParaRPr lang="tr-TR" dirty="0">
              <a:solidFill>
                <a:schemeClr val="bg1"/>
              </a:solidFill>
              <a:latin typeface="Cabin"/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555960"/>
            <a:ext cx="1018716" cy="101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816408" y="743679"/>
            <a:ext cx="64524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800" kern="0" dirty="0" smtClean="0">
                <a:solidFill>
                  <a:srgbClr val="FFFFFF"/>
                </a:solidFill>
                <a:latin typeface="Arial"/>
                <a:cs typeface="Arial"/>
              </a:rPr>
              <a:t>Java : </a:t>
            </a:r>
            <a:r>
              <a:rPr lang="tr-TR" sz="4800" kern="0" dirty="0" err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lang="tr-TR" sz="4800" kern="0" dirty="0" err="1" smtClean="0">
                <a:solidFill>
                  <a:srgbClr val="FFFFFF"/>
                </a:solidFill>
                <a:latin typeface="Arial"/>
                <a:cs typeface="Arial"/>
              </a:rPr>
              <a:t>mport</a:t>
            </a:r>
            <a:r>
              <a:rPr lang="tr-TR" sz="4800" kern="0" dirty="0" smtClean="0">
                <a:solidFill>
                  <a:srgbClr val="FFFFFF"/>
                </a:solidFill>
                <a:latin typeface="Arial"/>
                <a:cs typeface="Arial"/>
              </a:rPr>
              <a:t> Kullanımı</a:t>
            </a:r>
            <a:endParaRPr lang="tr-TR" sz="4800" kern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816408" y="1487439"/>
            <a:ext cx="107602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Java’da </a:t>
            </a:r>
            <a:r>
              <a:rPr lang="tr-TR" b="1" dirty="0" err="1">
                <a:solidFill>
                  <a:schemeClr val="bg1"/>
                </a:solidFill>
              </a:rPr>
              <a:t>import</a:t>
            </a:r>
            <a:r>
              <a:rPr lang="tr-TR" dirty="0">
                <a:solidFill>
                  <a:schemeClr val="bg1"/>
                </a:solidFill>
              </a:rPr>
              <a:t> kullanımından bahsedelim. </a:t>
            </a:r>
            <a:r>
              <a:rPr lang="tr-TR" b="1" dirty="0" err="1">
                <a:solidFill>
                  <a:schemeClr val="bg1"/>
                </a:solidFill>
              </a:rPr>
              <a:t>import</a:t>
            </a:r>
            <a:r>
              <a:rPr lang="tr-TR" dirty="0">
                <a:solidFill>
                  <a:schemeClr val="bg1"/>
                </a:solidFill>
              </a:rPr>
              <a:t> Java’da dahil etmek anlamında </a:t>
            </a:r>
            <a:r>
              <a:rPr lang="tr-TR" dirty="0" smtClean="0">
                <a:solidFill>
                  <a:schemeClr val="bg1"/>
                </a:solidFill>
              </a:rPr>
              <a:t>kullanılmaktadır</a:t>
            </a:r>
            <a:r>
              <a:rPr lang="tr-TR" dirty="0">
                <a:solidFill>
                  <a:schemeClr val="bg1"/>
                </a:solidFill>
              </a:rPr>
              <a:t>. Bizde </a:t>
            </a:r>
            <a:r>
              <a:rPr lang="tr-TR" b="1" dirty="0" err="1">
                <a:solidFill>
                  <a:schemeClr val="bg1"/>
                </a:solidFill>
              </a:rPr>
              <a:t>import</a:t>
            </a:r>
            <a:r>
              <a:rPr lang="tr-TR" dirty="0">
                <a:solidFill>
                  <a:schemeClr val="bg1"/>
                </a:solidFill>
              </a:rPr>
              <a:t> anahtar kelimesini kullanarak programımıza farklı kütüphaneler ve </a:t>
            </a:r>
            <a:r>
              <a:rPr lang="tr-TR" dirty="0" err="1">
                <a:solidFill>
                  <a:schemeClr val="bg1"/>
                </a:solidFill>
              </a:rPr>
              <a:t>classlar</a:t>
            </a:r>
            <a:r>
              <a:rPr lang="tr-TR" dirty="0">
                <a:solidFill>
                  <a:schemeClr val="bg1"/>
                </a:solidFill>
              </a:rPr>
              <a:t> dahil edebiliriz.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pic>
        <p:nvPicPr>
          <p:cNvPr id="18" name="Resim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71" y="2402306"/>
            <a:ext cx="7553325" cy="523875"/>
          </a:xfrm>
          <a:prstGeom prst="rect">
            <a:avLst/>
          </a:prstGeom>
        </p:spPr>
      </p:pic>
      <p:sp>
        <p:nvSpPr>
          <p:cNvPr id="19" name="Dikdörtgen 18"/>
          <p:cNvSpPr/>
          <p:nvPr/>
        </p:nvSpPr>
        <p:spPr>
          <a:xfrm>
            <a:off x="888469" y="2954865"/>
            <a:ext cx="1054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Cabin"/>
              </a:rPr>
              <a:t>İki çeşit kullanımı vardır. Birinci kullanımı direk kullanacağımız </a:t>
            </a:r>
            <a:r>
              <a:rPr lang="tr-TR" dirty="0" err="1">
                <a:solidFill>
                  <a:schemeClr val="bg1"/>
                </a:solidFill>
                <a:latin typeface="Cabin"/>
              </a:rPr>
              <a:t>Class’ı</a:t>
            </a:r>
            <a:r>
              <a:rPr lang="tr-TR" dirty="0">
                <a:solidFill>
                  <a:schemeClr val="bg1"/>
                </a:solidFill>
                <a:latin typeface="Cabin"/>
              </a:rPr>
              <a:t> dahil etmek. </a:t>
            </a:r>
            <a:r>
              <a:rPr lang="tr-TR" dirty="0" err="1">
                <a:solidFill>
                  <a:schemeClr val="bg1"/>
                </a:solidFill>
                <a:latin typeface="Cabin"/>
              </a:rPr>
              <a:t>Mesala</a:t>
            </a:r>
            <a:r>
              <a:rPr lang="tr-TR" dirty="0">
                <a:solidFill>
                  <a:schemeClr val="bg1"/>
                </a:solidFill>
                <a:latin typeface="Cabin"/>
              </a:rPr>
              <a:t> </a:t>
            </a:r>
            <a:r>
              <a:rPr lang="tr-TR" b="1" dirty="0" err="1">
                <a:solidFill>
                  <a:schemeClr val="bg1"/>
                </a:solidFill>
                <a:latin typeface="Cabin"/>
              </a:rPr>
              <a:t>java.util</a:t>
            </a:r>
            <a:r>
              <a:rPr lang="tr-TR" dirty="0">
                <a:solidFill>
                  <a:schemeClr val="bg1"/>
                </a:solidFill>
                <a:latin typeface="Cabin"/>
              </a:rPr>
              <a:t> paketi altında onlarca Class bulunmaktadır.(</a:t>
            </a:r>
            <a:r>
              <a:rPr lang="tr-TR" dirty="0" err="1">
                <a:solidFill>
                  <a:schemeClr val="bg1"/>
                </a:solidFill>
                <a:latin typeface="Cabin"/>
              </a:rPr>
              <a:t>List,ArrayList,Scanner,Random,Date</a:t>
            </a:r>
            <a:r>
              <a:rPr lang="tr-TR" dirty="0">
                <a:solidFill>
                  <a:schemeClr val="bg1"/>
                </a:solidFill>
                <a:latin typeface="Cabin"/>
              </a:rPr>
              <a:t> ..). Bunları tek tek uygulamamıza aşağıdaki gibi dahil edebiliriz</a:t>
            </a:r>
            <a:r>
              <a:rPr lang="tr-TR" dirty="0" smtClean="0">
                <a:solidFill>
                  <a:schemeClr val="bg1"/>
                </a:solidFill>
                <a:latin typeface="Cabin"/>
              </a:rPr>
              <a:t>.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20" name="Resim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21" y="3886664"/>
            <a:ext cx="7496175" cy="990600"/>
          </a:xfrm>
          <a:prstGeom prst="rect">
            <a:avLst/>
          </a:prstGeom>
        </p:spPr>
      </p:pic>
      <p:sp>
        <p:nvSpPr>
          <p:cNvPr id="21" name="Dikdörtgen 20"/>
          <p:cNvSpPr/>
          <p:nvPr/>
        </p:nvSpPr>
        <p:spPr>
          <a:xfrm>
            <a:off x="939271" y="4990863"/>
            <a:ext cx="10580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Cabin"/>
              </a:rPr>
              <a:t>İkinci kullanımı ise direk paketi dahil </a:t>
            </a:r>
            <a:r>
              <a:rPr lang="tr-TR" dirty="0" err="1">
                <a:solidFill>
                  <a:schemeClr val="bg1"/>
                </a:solidFill>
                <a:latin typeface="Cabin"/>
              </a:rPr>
              <a:t>edebiliriz.Böylelikle</a:t>
            </a:r>
            <a:r>
              <a:rPr lang="tr-TR" dirty="0">
                <a:solidFill>
                  <a:schemeClr val="bg1"/>
                </a:solidFill>
                <a:latin typeface="Cabin"/>
              </a:rPr>
              <a:t> o paket altındaki tüm </a:t>
            </a:r>
            <a:r>
              <a:rPr lang="tr-TR" dirty="0" err="1">
                <a:solidFill>
                  <a:schemeClr val="bg1"/>
                </a:solidFill>
                <a:latin typeface="Cabin"/>
              </a:rPr>
              <a:t>class’ları</a:t>
            </a:r>
            <a:r>
              <a:rPr lang="tr-TR" dirty="0">
                <a:solidFill>
                  <a:schemeClr val="bg1"/>
                </a:solidFill>
                <a:latin typeface="Cabin"/>
              </a:rPr>
              <a:t> kullanabiliriz. </a:t>
            </a:r>
            <a:r>
              <a:rPr lang="tr-TR" dirty="0" err="1">
                <a:solidFill>
                  <a:schemeClr val="bg1"/>
                </a:solidFill>
                <a:latin typeface="Cabin"/>
              </a:rPr>
              <a:t>Bunuda</a:t>
            </a:r>
            <a:r>
              <a:rPr lang="tr-TR" dirty="0">
                <a:solidFill>
                  <a:schemeClr val="bg1"/>
                </a:solidFill>
                <a:latin typeface="Cabin"/>
              </a:rPr>
              <a:t> aşağıdaki şekilde yapabiliriz.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22" name="Resim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046" y="5730329"/>
            <a:ext cx="7448550" cy="476250"/>
          </a:xfrm>
          <a:prstGeom prst="rect">
            <a:avLst/>
          </a:prstGeom>
        </p:spPr>
      </p:pic>
      <p:pic>
        <p:nvPicPr>
          <p:cNvPr id="23" name="Resim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555960"/>
            <a:ext cx="1018716" cy="101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7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2515</TotalTime>
  <Words>184</Words>
  <Application>Microsoft Office PowerPoint</Application>
  <PresentationFormat>Geniş ekran</PresentationFormat>
  <Paragraphs>39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14" baseType="lpstr">
      <vt:lpstr>Arial</vt:lpstr>
      <vt:lpstr>Average</vt:lpstr>
      <vt:lpstr>Cabin</vt:lpstr>
      <vt:lpstr>Calibri</vt:lpstr>
      <vt:lpstr>Century Gothic</vt:lpstr>
      <vt:lpstr>Palatino Linotype</vt:lpstr>
      <vt:lpstr>Tahoma</vt:lpstr>
      <vt:lpstr>Times New Roman</vt:lpstr>
      <vt:lpstr>Wingdings 3</vt:lpstr>
      <vt:lpstr>İyon Toplantı Odası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Kursu</dc:title>
  <dc:creator>mh_pc</dc:creator>
  <cp:lastModifiedBy>mh_pc</cp:lastModifiedBy>
  <cp:revision>178</cp:revision>
  <dcterms:created xsi:type="dcterms:W3CDTF">2020-04-25T11:12:50Z</dcterms:created>
  <dcterms:modified xsi:type="dcterms:W3CDTF">2020-06-01T15:57:25Z</dcterms:modified>
</cp:coreProperties>
</file>