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9" r:id="rId3"/>
    <p:sldId id="291" r:id="rId4"/>
    <p:sldId id="290" r:id="rId5"/>
    <p:sldId id="29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3C0"/>
    <a:srgbClr val="FFC621"/>
    <a:srgbClr val="E4E4E4"/>
    <a:srgbClr val="E0E0E0"/>
    <a:srgbClr val="FFC520"/>
    <a:srgbClr val="F6C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 bwMode="gray">
          <a:xfrm>
            <a:off x="5158719" y="2856598"/>
            <a:ext cx="1978680" cy="8592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smtClean="0"/>
              <a:t>Java</a:t>
            </a:r>
            <a:endParaRPr lang="tr-TR" dirty="0"/>
          </a:p>
        </p:txBody>
      </p:sp>
      <p:sp>
        <p:nvSpPr>
          <p:cNvPr id="8" name="Unvan 1"/>
          <p:cNvSpPr txBox="1">
            <a:spLocks/>
          </p:cNvSpPr>
          <p:nvPr/>
        </p:nvSpPr>
        <p:spPr bwMode="gray">
          <a:xfrm>
            <a:off x="5411467" y="2360960"/>
            <a:ext cx="1335211" cy="639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dirty="0" smtClean="0"/>
              <a:t>…</a:t>
            </a:r>
            <a:endParaRPr lang="tr-TR" sz="9600" dirty="0"/>
          </a:p>
        </p:txBody>
      </p:sp>
      <p:sp>
        <p:nvSpPr>
          <p:cNvPr id="5" name="Unvan 1"/>
          <p:cNvSpPr txBox="1">
            <a:spLocks/>
          </p:cNvSpPr>
          <p:nvPr/>
        </p:nvSpPr>
        <p:spPr bwMode="gray">
          <a:xfrm>
            <a:off x="5421186" y="3771503"/>
            <a:ext cx="1335211" cy="639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dirty="0" smtClean="0"/>
              <a:t>…</a:t>
            </a:r>
            <a:endParaRPr lang="tr-TR" sz="9600" dirty="0"/>
          </a:p>
        </p:txBody>
      </p:sp>
      <p:sp>
        <p:nvSpPr>
          <p:cNvPr id="6" name="Unvan 1"/>
          <p:cNvSpPr txBox="1">
            <a:spLocks/>
          </p:cNvSpPr>
          <p:nvPr/>
        </p:nvSpPr>
        <p:spPr bwMode="gray">
          <a:xfrm>
            <a:off x="1714505" y="4291343"/>
            <a:ext cx="8729133" cy="6453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39700" lvl="0" algn="ctr">
              <a:buClr>
                <a:srgbClr val="FFFFFF"/>
              </a:buClr>
              <a:buSzPts val="1400"/>
            </a:pPr>
            <a:r>
              <a:rPr lang="en" sz="3200" dirty="0"/>
              <a:t>Java Comparison Operators</a:t>
            </a:r>
            <a:endParaRPr lang="tr-TR" sz="3200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67" y="578780"/>
            <a:ext cx="3558084" cy="178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28484" y="675946"/>
            <a:ext cx="86453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>
                <a:solidFill>
                  <a:schemeClr val="bg1"/>
                </a:solidFill>
              </a:rPr>
              <a:t>Java Comparison Operators</a:t>
            </a:r>
            <a:endParaRPr lang="tr-TR" sz="4800" kern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914198" y="1574676"/>
            <a:ext cx="8077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bg1"/>
                </a:solidFill>
              </a:rPr>
              <a:t>Comparison operators are used to compare two values:</a:t>
            </a:r>
          </a:p>
        </p:txBody>
      </p:sp>
      <p:graphicFrame>
        <p:nvGraphicFramePr>
          <p:cNvPr id="6" name="Google Shape;70;p14"/>
          <p:cNvGraphicFramePr/>
          <p:nvPr>
            <p:extLst>
              <p:ext uri="{D42A27DB-BD31-4B8C-83A1-F6EECF244321}">
                <p14:modId xmlns:p14="http://schemas.microsoft.com/office/powerpoint/2010/main" val="493826671"/>
              </p:ext>
            </p:extLst>
          </p:nvPr>
        </p:nvGraphicFramePr>
        <p:xfrm>
          <a:off x="890841" y="2262367"/>
          <a:ext cx="8520600" cy="298704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393475"/>
                <a:gridCol w="3079850"/>
                <a:gridCol w="2955575"/>
                <a:gridCol w="1091700"/>
              </a:tblGrid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Operator</a:t>
                      </a:r>
                      <a:endParaRPr b="1"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Description</a:t>
                      </a:r>
                      <a:endParaRPr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 (a=10, b=15)</a:t>
                      </a:r>
                      <a:endParaRPr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Result</a:t>
                      </a:r>
                      <a:endParaRPr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==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Equality operator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a==b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!=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Not Equal to operator</a:t>
                      </a:r>
                      <a:endParaRPr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a!=b; 10!=15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Greater than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a&gt;b; 10 &gt; 15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a&lt;b; 10 &lt; 15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&gt;=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Greater than or equal to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a&gt;=b; 10 &gt;= 15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&lt;=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or equal to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a&lt;=b; 10 &lt;= 15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true</a:t>
                      </a:r>
                      <a:endParaRPr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16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28484" y="675946"/>
            <a:ext cx="86453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>
                <a:solidFill>
                  <a:schemeClr val="bg1"/>
                </a:solidFill>
              </a:rPr>
              <a:t>Java Comparison Operators</a:t>
            </a:r>
            <a:endParaRPr lang="tr-TR" sz="4800" kern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88502"/>
              </p:ext>
            </p:extLst>
          </p:nvPr>
        </p:nvGraphicFramePr>
        <p:xfrm>
          <a:off x="928466" y="1649003"/>
          <a:ext cx="2324014" cy="3445694"/>
        </p:xfrm>
        <a:graphic>
          <a:graphicData uri="http://schemas.openxmlformats.org/drawingml/2006/table">
            <a:tbl>
              <a:tblPr/>
              <a:tblGrid>
                <a:gridCol w="1162007"/>
                <a:gridCol w="1162007"/>
              </a:tblGrid>
              <a:tr h="488043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1">
                          <a:effectLst/>
                        </a:rPr>
                        <a:t>İFADE</a:t>
                      </a:r>
                      <a:endParaRPr lang="tr-TR" sz="1400">
                        <a:effectLst/>
                      </a:endParaRPr>
                    </a:p>
                  </a:txBody>
                  <a:tcPr marL="139441" marR="139441" marT="139441" marB="139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1">
                          <a:effectLst/>
                        </a:rPr>
                        <a:t>DEĞER</a:t>
                      </a:r>
                      <a:endParaRPr lang="tr-TR" sz="1400">
                        <a:effectLst/>
                      </a:endParaRPr>
                    </a:p>
                  </a:txBody>
                  <a:tcPr marL="139441" marR="139441" marT="139441" marB="139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0F2"/>
                    </a:solidFill>
                  </a:tcPr>
                </a:tc>
              </a:tr>
              <a:tr h="488043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>
                          <a:effectLst/>
                        </a:rPr>
                        <a:t>-12 &lt; 0</a:t>
                      </a:r>
                    </a:p>
                  </a:txBody>
                  <a:tcPr marL="139441" marR="139441" marT="139441" marB="139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C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>
                          <a:effectLst/>
                        </a:rPr>
                        <a:t>1</a:t>
                      </a:r>
                    </a:p>
                  </a:txBody>
                  <a:tcPr marL="139441" marR="139441" marT="139441" marB="139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C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8043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>
                          <a:effectLst/>
                        </a:rPr>
                        <a:t>0 &gt; 23</a:t>
                      </a:r>
                    </a:p>
                  </a:txBody>
                  <a:tcPr marL="139441" marR="139441" marT="139441" marB="1394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C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C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>
                          <a:effectLst/>
                        </a:rPr>
                        <a:t>0</a:t>
                      </a:r>
                    </a:p>
                  </a:txBody>
                  <a:tcPr marL="139441" marR="139441" marT="139441" marB="1394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C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C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8043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>
                          <a:effectLst/>
                        </a:rPr>
                        <a:t>1 == 1</a:t>
                      </a:r>
                    </a:p>
                  </a:txBody>
                  <a:tcPr marL="139441" marR="139441" marT="139441" marB="1394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C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C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>
                          <a:effectLst/>
                        </a:rPr>
                        <a:t>1</a:t>
                      </a:r>
                    </a:p>
                  </a:txBody>
                  <a:tcPr marL="139441" marR="139441" marT="139441" marB="1394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C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C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8043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>
                          <a:effectLst/>
                        </a:rPr>
                        <a:t>3 != 7</a:t>
                      </a:r>
                    </a:p>
                  </a:txBody>
                  <a:tcPr marL="139441" marR="139441" marT="139441" marB="1394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C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C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>
                          <a:effectLst/>
                        </a:rPr>
                        <a:t>1</a:t>
                      </a:r>
                    </a:p>
                  </a:txBody>
                  <a:tcPr marL="139441" marR="139441" marT="139441" marB="1394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C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C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8043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>
                          <a:effectLst/>
                        </a:rPr>
                        <a:t>1 &gt;= -2</a:t>
                      </a:r>
                    </a:p>
                  </a:txBody>
                  <a:tcPr marL="139441" marR="139441" marT="139441" marB="1394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C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C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>
                          <a:effectLst/>
                        </a:rPr>
                        <a:t>1</a:t>
                      </a:r>
                    </a:p>
                  </a:txBody>
                  <a:tcPr marL="139441" marR="139441" marT="139441" marB="1394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C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C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8043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>
                          <a:effectLst/>
                        </a:rPr>
                        <a:t>6 &gt; 8</a:t>
                      </a:r>
                    </a:p>
                  </a:txBody>
                  <a:tcPr marL="139441" marR="139441" marT="139441" marB="1394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C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0</a:t>
                      </a:r>
                    </a:p>
                  </a:txBody>
                  <a:tcPr marL="139441" marR="139441" marT="139441" marB="1394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C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5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28484" y="631818"/>
            <a:ext cx="43332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800" dirty="0" smtClean="0">
                <a:solidFill>
                  <a:schemeClr val="bg1"/>
                </a:solidFill>
              </a:rPr>
              <a:t>Java </a:t>
            </a:r>
            <a:r>
              <a:rPr lang="tr-TR" sz="4800" dirty="0" err="1" smtClean="0">
                <a:solidFill>
                  <a:schemeClr val="bg1"/>
                </a:solidFill>
              </a:rPr>
              <a:t>if</a:t>
            </a:r>
            <a:r>
              <a:rPr lang="tr-TR" sz="4800" dirty="0" smtClean="0">
                <a:solidFill>
                  <a:schemeClr val="bg1"/>
                </a:solidFill>
              </a:rPr>
              <a:t> Deyimi</a:t>
            </a:r>
            <a:endParaRPr lang="tr-TR" sz="4800" kern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828484" y="1615091"/>
            <a:ext cx="49881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r-TR" b="1" dirty="0" err="1">
                <a:solidFill>
                  <a:schemeClr val="bg1"/>
                </a:solidFill>
                <a:latin typeface="GreycliffCF"/>
              </a:rPr>
              <a:t>if</a:t>
            </a:r>
            <a:r>
              <a:rPr lang="tr-TR" dirty="0">
                <a:solidFill>
                  <a:schemeClr val="bg1"/>
                </a:solidFill>
                <a:latin typeface="GreycliffCF"/>
              </a:rPr>
              <a:t> </a:t>
            </a:r>
            <a:r>
              <a:rPr lang="tr-TR" dirty="0" smtClean="0">
                <a:solidFill>
                  <a:schemeClr val="bg1"/>
                </a:solidFill>
                <a:latin typeface="GreycliffCF"/>
              </a:rPr>
              <a:t>deyiminin </a:t>
            </a:r>
            <a:r>
              <a:rPr lang="tr-TR" dirty="0">
                <a:solidFill>
                  <a:schemeClr val="bg1"/>
                </a:solidFill>
                <a:latin typeface="GreycliffCF"/>
              </a:rPr>
              <a:t>basit gösterimi şöyledir</a:t>
            </a:r>
            <a:r>
              <a:rPr lang="tr-TR" dirty="0" smtClean="0">
                <a:solidFill>
                  <a:schemeClr val="bg1"/>
                </a:solidFill>
                <a:latin typeface="GreycliffCF"/>
              </a:rPr>
              <a:t>:</a:t>
            </a:r>
          </a:p>
          <a:p>
            <a:pPr fontAlgn="base"/>
            <a:endParaRPr lang="tr-TR" dirty="0">
              <a:solidFill>
                <a:schemeClr val="bg1"/>
              </a:solidFill>
              <a:latin typeface="GreycliffCF"/>
            </a:endParaRPr>
          </a:p>
          <a:p>
            <a:pPr fontAlgn="base"/>
            <a:r>
              <a:rPr lang="tr-TR" b="1" dirty="0" err="1">
                <a:solidFill>
                  <a:schemeClr val="bg1"/>
                </a:solidFill>
                <a:latin typeface="GreycliffCF"/>
              </a:rPr>
              <a:t>if</a:t>
            </a:r>
            <a:r>
              <a:rPr lang="tr-TR" b="1" dirty="0">
                <a:solidFill>
                  <a:schemeClr val="bg1"/>
                </a:solidFill>
                <a:latin typeface="GreycliffCF"/>
              </a:rPr>
              <a:t> (şart)  komut 1</a:t>
            </a:r>
            <a:br>
              <a:rPr lang="tr-TR" b="1" dirty="0">
                <a:solidFill>
                  <a:schemeClr val="bg1"/>
                </a:solidFill>
                <a:latin typeface="GreycliffCF"/>
              </a:rPr>
            </a:br>
            <a:r>
              <a:rPr lang="tr-TR" b="1" dirty="0">
                <a:solidFill>
                  <a:schemeClr val="bg1"/>
                </a:solidFill>
                <a:latin typeface="GreycliffCF"/>
              </a:rPr>
              <a:t>komut </a:t>
            </a:r>
            <a:r>
              <a:rPr lang="tr-TR" b="1" dirty="0" smtClean="0">
                <a:solidFill>
                  <a:schemeClr val="bg1"/>
                </a:solidFill>
                <a:latin typeface="GreycliffCF"/>
              </a:rPr>
              <a:t>2</a:t>
            </a:r>
          </a:p>
          <a:p>
            <a:pPr fontAlgn="base"/>
            <a:endParaRPr lang="tr-TR" dirty="0">
              <a:solidFill>
                <a:schemeClr val="bg1"/>
              </a:solidFill>
              <a:latin typeface="GreycliffCF"/>
            </a:endParaRPr>
          </a:p>
          <a:p>
            <a:pPr fontAlgn="base"/>
            <a:r>
              <a:rPr lang="tr-TR" dirty="0">
                <a:solidFill>
                  <a:schemeClr val="bg1"/>
                </a:solidFill>
                <a:latin typeface="GreycliffCF"/>
              </a:rPr>
              <a:t>Burada şartın değeri </a:t>
            </a:r>
            <a:r>
              <a:rPr lang="tr-TR" b="1" dirty="0">
                <a:solidFill>
                  <a:schemeClr val="bg1"/>
                </a:solidFill>
                <a:latin typeface="GreycliffCF"/>
              </a:rPr>
              <a:t>doğru (</a:t>
            </a:r>
            <a:r>
              <a:rPr lang="tr-TR" b="1" dirty="0" err="1">
                <a:solidFill>
                  <a:schemeClr val="bg1"/>
                </a:solidFill>
                <a:latin typeface="GreycliffCF"/>
              </a:rPr>
              <a:t>true</a:t>
            </a:r>
            <a:r>
              <a:rPr lang="tr-TR" b="1" dirty="0">
                <a:solidFill>
                  <a:schemeClr val="bg1"/>
                </a:solidFill>
                <a:latin typeface="GreycliffCF"/>
              </a:rPr>
              <a:t>)</a:t>
            </a:r>
            <a:r>
              <a:rPr lang="tr-TR" dirty="0">
                <a:solidFill>
                  <a:schemeClr val="bg1"/>
                </a:solidFill>
                <a:latin typeface="GreycliffCF"/>
              </a:rPr>
              <a:t> olarak sağlanıyorsa ancak </a:t>
            </a:r>
            <a:r>
              <a:rPr lang="tr-TR" b="1" dirty="0">
                <a:solidFill>
                  <a:schemeClr val="bg1"/>
                </a:solidFill>
                <a:latin typeface="GreycliffCF"/>
              </a:rPr>
              <a:t>komut 1</a:t>
            </a:r>
            <a:r>
              <a:rPr lang="tr-TR" dirty="0">
                <a:solidFill>
                  <a:schemeClr val="bg1"/>
                </a:solidFill>
                <a:latin typeface="GreycliffCF"/>
              </a:rPr>
              <a:t> çalıştırılır. </a:t>
            </a:r>
            <a:endParaRPr lang="tr-TR" dirty="0" smtClean="0">
              <a:solidFill>
                <a:schemeClr val="bg1"/>
              </a:solidFill>
              <a:latin typeface="GreycliffCF"/>
            </a:endParaRPr>
          </a:p>
          <a:p>
            <a:pPr fontAlgn="base"/>
            <a:r>
              <a:rPr lang="tr-TR" dirty="0" smtClean="0">
                <a:solidFill>
                  <a:schemeClr val="bg1"/>
                </a:solidFill>
                <a:latin typeface="GreycliffCF"/>
              </a:rPr>
              <a:t>Daha </a:t>
            </a:r>
            <a:r>
              <a:rPr lang="tr-TR" dirty="0">
                <a:solidFill>
                  <a:schemeClr val="bg1"/>
                </a:solidFill>
                <a:latin typeface="GreycliffCF"/>
              </a:rPr>
              <a:t>sonra program normal bir akışla </a:t>
            </a:r>
            <a:r>
              <a:rPr lang="tr-TR" b="1" dirty="0">
                <a:solidFill>
                  <a:schemeClr val="bg1"/>
                </a:solidFill>
                <a:latin typeface="GreycliffCF"/>
              </a:rPr>
              <a:t>komut 2</a:t>
            </a:r>
            <a:r>
              <a:rPr lang="tr-TR" dirty="0">
                <a:solidFill>
                  <a:schemeClr val="bg1"/>
                </a:solidFill>
                <a:latin typeface="GreycliffCF"/>
              </a:rPr>
              <a:t>’yi çalıştırmaya geçer. </a:t>
            </a:r>
            <a:endParaRPr lang="tr-TR" dirty="0" smtClean="0">
              <a:solidFill>
                <a:schemeClr val="bg1"/>
              </a:solidFill>
              <a:latin typeface="GreycliffCF"/>
            </a:endParaRPr>
          </a:p>
          <a:p>
            <a:pPr fontAlgn="base"/>
            <a:endParaRPr lang="tr-TR" dirty="0">
              <a:solidFill>
                <a:schemeClr val="bg1"/>
              </a:solidFill>
              <a:latin typeface="GreycliffCF"/>
            </a:endParaRPr>
          </a:p>
          <a:p>
            <a:pPr fontAlgn="base"/>
            <a:r>
              <a:rPr lang="tr-TR" dirty="0" smtClean="0">
                <a:solidFill>
                  <a:schemeClr val="bg1"/>
                </a:solidFill>
                <a:latin typeface="GreycliffCF"/>
              </a:rPr>
              <a:t>Şartın </a:t>
            </a:r>
            <a:r>
              <a:rPr lang="tr-TR" dirty="0">
                <a:solidFill>
                  <a:schemeClr val="bg1"/>
                </a:solidFill>
                <a:latin typeface="GreycliffCF"/>
              </a:rPr>
              <a:t>değeri </a:t>
            </a:r>
            <a:r>
              <a:rPr lang="tr-TR" b="1" dirty="0">
                <a:solidFill>
                  <a:schemeClr val="bg1"/>
                </a:solidFill>
                <a:latin typeface="GreycliffCF"/>
              </a:rPr>
              <a:t>yanlış (</a:t>
            </a:r>
            <a:r>
              <a:rPr lang="tr-TR" b="1" dirty="0" err="1">
                <a:solidFill>
                  <a:schemeClr val="bg1"/>
                </a:solidFill>
                <a:latin typeface="GreycliffCF"/>
              </a:rPr>
              <a:t>false</a:t>
            </a:r>
            <a:r>
              <a:rPr lang="tr-TR" b="1" dirty="0">
                <a:solidFill>
                  <a:schemeClr val="bg1"/>
                </a:solidFill>
                <a:latin typeface="GreycliffCF"/>
              </a:rPr>
              <a:t>) </a:t>
            </a:r>
            <a:r>
              <a:rPr lang="tr-TR" dirty="0">
                <a:solidFill>
                  <a:schemeClr val="bg1"/>
                </a:solidFill>
                <a:latin typeface="GreycliffCF"/>
              </a:rPr>
              <a:t>ise, bu durumda program doğrudan </a:t>
            </a:r>
            <a:r>
              <a:rPr lang="tr-TR" b="1" dirty="0">
                <a:solidFill>
                  <a:schemeClr val="bg1"/>
                </a:solidFill>
                <a:latin typeface="GreycliffCF"/>
              </a:rPr>
              <a:t>komut 2</a:t>
            </a:r>
            <a:r>
              <a:rPr lang="tr-TR" dirty="0">
                <a:solidFill>
                  <a:schemeClr val="bg1"/>
                </a:solidFill>
                <a:latin typeface="GreycliffCF"/>
              </a:rPr>
              <a:t>’ye geçer ve onunla devam eder. Kısacası şartın değeri </a:t>
            </a:r>
            <a:r>
              <a:rPr lang="tr-TR" b="1" dirty="0">
                <a:solidFill>
                  <a:schemeClr val="bg1"/>
                </a:solidFill>
                <a:latin typeface="GreycliffCF"/>
              </a:rPr>
              <a:t>yanlış</a:t>
            </a:r>
            <a:r>
              <a:rPr lang="tr-TR" dirty="0">
                <a:solidFill>
                  <a:schemeClr val="bg1"/>
                </a:solidFill>
                <a:latin typeface="GreycliffCF"/>
              </a:rPr>
              <a:t> ise </a:t>
            </a:r>
            <a:r>
              <a:rPr lang="tr-TR" b="1" dirty="0">
                <a:solidFill>
                  <a:schemeClr val="bg1"/>
                </a:solidFill>
                <a:latin typeface="GreycliffCF"/>
              </a:rPr>
              <a:t>komut 1</a:t>
            </a:r>
            <a:r>
              <a:rPr lang="tr-TR" dirty="0">
                <a:solidFill>
                  <a:schemeClr val="bg1"/>
                </a:solidFill>
                <a:latin typeface="GreycliffCF"/>
              </a:rPr>
              <a:t> hiçbir zaman çalışmayacaktır</a:t>
            </a:r>
            <a:r>
              <a:rPr lang="tr-TR" dirty="0" smtClean="0">
                <a:solidFill>
                  <a:schemeClr val="bg1"/>
                </a:solidFill>
                <a:latin typeface="GreycliffCF"/>
              </a:rPr>
              <a:t>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867" y="1701798"/>
            <a:ext cx="5425554" cy="3945469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6022295" y="5677742"/>
            <a:ext cx="421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GreycliffCF"/>
              </a:rPr>
              <a:t>if </a:t>
            </a:r>
            <a:r>
              <a:rPr lang="en-US" i="1" dirty="0" err="1">
                <a:solidFill>
                  <a:schemeClr val="bg1"/>
                </a:solidFill>
                <a:latin typeface="GreycliffCF"/>
              </a:rPr>
              <a:t>deyimi</a:t>
            </a:r>
            <a:r>
              <a:rPr lang="en-US" i="1" dirty="0">
                <a:solidFill>
                  <a:schemeClr val="bg1"/>
                </a:solidFill>
                <a:latin typeface="GreycliffCF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GreycliffCF"/>
              </a:rPr>
              <a:t>için</a:t>
            </a:r>
            <a:r>
              <a:rPr lang="en-US" i="1" dirty="0">
                <a:solidFill>
                  <a:schemeClr val="bg1"/>
                </a:solidFill>
                <a:latin typeface="GreycliffCF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GreycliffCF"/>
              </a:rPr>
              <a:t>akış</a:t>
            </a:r>
            <a:r>
              <a:rPr lang="en-US" i="1" dirty="0">
                <a:solidFill>
                  <a:schemeClr val="bg1"/>
                </a:solidFill>
                <a:latin typeface="GreycliffCF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GreycliffCF"/>
              </a:rPr>
              <a:t>diyagramı</a:t>
            </a:r>
            <a:r>
              <a:rPr lang="en-US" i="1" dirty="0">
                <a:solidFill>
                  <a:schemeClr val="bg1"/>
                </a:solidFill>
                <a:latin typeface="GreycliffCF"/>
              </a:rPr>
              <a:t> (flow chart)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28484" y="631818"/>
            <a:ext cx="43332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800" dirty="0" smtClean="0">
                <a:solidFill>
                  <a:schemeClr val="bg1"/>
                </a:solidFill>
              </a:rPr>
              <a:t>Java </a:t>
            </a:r>
            <a:r>
              <a:rPr lang="tr-TR" sz="4800" dirty="0" err="1" smtClean="0">
                <a:solidFill>
                  <a:schemeClr val="bg1"/>
                </a:solidFill>
              </a:rPr>
              <a:t>if</a:t>
            </a:r>
            <a:r>
              <a:rPr lang="tr-TR" sz="4800" dirty="0" smtClean="0">
                <a:solidFill>
                  <a:schemeClr val="bg1"/>
                </a:solidFill>
              </a:rPr>
              <a:t> Deyimi</a:t>
            </a:r>
            <a:endParaRPr lang="tr-TR" sz="4800" kern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574676"/>
            <a:ext cx="5581650" cy="2676525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28484" y="43701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GreycliffCF"/>
              </a:rPr>
              <a:t>Bu örnekte programın içinde tanımlanmış </a:t>
            </a:r>
            <a:r>
              <a:rPr lang="tr-TR" dirty="0" err="1">
                <a:solidFill>
                  <a:schemeClr val="bg1"/>
                </a:solidFill>
                <a:latin typeface="GreycliffCF"/>
              </a:rPr>
              <a:t>integer</a:t>
            </a:r>
            <a:r>
              <a:rPr lang="tr-TR" dirty="0">
                <a:solidFill>
                  <a:schemeClr val="bg1"/>
                </a:solidFill>
                <a:latin typeface="GreycliffCF"/>
              </a:rPr>
              <a:t> tipli 'parola' değişkeninin değerinin 2013 olup olmadığı şartını denetliyoruz ve eğer şart doğru olarak ifade edilebiliyorsa ekrana '</a:t>
            </a:r>
            <a:r>
              <a:rPr lang="tr-TR" i="1" dirty="0">
                <a:solidFill>
                  <a:schemeClr val="bg1"/>
                </a:solidFill>
                <a:latin typeface="GreycliffCF"/>
              </a:rPr>
              <a:t>Parolalar eşleşiyor.'</a:t>
            </a:r>
            <a:r>
              <a:rPr lang="tr-TR" dirty="0">
                <a:solidFill>
                  <a:schemeClr val="bg1"/>
                </a:solidFill>
                <a:latin typeface="GreycliffCF"/>
              </a:rPr>
              <a:t> yazdırıyoruz.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1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3629</TotalTime>
  <Words>147</Words>
  <Application>Microsoft Office PowerPoint</Application>
  <PresentationFormat>Geniş ekran</PresentationFormat>
  <Paragraphs>61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1" baseType="lpstr">
      <vt:lpstr>Arial</vt:lpstr>
      <vt:lpstr>Average</vt:lpstr>
      <vt:lpstr>Century Gothic</vt:lpstr>
      <vt:lpstr>GreycliffCF</vt:lpstr>
      <vt:lpstr>Wingdings 3</vt:lpstr>
      <vt:lpstr>İyon Toplantı Odası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Kursu</dc:title>
  <dc:creator>mh_pc</dc:creator>
  <cp:lastModifiedBy>mh_pc</cp:lastModifiedBy>
  <cp:revision>189</cp:revision>
  <dcterms:created xsi:type="dcterms:W3CDTF">2020-04-25T11:12:50Z</dcterms:created>
  <dcterms:modified xsi:type="dcterms:W3CDTF">2020-06-01T04:13:43Z</dcterms:modified>
</cp:coreProperties>
</file>